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24" r:id="rId3"/>
    <p:sldId id="325" r:id="rId4"/>
    <p:sldId id="350" r:id="rId5"/>
    <p:sldId id="351" r:id="rId6"/>
    <p:sldId id="326" r:id="rId7"/>
    <p:sldId id="327" r:id="rId8"/>
    <p:sldId id="352" r:id="rId9"/>
    <p:sldId id="328" r:id="rId10"/>
    <p:sldId id="353" r:id="rId11"/>
    <p:sldId id="354" r:id="rId12"/>
    <p:sldId id="355" r:id="rId13"/>
    <p:sldId id="356" r:id="rId14"/>
    <p:sldId id="373" r:id="rId15"/>
    <p:sldId id="357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</p:sldIdLst>
  <p:sldSz cx="9144000" cy="6858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9F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6C1262C2-1951-47AC-86C4-80166CDC31BD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75A2F301-9B4B-4C2D-AC2E-F3CE896582C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7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C48B3-F467-44D3-BF40-7B2AFCAD0345}" type="slidenum">
              <a:rPr lang="en-GB"/>
              <a:pPr/>
              <a:t>14</a:t>
            </a:fld>
            <a:endParaRPr lang="en-GB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792163"/>
            <a:ext cx="5076825" cy="3808412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48" y="4838344"/>
            <a:ext cx="5198617" cy="4600245"/>
          </a:xfrm>
          <a:ln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2627784" cy="69269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0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0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6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9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1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39A15F-DE93-426A-9366-EAB756021E1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4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4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1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5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7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77000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" y="6324600"/>
            <a:ext cx="1847850" cy="51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46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rkeley LT Bold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Berkeley LT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Berkeley L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erkeley L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erkeley L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erkeley L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imWeRR2Gtx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girasoliazzurri.files.wordpress.com/2013/03/er-cupolone-sullo-sfondo-e-gite-primaverili-186.jpg" TargetMode="External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ingontobacco.org/intro/funny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Cultural Influences on International Marketing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971800"/>
            <a:ext cx="8280920" cy="1752600"/>
          </a:xfrm>
        </p:spPr>
        <p:txBody>
          <a:bodyPr/>
          <a:lstStyle/>
          <a:p>
            <a:endParaRPr lang="it-IT" dirty="0">
              <a:latin typeface="+mj-lt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+mj-lt"/>
              </a:rPr>
              <a:t>Donata Vianelli</a:t>
            </a:r>
          </a:p>
        </p:txBody>
      </p:sp>
    </p:spTree>
    <p:extLst>
      <p:ext uri="{BB962C8B-B14F-4D97-AF65-F5344CB8AC3E}">
        <p14:creationId xmlns:p14="http://schemas.microsoft.com/office/powerpoint/2010/main" val="4645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-243408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Non verbal language: High versus Low context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cultures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-73024" y="1556792"/>
            <a:ext cx="921702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None/>
              <a:tabLst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	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Low context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cultures (US, Canada, Germany, Switzerland</a:t>
            </a:r>
          </a:p>
          <a:p>
            <a:pPr marL="838200" marR="0" lvl="1" indent="-3810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What is said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is precisely what is meant: the verbal message carries the full meaning of the sentence. Limited non verbal language. </a:t>
            </a:r>
          </a:p>
          <a:p>
            <a:pPr marL="838200" marR="0" lvl="1" indent="-3810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endParaRPr lang="en-US" kern="0" dirty="0" smtClean="0">
              <a:solidFill>
                <a:srgbClr val="000000"/>
              </a:solidFill>
              <a:latin typeface="Arial"/>
            </a:endParaRPr>
          </a:p>
          <a:p>
            <a:pPr marL="838200" marR="0" lvl="1" indent="-3810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lvl="0" indent="-457200" eaLnBrk="1" hangingPunct="1">
              <a:lnSpc>
                <a:spcPct val="90000"/>
              </a:lnSpc>
              <a:spcBef>
                <a:spcPct val="20000"/>
              </a:spcBef>
              <a:buNone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	High context cultures (East Asia, Middle East, Central and Southern Europe…)</a:t>
            </a:r>
          </a:p>
          <a:p>
            <a:pPr marL="838200" lvl="1" indent="-381000" eaLnBrk="1" hangingPunct="1">
              <a:lnSpc>
                <a:spcPct val="90000"/>
              </a:lnSpc>
              <a:buClr>
                <a:srgbClr val="333399"/>
              </a:buClr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The message source, his or her standing in society or in the negotiating group, level of expertise, tone of voice and body language: everything is meaningful. Relationship are highly valued, trust is crucial. </a:t>
            </a:r>
          </a:p>
          <a:p>
            <a:pPr marL="838200" marR="0" lvl="1" indent="-3810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034" name="AutoShape 2" descr="data:image/jpeg;base64,/9j/4AAQSkZJRgABAQAAAQABAAD/2wCEAAkGBxQTEhUUExQUFBUVFBQVFxgUFRcVFRgYFRcXGBgUGBwYHCggGBwlHBQUIjEiJSkrLi4uFx8zODMsNygtLisBCgoKDg0OGhAQGCwkHyQsLCwsLCwsLCwsNCwsLCwsLCwsLCwsLCwsLCwsLCwsLCwsLCwsLCwsLCwsLCwsLCwsLP/AABEIALcBEwMBIgACEQEDEQH/xAAcAAEAAQUBAQAAAAAAAAAAAAAABgECBAUHAwj/xAA/EAABAwIDBQYCCAMIAwAAAAABAAIRAwQFITESQVFhcQYHEyKBkTKhFCNCUnKxwfBi0eEVM0NzgpKy8VOiwv/EABkBAQEAAwEAAAAAAAAAAAAAAAABAgMEBf/EACMRAQEAAgEEAgMBAQAAAAAAAAABAhEDBBIhMRRBEyJRYTL/2gAMAwEAAhEDEQA/AO4otJ2c7U294PqnQ8CTTdk8c4+0OYW7QEREBERAREQEREBERAREQEREBERAREQEREBERAREQEREBEWLieIU7em6rVcGMaMyfkAN5PAIMpau77RWlIxUuaDSNxqsn2mVxvtp27rXZLGE0aG5jT5nDjUI1/CMuuqgta6A0zPyCuh17tp3owDSsYJ0NZ0QP8tp1PN2XI6rkV1UfUcXveXucZc5ztpxPEk6rDLyVYSrB7mnz+aLFJRUTW3uS0ggkEaEGCOYO5bmh2mum507mrI3Odtj2fIUZ+mM4fNVF+NwCvgdIwTvKqtIbc0/EH32ANeOZHwu+Sn2D9oLe5H1VQF33D5Xj0OvUL55+nzovWjfEGQYg5Eag8lLIPpVFx7Au8evShtWKzf4jD/92/1B6roGDdsrW4gCp4bj9mp5fY/CfeVjoSFERQEREBERAREQEREBF4VrtjdXCeGp+S8GYtSJjag88lO6f1lMbfOmcio1wOYII5ZqqrEREQEREBFjYhiFKgw1K1SnSYMi6o4MbJ3S4xKg2P8Aeva0pbbtNw7j8FL3Il3oI5oOhKP452zs7WRUrAvH2Kfnf0IGTf8AUQuKY92+vbqQ6r4dM/YpTTbHMztO6Ewoq+44Z/krodRx/vXrVJbbMFBv33w+p8/K359VzzFMcqVnbVSpUrO41HEgdJ09IWqfUJ1KsVF9Ws52p9NArIQlWkoKkqwlNpWGogqiptIg2IXpKQvRg4oq5jDH5q8OhWF6bSD3bUXrTrkf1WECrw9BLcE7Z3VvkyoS37j/ADs6RqPSF0HA+8uhUgV2mi77wl7Pl5h7HquKtdC2GEWr69WnRp/FUcGzwH2ndAAT6IPo2xvqdZu3Se2o2Yljg4TwMaHMZLIWnwmyZb0m0qQ2WtAHM8zxJWe2uVNIyUWA7FqbagpOcGuLdrM7pgTwnP2KzgZ0UXVVXhcXjGfE4Dlv9grMQvBSYXHXQDidwUJxG5iXOJkyTPFauTlmDdw8F5EpuMfpj4ZPXILWXHaAnKY6ZKBXuPSYaV5f2nIXLl1GV9O/Ho5j7TGviQIyWt+k7Tslpre82hMrZ0C0CfRc/dlb5b/xzGN1QuHA5E+hWfTxaoDG0T1z/Nadjtkczqf0VzasSunHOz7cuXHL9N83H3D4gD8ll23aCm7WW/MKH3Vb55LXVrgj0Wf5rGHxscnT24hSP22+6wMQxwMgMG3MyR9n03+igFHFzIlbajeZarL5DD4uvbd3V14kFwa4bpAIE8Fz/tp2KbUBrWzQypmXMAhj+YA+F3TVSe3ufNsnfJHXUt/M+6yDWXo8dx5MdxwcmOWGWnzzV2pIdIIMEHKCN0K1dH7wey+1NxRHmGb2gfEB9rr+cdFzUuWvLHtqy7XKhcrC5UlYqulWucqFysJQHOXmCrirCgulUViqg3hK9D+iU2qrkZLVUFUKQiLlWVYFcg9GhdN7osH/ALy6cONOn0Hxu94H+lc0t6bnuaxglz3Na0cS4wPmV9EYFhzbehTot0YwDqd5PUygz1e1WSsLHr7wLarV3tYdn8RyaPchLdEm7pEzdeJcVquv1hY38NPyj0JBPqtnQrE5ASo1goIpgcgthcYoGNIb69V5v5fuvY/DvxGdiF02n5nOmBkN3VQrGcYLyYOSx8UxBziST7lRu4uXOOyzP+Ld6cVhcu90Y4Y8U/161L1ofmdee9ZFBlar/dMy3OcY+W9Vw7s7MO1PPMqZYVQDBCnj6LnUetsJvGZyw5ZiCJ9ZMFZ2FYmQ7YqtLHDQO0PMHQqUh4CwMQtadUQ4Tw4g8QRoVbi1zkt8Vl06wdnwVPF9VE6j61sSCDUp8R8Q6jf1CzLDGmO0I1WPmMuyfTbV6meSw7l86pUugViVa4KncdjCqVCDlu0WztrwgDiVrHgT80t6bnv5DIDcrKyuKSNuBAh2eRB57j7rbWl34jQ7TcRwI1H73ELQ2VBoGZz/AHCzKDzTfkIa/Wfvbj+nqF29Jy9uWr6rzur4pljue43lQtjPeFxnvAwUW9fapj6urLhG5w+JvzB9TwXRX3pM8lpu02H/AEi3c3Vw8zPxDd65j1Xp5zceZjNOVSqSrCUlczNUlUlUlFAKoVVWoKQiKquxIQeCo4o3TNHKMlhCqElVQUhVAVFeFRNO6vCfGu/FI8lBu1y23SG+w2j6hdnlRPu2wrwLJpIh9U+I7j5vhHo0AKVAKIq1RHvPu4o0qU/3tUE/hp+b/kWKZNauXdv7vxb4MByosDejn+Z3y2PZa+bLWFb+lx7uWf55ZWHkbIHJavGLAuJIc4TwKzrJuQ6L2cMl599PWlsu4h39hgmXEk85P5rLtsGg5Ld1aA1CyremBrCw8s7n9vKzttkBZl1Rhu2NRrzXk5w4r3p1pEbllPDVlb7YrWl0FVNueK9RA0VX3MLOaWV5+EC3iVG8VwYOO0zyP5aHqN639W41/fBYVStmm5W2Y+EOuLypSOzUEcD9k8wVk2t/tHPRSS6tGVWw5oLTqDx4jgVgUMAbSMgFzdc8yOXNY2RMb58sixtHVTplxW7dYbDcl64bVaG5BXXdcLHxGOWVt0xraKZzOZWNiBneR6+xXle19+8LUXGIl2u7JZTL+J+P7b11cvDSAP4o0kZH+fqFbUH5LUYTdE7TJjbG0Orcj7t/4rasfLY4L2uHk78JXi8/H2Z2OX9qrLwrh0fC/wA49dR7z8lp1PO3VntUxUAzYc+hyP6H0UCWvOarWqiKiwVVWlVVEBFRVQSOnm1UIRpgKrSirNlAF6EKiotC2nZzCzc3NKiBIc4F3Jjc3T6CPVawBTruvtoqPrdKbfkXf/P+1B1+lSDWgDQCF6ALxp1ZV+2m0XudAJOg/RcHub01a9St/wCSo5w6E+Ue0LsPay78OzruGR8NwHV3lB/9lxuwZIjgubqL4kd/RY+8kqwerIPGFk1gRqtdhwiCts/zMK4tu2zV2xnVBGSuoNJzK87WieoWwDWsGeZSQuUjzZRlXVqzGeUZnlovKtdH7Kw26yrPHpNb9vatWO4KxskL2Y6VSrWa0GdVlJtsmP8AGsr3BGSpbt2j6rXYndZrwZinhQ8zs6O5cD++KmmVtiUuow0D1VXZK/DLplZgcwtcCNQZVbmmRortq211UwZBg/I9Ru6rDuMS1ByI/fqFnuOURmTv3CNfzKjuJAOGzOYJg7x/Q8FjcY2S+F9S5leVPD6jhUqBj3Mpt2nlonZHE/vjwW87Fdl6t1DiC2mDBedMtQ37xXYcPw2lRp+FTaAyMwc9qdS7iSt/Fw781xc/Vdvie3zQzGy2owgBrWvE7yWz5vcSpo47LiNB/L9heXeJ3dG3ea1uCbZxJcANo0Z4jUs4HdpwnT4tje04MtwXzA23AtBMAZA5r0uGSTUedyZXK7te+KXDS1zXZggj3yXOazIJGsEj+qm932ffT89zVptA1c54ieAH6BRTF6tJz/qXFwAAJLdkE8QDnHVZcsmttcYCIi0MhEAXq1qK8thVW2tsEuKjQ+nb13tOjmUajmmDGRDYOYKKDHpX8Oh4idCNFlULlrjAPFYbst2zJ14cpXl4Rzc3Vuc/oVUbpAjdAVUKKOEZrqXY228OjTBEEgOPV3mP5rlV06B+9yzO7fCq95e0qLKtZjAfEqllR7YpsI2tDq4lrR+KdyD6Et35L3BWY7D2bhs9F4OsnDSD8lU2j3bon6G8AFxLqYgZz5guRXVapa1GtrUnjaAfBGy7ZJIDgDqJafZd8ogh7ZB14cQR+qg3eZgBfcCvEtNNrJ4FpcY5ZEfNc/PNTud3R5bz7PTTYbXp1G7THAg/uDwKzKuIU6bSC4AxvKgtWnVo1AaPxEgFu5w080aROu5TShhtM05cA50Zk5mVwWvUvFq6yXW12CJBE8QV41SQ7zGVHMQf4DwWZAuAIGmZgQOMlbCpibmj6xjgOJaR+as8plx9tb0HJebjG5Y9rcte0bJXt4sHZV0xk2U6ixbrPVUq1IncsOpeCZOk5qxnN4sK5tCXTu3KlGhkWkZFbq32aoJaRlwMrwfbkHNVO7ftoGWVS1f4tsYzlzD8DuRH6qW4Nj9K6bA8lQfEw6844haWq/itS2wDq7CHbEvaC7hJjayzyV3v215Ya8xNb1sSd8EA9f8Ar5qL3dElxnWZXS73s1UpMEnxhAlwEOB3yOHNRa6sADklxuN/ZrnNjlj+qT90tw7wq1I6Me17eXiAgj3ZPqVPlHexOCG3okvEPqkOI4ATstPPM+6kS7uKWYzbyuay52wIWof2YtDU8TwGB/Fo2fkMlt0W2XTU+Xu9nBa1tfvFVznsfNSi52nhk/ANwLTkQOR+0obSOfXJfUHev2X+nWLwxs1qM1aUCSSB5qY47TZEcQ3gvl6owtJBBBBIIIggg5gg6EHcor1VwavRlKTlviPXRdH7H90lxcRUuZtqRzgj65w5NPwdXZ/wlQQHDcOq16gp0abqj3aNYJPXkOZyC7J2J7nmsiriEPdqKDTLB/mOHx/hGXEuC6P2e7O29lT8O3pNYMto6veRve45uP5boW1VNrabA0ANAAAAAAgADQAbgiuRER3tD2Js7wHxaIDz/iU4ZU6kjJ3+oFcyx7ujr0ZdbOFwzXZPkqj0J2X+hB5Lt6IPlm4t3U3Fj2uY4ate0tcOoOYVoC+mMYwS3um7Nek2oNxIhw/C4Zt9Cuado+6t7JfZv8Ruvh1CA8cmu0d0MHmVF25TiIOzAnPIcSTu5713fum7Hmxti+q2LivDng6saJ2KXUSSebiM4C1Xdp2G2SLu6pubUY93hU3tjZiAKxBz2p2oB011iOnoWiIiqCo5oIgiRwOiqiCO9rbFrbOt4dNrZ2C7YaBID2kkwM9FAKV6GtgzzA/Rdgc0EEESDkQcwRwUZuuxFB7pDqjAfstII9JEj5rk5uC5XeLv6XqcMMbjnv3vbm9MCpcUiBGwdo9YMD98FndoXy0wAtv2qwhtrVYaTYYWRJklzgTtEnjBao/f3Jcw5ZnIAZklceWPZbi9XDk/JrOekbwu72XluUA5dDuUmp1wc1Bvoldr3PIAk6ToFvsJrFwyM7iN4K22Mdf3w3FwyQscWodkrduozMEOHBwj2I/qtlZ1GVWnZycNWnUfzHNRLbEeFN1Cpts10cNzhwP6HcpHQrMrM2mdCN4PArAv6J3+61AqPpu2mGDvG4jgQr7Y2fcbDEbchah5Mgj/AKhS7Drd91RL2UnmCWmATDgAco1EEe62nZjsK91UVLhuyxpnYPxPI0BG5vXVZY4W/TDPmxxm8r6dFsKhdSpucIcWMJHAloJCr9Ep7W1sM2vvbIn3Xsi79PE2IiKoIiICgnanupsr2o+sfFo1qhlzqThBMASWuBG4TESp2iCJdke720sIcxpq1R/i1Yc4fgEQzqBPElS1EQEREBERAREQEREBERAREQEREBERB43Vsyo0te0Oadx/PkVo7nshQg+GC12rZcS2ec+ykSLHLDHL3GeHLnh/zXGO0WCVWOIc2PYjPoo3a0X0aocAS0mHAfmOa+gb6wp1RD2z8li23Z62YZFJpIzl0u9fNMLl+NZfFeh8+XH9p5czr2ctDoMESOh3rX1KJZDmmHDSNf6rs1/h9Os3Ze2eB0I6Fael2Ntw4OdtPA0a4jZ9YAlL0+X0mHW46/ZEG4PWq2zaxp/EDk3MwDAdGoB1Who4HXqP2GU3OM8IHUnQeq7c1oAgZAZABVWz48/rVOtym/DUdlcG+iW7aUy6S55Gm07WOQAA9Ft0Rb5NTUceWVyu6IiKoIiICIiAiIgIiICIiAiIgIiICIiAiIgIiICIiAiIgIiICIiAiIgIiICIiAiIgIiICIiAiIgIiICIiAiIgIiICIiAiIgIiICIiAiIgIiICIiAiIgIiICIiAiIgIiICIiAiIgIiICI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mmagine 4" descr="http://massrealestatelawblog.com/wp-content/uploads/sites/9/2011/08/26297-cooperation-handshak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445224"/>
            <a:ext cx="1398662" cy="88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74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334895"/>
            <a:ext cx="2133600" cy="365125"/>
          </a:xfrm>
          <a:prstGeom prst="rect">
            <a:avLst/>
          </a:prstGeom>
        </p:spPr>
        <p:txBody>
          <a:bodyPr/>
          <a:lstStyle/>
          <a:p>
            <a:fld id="{0D19A7C1-D97F-4DA9-BEFF-5D7DCDA6276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76200" y="63579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0"/>
            <a:ext cx="7848600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Elements of Culture: Religion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3528" y="1556792"/>
            <a:ext cx="7848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Defines a society's relationship to the supernatural.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Determines dominant values and attitudes.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Religious beliefs are                                                        important determinants                                                                  of consumer behavior                                                                            and can be linked to                                                               cultural behaviors that                                                                                  impact economic                                                                development and                                                             marketing.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65" y="2514600"/>
            <a:ext cx="3324225" cy="354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22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Textbook Media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334895"/>
            <a:ext cx="2133600" cy="365125"/>
          </a:xfrm>
          <a:prstGeom prst="rect">
            <a:avLst/>
          </a:prstGeom>
        </p:spPr>
        <p:txBody>
          <a:bodyPr/>
          <a:lstStyle/>
          <a:p>
            <a:fld id="{0D19A7C1-D97F-4DA9-BEFF-5D7DCDA6276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6" descr="MC90041258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324600"/>
            <a:ext cx="609600" cy="38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76200" y="63579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552" y="0"/>
            <a:ext cx="7848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Religion and Its Impact on Business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143000"/>
            <a:ext cx="8077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81000" marR="0" lvl="0" indent="-3810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Religion and business days: </a:t>
            </a:r>
          </a:p>
          <a:p>
            <a:pPr marL="800100" lvl="1" eaLnBrk="1" hangingPunct="1">
              <a:lnSpc>
                <a:spcPct val="90000"/>
              </a:lnSpc>
              <a:buClr>
                <a:srgbClr val="333399"/>
              </a:buClr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Dominant religion determines prayer time, the time for fasting, and creates restrictions on businesses.</a:t>
            </a:r>
          </a:p>
          <a:p>
            <a:pPr marL="80010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Religion and gender roles: </a:t>
            </a:r>
          </a:p>
          <a:p>
            <a:pPr marL="80010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Differ from country to country – for example, in traditional Islamic countries, women’s business activities are restricted to a women-only environment, and genders do not interact outside the family.</a:t>
            </a:r>
          </a:p>
          <a:p>
            <a:pPr marL="80010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Religion and gift giving: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80010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Marketers must be aware of religious holidays as gift-giving events.</a:t>
            </a:r>
          </a:p>
          <a:p>
            <a:pPr marL="80010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Religion and marketing practices: </a:t>
            </a:r>
          </a:p>
          <a:p>
            <a:pPr marL="800100" marR="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Firms often must adapt their offering to the local culture to address consumers' religious concerns. Firms must also advertise according to the norms in certain cultures – for example, avoiding to portray women in Saudi Arabia.</a:t>
            </a:r>
          </a:p>
        </p:txBody>
      </p:sp>
    </p:spTree>
    <p:extLst>
      <p:ext uri="{BB962C8B-B14F-4D97-AF65-F5344CB8AC3E}">
        <p14:creationId xmlns:p14="http://schemas.microsoft.com/office/powerpoint/2010/main" val="309015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Textbook Media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334895"/>
            <a:ext cx="2133600" cy="365125"/>
          </a:xfrm>
          <a:prstGeom prst="rect">
            <a:avLst/>
          </a:prstGeom>
        </p:spPr>
        <p:txBody>
          <a:bodyPr/>
          <a:lstStyle/>
          <a:p>
            <a:fld id="{0D19A7C1-D97F-4DA9-BEFF-5D7DCDA6276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6" descr="MC90041258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324600"/>
            <a:ext cx="609600" cy="38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76200" y="63579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47700" y="-315416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Elements of Culture: Cultural Values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6200" y="1600200"/>
            <a:ext cx="7848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Values are enduring beliefs about a specific mode of conduct or desirable end-state.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They guide behavior and are ordered by importance in relation to one another, thus forming a system of value priorities.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Because they guide individuals' actions, attitudes, and judgments, cultural values affect consumer product preferences and perception of products.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27584" y="5157192"/>
            <a:ext cx="80648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</a:t>
            </a:r>
            <a:r>
              <a:rPr lang="en-US" dirty="0" err="1" smtClean="0"/>
              <a:t>exemples</a:t>
            </a:r>
            <a:r>
              <a:rPr lang="en-US" dirty="0" smtClean="0"/>
              <a:t>: China </a:t>
            </a:r>
            <a:r>
              <a:rPr lang="en-US" dirty="0"/>
              <a:t>Shampoo Ad - </a:t>
            </a:r>
            <a:r>
              <a:rPr lang="en-US" sz="1600" dirty="0"/>
              <a:t>Values of Success and Strength:</a:t>
            </a:r>
          </a:p>
          <a:p>
            <a:r>
              <a:rPr lang="en-US" sz="1600" u="sng" dirty="0">
                <a:hlinkClick r:id="rId4"/>
              </a:rPr>
              <a:t>http://www.youtube.com/watch?v=imWeRR2GtxU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0138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3568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" name="CasellaDiTesto 1"/>
          <p:cNvSpPr txBox="1"/>
          <p:nvPr/>
        </p:nvSpPr>
        <p:spPr>
          <a:xfrm>
            <a:off x="5652120" y="587074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Source: </a:t>
            </a:r>
            <a:r>
              <a:rPr lang="it-IT" sz="1400" dirty="0" err="1" smtClean="0"/>
              <a:t>Hollensen</a:t>
            </a:r>
            <a:r>
              <a:rPr lang="it-IT" sz="1400" dirty="0" smtClean="0"/>
              <a:t> (2013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4457211"/>
      </p:ext>
    </p:extLst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Textbook Media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334895"/>
            <a:ext cx="2133600" cy="365125"/>
          </a:xfrm>
          <a:prstGeom prst="rect">
            <a:avLst/>
          </a:prstGeom>
        </p:spPr>
        <p:txBody>
          <a:bodyPr/>
          <a:lstStyle/>
          <a:p>
            <a:fld id="{0D19A7C1-D97F-4DA9-BEFF-5D7DCDA6276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6" descr="MC90041258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324600"/>
            <a:ext cx="609600" cy="38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76200" y="63579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29020" y="-387424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Learning New Cultures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55576" y="1484784"/>
            <a:ext cx="7848600" cy="438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Enculturation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Process by which individuals learn the beliefs and behaviors endorsed by one’s own culture.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Acculturation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Learning a new culture.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Assimilation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Full adoption and                                                          maintenance of the                                                                        new culture, and                                                           resistance to one’s                                                                old culture.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098" name="Picture 2" descr="Figure 5-3 Woman at Tibetan temp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57580"/>
            <a:ext cx="3215133" cy="2709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9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Textbook Media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334895"/>
            <a:ext cx="2133600" cy="365125"/>
          </a:xfrm>
          <a:prstGeom prst="rect">
            <a:avLst/>
          </a:prstGeom>
        </p:spPr>
        <p:txBody>
          <a:bodyPr/>
          <a:lstStyle/>
          <a:p>
            <a:fld id="{0D19A7C1-D97F-4DA9-BEFF-5D7DCDA6276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6" descr="MC90041258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324600"/>
            <a:ext cx="609600" cy="38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76200" y="63579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55795" y="-459432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Elements of Culture: Cultural Norms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536" y="1484784"/>
            <a:ext cx="7848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Norms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are derived from values and defined as               rules that dictate what is right or wrong, acceptable            or unacceptable.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500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Imperative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5000"/>
              </a:spcAft>
              <a:buClr>
                <a:srgbClr val="CC3300"/>
              </a:buClr>
              <a:buSzTx/>
              <a:buFont typeface="Arial" charset="0"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What an outsider must or must not do.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500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Exclusive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5000"/>
              </a:spcAft>
              <a:buClr>
                <a:srgbClr val="CC3300"/>
              </a:buClr>
              <a:buSzTx/>
              <a:buFont typeface="Arial" charset="0"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What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locals may do but an outsider cannot do.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500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Adiaphora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Times New Roman" pitchFamily="18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5000"/>
              </a:spcAft>
              <a:buClr>
                <a:srgbClr val="CC3300"/>
              </a:buClr>
              <a:buSzTx/>
              <a:buFont typeface="Arial" charset="0"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What an outsider may or may not do.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272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Textbook Media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334895"/>
            <a:ext cx="2133600" cy="365125"/>
          </a:xfrm>
          <a:prstGeom prst="rect">
            <a:avLst/>
          </a:prstGeom>
        </p:spPr>
        <p:txBody>
          <a:bodyPr/>
          <a:lstStyle/>
          <a:p>
            <a:fld id="{0D19A7C1-D97F-4DA9-BEFF-5D7DCDA6276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6" descr="MC90041258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324600"/>
            <a:ext cx="609600" cy="38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76200" y="63579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78790" y="-99392"/>
            <a:ext cx="7848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FFFF"/>
                </a:solidFill>
                <a:cs typeface="Times New Roman" pitchFamily="18" charset="0"/>
              </a:rPr>
              <a:t>National/Regional Character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536" y="1143000"/>
            <a:ext cx="7086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orientation:  </a:t>
            </a:r>
          </a:p>
          <a:p>
            <a:pPr marL="838200" marR="0" lvl="1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Monochronic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time (M-time) – attributed to cultures where individuals usually do one thing at a time, sequentially. </a:t>
            </a:r>
          </a:p>
          <a:p>
            <a:pPr marL="838200" marR="0" lvl="1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Polychronic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time (P-time) – attributed to cultures where individuals perform multiple tasks at once, and tend to see time as fluid.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hours,                                                     business days: </a:t>
            </a:r>
          </a:p>
          <a:p>
            <a:pPr marL="838200" marR="0" lvl="1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Business do not operate: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on Sundays in Christian countries,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                                                             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on Fridays in Muslim countries, 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                                                                      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a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nd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on Saturdays, in Israel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Gift giving: </a:t>
            </a:r>
          </a:p>
          <a:p>
            <a:pPr marL="838200" marR="0" lvl="1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Knowing what gifts are appropriate, along with the manner in which they should be presented is essential.</a:t>
            </a:r>
          </a:p>
        </p:txBody>
      </p:sp>
      <p:pic>
        <p:nvPicPr>
          <p:cNvPr id="5137" name="Picture 17" descr="C:\Users\Owner\Downloads\file00013688556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3275584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51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Textbook Media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334895"/>
            <a:ext cx="2133600" cy="365125"/>
          </a:xfrm>
          <a:prstGeom prst="rect">
            <a:avLst/>
          </a:prstGeom>
        </p:spPr>
        <p:txBody>
          <a:bodyPr/>
          <a:lstStyle/>
          <a:p>
            <a:fld id="{0D19A7C1-D97F-4DA9-BEFF-5D7DCDA6276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6" descr="MC90041258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324600"/>
            <a:ext cx="609600" cy="38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76200" y="63579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394" y="-48076"/>
            <a:ext cx="7848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FFFF"/>
                </a:solidFill>
                <a:cs typeface="Times New Roman" pitchFamily="18" charset="0"/>
              </a:rPr>
              <a:t>National/Regional Character </a:t>
            </a:r>
            <a:r>
              <a:rPr lang="en-US" sz="2000" dirty="0" smtClean="0">
                <a:solidFill>
                  <a:srgbClr val="FFFFFF"/>
                </a:solidFill>
                <a:cs typeface="Times New Roman" pitchFamily="18" charset="0"/>
              </a:rPr>
              <a:t>(contd.)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1447800"/>
            <a:ext cx="7315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Socializing: </a:t>
            </a:r>
          </a:p>
          <a:p>
            <a:pPr marL="838200" marR="0" lvl="1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Appropriate conversations,                                                        talking business at dinner, etc.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Gender roles: </a:t>
            </a:r>
          </a:p>
          <a:p>
            <a:pPr marL="838200" marR="0" lvl="1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Gender roles and role-related                                           expectations are important when                                             establishing business relationships.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Status concern and materialism: </a:t>
            </a:r>
          </a:p>
          <a:p>
            <a:pPr marL="838200" marR="0" lvl="1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Familiarity with consumer concern for acquisitions and social status helps marketers determine appropriate marketing strategies.</a:t>
            </a:r>
          </a:p>
        </p:txBody>
      </p:sp>
      <p:pic>
        <p:nvPicPr>
          <p:cNvPr id="6152" name="Picture 8" descr="C:\Users\Owner\Downloads\file0006954387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 t="20421" r="6796"/>
          <a:stretch/>
        </p:blipFill>
        <p:spPr bwMode="auto">
          <a:xfrm>
            <a:off x="5637028" y="1447800"/>
            <a:ext cx="3095696" cy="2228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40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Textbook Media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334895"/>
            <a:ext cx="2133600" cy="365125"/>
          </a:xfrm>
          <a:prstGeom prst="rect">
            <a:avLst/>
          </a:prstGeom>
        </p:spPr>
        <p:txBody>
          <a:bodyPr/>
          <a:lstStyle/>
          <a:p>
            <a:fld id="{0D19A7C1-D97F-4DA9-BEFF-5D7DCDA6276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6" descr="MC90041258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324600"/>
            <a:ext cx="609600" cy="38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76200" y="63579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-7026" y="-459432"/>
            <a:ext cx="925252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Other Manifestations of National and Regional Character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66800" y="1676400"/>
            <a:ext cx="7696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Contact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e.g., phone, e-mail, in person.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Access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e.g., transportation by bicycle, personal automobile, public transportation.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71600" y="4945484"/>
            <a:ext cx="3429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European and Asian consumers are more likely to travel by bicycle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657600"/>
            <a:ext cx="2918490" cy="257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6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178125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</a:rPr>
              <a:t>Chapter Objectives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38200" y="1908175"/>
            <a:ext cx="7848600" cy="4035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itchFamily="34" charset="0"/>
                <a:cs typeface="Arial" pitchFamily="34" charset="0"/>
              </a:rPr>
              <a:t>Identify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elements of culture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and examine how they affect international marketing practices around the world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9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Describe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national and regional character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based on dimensions such as time orientation, business practices, gift giving, socializing, gender roles, and materialism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Discuss cultural variability in terms of the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Hofstede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dimensions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with appropriate examples and address cultural change in a marketing context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Address the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self-reference criterion and ethnocentrism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and describe how they impede mutual understanding and cooperation, with direct negative effects on marketing practices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7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Describe the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global consumer culture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as it manifests itself around the world.</a:t>
            </a:r>
          </a:p>
        </p:txBody>
      </p:sp>
    </p:spTree>
    <p:extLst>
      <p:ext uri="{BB962C8B-B14F-4D97-AF65-F5344CB8AC3E}">
        <p14:creationId xmlns:p14="http://schemas.microsoft.com/office/powerpoint/2010/main" val="318284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Textbook Media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334895"/>
            <a:ext cx="2133600" cy="365125"/>
          </a:xfrm>
          <a:prstGeom prst="rect">
            <a:avLst/>
          </a:prstGeom>
        </p:spPr>
        <p:txBody>
          <a:bodyPr/>
          <a:lstStyle/>
          <a:p>
            <a:fld id="{0D19A7C1-D97F-4DA9-BEFF-5D7DCDA6276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6" descr="MC90041258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324600"/>
            <a:ext cx="609600" cy="38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76200" y="63579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9600" y="-243408"/>
            <a:ext cx="7848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FFFF"/>
                </a:solidFill>
                <a:cs typeface="Times New Roman" pitchFamily="18" charset="0"/>
              </a:rPr>
              <a:t>Cultural Variability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86636" y="1401181"/>
            <a:ext cx="877250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 smtClean="0">
                <a:cs typeface="Times New Roman" pitchFamily="18" charset="0"/>
              </a:rPr>
              <a:t>Term used to differentiate between cultures on the </a:t>
            </a:r>
            <a:r>
              <a:rPr lang="en-US" dirty="0" err="1" smtClean="0">
                <a:cs typeface="Times New Roman" pitchFamily="18" charset="0"/>
              </a:rPr>
              <a:t>Hofstede</a:t>
            </a:r>
            <a:r>
              <a:rPr lang="en-US" dirty="0" smtClean="0">
                <a:cs typeface="Times New Roman" pitchFamily="18" charset="0"/>
              </a:rPr>
              <a:t> Dimensions, which are:</a:t>
            </a:r>
          </a:p>
          <a:p>
            <a:pPr marL="762000" lvl="1" indent="-304800" eaLnBrk="1" hangingPunct="1"/>
            <a:r>
              <a:rPr lang="en-US" sz="2400" b="1" dirty="0" smtClean="0">
                <a:cs typeface="Times New Roman" pitchFamily="18" charset="0"/>
              </a:rPr>
              <a:t>Power Distance</a:t>
            </a:r>
            <a:r>
              <a:rPr lang="en-US" sz="2400" dirty="0" smtClean="0">
                <a:cs typeface="Times New Roman" pitchFamily="18" charset="0"/>
              </a:rPr>
              <a:t>: t</a:t>
            </a:r>
            <a:r>
              <a:rPr lang="en-US" sz="2400" dirty="0" smtClean="0"/>
              <a:t>his </a:t>
            </a:r>
            <a:r>
              <a:rPr lang="en-US" sz="2400" dirty="0"/>
              <a:t>dimension expresses the degree to which the less powerful members of a society accept and expect that power is distributed </a:t>
            </a:r>
            <a:r>
              <a:rPr lang="en-US" sz="2400" dirty="0" smtClean="0"/>
              <a:t>unequally (Hofstede)</a:t>
            </a:r>
            <a:endParaRPr lang="en-US" sz="2400" dirty="0"/>
          </a:p>
          <a:p>
            <a:pPr marL="762000" lvl="1" indent="-304800" eaLnBrk="1" hangingPunct="1"/>
            <a:r>
              <a:rPr lang="en-US" sz="2400" dirty="0" smtClean="0">
                <a:cs typeface="Times New Roman" pitchFamily="18" charset="0"/>
              </a:rPr>
              <a:t>Your book: the manner in which interpersonal relationships are formed when there are perceived differences in power.</a:t>
            </a:r>
          </a:p>
          <a:p>
            <a:pPr marL="1181100" lvl="2" indent="-266700" eaLnBrk="1" hangingPunct="1"/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011143" y="5271143"/>
            <a:ext cx="5562600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114330" y="5636268"/>
            <a:ext cx="595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Low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380312" y="5575943"/>
            <a:ext cx="663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High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315943" y="4509143"/>
            <a:ext cx="91440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U.S.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5259043" y="4509143"/>
            <a:ext cx="91440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Germany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7125943" y="4509143"/>
            <a:ext cx="91440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160817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Textbook Media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334895"/>
            <a:ext cx="2133600" cy="365125"/>
          </a:xfrm>
          <a:prstGeom prst="rect">
            <a:avLst/>
          </a:prstGeom>
        </p:spPr>
        <p:txBody>
          <a:bodyPr/>
          <a:lstStyle/>
          <a:p>
            <a:fld id="{0D19A7C1-D97F-4DA9-BEFF-5D7DCDA6276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6" descr="MC90041258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324600"/>
            <a:ext cx="609600" cy="38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76200" y="63579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66800" y="-303316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FFFF"/>
                </a:solidFill>
                <a:cs typeface="Times New Roman" pitchFamily="18" charset="0"/>
              </a:rPr>
              <a:t>Cultural Variability </a:t>
            </a:r>
            <a:r>
              <a:rPr lang="en-US" sz="2000" dirty="0" smtClean="0">
                <a:solidFill>
                  <a:srgbClr val="FFFFFF"/>
                </a:solidFill>
                <a:cs typeface="Times New Roman" pitchFamily="18" charset="0"/>
              </a:rPr>
              <a:t>(contd.)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3528" y="1196752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400" dirty="0" smtClean="0">
                <a:cs typeface="Times New Roman" pitchFamily="18" charset="0"/>
              </a:rPr>
              <a:t>Uncertainty Avoidance</a:t>
            </a:r>
          </a:p>
          <a:p>
            <a:pPr lvl="2" eaLnBrk="1" hangingPunct="1"/>
            <a:r>
              <a:rPr lang="en-US" sz="2400" dirty="0" smtClean="0">
                <a:cs typeface="Times New Roman" pitchFamily="18" charset="0"/>
              </a:rPr>
              <a:t>The extent to which individuals are threatened by uncertainty and risk and thus adopt beliefs and behaviors that help them to avoid the uncertainty.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1828800" y="5181600"/>
            <a:ext cx="5562600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36082" y="5546725"/>
            <a:ext cx="595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Low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858000" y="5559362"/>
            <a:ext cx="663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High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133600" y="4419600"/>
            <a:ext cx="91440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U.S.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943600" y="4419600"/>
            <a:ext cx="91440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133811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Textbook Media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334895"/>
            <a:ext cx="2133600" cy="365125"/>
          </a:xfrm>
          <a:prstGeom prst="rect">
            <a:avLst/>
          </a:prstGeom>
        </p:spPr>
        <p:txBody>
          <a:bodyPr/>
          <a:lstStyle/>
          <a:p>
            <a:fld id="{0D19A7C1-D97F-4DA9-BEFF-5D7DCDA6276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6" descr="MC90041258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324600"/>
            <a:ext cx="609600" cy="38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76200" y="63579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-387424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FFFF"/>
                </a:solidFill>
                <a:cs typeface="Times New Roman" pitchFamily="18" charset="0"/>
              </a:rPr>
              <a:t>Cultural Variability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377025" y="1133817"/>
            <a:ext cx="928247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sz="2400" dirty="0" smtClean="0">
                <a:cs typeface="Times New Roman" pitchFamily="18" charset="0"/>
              </a:rPr>
              <a:t>Masculinity/Femininity</a:t>
            </a:r>
          </a:p>
          <a:p>
            <a:pPr lvl="2" eaLnBrk="1" hangingPunct="1"/>
            <a:r>
              <a:rPr lang="en-US" sz="2400" dirty="0" smtClean="0"/>
              <a:t>Hofstede: The </a:t>
            </a:r>
            <a:r>
              <a:rPr lang="en-US" sz="2400" dirty="0"/>
              <a:t>Masculinity side of this dimension represents a preference in society for achievement, heroism, assertiveness and material rewards for success. Society at large is more competitive. Its opposite, femininity, stands for a preference for cooperation, modesty, caring for the weak and quality of life. </a:t>
            </a:r>
            <a:endParaRPr lang="en-US" sz="2400" dirty="0" smtClean="0">
              <a:cs typeface="Times New Roman" pitchFamily="18" charset="0"/>
            </a:endParaRPr>
          </a:p>
          <a:p>
            <a:pPr lvl="2" eaLnBrk="1" hangingPunct="1"/>
            <a:r>
              <a:rPr lang="en-US" sz="2400" dirty="0" smtClean="0">
                <a:cs typeface="Times New Roman" pitchFamily="18" charset="0"/>
              </a:rPr>
              <a:t>The extent to which a culture is characterized by assertiveness, rather than nurturing.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3274828" y="5506117"/>
            <a:ext cx="5562600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74828" y="5867772"/>
            <a:ext cx="13035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Low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Masculinity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389628" y="5728390"/>
            <a:ext cx="14460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High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Masculinity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189228" y="4437112"/>
            <a:ext cx="914400" cy="76420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Sweden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389628" y="4437112"/>
            <a:ext cx="914400" cy="76420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United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358115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Textbook Media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334895"/>
            <a:ext cx="2133600" cy="365125"/>
          </a:xfrm>
          <a:prstGeom prst="rect">
            <a:avLst/>
          </a:prstGeom>
        </p:spPr>
        <p:txBody>
          <a:bodyPr/>
          <a:lstStyle/>
          <a:p>
            <a:fld id="{0D19A7C1-D97F-4DA9-BEFF-5D7DCDA6276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6" descr="MC90041258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324600"/>
            <a:ext cx="609600" cy="38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76200" y="63579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01823" y="-266700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FFFF"/>
                </a:solidFill>
                <a:cs typeface="Times New Roman" pitchFamily="18" charset="0"/>
              </a:rPr>
              <a:t>Cultural Variability </a:t>
            </a:r>
            <a:r>
              <a:rPr lang="en-US" sz="2000" dirty="0" smtClean="0">
                <a:solidFill>
                  <a:srgbClr val="FFFFFF"/>
                </a:solidFill>
                <a:cs typeface="Times New Roman" pitchFamily="18" charset="0"/>
              </a:rPr>
              <a:t>(contd.)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1524000"/>
            <a:ext cx="864096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Individualism/Collectivism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Arial" charset="0"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The extent to which individuals prefer to act in the interest of the group rather than in their own self-interest.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1828800" y="5181600"/>
            <a:ext cx="5562600" cy="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28800" y="5546725"/>
            <a:ext cx="14975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Low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Individualism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133600" y="4191000"/>
            <a:ext cx="9144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Thailand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943600" y="4191000"/>
            <a:ext cx="9144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United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States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980814" y="5546725"/>
            <a:ext cx="14975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</a:rPr>
              <a:t>High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</a:rPr>
              <a:t>Individualism</a:t>
            </a:r>
          </a:p>
        </p:txBody>
      </p:sp>
    </p:spTree>
    <p:extLst>
      <p:ext uri="{BB962C8B-B14F-4D97-AF65-F5344CB8AC3E}">
        <p14:creationId xmlns:p14="http://schemas.microsoft.com/office/powerpoint/2010/main" val="30027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Textbook Media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334895"/>
            <a:ext cx="2133600" cy="365125"/>
          </a:xfrm>
          <a:prstGeom prst="rect">
            <a:avLst/>
          </a:prstGeom>
        </p:spPr>
        <p:txBody>
          <a:bodyPr/>
          <a:lstStyle/>
          <a:p>
            <a:fld id="{0D19A7C1-D97F-4DA9-BEFF-5D7DCDA6276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6" descr="MC90041258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324600"/>
            <a:ext cx="609600" cy="38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76200" y="63579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-387424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High vs. Low Context Cultures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66800" y="1676400"/>
            <a:ext cx="7467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Low-Context cultures: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What is said is precisely what is meant.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High-Context cultures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:                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The context of the message                                                is meaningful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Context: Message source is                                       important: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Arial" charset="0"/>
              <a:buChar char="-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The source’s standing in society or in the negotiating group.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Arial" charset="0"/>
              <a:buChar char="-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The source’s level of expertise, tone of voice, body language.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3089275" cy="217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8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Textbook Media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334895"/>
            <a:ext cx="2133600" cy="365125"/>
          </a:xfrm>
          <a:prstGeom prst="rect">
            <a:avLst/>
          </a:prstGeom>
        </p:spPr>
        <p:txBody>
          <a:bodyPr/>
          <a:lstStyle/>
          <a:p>
            <a:fld id="{0D19A7C1-D97F-4DA9-BEFF-5D7DCDA6276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6" descr="MC90041258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324600"/>
            <a:ext cx="609600" cy="38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76200" y="63579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47699" y="-419100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FFFF"/>
                </a:solidFill>
                <a:cs typeface="Times New Roman" pitchFamily="18" charset="0"/>
              </a:rPr>
              <a:t>Cultural Change and Marketing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5300" y="1556666"/>
            <a:ext cx="81534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Marketers need to integrate culture when designing a marketing strategy by going through the following process: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Researching symbolic elements and cultural meanings in consumers’ lives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Identifying cultural meanings of the product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Designing the product accordingly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Designing the marketing campaign using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symbolic cultural elements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pic>
        <p:nvPicPr>
          <p:cNvPr id="9218" name="Picture 2" descr="C:\Program Files (x86)\Microsoft Office\MEDIA\OFFICE14\Bullets\BD21298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426743" y="3324223"/>
            <a:ext cx="290513" cy="2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Program Files (x86)\Microsoft Office\MEDIA\OFFICE14\Bullets\BD21298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433886" y="4953000"/>
            <a:ext cx="290513" cy="2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Program Files (x86)\Microsoft Office\MEDIA\OFFICE14\Bullets\BD21298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433886" y="4114800"/>
            <a:ext cx="290513" cy="2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Textbook Media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334895"/>
            <a:ext cx="2133600" cy="365125"/>
          </a:xfrm>
          <a:prstGeom prst="rect">
            <a:avLst/>
          </a:prstGeom>
        </p:spPr>
        <p:txBody>
          <a:bodyPr/>
          <a:lstStyle/>
          <a:p>
            <a:fld id="{0D19A7C1-D97F-4DA9-BEFF-5D7DCDA6276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6" descr="MC90041258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324600"/>
            <a:ext cx="609600" cy="38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76200" y="63579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58617" y="-315416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Obstacles to Cultural Understanding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1976" y="1257300"/>
            <a:ext cx="867648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Ethnocentrism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The belief that one’s own culture is superior to another and that strategies that are used in the home country will work just as well internationally.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The Self-Reference Criterion: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The unconscious reference to                                          one’s own national culture, to home-country norms and values, and to their knowledge and experience in the process of making decisions in the home country.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0243" name="Picture 3" descr="C:\Users\Owner\AppData\Local\Microsoft\Windows\Temporary Internet Files\Content.IE5\9S9K7D3H\MP90042278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217" y="2636912"/>
            <a:ext cx="1524000" cy="1515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64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Textbook Media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334895"/>
            <a:ext cx="2133600" cy="365125"/>
          </a:xfrm>
          <a:prstGeom prst="rect">
            <a:avLst/>
          </a:prstGeom>
        </p:spPr>
        <p:txBody>
          <a:bodyPr/>
          <a:lstStyle/>
          <a:p>
            <a:fld id="{0D19A7C1-D97F-4DA9-BEFF-5D7DCDA6276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6" descr="MC90041258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324600"/>
            <a:ext cx="609600" cy="38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76200" y="63579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533400" y="-419100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Global Consumer Culture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512" y="1556792"/>
            <a:ext cx="7620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Defined in terms of shared consumption-related symbols and activities that are meaningful to market segments; attributed to the diffusion of Western products to the rest of the world.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 indent="-228600" eaLnBrk="1" hangingPunct="1">
              <a:buClr>
                <a:srgbClr val="CC3300"/>
              </a:buClr>
              <a:buSzTx/>
              <a:buFont typeface="Arial" charset="0"/>
              <a:buChar char="-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Entertainment (MTV, movies, CD’s)</a:t>
            </a:r>
          </a:p>
          <a:p>
            <a:pPr lvl="1" indent="-228600" eaLnBrk="1" hangingPunct="1">
              <a:buClr>
                <a:srgbClr val="CC3300"/>
              </a:buClr>
              <a:buSzTx/>
              <a:buFont typeface="Arial" charset="0"/>
              <a:buChar char="-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Hamburgers and pizza</a:t>
            </a:r>
          </a:p>
          <a:p>
            <a:pPr lvl="1" indent="-228600" eaLnBrk="1" hangingPunct="1">
              <a:buClr>
                <a:srgbClr val="CC3300"/>
              </a:buClr>
              <a:buSzTx/>
              <a:buFont typeface="Arial" charset="0"/>
              <a:buChar char="-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Jeans and running shoes, etc.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266" name="Picture 2" descr="C:\Users\Owner\Downloads\file0009983946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17905"/>
            <a:ext cx="2336800" cy="2954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6346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Textbook Media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334895"/>
            <a:ext cx="2133600" cy="365125"/>
          </a:xfrm>
          <a:prstGeom prst="rect">
            <a:avLst/>
          </a:prstGeom>
        </p:spPr>
        <p:txBody>
          <a:bodyPr/>
          <a:lstStyle/>
          <a:p>
            <a:fld id="{0D19A7C1-D97F-4DA9-BEFF-5D7DCDA6276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6" descr="MC90041258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324600"/>
            <a:ext cx="609600" cy="38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76200" y="63579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47700" y="-419100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Global Consumer Culture Trends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47700" y="1642753"/>
            <a:ext cx="7848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Proliferation of transnational firms and the related globalized capitalism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Globalized consumerism and the desire for material possessions.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Homogenization of global consumption.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Tx/>
              <a:buFont typeface="Arial" charset="0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Referred to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McDonaldination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or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Cocacolonization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4389580"/>
            <a:ext cx="3128963" cy="21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Textbook Media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334895"/>
            <a:ext cx="2133600" cy="365125"/>
          </a:xfrm>
          <a:prstGeom prst="rect">
            <a:avLst/>
          </a:prstGeom>
        </p:spPr>
        <p:txBody>
          <a:bodyPr/>
          <a:lstStyle/>
          <a:p>
            <a:fld id="{0D19A7C1-D97F-4DA9-BEFF-5D7DCDA6276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6" descr="MC90041258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324600"/>
            <a:ext cx="609600" cy="38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76200" y="63579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47700" y="-336962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Positioning Based on Culture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4" y="1052736"/>
            <a:ext cx="844785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None/>
              <a:tabLst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Three alternatives: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 consumer culture positioning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Arial" charset="0"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Positioning the product to appeal to individuals who want to be part of a global consumer culture.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Local consumer culture positioning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Arial" charset="0"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Positioning the product so that it is associated with local cultural meanings.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Foreign consumer culture positioning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Arial" charset="0"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Positioning a products as symbolic of a desired foreign culture (e.g., French perfume, Andean folk music, etc.).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2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67544" y="-387424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Culture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611560" y="1340768"/>
            <a:ext cx="76200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Culture is defined as a continuously changing totality of learned and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shared meanings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rituals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norms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, and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traditions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among the members of an organization or society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Culture is also defined as a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society’s personality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4" name="Immagine 3" descr="Iceber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17032"/>
            <a:ext cx="357335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40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67544" y="-387424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Subcultures</a:t>
            </a:r>
          </a:p>
        </p:txBody>
      </p:sp>
      <p:pic>
        <p:nvPicPr>
          <p:cNvPr id="1026" name="Picture 2" descr="http://blog.urbanfile.org/wp-content/plugins/wp-o-matic/cache/afccd20a80_2014-01-26-Panorama-Pirelli-Milano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883188" cy="2160240"/>
          </a:xfrm>
          <a:prstGeom prst="rect">
            <a:avLst/>
          </a:prstGeom>
          <a:noFill/>
        </p:spPr>
      </p:pic>
      <p:pic>
        <p:nvPicPr>
          <p:cNvPr id="1028" name="Picture 4" descr="http://www.musement.com/en/blog/wp-content/uploads/sites/4/2013/11/Milano-Piazza-Duomo-e-Galleria-Vittorio-Emanuele-copy-frenk58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36912"/>
            <a:ext cx="2160240" cy="1440160"/>
          </a:xfrm>
          <a:prstGeom prst="rect">
            <a:avLst/>
          </a:prstGeom>
          <a:noFill/>
        </p:spPr>
      </p:pic>
      <p:pic>
        <p:nvPicPr>
          <p:cNvPr id="1030" name="Picture 6" descr="Dal Quirinale panoramica su Roma col Cupolone di San Pietro - Foto 2008 Valeria Lenzi Bonfigliol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196752"/>
            <a:ext cx="3350979" cy="2088232"/>
          </a:xfrm>
          <a:prstGeom prst="rect">
            <a:avLst/>
          </a:prstGeom>
          <a:noFill/>
        </p:spPr>
      </p:pic>
      <p:pic>
        <p:nvPicPr>
          <p:cNvPr id="1032" name="Picture 8" descr="http://www.turismoroma.it/wp-content/uploads/2011/02/via-margut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780928"/>
            <a:ext cx="2074345" cy="1656184"/>
          </a:xfrm>
          <a:prstGeom prst="rect">
            <a:avLst/>
          </a:prstGeom>
          <a:noFill/>
        </p:spPr>
      </p:pic>
      <p:pic>
        <p:nvPicPr>
          <p:cNvPr id="1034" name="Picture 10" descr="http://www.visitarenapoli.it/wp-content/uploads/2014/05/napoli-golfo.jpg?141038233257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748894"/>
            <a:ext cx="2448272" cy="1631162"/>
          </a:xfrm>
          <a:prstGeom prst="rect">
            <a:avLst/>
          </a:prstGeom>
          <a:noFill/>
        </p:spPr>
      </p:pic>
      <p:pic>
        <p:nvPicPr>
          <p:cNvPr id="1036" name="Picture 12" descr="http://www.cortediavolo.com/02venice-pannistes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4005064"/>
            <a:ext cx="1584176" cy="2368861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179512" y="357301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</a:rPr>
              <a:t>Milan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436096" y="3356992"/>
            <a:ext cx="136815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bg1"/>
                </a:solidFill>
              </a:rPr>
              <a:t>Rome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779912" y="429309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</a:rPr>
              <a:t>Naples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Mappa d'Itali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221088"/>
            <a:ext cx="1701883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40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67544" y="-387424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Subcultures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52736"/>
            <a:ext cx="4708013" cy="509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40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3568" y="-422291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Elements of Culture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43000" y="1676400"/>
            <a:ext cx="795813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The main elements of culture are: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Language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Religion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Cultural values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Cultural norms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051" name="Picture 3" descr="Figure 5-2 Chinese calligraph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525" y="2286001"/>
            <a:ext cx="3265487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06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1912" y="-398541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Elements of Culture: Language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67544" y="1412776"/>
            <a:ext cx="795813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Spoken/Written Language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Same word, different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meanings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Poses a number of concerns to marketers: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Arial" charset="0"/>
              <a:buChar char="-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It creates difficulties in terms of correct translation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Arial" charset="0"/>
              <a:buChar char="-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Marketers may experience dilemma in unified markets where multiple languages are used as to which language(s) to use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(India with more than 3000 dialects)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Times New Roman" pitchFamily="18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Arial" charset="0"/>
              <a:buChar char="-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High costs of translation.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Arial" charset="0"/>
              <a:buChar char="-"/>
              <a:tabLst/>
              <a:defRPr/>
            </a:pPr>
            <a:r>
              <a:rPr lang="it-IT" sz="2000" kern="0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Language</a:t>
            </a:r>
            <a:r>
              <a:rPr lang="it-IT" sz="2000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and target (</a:t>
            </a:r>
            <a:r>
              <a:rPr lang="it-IT" sz="2000" kern="0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for</a:t>
            </a:r>
            <a:r>
              <a:rPr lang="it-IT" sz="2000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it-IT" sz="2000" kern="0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example</a:t>
            </a:r>
            <a:r>
              <a:rPr lang="it-IT" sz="2000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, </a:t>
            </a:r>
            <a:r>
              <a:rPr lang="it-IT" sz="2000" kern="0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foreigners</a:t>
            </a:r>
            <a:r>
              <a:rPr lang="it-IT" sz="2000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living in the </a:t>
            </a:r>
            <a:r>
              <a:rPr lang="it-IT" sz="2000" kern="0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United</a:t>
            </a:r>
            <a:r>
              <a:rPr lang="it-IT" sz="2000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it-IT" sz="2000" kern="0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Arab</a:t>
            </a:r>
            <a:r>
              <a:rPr lang="it-IT" sz="2000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Emirates)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Arial" charset="0"/>
              <a:buChar char="-"/>
              <a:tabLst/>
              <a:defRPr/>
            </a:pPr>
            <a:r>
              <a:rPr lang="it-IT" sz="2000" kern="0" noProof="0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Written</a:t>
            </a:r>
            <a:r>
              <a:rPr lang="it-IT" sz="2000" kern="0" noProof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it-IT" sz="2000" kern="0" noProof="0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language</a:t>
            </a:r>
            <a:r>
              <a:rPr lang="it-IT" sz="2000" kern="0" noProof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it-IT" sz="2000" kern="0" noProof="0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convey</a:t>
            </a:r>
            <a:r>
              <a:rPr lang="it-IT" sz="2000" kern="0" noProof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it-IT" sz="2000" kern="0" noProof="0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meanings</a:t>
            </a:r>
            <a:r>
              <a:rPr lang="it-IT" sz="2000" kern="0" noProof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(n°4)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8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19672" y="188640"/>
            <a:ext cx="5616352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Problems of </a:t>
            </a:r>
            <a:r>
              <a:rPr lang="en-US" b="1" kern="0" dirty="0" smtClean="0">
                <a:solidFill>
                  <a:schemeClr val="bg1"/>
                </a:solidFill>
                <a:latin typeface="Arial"/>
              </a:rPr>
              <a:t>translation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67544" y="1772816"/>
            <a:ext cx="828092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en-US" dirty="0" smtClean="0"/>
              <a:t>For example, the Chinese translation proved difficult for Coke, which took two tries to get it right.</a:t>
            </a:r>
          </a:p>
          <a:p>
            <a:pPr rtl="1"/>
            <a:r>
              <a:rPr lang="en-US" dirty="0" smtClean="0"/>
              <a:t>They first tried </a:t>
            </a:r>
            <a:r>
              <a:rPr lang="en-US" b="1" dirty="0" err="1" smtClean="0"/>
              <a:t>Ke</a:t>
            </a:r>
            <a:r>
              <a:rPr lang="en-US" b="1" dirty="0" smtClean="0"/>
              <a:t>-</a:t>
            </a:r>
            <a:r>
              <a:rPr lang="en-US" b="1" dirty="0" err="1" smtClean="0"/>
              <a:t>kou</a:t>
            </a:r>
            <a:r>
              <a:rPr lang="en-US" b="1" dirty="0" smtClean="0"/>
              <a:t>-</a:t>
            </a:r>
            <a:r>
              <a:rPr lang="en-US" b="1" dirty="0" err="1" smtClean="0"/>
              <a:t>ke</a:t>
            </a:r>
            <a:r>
              <a:rPr lang="en-US" b="1" dirty="0" smtClean="0"/>
              <a:t>-la</a:t>
            </a:r>
            <a:r>
              <a:rPr lang="en-US" dirty="0" smtClean="0"/>
              <a:t> because when pronounced it sounded roughly like Coca-Cola. It wasn't until after thousands of signs had been printed that they discovered that the phrase means "</a:t>
            </a:r>
            <a:r>
              <a:rPr lang="en-US" b="1" dirty="0" smtClean="0"/>
              <a:t>bite the wax tadpole</a:t>
            </a:r>
            <a:r>
              <a:rPr lang="en-US" dirty="0" smtClean="0"/>
              <a:t>" or "</a:t>
            </a:r>
            <a:r>
              <a:rPr lang="en-US" b="1" dirty="0" smtClean="0"/>
              <a:t>female horse stuffed with wax</a:t>
            </a:r>
            <a:r>
              <a:rPr lang="en-US" dirty="0" smtClean="0"/>
              <a:t>", depending on the dialect. Second time around things worked out much better. After researching 40,000 Chinese characters Coke came up with "</a:t>
            </a:r>
            <a:r>
              <a:rPr lang="en-US" b="1" dirty="0" err="1" smtClean="0"/>
              <a:t>ko</a:t>
            </a:r>
            <a:r>
              <a:rPr lang="en-US" b="1" dirty="0" smtClean="0"/>
              <a:t>-</a:t>
            </a:r>
            <a:r>
              <a:rPr lang="en-US" b="1" dirty="0" err="1" smtClean="0"/>
              <a:t>kou</a:t>
            </a:r>
            <a:r>
              <a:rPr lang="en-US" b="1" dirty="0" smtClean="0"/>
              <a:t>-</a:t>
            </a:r>
            <a:r>
              <a:rPr lang="en-US" b="1" dirty="0" err="1" smtClean="0"/>
              <a:t>ko</a:t>
            </a:r>
            <a:r>
              <a:rPr lang="en-US" b="1" dirty="0" smtClean="0"/>
              <a:t>-le</a:t>
            </a:r>
            <a:r>
              <a:rPr lang="en-US" dirty="0" smtClean="0"/>
              <a:t>" which translates roughly to the much more appropriate "</a:t>
            </a:r>
            <a:r>
              <a:rPr lang="en-US" b="1" dirty="0" smtClean="0"/>
              <a:t>happiness in the mouth</a:t>
            </a:r>
            <a:r>
              <a:rPr lang="en-US" dirty="0" smtClean="0"/>
              <a:t>".      </a:t>
            </a:r>
            <a:r>
              <a:rPr lang="en-US" sz="1400" u="sng" dirty="0" smtClean="0">
                <a:hlinkClick r:id="rId3"/>
              </a:rPr>
              <a:t>http://www.takingontobacco.org/intro/funny.html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98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-243408"/>
            <a:ext cx="830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Elements of Culture: Language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(contd.)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-252536" y="980728"/>
            <a:ext cx="860444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Nonverbal communication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</a:p>
          <a:p>
            <a:pPr marL="838200" marR="0" lvl="1" indent="-3810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Proxemics: The relationship between physical space and the process of communication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(distance between people in the communication process)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838200" marR="0" lvl="1" indent="-3810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Postures, orientations, and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oculesics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Individuals' positioning relative to their counterpart and the use/avoidance of eye contact during communication.</a:t>
            </a:r>
          </a:p>
          <a:p>
            <a:pPr marL="838200" marR="0" lvl="1" indent="-3810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Chronemics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The timing of verbal exchanges in a conversation with others.</a:t>
            </a:r>
          </a:p>
          <a:p>
            <a:pPr marL="838200" marR="0" lvl="1" indent="-3810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Haptics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The use of touch while conversing.</a:t>
            </a:r>
          </a:p>
          <a:p>
            <a:pPr marL="838200" marR="0" lvl="1" indent="-3810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Kinesics: Movements of parts of the body to facilitate communication, such as gesturing.</a:t>
            </a:r>
          </a:p>
          <a:p>
            <a:pPr marL="838200" marR="0" lvl="1" indent="-3810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Paralinguistics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Non-verbal aspects of speech, including emotional intonation, accents, and the quality of voice.</a:t>
            </a:r>
          </a:p>
          <a:p>
            <a:pPr marL="838200" marR="0" lvl="1" indent="-3810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Appearances: One's physical attire and overall grooming.</a:t>
            </a:r>
          </a:p>
          <a:p>
            <a:pPr marL="838200" marR="0" lvl="1" indent="-3810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Olfactions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Use of odors to convey messages, whether religious or personal. For example, not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in all countries body odor is offensive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4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theme/theme1.xml><?xml version="1.0" encoding="utf-8"?>
<a:theme xmlns:a="http://schemas.openxmlformats.org/drawingml/2006/main" name="MCB_t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MCB_temp</Template>
  <TotalTime>1697</TotalTime>
  <Words>1713</Words>
  <Application>Microsoft Office PowerPoint</Application>
  <PresentationFormat>Presentazione su schermo (4:3)</PresentationFormat>
  <Paragraphs>261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MCB_temp</vt:lpstr>
      <vt:lpstr>Cultural Influences on International Marketing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deta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the International Marketing Environment</dc:title>
  <dc:creator>VIANELLI DONATA</dc:creator>
  <cp:lastModifiedBy>DONATA</cp:lastModifiedBy>
  <cp:revision>101</cp:revision>
  <dcterms:created xsi:type="dcterms:W3CDTF">2014-08-26T22:59:06Z</dcterms:created>
  <dcterms:modified xsi:type="dcterms:W3CDTF">2018-04-27T10:03:48Z</dcterms:modified>
</cp:coreProperties>
</file>