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120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18AF23C-DC9A-7E49-9B36-1382B660AD6D}" type="datetimeFigureOut">
              <a:rPr lang="it-IT" smtClean="0"/>
              <a:t>16/04/2018</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4E86C8-D810-0D46-81F6-4CB1717188A2}" type="slidenum">
              <a:rPr lang="it-IT" smtClean="0"/>
              <a:t>‹N›</a:t>
            </a:fld>
            <a:endParaRPr lang="it-IT"/>
          </a:p>
        </p:txBody>
      </p:sp>
    </p:spTree>
    <p:extLst>
      <p:ext uri="{BB962C8B-B14F-4D97-AF65-F5344CB8AC3E}">
        <p14:creationId xmlns:p14="http://schemas.microsoft.com/office/powerpoint/2010/main" val="37804444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41C799-0DD7-0942-8B41-E4AF4CCAFDE9}" type="datetimeFigureOut">
              <a:rPr lang="it-IT" smtClean="0"/>
              <a:t>16/04/2018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4FD6BB-1EDA-B247-8C94-217541AC0913}" type="slidenum">
              <a:rPr lang="it-IT" smtClean="0"/>
              <a:t>‹N›</a:t>
            </a:fld>
            <a:endParaRPr lang="it-IT"/>
          </a:p>
        </p:txBody>
      </p:sp>
    </p:spTree>
    <p:extLst>
      <p:ext uri="{BB962C8B-B14F-4D97-AF65-F5344CB8AC3E}">
        <p14:creationId xmlns:p14="http://schemas.microsoft.com/office/powerpoint/2010/main" val="2828372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it-IT" smtClean="0"/>
              <a:t>Fare clic per modificare stile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63D7649F-FBA0-9541-87BD-4774CC64CB55}" type="datetime1">
              <a:rPr lang="it-IT" smtClean="0"/>
              <a:t>16/04/2018</a:t>
            </a:fld>
            <a:endParaRPr lang="en-US"/>
          </a:p>
        </p:txBody>
      </p:sp>
      <p:sp>
        <p:nvSpPr>
          <p:cNvPr id="8" name="Slide Number Placeholder 7"/>
          <p:cNvSpPr>
            <a:spLocks noGrp="1"/>
          </p:cNvSpPr>
          <p:nvPr>
            <p:ph type="sldNum" sz="quarter" idx="11"/>
          </p:nvPr>
        </p:nvSpPr>
        <p:spPr/>
        <p:txBody>
          <a:bodyPr/>
          <a:lstStyle/>
          <a:p>
            <a:fld id="{CE8079A4-7AA8-4A4F-87E2-7781EC5097DD}" type="slidenum">
              <a:rPr lang="en-US" smtClean="0"/>
              <a:pPr/>
              <a:t>‹N›</a:t>
            </a:fld>
            <a:endParaRPr lang="en-US"/>
          </a:p>
        </p:txBody>
      </p:sp>
      <p:sp>
        <p:nvSpPr>
          <p:cNvPr id="9" name="Footer Placeholder 8"/>
          <p:cNvSpPr>
            <a:spLocks noGrp="1"/>
          </p:cNvSpPr>
          <p:nvPr>
            <p:ph type="ftr" sz="quarter" idx="12"/>
          </p:nvPr>
        </p:nvSpPr>
        <p:spPr/>
        <p:txBody>
          <a:bodyPr/>
          <a:lstStyle/>
          <a:p>
            <a:r>
              <a:rPr lang="it-IT" smtClean="0"/>
              <a:t>Il comunismo e la storia del XX secolo in prospettiva globale. Incontro 1: Le questioni generali</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8DCA8D09-4F1B-554D-A17E-2B433A50B39C}" type="datetime1">
              <a:rPr lang="it-IT" smtClean="0"/>
              <a:t>16/04/2018</a:t>
            </a:fld>
            <a:endParaRPr lang="en-US"/>
          </a:p>
        </p:txBody>
      </p:sp>
      <p:sp>
        <p:nvSpPr>
          <p:cNvPr id="5" name="Footer Placeholder 4"/>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6" name="Slide Number Placeholder 5"/>
          <p:cNvSpPr>
            <a:spLocks noGrp="1"/>
          </p:cNvSpPr>
          <p:nvPr>
            <p:ph type="sldNum" sz="quarter" idx="12"/>
          </p:nvPr>
        </p:nvSpPr>
        <p:spPr/>
        <p:txBody>
          <a:bodyPr/>
          <a:lstStyle/>
          <a:p>
            <a:fld id="{5397606D-E5C4-4C2F-8241-EC2663EF1CD4}"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it-IT" smtClean="0"/>
              <a:t>Fare clic per modificare stile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113CA3BD-57D7-0644-8090-43D1FC0C71C1}" type="datetime1">
              <a:rPr lang="it-IT" smtClean="0"/>
              <a:t>16/04/2018</a:t>
            </a:fld>
            <a:endParaRPr lang="en-US" dirty="0"/>
          </a:p>
        </p:txBody>
      </p:sp>
      <p:sp>
        <p:nvSpPr>
          <p:cNvPr id="5" name="Footer Placeholder 4"/>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5E5EB3B-AAED-F041-A576-2B0C91995B3D}" type="datetime1">
              <a:rPr lang="it-IT" smtClean="0"/>
              <a:t>16/04/2018</a:t>
            </a:fld>
            <a:endParaRPr lang="en-US"/>
          </a:p>
        </p:txBody>
      </p:sp>
      <p:sp>
        <p:nvSpPr>
          <p:cNvPr id="5" name="Footer Placeholder 4"/>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it-IT" smtClean="0"/>
              <a:t>Fare clic per modificare stile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D3D37FF9-AC6E-3348-8741-A5B64069F0D8}" type="datetime1">
              <a:rPr lang="it-IT" smtClean="0"/>
              <a:t>16/04/2018</a:t>
            </a:fld>
            <a:endParaRPr lang="en-US"/>
          </a:p>
        </p:txBody>
      </p:sp>
      <p:sp>
        <p:nvSpPr>
          <p:cNvPr id="5" name="Footer Placeholder 4"/>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3999B32-A685-E946-8FD1-870348DF2FF7}" type="datetime1">
              <a:rPr lang="it-IT" smtClean="0"/>
              <a:t>16/04/2018</a:t>
            </a:fld>
            <a:endParaRPr lang="en-US"/>
          </a:p>
        </p:txBody>
      </p:sp>
      <p:sp>
        <p:nvSpPr>
          <p:cNvPr id="6" name="Footer Placeholder 5"/>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‹N›</a:t>
            </a:fld>
            <a:endParaRPr lang="en-US"/>
          </a:p>
        </p:txBody>
      </p:sp>
      <p:sp>
        <p:nvSpPr>
          <p:cNvPr id="9" name="Title 8"/>
          <p:cNvSpPr>
            <a:spLocks noGrp="1"/>
          </p:cNvSpPr>
          <p:nvPr>
            <p:ph type="title"/>
          </p:nvPr>
        </p:nvSpPr>
        <p:spPr>
          <a:xfrm>
            <a:off x="914400" y="1544715"/>
            <a:ext cx="7315200" cy="1154097"/>
          </a:xfrm>
        </p:spPr>
        <p:txBody>
          <a:bodyPr/>
          <a:lstStyle/>
          <a:p>
            <a:r>
              <a:rPr lang="it-IT" smtClean="0"/>
              <a:t>Fare clic per modificare stile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7" name="Date Placeholder 6"/>
          <p:cNvSpPr>
            <a:spLocks noGrp="1"/>
          </p:cNvSpPr>
          <p:nvPr>
            <p:ph type="dt" sz="half" idx="10"/>
          </p:nvPr>
        </p:nvSpPr>
        <p:spPr/>
        <p:txBody>
          <a:bodyPr/>
          <a:lstStyle/>
          <a:p>
            <a:fld id="{81F2D542-DA8D-7E48-8ECE-555C9956E099}" type="datetime1">
              <a:rPr lang="it-IT" smtClean="0"/>
              <a:t>16/04/2018</a:t>
            </a:fld>
            <a:endParaRPr lang="en-US"/>
          </a:p>
        </p:txBody>
      </p:sp>
      <p:sp>
        <p:nvSpPr>
          <p:cNvPr id="8" name="Footer Placeholder 7"/>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9" name="Slide Number Placeholder 8"/>
          <p:cNvSpPr>
            <a:spLocks noGrp="1"/>
          </p:cNvSpPr>
          <p:nvPr>
            <p:ph type="sldNum" sz="quarter" idx="12"/>
          </p:nvPr>
        </p:nvSpPr>
        <p:spPr/>
        <p:txBody>
          <a:bodyPr/>
          <a:lstStyle/>
          <a:p>
            <a:fld id="{CE8079A4-7AA8-4A4F-87E2-7781EC5097DD}" type="slidenum">
              <a:rPr lang="en-US" smtClean="0"/>
              <a:pPr/>
              <a:t>‹N›</a:t>
            </a:fld>
            <a:endParaRPr lang="en-US"/>
          </a:p>
        </p:txBody>
      </p:sp>
      <p:sp>
        <p:nvSpPr>
          <p:cNvPr id="10" name="Title 9"/>
          <p:cNvSpPr>
            <a:spLocks noGrp="1"/>
          </p:cNvSpPr>
          <p:nvPr>
            <p:ph type="title"/>
          </p:nvPr>
        </p:nvSpPr>
        <p:spPr>
          <a:xfrm>
            <a:off x="914400" y="1544715"/>
            <a:ext cx="7315200" cy="1154097"/>
          </a:xfrm>
        </p:spPr>
        <p:txBody>
          <a:bodyPr/>
          <a:lstStyle/>
          <a:p>
            <a:r>
              <a:rPr lang="it-IT" smtClean="0"/>
              <a:t>Fare clic per modificare stile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Date Placeholder 2"/>
          <p:cNvSpPr>
            <a:spLocks noGrp="1"/>
          </p:cNvSpPr>
          <p:nvPr>
            <p:ph type="dt" sz="half" idx="10"/>
          </p:nvPr>
        </p:nvSpPr>
        <p:spPr/>
        <p:txBody>
          <a:bodyPr/>
          <a:lstStyle/>
          <a:p>
            <a:fld id="{6A793CE3-0302-A740-9D81-7B30DE9E29B5}" type="datetime1">
              <a:rPr lang="it-IT" smtClean="0"/>
              <a:t>16/04/2018</a:t>
            </a:fld>
            <a:endParaRPr lang="en-US"/>
          </a:p>
        </p:txBody>
      </p:sp>
      <p:sp>
        <p:nvSpPr>
          <p:cNvPr id="4" name="Footer Placeholder 3"/>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5" name="Slide Number Placeholder 4"/>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F4C8DF-52F6-BD46-8B1D-E36A68C72A50}" type="datetime1">
              <a:rPr lang="it-IT" smtClean="0"/>
              <a:t>16/04/2018</a:t>
            </a:fld>
            <a:endParaRPr lang="en-US"/>
          </a:p>
        </p:txBody>
      </p:sp>
      <p:sp>
        <p:nvSpPr>
          <p:cNvPr id="3" name="Footer Placeholder 2"/>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4" name="Slide Number Placeholder 3"/>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it-IT" smtClean="0"/>
              <a:t>Fare clic per modificare stile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201A9256-A077-9642-AEF2-18F1CB74F0D8}" type="datetime1">
              <a:rPr lang="it-IT" smtClean="0"/>
              <a:t>16/04/2018</a:t>
            </a:fld>
            <a:endParaRPr lang="en-US"/>
          </a:p>
        </p:txBody>
      </p:sp>
      <p:sp>
        <p:nvSpPr>
          <p:cNvPr id="6" name="Footer Placeholder 5"/>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it-IT" smtClean="0"/>
              <a:t>Fare clic per modificare stile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0BA42F21-F278-5846-819C-862213246EA2}" type="datetime1">
              <a:rPr lang="it-IT" smtClean="0"/>
              <a:t>16/04/2018</a:t>
            </a:fld>
            <a:endParaRPr lang="en-US"/>
          </a:p>
        </p:txBody>
      </p:sp>
      <p:sp>
        <p:nvSpPr>
          <p:cNvPr id="6" name="Footer Placeholder 5"/>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it-IT" smtClean="0"/>
              <a:t>Fare clic per modificare stile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548EC867-2F4F-4C45-8AF2-62F2FA69932A}" type="datetime1">
              <a:rPr lang="it-IT" smtClean="0"/>
              <a:t>16/04/2018</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CE8079A4-7AA8-4A4F-87E2-7781EC5097DD}" type="slidenum">
              <a:rPr lang="en-US" smtClean="0"/>
              <a:pPr/>
              <a:t>‹N›</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r>
              <a:rPr lang="it-IT" smtClean="0"/>
              <a:t>Il comunismo e la storia del XX secolo in prospettiva globale. Incontro 1: Le questioni generali</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2" r:id="rId10"/>
    <p:sldLayoutId id="2147483671" r:id="rId11"/>
  </p:sldLayoutIdLst>
  <p:hf hdr="0" dt="0"/>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comunismo e la storia del XX secolo in prospettiva globale</a:t>
            </a:r>
            <a:endParaRPr lang="it-IT" dirty="0"/>
          </a:p>
        </p:txBody>
      </p:sp>
      <p:sp>
        <p:nvSpPr>
          <p:cNvPr id="3" name="Sottotitolo 2"/>
          <p:cNvSpPr>
            <a:spLocks noGrp="1"/>
          </p:cNvSpPr>
          <p:nvPr>
            <p:ph type="subTitle" idx="1"/>
          </p:nvPr>
        </p:nvSpPr>
        <p:spPr/>
        <p:txBody>
          <a:bodyPr/>
          <a:lstStyle/>
          <a:p>
            <a:r>
              <a:rPr lang="it-IT" dirty="0" smtClean="0"/>
              <a:t>Seminario di Storia contemporanea 2018</a:t>
            </a:r>
            <a:endParaRPr lang="it-IT" dirty="0"/>
          </a:p>
        </p:txBody>
      </p:sp>
      <p:sp>
        <p:nvSpPr>
          <p:cNvPr id="4" name="Segnaposto piè di pagina 3"/>
          <p:cNvSpPr>
            <a:spLocks noGrp="1"/>
          </p:cNvSpPr>
          <p:nvPr>
            <p:ph type="ftr" sz="quarter" idx="12"/>
          </p:nvPr>
        </p:nvSpPr>
        <p:spPr/>
        <p:txBody>
          <a:bodyPr/>
          <a:lstStyle/>
          <a:p>
            <a:r>
              <a:rPr lang="it-IT" dirty="0" smtClean="0"/>
              <a:t>Il comunismo e la storia del XX secolo in prospettiva globale. Incontro 5: La guerra e la morte di Stalin</a:t>
            </a:r>
            <a:endParaRPr lang="en-US" dirty="0"/>
          </a:p>
        </p:txBody>
      </p:sp>
      <p:sp>
        <p:nvSpPr>
          <p:cNvPr id="5" name="Segnaposto numero diapositiva 4"/>
          <p:cNvSpPr>
            <a:spLocks noGrp="1"/>
          </p:cNvSpPr>
          <p:nvPr>
            <p:ph type="sldNum" sz="quarter" idx="11"/>
          </p:nvPr>
        </p:nvSpPr>
        <p:spPr/>
        <p:txBody>
          <a:bodyPr/>
          <a:lstStyle/>
          <a:p>
            <a:fld id="{CE8079A4-7AA8-4A4F-87E2-7781EC5097DD}" type="slidenum">
              <a:rPr lang="en-US" smtClean="0"/>
              <a:pPr/>
              <a:t>1</a:t>
            </a:fld>
            <a:endParaRPr lang="en-US"/>
          </a:p>
        </p:txBody>
      </p:sp>
    </p:spTree>
    <p:extLst>
      <p:ext uri="{BB962C8B-B14F-4D97-AF65-F5344CB8AC3E}">
        <p14:creationId xmlns:p14="http://schemas.microsoft.com/office/powerpoint/2010/main" val="2330512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L’Italia del post 8 settembre è il primo paese dove si testa la politica dei fronti nazionali</a:t>
            </a:r>
          </a:p>
          <a:p>
            <a:r>
              <a:rPr lang="it-IT" dirty="0" smtClean="0"/>
              <a:t>Intransigenza antimonarchica o collaborazione? Entrambe le piste valutate da Togliatti e </a:t>
            </a:r>
            <a:r>
              <a:rPr lang="it-IT" dirty="0" err="1" smtClean="0"/>
              <a:t>Dimitrov</a:t>
            </a:r>
            <a:r>
              <a:rPr lang="it-IT" dirty="0" smtClean="0"/>
              <a:t>, finché Stalin decide per l’«unità nazionale» siglando un accordo diplomatico con il governo Badoglio in funzione anti-inglese: la «svolta di Salerno»</a:t>
            </a:r>
          </a:p>
          <a:p>
            <a:r>
              <a:rPr lang="it-IT" dirty="0" smtClean="0"/>
              <a:t>La chiusura alla prospettiva dell’insurrezione duramente osteggiata dalle ali intransigenti del PCI, per le quali la Resistenza al Nord doveva rivitalizzare lo schema guerra civile-rivoluzione anche con l’aiuto dei comunisti jugoslavi</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10</a:t>
            </a:fld>
            <a:endParaRPr lang="en-US"/>
          </a:p>
        </p:txBody>
      </p:sp>
    </p:spTree>
    <p:extLst>
      <p:ext uri="{BB962C8B-B14F-4D97-AF65-F5344CB8AC3E}">
        <p14:creationId xmlns:p14="http://schemas.microsoft.com/office/powerpoint/2010/main" val="1743989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L’accordo Stalin-Churchill dell’ottobre 1944 traccia le prime delimitazioni delle sfere di influenza</a:t>
            </a:r>
          </a:p>
          <a:p>
            <a:r>
              <a:rPr lang="it-IT" dirty="0" smtClean="0"/>
              <a:t>L’Italia e il PCI banco di prova per la direzione della nuova versione dei fronti nazionali: l’accantonamento della guerra civile, la scelta governativa, l’investitura dei dirigenti «di Mosca» rispetto ai combattenti sul territorio</a:t>
            </a:r>
          </a:p>
          <a:p>
            <a:r>
              <a:rPr lang="it-IT" dirty="0" smtClean="0"/>
              <a:t>Il PCF agisce in modo identico, malgrado i comunisti nel Paese auspicassero una resa dei conti con De Gaulle</a:t>
            </a:r>
          </a:p>
          <a:p>
            <a:r>
              <a:rPr lang="it-IT" dirty="0" smtClean="0"/>
              <a:t>La linea di Stalin non varia tra Europa occidentale e orientale: nessun interesse a dividere il continente</a:t>
            </a:r>
          </a:p>
          <a:p>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11</a:t>
            </a:fld>
            <a:endParaRPr lang="en-US"/>
          </a:p>
        </p:txBody>
      </p:sp>
    </p:spTree>
    <p:extLst>
      <p:ext uri="{BB962C8B-B14F-4D97-AF65-F5344CB8AC3E}">
        <p14:creationId xmlns:p14="http://schemas.microsoft.com/office/powerpoint/2010/main" val="2826568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L’accento posto sulla «nazionalizzazione» dei partiti in armonia con la politica estera dell’URSS: la differenza è che nel Centro-Est la presenza dell’Armata Rossa è cruciale per impadronirsi direttamente delle leve del potere (Cecoslovacchia, Ungheria, Polonia, Bulgaria, Romania)</a:t>
            </a:r>
          </a:p>
          <a:p>
            <a:r>
              <a:rPr lang="it-IT" dirty="0" smtClean="0"/>
              <a:t>Linea accettata con riluttanza: jugoslavi e cinesi le pecore nere ingombranti</a:t>
            </a:r>
          </a:p>
          <a:p>
            <a:r>
              <a:rPr lang="it-IT" dirty="0" smtClean="0"/>
              <a:t>Dal 1937 il PC di Mao Zedong si tiene aperta la possibilità di una resa dei conti con i nazionalisti di Chiang </a:t>
            </a:r>
            <a:r>
              <a:rPr lang="it-IT" dirty="0" err="1" smtClean="0"/>
              <a:t>Kai-shek</a:t>
            </a:r>
            <a:endParaRPr lang="it-IT" dirty="0" smtClean="0"/>
          </a:p>
          <a:p>
            <a:r>
              <a:rPr lang="it-IT" dirty="0" smtClean="0"/>
              <a:t>Il PC di Tito era capofila di una tendenza radicale trasversale a tutti i PC in Europa</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12</a:t>
            </a:fld>
            <a:endParaRPr lang="en-US"/>
          </a:p>
        </p:txBody>
      </p:sp>
    </p:spTree>
    <p:extLst>
      <p:ext uri="{BB962C8B-B14F-4D97-AF65-F5344CB8AC3E}">
        <p14:creationId xmlns:p14="http://schemas.microsoft.com/office/powerpoint/2010/main" val="2372739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Tito concepisce la lotta di liberazione come conquista dell’egemonia politica da parte del PC: l’unico caso in Europa dove i comunisti prendono il potere senza l’aiuto decisivo dell’Armata Rossa</a:t>
            </a:r>
          </a:p>
          <a:p>
            <a:r>
              <a:rPr lang="it-IT" dirty="0" smtClean="0"/>
              <a:t>Fascino esercitato soprattutto sulle componenti combattentistiche della Resistenza ma con importanti agganci nei gruppi dirigenti</a:t>
            </a:r>
          </a:p>
          <a:p>
            <a:r>
              <a:rPr lang="it-IT" dirty="0" smtClean="0"/>
              <a:t>Influenza marcata sui Paesi confinanti (Albania, Grecia, Bulgaria) con insofferenza di Mosca: ruolo attivo nel fomentare la guerra civile in Grecia e in Italia settentrionale</a:t>
            </a:r>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13</a:t>
            </a:fld>
            <a:endParaRPr lang="en-US"/>
          </a:p>
        </p:txBody>
      </p:sp>
    </p:spTree>
    <p:extLst>
      <p:ext uri="{BB962C8B-B14F-4D97-AF65-F5344CB8AC3E}">
        <p14:creationId xmlns:p14="http://schemas.microsoft.com/office/powerpoint/2010/main" val="3886286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La ribellione dei comunisti greci all’accordo della monarchia con Londra (il contrario di quanto avvenuto in Italia) indice dei limiti del controllo di Mosca e della forza di attrazione del modello jugoslavo (dicembre 1944)</a:t>
            </a:r>
          </a:p>
          <a:p>
            <a:r>
              <a:rPr lang="it-IT" dirty="0" smtClean="0"/>
              <a:t>Il mancato appoggio di Stalin all’annessione di Trieste alla Jugoslavia si inserisce nella stessa logica di rifiuto delle derive insurrezionali</a:t>
            </a:r>
          </a:p>
          <a:p>
            <a:r>
              <a:rPr lang="it-IT" dirty="0" smtClean="0"/>
              <a:t>In Jugoslavia e Grecia lotta iniziata prima del rilancio dei fronti nazionali</a:t>
            </a:r>
          </a:p>
          <a:p>
            <a:r>
              <a:rPr lang="it-IT" dirty="0" smtClean="0"/>
              <a:t>Per la prima volta però nasce la questione della coesistenza e della conciliazione degli interessi tra due Stati comunisti</a:t>
            </a:r>
          </a:p>
          <a:p>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14</a:t>
            </a:fld>
            <a:endParaRPr lang="en-US"/>
          </a:p>
        </p:txBody>
      </p:sp>
    </p:spTree>
    <p:extLst>
      <p:ext uri="{BB962C8B-B14F-4D97-AF65-F5344CB8AC3E}">
        <p14:creationId xmlns:p14="http://schemas.microsoft.com/office/powerpoint/2010/main" val="736721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Nel resto dell’Europa centrorientale (Germania inclusa) messi ai margini i gruppi dirigenti delle battaglie insurrezionali del primo dopoguerra</a:t>
            </a:r>
          </a:p>
          <a:p>
            <a:r>
              <a:rPr lang="it-IT" dirty="0" smtClean="0"/>
              <a:t>Anche in Italia e in Francia la trasformazione della liberazione nazionale in rivoluzione sociale viene bloccata: Togliatti e il rifiuto della «prospettiva greca»</a:t>
            </a:r>
          </a:p>
          <a:p>
            <a:r>
              <a:rPr lang="it-IT" dirty="0" smtClean="0"/>
              <a:t>Affiorano dubbi e domande: il nesso guerra civile-rivoluzione dev’essere accantonato alla luce dell’esperienza fallimentare, del nuovo ruolo della potenza sovietica e dei suoi superiori interessi?</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15</a:t>
            </a:fld>
            <a:endParaRPr lang="en-US"/>
          </a:p>
        </p:txBody>
      </p:sp>
    </p:spTree>
    <p:extLst>
      <p:ext uri="{BB962C8B-B14F-4D97-AF65-F5344CB8AC3E}">
        <p14:creationId xmlns:p14="http://schemas.microsoft.com/office/powerpoint/2010/main" val="1733224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Da Stalin non arrivano risposte univoche e dunque non si procede anche in questo caso a un’autentica revisione politica e culturale</a:t>
            </a:r>
          </a:p>
          <a:p>
            <a:r>
              <a:rPr lang="it-IT" dirty="0" smtClean="0"/>
              <a:t>In lui come al solito prevale l’aspetto tattico e pragmatico: i fronti nazionali, come dieci anni prima in Spagna, servono a stemperare le spinte rivoluzionarie giudicate potenzialmente pericolose nell’ottica dei rapporti con gli occidentali</a:t>
            </a:r>
          </a:p>
          <a:p>
            <a:r>
              <a:rPr lang="it-IT" dirty="0" smtClean="0"/>
              <a:t>Le «democrazie popolari» hanno il vantaggio di essere alternative tanto ai disegni insurrezionali quanto alla democrazia liberale</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16</a:t>
            </a:fld>
            <a:endParaRPr lang="en-US"/>
          </a:p>
        </p:txBody>
      </p:sp>
    </p:spTree>
    <p:extLst>
      <p:ext uri="{BB962C8B-B14F-4D97-AF65-F5344CB8AC3E}">
        <p14:creationId xmlns:p14="http://schemas.microsoft.com/office/powerpoint/2010/main" val="1475493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Tuttavia, per Stalin la «democrazia popolare» non attacca minimamente la centralità del modello sovietico di Stato e di società, che resta superiore</a:t>
            </a:r>
          </a:p>
          <a:p>
            <a:r>
              <a:rPr lang="it-IT" dirty="0" smtClean="0"/>
              <a:t>Inoltre, egli ha consapevolezza che la guerra di per sé ha svolto una funzione rivoluzionaria, con lo sterminio degli ebrei, la decapitazione di intere classi dirigenti, lo spostamento forzato di milioni di tedeschi, creando un terreno ideale per nuove «rivoluzioni dall’alto»</a:t>
            </a:r>
          </a:p>
          <a:p>
            <a:pPr marL="45720" indent="0">
              <a:buNone/>
            </a:pPr>
            <a:endParaRPr lang="it-IT" dirty="0" smtClean="0"/>
          </a:p>
          <a:p>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17</a:t>
            </a:fld>
            <a:endParaRPr lang="en-US"/>
          </a:p>
        </p:txBody>
      </p:sp>
    </p:spTree>
    <p:extLst>
      <p:ext uri="{BB962C8B-B14F-4D97-AF65-F5344CB8AC3E}">
        <p14:creationId xmlns:p14="http://schemas.microsoft.com/office/powerpoint/2010/main" val="3540824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dirty="0" smtClean="0"/>
              <a:t>Ovunque i partiti comunisti crescono, avvantaggiati da:</a:t>
            </a:r>
          </a:p>
          <a:p>
            <a:pPr marL="45720" indent="0">
              <a:buNone/>
            </a:pPr>
            <a:r>
              <a:rPr lang="it-IT" dirty="0"/>
              <a:t>	</a:t>
            </a:r>
            <a:r>
              <a:rPr lang="it-IT" dirty="0" smtClean="0"/>
              <a:t>- la loro adattabilità ai contesti estremi delle guerre e 	delle guerre civili</a:t>
            </a:r>
          </a:p>
          <a:p>
            <a:pPr marL="45720" indent="0">
              <a:buNone/>
            </a:pPr>
            <a:r>
              <a:rPr lang="it-IT" dirty="0"/>
              <a:t>	</a:t>
            </a:r>
            <a:r>
              <a:rPr lang="it-IT" dirty="0" smtClean="0"/>
              <a:t>- la loro denuncia dei fallimenti del capitalismo liberale 	tra le due guerre considerati complici dell’avvento di 	Hitler</a:t>
            </a:r>
          </a:p>
          <a:p>
            <a:pPr marL="45720" indent="0">
              <a:buNone/>
            </a:pPr>
            <a:r>
              <a:rPr lang="it-IT" dirty="0"/>
              <a:t>	</a:t>
            </a:r>
            <a:r>
              <a:rPr lang="it-IT" dirty="0" smtClean="0"/>
              <a:t>- l’annientamento delle forze del nazionalismo radicale</a:t>
            </a:r>
          </a:p>
          <a:p>
            <a:pPr marL="45720" indent="0">
              <a:buNone/>
            </a:pPr>
            <a:r>
              <a:rPr lang="it-IT" dirty="0"/>
              <a:t>	</a:t>
            </a:r>
            <a:r>
              <a:rPr lang="it-IT" dirty="0" smtClean="0"/>
              <a:t>- il quasi monopolio nazifascista dell’anticomunismo, 	pone legittimamente il comunismo tra le altre culture 	politiche</a:t>
            </a:r>
          </a:p>
          <a:p>
            <a:pPr marL="45720" indent="0">
              <a:buNone/>
            </a:pPr>
            <a:r>
              <a:rPr lang="it-IT" dirty="0"/>
              <a:t>	</a:t>
            </a:r>
            <a:r>
              <a:rPr lang="it-IT" dirty="0" smtClean="0"/>
              <a:t>- il fascino della loro promessa di cambiamento globale</a:t>
            </a:r>
          </a:p>
          <a:p>
            <a:pPr marL="45720" indent="0">
              <a:buNone/>
            </a:pPr>
            <a:r>
              <a:rPr lang="it-IT" dirty="0" smtClean="0"/>
              <a:t>	- Il ruolo </a:t>
            </a:r>
            <a:r>
              <a:rPr lang="it-IT" dirty="0"/>
              <a:t>della vittoria, che fa dimenticare e persino </a:t>
            </a:r>
            <a:r>
              <a:rPr lang="it-IT" dirty="0" smtClean="0"/>
              <a:t>	sembra </a:t>
            </a:r>
            <a:r>
              <a:rPr lang="it-IT" dirty="0"/>
              <a:t>giustificare le tragedie e gli errori del </a:t>
            </a:r>
            <a:r>
              <a:rPr lang="it-IT" dirty="0" smtClean="0"/>
              <a:t>passato</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18</a:t>
            </a:fld>
            <a:endParaRPr lang="en-US"/>
          </a:p>
        </p:txBody>
      </p:sp>
    </p:spTree>
    <p:extLst>
      <p:ext uri="{BB962C8B-B14F-4D97-AF65-F5344CB8AC3E}">
        <p14:creationId xmlns:p14="http://schemas.microsoft.com/office/powerpoint/2010/main" val="4285704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Nel mondo post-1945 la politica di potenza continua a essere poggiata su una visione dicotomica del mondo: una guerra di posizione</a:t>
            </a:r>
          </a:p>
          <a:p>
            <a:r>
              <a:rPr lang="it-IT" dirty="0" smtClean="0"/>
              <a:t>La sovietizzazione della sfera di influenza è implicita nella tesi dei «due campi» («chi occupa un territorio gli impone anche il suo sistema sociale»)</a:t>
            </a:r>
          </a:p>
          <a:p>
            <a:r>
              <a:rPr lang="it-IT" dirty="0" smtClean="0"/>
              <a:t>Del resto, quale altro modello di società socialista? Quali altre concezioni del potere?</a:t>
            </a:r>
          </a:p>
          <a:p>
            <a:r>
              <a:rPr lang="it-IT" dirty="0" smtClean="0"/>
              <a:t>Stalin convinto che Jalta equivalesse a un sostanziale via libera a trasformare Paesi Europa orientale in regimi allineati e alleati</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19</a:t>
            </a:fld>
            <a:endParaRPr lang="en-US"/>
          </a:p>
        </p:txBody>
      </p:sp>
    </p:spTree>
    <p:extLst>
      <p:ext uri="{BB962C8B-B14F-4D97-AF65-F5344CB8AC3E}">
        <p14:creationId xmlns:p14="http://schemas.microsoft.com/office/powerpoint/2010/main" val="3065784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5</a:t>
            </a:r>
            <a:r>
              <a:rPr lang="it-IT" dirty="0" smtClean="0"/>
              <a:t>. La guerra e la rottura con Tito (1939-1948)</a:t>
            </a:r>
            <a:endParaRPr lang="it-IT" dirty="0"/>
          </a:p>
        </p:txBody>
      </p:sp>
      <p:sp>
        <p:nvSpPr>
          <p:cNvPr id="3" name="Segnaposto contenuto 2"/>
          <p:cNvSpPr>
            <a:spLocks noGrp="1"/>
          </p:cNvSpPr>
          <p:nvPr>
            <p:ph idx="1"/>
          </p:nvPr>
        </p:nvSpPr>
        <p:spPr/>
        <p:txBody>
          <a:bodyPr/>
          <a:lstStyle/>
          <a:p>
            <a:r>
              <a:rPr lang="it-IT" dirty="0" smtClean="0"/>
              <a:t>Gli effetti del patto Molotov-</a:t>
            </a:r>
            <a:r>
              <a:rPr lang="it-IT" dirty="0" err="1" smtClean="0"/>
              <a:t>Ribbentrop</a:t>
            </a:r>
            <a:r>
              <a:rPr lang="it-IT" dirty="0" smtClean="0"/>
              <a:t>: spartizione territoriale dell’Est europeo con la Germania (Polonia orientale, Finlandia) in chiave di rafforzamento geopolitico e creazione di una propria sfera di influenza</a:t>
            </a:r>
          </a:p>
          <a:p>
            <a:r>
              <a:rPr lang="it-IT" dirty="0" smtClean="0"/>
              <a:t>L’</a:t>
            </a:r>
            <a:r>
              <a:rPr lang="it-IT" i="1" dirty="0" smtClean="0"/>
              <a:t>appeasement</a:t>
            </a:r>
            <a:r>
              <a:rPr lang="it-IT" dirty="0" smtClean="0"/>
              <a:t> sovietico: illusione che la guerra a Ovest (Danimarca, Norvegia, Belgio, Francia) producesse lungo periodo di tranquillità alle frontiere</a:t>
            </a:r>
          </a:p>
          <a:p>
            <a:r>
              <a:rPr lang="it-IT" dirty="0" smtClean="0"/>
              <a:t>La caduta di Parigi motivo di grande inquietudine: guerra breve significa mancato logoramento tedesco</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p:txBody>
      </p:sp>
      <p:sp>
        <p:nvSpPr>
          <p:cNvPr id="5" name="Segnaposto numero diapositiva 4"/>
          <p:cNvSpPr>
            <a:spLocks noGrp="1"/>
          </p:cNvSpPr>
          <p:nvPr>
            <p:ph type="sldNum" sz="quarter" idx="12"/>
          </p:nvPr>
        </p:nvSpPr>
        <p:spPr/>
        <p:txBody>
          <a:bodyPr/>
          <a:lstStyle/>
          <a:p>
            <a:fld id="{CE8079A4-7AA8-4A4F-87E2-7781EC5097DD}" type="slidenum">
              <a:rPr lang="en-US" smtClean="0"/>
              <a:pPr/>
              <a:t>2</a:t>
            </a:fld>
            <a:endParaRPr lang="en-US"/>
          </a:p>
        </p:txBody>
      </p:sp>
    </p:spTree>
    <p:extLst>
      <p:ext uri="{BB962C8B-B14F-4D97-AF65-F5344CB8AC3E}">
        <p14:creationId xmlns:p14="http://schemas.microsoft.com/office/powerpoint/2010/main" val="408932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Tendenza generale dei comunisti al potere in Europa orientale è di subire e al contempo sollecitare l’ingerenza degli organismi militari e polizieschi dell’URSS</a:t>
            </a:r>
          </a:p>
          <a:p>
            <a:r>
              <a:rPr lang="it-IT" dirty="0" smtClean="0"/>
              <a:t>L’irrigidimento sovietico comincia dopo Hiroshima (agosto 1945) e prosegue nell’escalation del 1946 con le crisi in Turchia e in Iran, i discorsi di Churchill e Stalin, il lungo telegramma di </a:t>
            </a:r>
            <a:r>
              <a:rPr lang="it-IT" dirty="0" err="1" smtClean="0"/>
              <a:t>Kennan</a:t>
            </a:r>
            <a:endParaRPr lang="it-IT" dirty="0" smtClean="0"/>
          </a:p>
          <a:p>
            <a:r>
              <a:rPr lang="it-IT" dirty="0" smtClean="0"/>
              <a:t>L’annuncio del «contenimento» pertanto non sorprende Stalin, che reagisce solo all’estromissione dei partiti comunisti occidentali dai rispettivi governi e al piano Marshall</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20</a:t>
            </a:fld>
            <a:endParaRPr lang="en-US"/>
          </a:p>
        </p:txBody>
      </p:sp>
    </p:spTree>
    <p:extLst>
      <p:ext uri="{BB962C8B-B14F-4D97-AF65-F5344CB8AC3E}">
        <p14:creationId xmlns:p14="http://schemas.microsoft.com/office/powerpoint/2010/main" val="41000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Il piano Marshall traccia il futuro di una economia europea integrata a egemonia americana con la Germania al centro, che mette potenzialmente a rischio la tenuta della sfera di influenza sovietica nei suoi anelli deboli (Cecoslovacchia)</a:t>
            </a:r>
          </a:p>
          <a:p>
            <a:r>
              <a:rPr lang="it-IT" dirty="0" smtClean="0"/>
              <a:t>Da allora l’articolazione nazionale dei partiti appare fonte di debolezza: la nascita del </a:t>
            </a:r>
            <a:r>
              <a:rPr lang="it-IT" dirty="0" err="1" smtClean="0"/>
              <a:t>Cominform</a:t>
            </a:r>
            <a:r>
              <a:rPr lang="it-IT" dirty="0" smtClean="0"/>
              <a:t> e la rottura con Tito (1947-1948)</a:t>
            </a:r>
          </a:p>
          <a:p>
            <a:r>
              <a:rPr lang="it-IT" dirty="0" smtClean="0"/>
              <a:t>Il significato della rottura: la fine delle vie nazionali all’Est e delle suggestioni insurrezionali all’Ovest</a:t>
            </a:r>
          </a:p>
          <a:p>
            <a:r>
              <a:rPr lang="it-IT" dirty="0" smtClean="0"/>
              <a:t>Differenziazione tra partiti comunisti dell’Est e dell’Ovest in merito al discorso sulla sovranità nazionale</a:t>
            </a:r>
          </a:p>
          <a:p>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a:t>
            </a:r>
            <a:r>
              <a:rPr lang="it-IT" smtClean="0"/>
              <a:t>Incontro </a:t>
            </a:r>
            <a:r>
              <a:rPr lang="it-IT"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21</a:t>
            </a:fld>
            <a:endParaRPr lang="en-US"/>
          </a:p>
        </p:txBody>
      </p:sp>
    </p:spTree>
    <p:extLst>
      <p:ext uri="{BB962C8B-B14F-4D97-AF65-F5344CB8AC3E}">
        <p14:creationId xmlns:p14="http://schemas.microsoft.com/office/powerpoint/2010/main" val="3191566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Annessione Stati baltici, </a:t>
            </a:r>
            <a:r>
              <a:rPr lang="it-IT" dirty="0" err="1" smtClean="0"/>
              <a:t>Bessarabia</a:t>
            </a:r>
            <a:r>
              <a:rPr lang="it-IT" dirty="0" smtClean="0"/>
              <a:t> e </a:t>
            </a:r>
            <a:r>
              <a:rPr lang="it-IT" dirty="0" err="1" smtClean="0"/>
              <a:t>Bucovina</a:t>
            </a:r>
            <a:endParaRPr lang="it-IT" dirty="0" smtClean="0"/>
          </a:p>
          <a:p>
            <a:r>
              <a:rPr lang="it-IT" dirty="0" smtClean="0"/>
              <a:t>Invasione tedesca Bulgaria e Jugoslavia (febbraio e aprile 1941) seri campanelli d’allarme</a:t>
            </a:r>
          </a:p>
          <a:p>
            <a:r>
              <a:rPr lang="it-IT" dirty="0" smtClean="0"/>
              <a:t>L’atteggiamento del Komintern:</a:t>
            </a:r>
          </a:p>
          <a:p>
            <a:pPr marL="45720" indent="0">
              <a:buNone/>
            </a:pPr>
            <a:r>
              <a:rPr lang="it-IT" dirty="0"/>
              <a:t>	</a:t>
            </a:r>
            <a:r>
              <a:rPr lang="it-IT" dirty="0" smtClean="0"/>
              <a:t>- nella sfera di influenza, appoggio alle politiche di 	sovietizzazione (caso limite: </a:t>
            </a:r>
            <a:r>
              <a:rPr lang="it-IT" dirty="0" err="1" smtClean="0"/>
              <a:t>Kuusinen</a:t>
            </a:r>
            <a:r>
              <a:rPr lang="it-IT" dirty="0" smtClean="0"/>
              <a:t> in Finlandia)</a:t>
            </a:r>
          </a:p>
          <a:p>
            <a:pPr marL="45720" indent="0">
              <a:buNone/>
            </a:pPr>
            <a:r>
              <a:rPr lang="it-IT" dirty="0"/>
              <a:t>	</a:t>
            </a:r>
            <a:r>
              <a:rPr lang="it-IT" dirty="0" smtClean="0"/>
              <a:t>- nel resto del mondo, propaganda contro la «guerra 	imperialista» con forti intonazioni anti-occidentali (il 	PCF e la denuncia dell’imperialismo francese)</a:t>
            </a:r>
          </a:p>
          <a:p>
            <a:pPr marL="45720" indent="0">
              <a:buNone/>
            </a:pPr>
            <a:r>
              <a:rPr lang="it-IT" dirty="0"/>
              <a:t>	</a:t>
            </a:r>
            <a:r>
              <a:rPr lang="it-IT" dirty="0" smtClean="0"/>
              <a:t>- in generale, prevale lo sbandamento</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3</a:t>
            </a:fld>
            <a:endParaRPr lang="en-US"/>
          </a:p>
        </p:txBody>
      </p:sp>
    </p:spTree>
    <p:extLst>
      <p:ext uri="{BB962C8B-B14F-4D97-AF65-F5344CB8AC3E}">
        <p14:creationId xmlns:p14="http://schemas.microsoft.com/office/powerpoint/2010/main" val="2020517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Il Komintern e la nazionalizzazione dei partiti comunisti: lo scopo è il rafforzamento del proprio radicamento nazionale in vista di una guerra non imminente ma inevitabile sul medio periodo</a:t>
            </a:r>
          </a:p>
          <a:p>
            <a:r>
              <a:rPr lang="it-IT" dirty="0" smtClean="0"/>
              <a:t>Per Stalin il Komintern inizia a rappresentare apertamente un ostacolo</a:t>
            </a:r>
          </a:p>
          <a:p>
            <a:r>
              <a:rPr lang="it-IT" dirty="0" smtClean="0"/>
              <a:t>L’attacco tedesco (22 giugno 1941) un autentico shock. Il patto Molotov-</a:t>
            </a:r>
            <a:r>
              <a:rPr lang="it-IT" dirty="0" err="1" smtClean="0"/>
              <a:t>Ribbentrop</a:t>
            </a:r>
            <a:r>
              <a:rPr lang="it-IT" dirty="0" smtClean="0"/>
              <a:t> più favorevole alla Germania che all’URSS: la sfera di influenza di nessun valore a livello difensivo e la sovietizzazione controproducente</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4</a:t>
            </a:fld>
            <a:endParaRPr lang="en-US"/>
          </a:p>
        </p:txBody>
      </p:sp>
    </p:spTree>
    <p:extLst>
      <p:ext uri="{BB962C8B-B14F-4D97-AF65-F5344CB8AC3E}">
        <p14:creationId xmlns:p14="http://schemas.microsoft.com/office/powerpoint/2010/main" val="70671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La risposta: l’appello al patriottismo russo e il ritorno all’antifascismo</a:t>
            </a:r>
          </a:p>
          <a:p>
            <a:r>
              <a:rPr lang="it-IT" dirty="0" smtClean="0"/>
              <a:t>I cittadini sovietici combattono per il proprio Paese (la «Grande guerra patriottica» risveglia le memorie delle guerre napoleoniche), i comunisti per distruggere il fascismo</a:t>
            </a:r>
          </a:p>
          <a:p>
            <a:r>
              <a:rPr lang="it-IT" dirty="0" smtClean="0"/>
              <a:t>Il rapido crollo delle difese sovietiche mette a nudo i ritardi e l’impopolarità del regime, ma l’aggressione tedesca – impostata come una guerra di sterminio per la vita o per la morte – alimenta una disperata resistenza popolare</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r>
              <a:rPr lang="it-IT" dirty="0" smtClean="0"/>
              <a:t>	</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5</a:t>
            </a:fld>
            <a:endParaRPr lang="en-US"/>
          </a:p>
        </p:txBody>
      </p:sp>
    </p:spTree>
    <p:extLst>
      <p:ext uri="{BB962C8B-B14F-4D97-AF65-F5344CB8AC3E}">
        <p14:creationId xmlns:p14="http://schemas.microsoft.com/office/powerpoint/2010/main" val="601909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La guerra di annientamento hitleriana fa guadagnare a Stalin una nuova immagine</a:t>
            </a:r>
          </a:p>
          <a:p>
            <a:r>
              <a:rPr lang="it-IT" dirty="0" smtClean="0"/>
              <a:t>Le richieste alla Gran Bretagna (dicembre 1941): il riconoscimento degli interessi strategici espressi dal patto Molotov-</a:t>
            </a:r>
            <a:r>
              <a:rPr lang="it-IT" dirty="0" err="1" smtClean="0"/>
              <a:t>Ribbentrop</a:t>
            </a:r>
            <a:r>
              <a:rPr lang="it-IT" dirty="0" smtClean="0"/>
              <a:t> (confini del giugno 1941)</a:t>
            </a:r>
          </a:p>
          <a:p>
            <a:r>
              <a:rPr lang="it-IT" dirty="0" smtClean="0"/>
              <a:t>Lo sforzo di mobilitazione del Komintern sulla base della nuova linea: no rivoluzione, solo difesa nazionale sulla scia della «guerra patriottica». La riedizione dei fronti nazionali</a:t>
            </a:r>
          </a:p>
          <a:p>
            <a:r>
              <a:rPr lang="it-IT" dirty="0" smtClean="0"/>
              <a:t>Lo scioglimento del Komintern nel maggio 1943: un «ostacolo allo sviluppo autonomo dei singoli partiti»</a:t>
            </a:r>
          </a:p>
          <a:p>
            <a:endParaRPr lang="it-IT" dirty="0" smtClean="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6</a:t>
            </a:fld>
            <a:endParaRPr lang="en-US"/>
          </a:p>
        </p:txBody>
      </p:sp>
    </p:spTree>
    <p:extLst>
      <p:ext uri="{BB962C8B-B14F-4D97-AF65-F5344CB8AC3E}">
        <p14:creationId xmlns:p14="http://schemas.microsoft.com/office/powerpoint/2010/main" val="312469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I vantaggi agli occhi di Stalin:</a:t>
            </a:r>
          </a:p>
          <a:p>
            <a:pPr marL="45720" indent="0">
              <a:buNone/>
            </a:pPr>
            <a:r>
              <a:rPr lang="it-IT" dirty="0"/>
              <a:t>	</a:t>
            </a:r>
            <a:r>
              <a:rPr lang="it-IT" dirty="0" smtClean="0"/>
              <a:t>- sciolto il dualismo tra interessi dello Stato e interessi 	del movimento</a:t>
            </a:r>
          </a:p>
          <a:p>
            <a:pPr marL="45720" indent="0">
              <a:buNone/>
            </a:pPr>
            <a:r>
              <a:rPr lang="it-IT" dirty="0"/>
              <a:t>	</a:t>
            </a:r>
            <a:r>
              <a:rPr lang="it-IT" dirty="0" smtClean="0"/>
              <a:t>- privati i nemici di un argomento fondamentale (Mosca 	al centro della cospirazione internazionale)</a:t>
            </a:r>
          </a:p>
          <a:p>
            <a:pPr marL="45720" indent="0">
              <a:buNone/>
            </a:pPr>
            <a:r>
              <a:rPr lang="it-IT" dirty="0"/>
              <a:t>	</a:t>
            </a:r>
            <a:r>
              <a:rPr lang="it-IT" dirty="0" smtClean="0"/>
              <a:t>- il controllo sui partiti addirittura rafforzato attraverso 	relazioni bilaterali</a:t>
            </a:r>
          </a:p>
          <a:p>
            <a:r>
              <a:rPr lang="it-IT" dirty="0" smtClean="0"/>
              <a:t>Modifica sostanziale: i partiti possono differenziare le loro politiche in accordo alle strategie di Mosca</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7</a:t>
            </a:fld>
            <a:endParaRPr lang="en-US"/>
          </a:p>
        </p:txBody>
      </p:sp>
    </p:spTree>
    <p:extLst>
      <p:ext uri="{BB962C8B-B14F-4D97-AF65-F5344CB8AC3E}">
        <p14:creationId xmlns:p14="http://schemas.microsoft.com/office/powerpoint/2010/main" val="4154589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Dopo il Terrore e l’assassinio di </a:t>
            </a:r>
            <a:r>
              <a:rPr lang="it-IT" dirty="0" err="1" smtClean="0"/>
              <a:t>Trockij</a:t>
            </a:r>
            <a:r>
              <a:rPr lang="it-IT" dirty="0" smtClean="0"/>
              <a:t>, i quadri del comunismo internazionale legati a doppio filo a Stalin</a:t>
            </a:r>
          </a:p>
          <a:p>
            <a:r>
              <a:rPr lang="it-IT" dirty="0" smtClean="0"/>
              <a:t>La svolta della guerra nel 1942-43 (vittoria di Stalingrado) e l’emergere del «modello jugoslavo»</a:t>
            </a:r>
          </a:p>
          <a:p>
            <a:r>
              <a:rPr lang="it-IT" dirty="0" smtClean="0"/>
              <a:t>Stalin capo militare e imperale significa accettare tutte le implicazioni della «rivoluzione dall’alto»</a:t>
            </a:r>
          </a:p>
          <a:p>
            <a:r>
              <a:rPr lang="it-IT" dirty="0" smtClean="0"/>
              <a:t>La Conferenza di Teheran fine 1943 primo riconoscimento del prestigio internazionale acquisito</a:t>
            </a:r>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8</a:t>
            </a:fld>
            <a:endParaRPr lang="en-US"/>
          </a:p>
        </p:txBody>
      </p:sp>
    </p:spTree>
    <p:extLst>
      <p:ext uri="{BB962C8B-B14F-4D97-AF65-F5344CB8AC3E}">
        <p14:creationId xmlns:p14="http://schemas.microsoft.com/office/powerpoint/2010/main" val="3269895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I piani per il dopoguerra: oscillanti tra approcci consensuali (l’intesa tra i Tre Grandi) e unilaterali (le sfere di influenza), ma al centro la pace fondamentale per la ricostruzione</a:t>
            </a:r>
          </a:p>
          <a:p>
            <a:r>
              <a:rPr lang="it-IT" dirty="0" smtClean="0"/>
              <a:t>La consapevolezza di un ruolo imperiale sancisce l’abbandono definitivo del nesso guerra-rivoluzione: il processo è ormai in capo alla potenza sovietica nel mondo e il compito dei PC deve essere di supportarla e agevolarla</a:t>
            </a:r>
          </a:p>
          <a:p>
            <a:r>
              <a:rPr lang="it-IT" dirty="0" smtClean="0"/>
              <a:t>La sicurezza dell’URSS al primo posto: rigettata l’idea di puntare sul potenziale rivoluzionario delle masse in Europa</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a:t>
            </a:r>
            <a:r>
              <a:rPr lang="it-IT" dirty="0" smtClean="0"/>
              <a:t>5</a:t>
            </a:r>
          </a:p>
          <a:p>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9</a:t>
            </a:fld>
            <a:endParaRPr lang="en-US"/>
          </a:p>
        </p:txBody>
      </p:sp>
    </p:spTree>
    <p:extLst>
      <p:ext uri="{BB962C8B-B14F-4D97-AF65-F5344CB8AC3E}">
        <p14:creationId xmlns:p14="http://schemas.microsoft.com/office/powerpoint/2010/main" val="40319583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spettiva">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Prospettiva.thmx</Template>
  <TotalTime>2232</TotalTime>
  <Words>1778</Words>
  <Application>Microsoft Office PowerPoint</Application>
  <PresentationFormat>Presentazione su schermo (4:3)</PresentationFormat>
  <Paragraphs>121</Paragraphs>
  <Slides>21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21</vt:i4>
      </vt:variant>
    </vt:vector>
  </HeadingPairs>
  <TitlesOfParts>
    <vt:vector size="25" baseType="lpstr">
      <vt:lpstr>Arial</vt:lpstr>
      <vt:lpstr>Calibri</vt:lpstr>
      <vt:lpstr>Wingdings</vt:lpstr>
      <vt:lpstr>Prospettiva</vt:lpstr>
      <vt:lpstr>Il comunismo e la storia del XX secolo in prospettiva globale</vt:lpstr>
      <vt:lpstr>5. La guerra e la rottura con Tito (1939-1948)</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Bottone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comunismo e la storia del XX secolo in prospettiva globale</dc:title>
  <dc:creator>Pat&amp;Minnie Karlsen</dc:creator>
  <cp:lastModifiedBy>Patrick Karlsen</cp:lastModifiedBy>
  <cp:revision>159</cp:revision>
  <dcterms:created xsi:type="dcterms:W3CDTF">2018-03-05T14:46:24Z</dcterms:created>
  <dcterms:modified xsi:type="dcterms:W3CDTF">2018-04-16T14:13:58Z</dcterms:modified>
</cp:coreProperties>
</file>