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8AF23C-DC9A-7E49-9B36-1382B660AD6D}" type="datetimeFigureOut">
              <a:rPr lang="it-IT" smtClean="0"/>
              <a:t>03/05/2018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4E86C8-D810-0D46-81F6-4CB1717188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04444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41C799-0DD7-0942-8B41-E4AF4CCAFDE9}" type="datetimeFigureOut">
              <a:rPr lang="it-IT" smtClean="0"/>
              <a:t>03/05/2018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4FD6BB-1EDA-B247-8C94-217541AC09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8372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649F-FBA0-9541-87BD-4774CC64CB55}" type="datetime1">
              <a:rPr lang="it-IT" smtClean="0"/>
              <a:t>03/05/2018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A8D09-4F1B-554D-A17E-2B433A50B39C}" type="datetime1">
              <a:rPr lang="it-IT" smtClean="0"/>
              <a:t>03/05/2018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7606D-E5C4-4C2F-8241-EC2663EF1CD4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CA3BD-57D7-0644-8090-43D1FC0C71C1}" type="datetime1">
              <a:rPr lang="it-IT" smtClean="0"/>
              <a:t>03/05/2018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5EB3B-AAED-F041-A576-2B0C91995B3D}" type="datetime1">
              <a:rPr lang="it-IT" smtClean="0"/>
              <a:t>03/05/2018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37FF9-AC6E-3348-8741-A5B64069F0D8}" type="datetime1">
              <a:rPr lang="it-IT" smtClean="0"/>
              <a:t>03/05/2018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99B32-A685-E946-8FD1-870348DF2FF7}" type="datetime1">
              <a:rPr lang="it-IT" smtClean="0"/>
              <a:t>03/05/2018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2D542-DA8D-7E48-8ECE-555C9956E099}" type="datetime1">
              <a:rPr lang="it-IT" smtClean="0"/>
              <a:t>03/05/2018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93CE3-0302-A740-9D81-7B30DE9E29B5}" type="datetime1">
              <a:rPr lang="it-IT" smtClean="0"/>
              <a:t>03/05/2018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C8DF-52F6-BD46-8B1D-E36A68C72A50}" type="datetime1">
              <a:rPr lang="it-IT" smtClean="0"/>
              <a:t>03/05/2018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9256-A077-9642-AEF2-18F1CB74F0D8}" type="datetime1">
              <a:rPr lang="it-IT" smtClean="0"/>
              <a:t>03/05/2018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42F21-F278-5846-819C-862213246EA2}" type="datetime1">
              <a:rPr lang="it-IT" smtClean="0"/>
              <a:t>03/05/2018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548EC867-2F4F-4C45-8AF2-62F2FA69932A}" type="datetime1">
              <a:rPr lang="it-IT" smtClean="0"/>
              <a:t>03/05/2018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it-IT"/>
              <a:t>Il comunismo e la storia del XX secolo in prospettiva globale. Incontro 1: Le questioni generali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2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Seminario di Storia contemporanea 2018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4: Il tempo dell’antifascismo?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512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Dimitrov</a:t>
            </a:r>
            <a:r>
              <a:rPr lang="it-IT" dirty="0"/>
              <a:t> crede nell’importanza dell’antifascismo come risorsa per il rafforzamento del comunismo; </a:t>
            </a:r>
            <a:r>
              <a:rPr lang="it-IT" dirty="0" err="1"/>
              <a:t>Litvinov</a:t>
            </a:r>
            <a:r>
              <a:rPr lang="it-IT" dirty="0"/>
              <a:t> spinge per la fine dell’intervento per non turbare i rapporti con Gran Bretagna e Francia</a:t>
            </a:r>
          </a:p>
          <a:p>
            <a:r>
              <a:rPr lang="it-IT" dirty="0"/>
              <a:t>La priorità di Stalin: mantenere il conflitto periferico e rallentare il più possibile la vittoria del nazifascismo</a:t>
            </a:r>
          </a:p>
          <a:p>
            <a:r>
              <a:rPr lang="it-IT" dirty="0"/>
              <a:t>L’influenza del PC centrale per conseguimento obiettivi, non ultimo quello di evitare la radicalizzazione</a:t>
            </a:r>
          </a:p>
          <a:p>
            <a:r>
              <a:rPr lang="it-IT" dirty="0"/>
              <a:t>Egemonia sugli apparati di governo e dell’esercito, conflitto aperto con ali radicali dello schieramento repubblicano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4: Il tempo dell’antifascismo?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905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La «sovietizzazione» delle istituzioni della Repubblica anticipa i caratteri delle «democrazie popolari» del secondo dopoguerra</a:t>
            </a:r>
          </a:p>
          <a:p>
            <a:r>
              <a:rPr lang="it-IT" dirty="0"/>
              <a:t>Dalla seconda metà del 1937 disimpegno sovietico, collegato all’invasione giapponese della Cina</a:t>
            </a:r>
          </a:p>
          <a:p>
            <a:r>
              <a:rPr lang="it-IT" dirty="0"/>
              <a:t>Dopo la sconfitta del 1927, il PC cinese punta al radicamento tra i contadini e alla riorganizzazione militare</a:t>
            </a:r>
          </a:p>
          <a:p>
            <a:r>
              <a:rPr lang="it-IT" dirty="0"/>
              <a:t>Nel 1934 i nazionalisti costringono il PC ad abbandonare soviet di </a:t>
            </a:r>
            <a:r>
              <a:rPr lang="it-IT" dirty="0" err="1"/>
              <a:t>Jiangxi</a:t>
            </a:r>
            <a:endParaRPr lang="it-IT" dirty="0"/>
          </a:p>
          <a:p>
            <a:r>
              <a:rPr lang="it-IT" dirty="0"/>
              <a:t>Mao Zedong e la «lunga marcia» da Sud a Nord-ovest (da centomila a diecimila)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4: Il tempo dell’antifascismo?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9692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Comunismo cinese distante dall’impostazione «urbana» del Komintern</a:t>
            </a:r>
          </a:p>
          <a:p>
            <a:r>
              <a:rPr lang="it-IT" dirty="0"/>
              <a:t>Il Komintern con </a:t>
            </a:r>
            <a:r>
              <a:rPr lang="it-IT" dirty="0" err="1"/>
              <a:t>Dimitrov</a:t>
            </a:r>
            <a:r>
              <a:rPr lang="it-IT" dirty="0"/>
              <a:t> insiste per l’applicazione anche in Cina del «fronte popolare» soprattutto in funzione anti-giapponese</a:t>
            </a:r>
          </a:p>
          <a:p>
            <a:r>
              <a:rPr lang="it-IT" dirty="0"/>
              <a:t>Rischio di guerra con Giappone reale: Stalin ordina ai cinesi la «rivoluzione nazionale» e non sociale</a:t>
            </a:r>
          </a:p>
          <a:p>
            <a:r>
              <a:rPr lang="it-IT" dirty="0"/>
              <a:t>La svalutazione del Komintern agli occhi di Stalin: la penetrazione della polizia politica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4: Il tempo dell’antifascismo?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5096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vero «pericolo di guerra» del 1937: l’intervento italiano-tedesco in Spagna modello di una futura aggressione dell’URSS. Lo spettro della «quinta colonna»</a:t>
            </a:r>
          </a:p>
          <a:p>
            <a:r>
              <a:rPr lang="it-IT" dirty="0"/>
              <a:t>L’assalto alle campagne aumenta il rischio di un complotto interno; l’assassinio di Kirov</a:t>
            </a:r>
          </a:p>
          <a:p>
            <a:r>
              <a:rPr lang="it-IT" dirty="0"/>
              <a:t>La psicosi di una sovversione interna combinata a un’invasione esterna: il trauma del 1918-1920</a:t>
            </a:r>
          </a:p>
          <a:p>
            <a:r>
              <a:rPr lang="it-IT" dirty="0"/>
              <a:t>Estate 1937: dilaga il Terrore contro la «quinta colonna» e gruppi nazionali alle frontiere</a:t>
            </a:r>
          </a:p>
          <a:p>
            <a:r>
              <a:rPr lang="it-IT" dirty="0"/>
              <a:t>La conversione tradizionalista della propaganda di regime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4: Il tempo dell’antifascismo?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4489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L’obiettivo: la preparazione alla guerra e il compattamento della società</a:t>
            </a:r>
          </a:p>
          <a:p>
            <a:r>
              <a:rPr lang="it-IT" dirty="0"/>
              <a:t>Lo «Stato di sicurezza totale» e l’unità politico-morale del regime socialista, contrapposta alle divisioni di classe degli Stati imperialisti, mette in ombra la fragilità del sistema</a:t>
            </a:r>
          </a:p>
          <a:p>
            <a:r>
              <a:rPr lang="it-IT" dirty="0"/>
              <a:t>L’acme della divaricazione tra realtà interna e immagine esterna: la Costituzione del 1936 e il mito dell’URSS come baluardo della pace e dei valori illuministici minacciati dal fascismo e traditi dalla civiltà borghese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4: Il tempo dell’antifascismo?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486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coinvolgimento del Komintern nella macchina del Terrore: vittime e carnefici. Il sospetto sugli ambienti dell’emigrazione politica e la distruzione del PC polacco</a:t>
            </a:r>
          </a:p>
          <a:p>
            <a:r>
              <a:rPr lang="it-IT" dirty="0"/>
              <a:t>Stalin: «Noi distruggeremo ogni nemico, anche se è un vecchio bolscevico, noi distruggeremo l’intera sua genia, la sua famiglia. Senza pietà distruggeremo chiunque con le sue azioni e i suoi pensieri (sì, anche i suoi pensieri) attenti all’unità dello Stato socialista»</a:t>
            </a:r>
          </a:p>
          <a:p>
            <a:r>
              <a:rPr lang="it-IT" dirty="0"/>
              <a:t>Realmente convinto dell’esistenza dei complotti e della connessione tra le «spie» e le potenze straniere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4: Il tempo dell’antifascismo?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3725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L’auto-isolamento di fronte al precipitare della crisi europea: la posizione attendista di Stalin (la lezione della Grande guerra)</a:t>
            </a:r>
          </a:p>
          <a:p>
            <a:r>
              <a:rPr lang="it-IT" dirty="0"/>
              <a:t>Monaco 1938 e l’aumentata percezione di accerchiamento: il via libera a Hitler verso Est?</a:t>
            </a:r>
          </a:p>
          <a:p>
            <a:r>
              <a:rPr lang="it-IT" dirty="0"/>
              <a:t>Viene meno la funzione preventiva del Terrore: la guerra è alle porte</a:t>
            </a:r>
          </a:p>
          <a:p>
            <a:r>
              <a:rPr lang="it-IT" dirty="0"/>
              <a:t>La parallela capitolazione di Madrid e Praga (marzo 1939)</a:t>
            </a:r>
          </a:p>
          <a:p>
            <a:r>
              <a:rPr lang="it-IT" dirty="0"/>
              <a:t>Le trattative simultanee con Londra e Berlino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4: Il tempo dell’antifascismo?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3870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L’esautoramento di </a:t>
            </a:r>
            <a:r>
              <a:rPr lang="it-IT" dirty="0" err="1"/>
              <a:t>Litvinov</a:t>
            </a:r>
            <a:r>
              <a:rPr lang="it-IT" dirty="0"/>
              <a:t> e il patto Molotov-</a:t>
            </a:r>
            <a:r>
              <a:rPr lang="it-IT" dirty="0" err="1"/>
              <a:t>Ribbentrop</a:t>
            </a:r>
            <a:r>
              <a:rPr lang="it-IT" dirty="0"/>
              <a:t> (agosto 1939): la continuità con l’indirizzo «filo-tedesco» degli anni Venti e l’espansionismo in Europa orientale</a:t>
            </a:r>
          </a:p>
          <a:p>
            <a:r>
              <a:rPr lang="it-IT" dirty="0"/>
              <a:t>Spartizione della Polonia e area di influenza sovietica nel Baltico</a:t>
            </a:r>
          </a:p>
          <a:p>
            <a:r>
              <a:rPr lang="it-IT" dirty="0"/>
              <a:t>Una settimana dopo inizia la Seconda guerra mondiale</a:t>
            </a:r>
          </a:p>
          <a:p>
            <a:r>
              <a:rPr lang="it-IT" dirty="0"/>
              <a:t>L’alleanza con la Germania nazista esito non scontato, ma nemmeno imprevedibile: la paura dell’accerchiamento Ovest-Est dall’invasione giapponese della Cina 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4: Il tempo dell’antifascismo?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7653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Fino all’ultimo Stalin mantiene una politica delle mani libere e sceglie alla fine per l’opzione più conveniente sul piano geopolitico</a:t>
            </a:r>
          </a:p>
          <a:p>
            <a:r>
              <a:rPr lang="it-IT" dirty="0"/>
              <a:t>Inoltre, il patto con l’URSS significava la guerra di Hitler con GB e Francia e la possibile autodistruzione delle potenze imperialiste («Hitler scuote alle basi il sistema capitalistico»)</a:t>
            </a:r>
          </a:p>
          <a:p>
            <a:r>
              <a:rPr lang="it-IT" dirty="0"/>
              <a:t>Il Komintern e l’improvvisa liquidazione della linea antifascista: smarrimento e confusione persino nei circoli dirigenti</a:t>
            </a:r>
          </a:p>
          <a:p>
            <a:r>
              <a:rPr lang="it-IT" dirty="0"/>
              <a:t>Mantenere distinzione tra fascismi e democrazie è per Stalin «scivolare sulle posizioni della borghesia»: la «guerra imperialista»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4: Il tempo dell’antifascismo?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0497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PC europei in rotta con gli interessi delle rispettive nazioni (PCF messo al bando)</a:t>
            </a:r>
          </a:p>
          <a:p>
            <a:r>
              <a:rPr lang="it-IT" dirty="0"/>
              <a:t>Prevale l’incondizionata lealtà all’URSS: i casi isolati di dissenso (Gabriel Peri e Harry </a:t>
            </a:r>
            <a:r>
              <a:rPr lang="it-IT" dirty="0" err="1"/>
              <a:t>Pollitt</a:t>
            </a:r>
            <a:r>
              <a:rPr lang="it-IT" dirty="0"/>
              <a:t>)</a:t>
            </a:r>
          </a:p>
          <a:p>
            <a:r>
              <a:rPr lang="it-IT" dirty="0"/>
              <a:t>Il richiamo antimperialista tocca le corde più profonde dell’identità comunista</a:t>
            </a:r>
          </a:p>
          <a:p>
            <a:r>
              <a:rPr lang="it-IT" dirty="0"/>
              <a:t>L’esperienza antifascista del PCE e del PCF, due modelli per il dopoguerra</a:t>
            </a:r>
          </a:p>
          <a:p>
            <a:r>
              <a:rPr lang="it-IT" dirty="0"/>
              <a:t>La tendenza di fondo del comunismo staliniano: la sordina alle tendenze radicali e insurrezionali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4: Il tempo dell’antifascismo?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223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4. Il tempo dell’antifascismo? (1934-1947)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linea del «</a:t>
            </a:r>
            <a:r>
              <a:rPr lang="it-IT" dirty="0" err="1"/>
              <a:t>socialfascismo</a:t>
            </a:r>
            <a:r>
              <a:rPr lang="it-IT" dirty="0"/>
              <a:t>» alla fine del 1933: un disastro dappertutto. In Germania il partito non esiste più e ovunque aggravato il profilo minoritario (Cecoslovacchia, Francia, Gran </a:t>
            </a:r>
            <a:r>
              <a:rPr lang="it-IT" dirty="0" err="1"/>
              <a:t>Bretagana</a:t>
            </a:r>
            <a:r>
              <a:rPr lang="it-IT" dirty="0"/>
              <a:t>), mentre cresce a dismisura quello sovietico</a:t>
            </a:r>
          </a:p>
          <a:p>
            <a:r>
              <a:rPr lang="it-IT" dirty="0"/>
              <a:t>La «rivoluzione dall’alto»: le basi industriali e militari per un ruolo dell’URSS da grande potenza</a:t>
            </a:r>
          </a:p>
          <a:p>
            <a:r>
              <a:rPr lang="it-IT" dirty="0"/>
              <a:t>Ma la portata del pericolo rappresentato dal nazismo, se da una parte conferma la predizione della «guerra civile europea», dall’altra mette in discussione la scelta isolazionista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4: Il tempo dell’antifascismo?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323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revisioni teoriche apportate da Stalin: il primato dello Stato in risposta all’accerchiamento; l’applicabilità della guerra civile leniniana alla sola realtà della Russia e la rivoluzione «guidata» dall’Armata Rossa</a:t>
            </a:r>
          </a:p>
          <a:p>
            <a:r>
              <a:rPr lang="it-IT" dirty="0"/>
              <a:t>Il patto con Hitler incoraggia le comparazioni tra i due regimi, di stampo liberale (Weil, </a:t>
            </a:r>
            <a:r>
              <a:rPr lang="it-IT" dirty="0" err="1"/>
              <a:t>Halevy</a:t>
            </a:r>
            <a:r>
              <a:rPr lang="it-IT" dirty="0"/>
              <a:t>, Russell) e socialista e anarchico (</a:t>
            </a:r>
            <a:r>
              <a:rPr lang="it-IT" dirty="0" err="1"/>
              <a:t>Kautsky</a:t>
            </a:r>
            <a:r>
              <a:rPr lang="it-IT" dirty="0"/>
              <a:t>, </a:t>
            </a:r>
            <a:r>
              <a:rPr lang="it-IT" dirty="0" err="1"/>
              <a:t>Serge</a:t>
            </a:r>
            <a:r>
              <a:rPr lang="it-IT" dirty="0"/>
              <a:t>)</a:t>
            </a:r>
          </a:p>
          <a:p>
            <a:r>
              <a:rPr lang="it-IT" dirty="0"/>
              <a:t>La categoria di totalitarismo: il partito-Stato, l’organizzazione delle masse attraverso i rituali della sacralizzazione politica, l’uso del terrore, il culto del capo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4: Il tempo dell’antifascismo?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4902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Due tendenze teoriche:</a:t>
            </a:r>
          </a:p>
          <a:p>
            <a:pPr marL="45720" indent="0">
              <a:buNone/>
            </a:pPr>
            <a:r>
              <a:rPr lang="it-IT" dirty="0"/>
              <a:t>	- nazismo e comunismo due regimi diversi per ragioni 	politiche e culturali, accomunati dall’ostilità verso la 	civiltà liberale e dalla risposta autoritaria alla società di 	massa</a:t>
            </a:r>
          </a:p>
          <a:p>
            <a:pPr marL="45720" indent="0">
              <a:buNone/>
            </a:pPr>
            <a:r>
              <a:rPr lang="it-IT" dirty="0"/>
              <a:t>	- il totalitarismo come fenomeno omogeneo con 	differenze ideologiche sempre più sfumate in lotta 	congiunta contro il mondo liberale</a:t>
            </a:r>
          </a:p>
          <a:p>
            <a:r>
              <a:rPr lang="it-IT" dirty="0"/>
              <a:t>In realtà, malgrado i punti di contatto e il certo fascino reciproco tra i due regimi, la Seconda guerra mondiale non fu lo scontro tra totalitarismo e liberalismo</a:t>
            </a:r>
          </a:p>
          <a:p>
            <a:pPr marL="45720" indent="0"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4: Il tempo dell’antifascismo?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0651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L’alleanza con il nazismo fu strumentale e non la spia di un piano organico di dominazione del mondo</a:t>
            </a:r>
          </a:p>
          <a:p>
            <a:r>
              <a:rPr lang="it-IT" dirty="0"/>
              <a:t>Al limite, l’idea che il «socialismo nazionale» tedesco contribuisse alla distruzione della borghesia in Germania</a:t>
            </a:r>
          </a:p>
          <a:p>
            <a:r>
              <a:rPr lang="it-IT" dirty="0"/>
              <a:t>Il nazismo come la punta avanzata dell’imperialismo e la fondamentale incomprensione sia delle sue novità sia dei suoi reali obiettivi nella guerra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6008688" y="855956"/>
            <a:ext cx="2246489" cy="446751"/>
          </a:xfrm>
        </p:spPr>
        <p:txBody>
          <a:bodyPr/>
          <a:lstStyle/>
          <a:p>
            <a:r>
              <a:rPr lang="it-IT" dirty="0"/>
              <a:t>Il comunismo e la storia del XX secolo in prospettiva globale. Incontro 4: il tempo dell’antifascismo?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792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politica estera si orienta verso la «sicurezza collettiva», ingresso nella Società delle Nazioni nel 1934</a:t>
            </a:r>
          </a:p>
          <a:p>
            <a:r>
              <a:rPr lang="it-IT" dirty="0" err="1"/>
              <a:t>Maksim</a:t>
            </a:r>
            <a:r>
              <a:rPr lang="it-IT" dirty="0"/>
              <a:t> </a:t>
            </a:r>
            <a:r>
              <a:rPr lang="it-IT" dirty="0" err="1"/>
              <a:t>Litvinov</a:t>
            </a:r>
            <a:r>
              <a:rPr lang="it-IT" dirty="0"/>
              <a:t>: la distinzione politica tra i diversi regimi</a:t>
            </a:r>
          </a:p>
          <a:p>
            <a:r>
              <a:rPr lang="it-IT" dirty="0"/>
              <a:t>L’influenza degli eventi del 1934: la sanguinosa repressione di </a:t>
            </a:r>
            <a:r>
              <a:rPr lang="it-IT" dirty="0" err="1"/>
              <a:t>Dollfuss</a:t>
            </a:r>
            <a:r>
              <a:rPr lang="it-IT" dirty="0"/>
              <a:t> a Vienna e lo sciopero unitario a Parigi contro il colpo di Stato delle destre</a:t>
            </a:r>
          </a:p>
          <a:p>
            <a:r>
              <a:rPr lang="it-IT" dirty="0"/>
              <a:t>La revisione operata da </a:t>
            </a:r>
            <a:r>
              <a:rPr lang="it-IT" dirty="0" err="1"/>
              <a:t>Georgi</a:t>
            </a:r>
            <a:r>
              <a:rPr lang="it-IT" dirty="0"/>
              <a:t> </a:t>
            </a:r>
            <a:r>
              <a:rPr lang="it-IT" dirty="0" err="1"/>
              <a:t>Dimitrov</a:t>
            </a:r>
            <a:r>
              <a:rPr lang="it-IT" dirty="0"/>
              <a:t>, processato per l’incendio al </a:t>
            </a:r>
            <a:r>
              <a:rPr lang="it-IT" dirty="0" err="1"/>
              <a:t>Reichstag</a:t>
            </a:r>
            <a:r>
              <a:rPr lang="it-IT" dirty="0"/>
              <a:t> del 1933. Stalin individua in lui la figura-simbolo della crescente opinione antifascista in Europa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4: il tempo dell’antifascismo?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979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VII congresso del Komintern, 1934: critica strategia nella Germania di Weimar, linea diventa difesa della democrazia non più sua distruzione</a:t>
            </a:r>
          </a:p>
          <a:p>
            <a:r>
              <a:rPr lang="it-IT" dirty="0"/>
              <a:t>Il nemico principale è il fascismo, non più </a:t>
            </a:r>
            <a:r>
              <a:rPr lang="it-IT"/>
              <a:t>la socialdemocrazia</a:t>
            </a:r>
            <a:endParaRPr lang="it-IT" dirty="0"/>
          </a:p>
          <a:p>
            <a:r>
              <a:rPr lang="it-IT" dirty="0"/>
              <a:t>In ottobre, i comunisti francesi invitati ad approfondire percorso unitario</a:t>
            </a:r>
          </a:p>
          <a:p>
            <a:r>
              <a:rPr lang="it-IT" dirty="0"/>
              <a:t>Critiche interne: il nesso guerra-rivoluzione punto di separazione tra comunisti e socialisti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4: Il tempo dell’antifascismo?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436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L’obiettivo diventa unire le forze antifasciste in un «fronte popolare» per governo democratico-parlamentare precedente alla rivoluzione</a:t>
            </a:r>
          </a:p>
          <a:p>
            <a:r>
              <a:rPr lang="it-IT" dirty="0"/>
              <a:t>Conseguenza: i PC devono radicarsi e diventare elemento attivo nella vita politica dei rispettivi Paesi</a:t>
            </a:r>
          </a:p>
          <a:p>
            <a:r>
              <a:rPr lang="it-IT" dirty="0"/>
              <a:t>Conseguenza: rilancio del Komintern, non più solo strumento interessi dell’URSS ma promotore di una politica funzionale alla «sicurezza collettiva»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4: Il tempo dell’antifascismo?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766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Precedenti: idee e tattiche del «comunismo di destra» di </a:t>
            </a:r>
            <a:r>
              <a:rPr lang="it-IT" dirty="0" err="1"/>
              <a:t>Bucharin</a:t>
            </a:r>
            <a:r>
              <a:rPr lang="it-IT" dirty="0"/>
              <a:t> (fronte unico, fascismo come originale movimento di massa e non mera variante autoritaria del potere borghese)</a:t>
            </a:r>
          </a:p>
          <a:p>
            <a:r>
              <a:rPr lang="it-IT" dirty="0"/>
              <a:t>Realismo politico e anti-determinismo: la meta immediata non è una fantomatica «dittatura del proletariato» ma la difesa della liberal-democrazia a fianco di altre forze (no settarismo); l’avvento di Hitler al potere non conduce per forza a un altro 1914</a:t>
            </a:r>
          </a:p>
          <a:p>
            <a:r>
              <a:rPr lang="it-IT" dirty="0"/>
              <a:t>Se il pericolo di guerra deriva dal fascismo, l’imperialismo è una categoria da rivedere criticamente?</a:t>
            </a:r>
          </a:p>
          <a:p>
            <a:r>
              <a:rPr lang="it-IT" dirty="0"/>
              <a:t>Tattica, non strategia: nessuna revisione sui temi dello Stato, della guerra e della pace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4: Il tempo dell’antifascismo?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786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L’antifascismo in sintonia con gli obiettivi transitori della politica estera dell’URSS: ricerca di alleanze politiche rispecchia i nuovi orientamenti verso democrazie occidentali</a:t>
            </a:r>
          </a:p>
          <a:p>
            <a:r>
              <a:rPr lang="it-IT" dirty="0"/>
              <a:t>Maggio 1935: patti con Francia e Cecoslovacchia</a:t>
            </a:r>
          </a:p>
          <a:p>
            <a:r>
              <a:rPr lang="it-IT" dirty="0"/>
              <a:t>Un anno dopo, si insedia a Parigi il governo di Leon </a:t>
            </a:r>
            <a:r>
              <a:rPr lang="it-IT" dirty="0" err="1"/>
              <a:t>Blum</a:t>
            </a:r>
            <a:r>
              <a:rPr lang="it-IT" dirty="0"/>
              <a:t> con l’appoggio dei comunisti: sembra risolversi la contraddizione tra interessi URSS e interessi movimento (differenza con Gran Bretagna e Germania anni Venti)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4: Il tempo dell’antifascismo?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035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binomi alternativi della politica comunista:</a:t>
            </a:r>
          </a:p>
          <a:p>
            <a:pPr marL="45720" indent="0">
              <a:buNone/>
            </a:pPr>
            <a:r>
              <a:rPr lang="it-IT" dirty="0"/>
              <a:t>	- Antifascismo / antimperialismo</a:t>
            </a:r>
          </a:p>
          <a:p>
            <a:pPr marL="45720" indent="0">
              <a:buNone/>
            </a:pPr>
            <a:r>
              <a:rPr lang="it-IT" dirty="0"/>
              <a:t>	- Sicurezza collettiva / sicurezza unilaterale</a:t>
            </a:r>
          </a:p>
          <a:p>
            <a:pPr marL="45720" indent="0">
              <a:buNone/>
            </a:pPr>
            <a:r>
              <a:rPr lang="it-IT" dirty="0"/>
              <a:t>	- Fronte nazionale (o unico) / classe contro classe (o 	</a:t>
            </a:r>
            <a:r>
              <a:rPr lang="it-IT" dirty="0" err="1"/>
              <a:t>socialfascismo</a:t>
            </a:r>
            <a:r>
              <a:rPr lang="it-IT" dirty="0"/>
              <a:t>)</a:t>
            </a:r>
          </a:p>
          <a:p>
            <a:r>
              <a:rPr lang="it-IT" dirty="0"/>
              <a:t>L’antifascismo e la Guerra di Spagna: identificazione comunismo e antifascismo al punto più alto</a:t>
            </a:r>
          </a:p>
          <a:p>
            <a:r>
              <a:rPr lang="it-IT" dirty="0"/>
              <a:t>Le direttive di </a:t>
            </a:r>
            <a:r>
              <a:rPr lang="it-IT" dirty="0" err="1"/>
              <a:t>Dimotrov</a:t>
            </a:r>
            <a:r>
              <a:rPr lang="it-IT" dirty="0"/>
              <a:t> approvate da Stalin: non andare oltre la lotta per una repubblica democratica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4: Il tempo dell’antifascismo?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12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err="1"/>
              <a:t>Dimitrov</a:t>
            </a:r>
            <a:r>
              <a:rPr lang="it-IT" dirty="0"/>
              <a:t> e Togliatti: lo «Stato antifascista» e la «democrazia di tipo nuovo» come transizione al socialismo, sempre immaginato intorno al modello sovietico</a:t>
            </a:r>
          </a:p>
          <a:p>
            <a:r>
              <a:rPr lang="it-IT" dirty="0"/>
              <a:t>Contraddizione e limiti del discorso antifascista: nuova identità che si sovrappone alla precedente ma non riesce a revisionarla, preponderanza dell’aspetto strumentale e tattico</a:t>
            </a:r>
          </a:p>
          <a:p>
            <a:r>
              <a:rPr lang="it-IT" dirty="0"/>
              <a:t>Sulla guerra di Spagna tornano a divaricarsi gli interessi dell’URSS e quelli del movimento: Stalin per l’appoggio non dichiarato nel rispetto del «patto di non intervento»; il </a:t>
            </a:r>
            <a:r>
              <a:rPr lang="it-IT" dirty="0" err="1"/>
              <a:t>Comintern</a:t>
            </a:r>
            <a:r>
              <a:rPr lang="it-IT" dirty="0"/>
              <a:t> per la mobilitazione di massa (le Brigate internazionali)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globale. Incontro 4: Il tempo dell’antifascismo?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6281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spettiva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Prospettiva.thmx</Template>
  <TotalTime>1709</TotalTime>
  <Words>1943</Words>
  <Application>Microsoft Office PowerPoint</Application>
  <PresentationFormat>Presentazione su schermo (4:3)</PresentationFormat>
  <Paragraphs>129</Paragraphs>
  <Slides>22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6" baseType="lpstr">
      <vt:lpstr>Arial</vt:lpstr>
      <vt:lpstr>Calibri</vt:lpstr>
      <vt:lpstr>Wingdings</vt:lpstr>
      <vt:lpstr>Prospettiva</vt:lpstr>
      <vt:lpstr>Il comunismo e la storia del XX secolo in prospettiva globale</vt:lpstr>
      <vt:lpstr>4. Il tempo dell’antifascismo? (1934-1947)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Bottone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comunismo e la storia del XX secolo in prospettiva globale</dc:title>
  <dc:creator>Pat&amp;Minnie Karlsen</dc:creator>
  <cp:lastModifiedBy>PUPO</cp:lastModifiedBy>
  <cp:revision>122</cp:revision>
  <dcterms:created xsi:type="dcterms:W3CDTF">2018-03-05T14:46:24Z</dcterms:created>
  <dcterms:modified xsi:type="dcterms:W3CDTF">2018-05-03T10:54:30Z</dcterms:modified>
</cp:coreProperties>
</file>