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AF23C-DC9A-7E49-9B36-1382B660AD6D}" type="datetimeFigureOut">
              <a:rPr lang="it-IT" smtClean="0"/>
              <a:t>30/04/2018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E86C8-D810-0D46-81F6-4CB1717188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4444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1C799-0DD7-0942-8B41-E4AF4CCAFDE9}" type="datetimeFigureOut">
              <a:rPr lang="it-IT" smtClean="0"/>
              <a:t>30/04/2018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D6BB-1EDA-B247-8C94-217541AC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3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649F-FBA0-9541-87BD-4774CC64CB55}" type="datetime1">
              <a:rPr lang="it-IT" smtClean="0"/>
              <a:t>30/04/2018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8D09-4F1B-554D-A17E-2B433A50B39C}" type="datetime1">
              <a:rPr lang="it-IT" smtClean="0"/>
              <a:t>30/04/2018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CA3BD-57D7-0644-8090-43D1FC0C71C1}" type="datetime1">
              <a:rPr lang="it-IT" smtClean="0"/>
              <a:t>30/04/2018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EB3B-AAED-F041-A576-2B0C91995B3D}" type="datetime1">
              <a:rPr lang="it-IT" smtClean="0"/>
              <a:t>30/04/2018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7FF9-AC6E-3348-8741-A5B64069F0D8}" type="datetime1">
              <a:rPr lang="it-IT" smtClean="0"/>
              <a:t>30/04/2018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9B32-A685-E946-8FD1-870348DF2FF7}" type="datetime1">
              <a:rPr lang="it-IT" smtClean="0"/>
              <a:t>30/04/2018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2D542-DA8D-7E48-8ECE-555C9956E099}" type="datetime1">
              <a:rPr lang="it-IT" smtClean="0"/>
              <a:t>30/04/2018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3CE3-0302-A740-9D81-7B30DE9E29B5}" type="datetime1">
              <a:rPr lang="it-IT" smtClean="0"/>
              <a:t>30/04/2018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C8DF-52F6-BD46-8B1D-E36A68C72A50}" type="datetime1">
              <a:rPr lang="it-IT" smtClean="0"/>
              <a:t>30/04/2018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9256-A077-9642-AEF2-18F1CB74F0D8}" type="datetime1">
              <a:rPr lang="it-IT" smtClean="0"/>
              <a:t>30/04/2018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2F21-F278-5846-819C-862213246EA2}" type="datetime1">
              <a:rPr lang="it-IT" smtClean="0"/>
              <a:t>30/04/2018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48EC867-2F4F-4C45-8AF2-62F2FA69932A}" type="datetime1">
              <a:rPr lang="it-IT" smtClean="0"/>
              <a:t>30/04/2018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Seminario di Storia contemporanea 2018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1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dialogo bipolare con l’Amministrazione Nixon e l’Ostpolitik del socialdemocratico Willy Brandt visti come riconoscimento della propria sfera di influenza</a:t>
            </a:r>
          </a:p>
          <a:p>
            <a:r>
              <a:rPr lang="it-IT" dirty="0" smtClean="0"/>
              <a:t>Il nesso tra la normalizzazione autoritaria in Cecoslovacchia e la distensione nuovo paradigma conservatore della strategia sovietica</a:t>
            </a:r>
          </a:p>
          <a:p>
            <a:r>
              <a:rPr lang="it-IT" dirty="0" smtClean="0"/>
              <a:t>Anni Settanta: segnali di instabilità del sistema occidentale</a:t>
            </a:r>
          </a:p>
          <a:p>
            <a:pPr marL="320040" lvl="1" indent="0">
              <a:buNone/>
            </a:pPr>
            <a:r>
              <a:rPr lang="it-IT" dirty="0"/>
              <a:t>	</a:t>
            </a:r>
            <a:r>
              <a:rPr lang="it-IT" dirty="0" smtClean="0"/>
              <a:t>- il ritiro americano dal Vietnam</a:t>
            </a:r>
          </a:p>
          <a:p>
            <a:pPr marL="320040" lvl="1" indent="0">
              <a:buNone/>
            </a:pPr>
            <a:r>
              <a:rPr lang="it-IT" dirty="0"/>
              <a:t>	</a:t>
            </a:r>
            <a:r>
              <a:rPr lang="it-IT" dirty="0" smtClean="0"/>
              <a:t>- lo shock petrolifero seguito alla guerra dello Yom Kippur</a:t>
            </a:r>
          </a:p>
          <a:p>
            <a:pPr marL="320040" lvl="1" indent="0">
              <a:buNone/>
            </a:pPr>
            <a:r>
              <a:rPr lang="it-IT" dirty="0"/>
              <a:t>	</a:t>
            </a:r>
            <a:r>
              <a:rPr lang="it-IT" dirty="0" smtClean="0"/>
              <a:t>- lo scandalo del </a:t>
            </a:r>
            <a:r>
              <a:rPr lang="it-IT" dirty="0" err="1" smtClean="0"/>
              <a:t>Watergate</a:t>
            </a:r>
            <a:r>
              <a:rPr lang="it-IT" dirty="0" smtClean="0"/>
              <a:t> e la caduta di Nixon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98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crisi economica e la crisi di leadership del sistema occidentale sembra rinverdire la vecchia idea del crollo del capitalismo</a:t>
            </a:r>
          </a:p>
          <a:p>
            <a:r>
              <a:rPr lang="it-IT" dirty="0" smtClean="0"/>
              <a:t>L’equilibrio con gli Stati Uniti misurato esclusivamente in termini strategici e di potenza alimenta le illusioni sul futuro del socialismo e incoraggia una ripresa dell’intervento nel Terzo mondo, anche a causa dell’avvicinamento tra Pechino e Washington</a:t>
            </a:r>
          </a:p>
          <a:p>
            <a:r>
              <a:rPr lang="it-IT" dirty="0" smtClean="0"/>
              <a:t>Fine della dittatura in Portogallo e guerra civile in Angola tra comunisti e nazionalisti (1974): intervento vittorioso cubano-sovietico e sfida aperta all’influenza americana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41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Mosca più cauta in Europa: forte influenza del PC portoghese su nuovo governo militare ma una «democrazia popolare» in Europa occidentale mette a rischio la distensione e dunque l’URSS non lo appoggia</a:t>
            </a:r>
          </a:p>
          <a:p>
            <a:r>
              <a:rPr lang="it-IT" dirty="0" smtClean="0"/>
              <a:t>In Cile pochi mesi prima destituzione violenta del governo di sinistra di Salvador Allende con la complicità americana</a:t>
            </a:r>
          </a:p>
          <a:p>
            <a:r>
              <a:rPr lang="it-IT" dirty="0" smtClean="0"/>
              <a:t>Nella versione congelata della divisione bipolare della metà degli anni Settanta non è possibile un cambio di regime nel campo avversario</a:t>
            </a:r>
          </a:p>
          <a:p>
            <a:r>
              <a:rPr lang="it-IT" dirty="0" smtClean="0"/>
              <a:t>Gli accordi di Helsinki (1975) sul reciproco riconoscimento delle sfere di influenza sanzionano la parità strategica e rappresentano il culmine della politica estera eurocentrica dell’URSS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0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Mosca, gli accordi di Helsinki sommati alla vittoria in Angola e in Vietnam, e alla «rivoluzione dei garofani» in Portogallo significano che i rapporti di forza stanno diventando favorevoli all’URSS</a:t>
            </a:r>
          </a:p>
          <a:p>
            <a:r>
              <a:rPr lang="it-IT" dirty="0" smtClean="0"/>
              <a:t>Nuovo intervento cubano-sovietico in Africa in appoggio a </a:t>
            </a:r>
            <a:r>
              <a:rPr lang="it-IT" dirty="0" err="1" smtClean="0"/>
              <a:t>Menghistu</a:t>
            </a:r>
            <a:r>
              <a:rPr lang="it-IT" dirty="0" smtClean="0"/>
              <a:t> in Etiopia (1976-77)</a:t>
            </a:r>
          </a:p>
          <a:p>
            <a:r>
              <a:rPr lang="it-IT" dirty="0" smtClean="0"/>
              <a:t>Espansionismo militare in Africa via di legittimazione che integra quella diplomatica per un rilancio delle fortune del socialismo su scala mondiale, anche come risposta all’alleanza tra USA e Cina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15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Mao l’URSS alleata del Vietnam è il nemico principale: l’appoggio ai Khmer rossi e il genocidio in Cambogia</a:t>
            </a:r>
          </a:p>
          <a:p>
            <a:r>
              <a:rPr lang="it-IT" dirty="0" smtClean="0"/>
              <a:t>Alla morte di Mao (1976) il successore Deng Xiaoping non muta la politica filo-atlantica e antisovietica: la guerra tra Vietnam e Cambogia (1978), primo conflitto armato tra due Stati comunisti sostenuti rispettivamente da URSS e Cina</a:t>
            </a:r>
          </a:p>
          <a:p>
            <a:r>
              <a:rPr lang="it-IT" dirty="0" smtClean="0"/>
              <a:t>Se all’apparenza l’Asia sudorientale è totalmente «rossa», in realtà prevalgono i conflitti nazionali e inter-etnici sull’internazionalismo: il comunismo non è più un antagonista unitario del sistema capitalista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23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Quale futuro per il comunismo inteso nel senso originario di movimento mondiale con simili conflitti intestini e se è lecito perfino allearsi con il nemico storico?</a:t>
            </a:r>
          </a:p>
          <a:p>
            <a:r>
              <a:rPr lang="it-IT" dirty="0" smtClean="0"/>
              <a:t>Mosca non coglie la portata drammatica dell’erosione in corso</a:t>
            </a:r>
          </a:p>
          <a:p>
            <a:r>
              <a:rPr lang="it-IT" dirty="0" smtClean="0"/>
              <a:t>La sovraesposizione imperiale dell’URSS non produce alcun ritorno sul piano dell’immagine internazionale e anzi mette a rischio la distensione</a:t>
            </a:r>
          </a:p>
          <a:p>
            <a:r>
              <a:rPr lang="it-IT" dirty="0" smtClean="0"/>
              <a:t>L’invasione dell’Afghanistan nel 1979-80 riacutizza la Guerra fredda e produce un danno irreparabile di legittimazione creando un «Vietnam sovietico»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84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parallelo, la politica di potenza brezneviana si attira le critiche dei PC occidentali, che portano avanti l’idea di una riforma per un «socialismo dal volto umano»: la questione degli intellettuali dissidenti</a:t>
            </a:r>
          </a:p>
          <a:p>
            <a:r>
              <a:rPr lang="it-IT" dirty="0" smtClean="0"/>
              <a:t>Il progetto «eurocomunista» di Enrico Berlinguer: «compromesso storico», europeismo, distensione in chiave di superamento dei blocchi, riconoscimento dei valori della democrazia e del pluralismo, allentamento del legame organico con l’URSS</a:t>
            </a:r>
          </a:p>
          <a:p>
            <a:r>
              <a:rPr lang="it-IT" dirty="0" smtClean="0"/>
              <a:t>Un’agenda politica destinata a scontrarsi con la «normalizzazione autoritaria» di </a:t>
            </a:r>
            <a:r>
              <a:rPr lang="it-IT" dirty="0" err="1" smtClean="0"/>
              <a:t>Breznev</a:t>
            </a:r>
            <a:r>
              <a:rPr lang="it-IT" dirty="0" smtClean="0"/>
              <a:t> ma anche con gli USA preoccupati di un «effetto domino»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82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guerra in Afghanistan e la scelta di Mosca di schierare nuovi missili di teatro in Europa orientale nel 1979 decreta la fine della distensione</a:t>
            </a:r>
          </a:p>
          <a:p>
            <a:r>
              <a:rPr lang="it-IT" dirty="0" smtClean="0"/>
              <a:t>All’inizio degli anni Ottanta è evidente che il comunismo internazionale è frantumato e investito da una crisi etica e culturale prima ancora che economica</a:t>
            </a:r>
          </a:p>
          <a:p>
            <a:r>
              <a:rPr lang="it-IT" dirty="0" smtClean="0"/>
              <a:t>Le economie centralizzate dei Paesi socialisti incapaci di gestire la transizione post-fordista: la nascita del sindacato indipendente </a:t>
            </a:r>
            <a:r>
              <a:rPr lang="it-IT" dirty="0" err="1" smtClean="0"/>
              <a:t>Solidarnosc</a:t>
            </a:r>
            <a:r>
              <a:rPr lang="it-IT" dirty="0" smtClean="0"/>
              <a:t> in Polonia (1980), primo contropotere di massa nell’Europa sovietica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3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Mosca timorosa di una resistenza di massa evita l’intervento militare e tenta la strada della soluzione autoritaria dall’interno: il colpo di stato del </a:t>
            </a:r>
            <a:r>
              <a:rPr lang="it-IT" smtClean="0"/>
              <a:t>generale Jaruzelski (1981)</a:t>
            </a:r>
            <a:endParaRPr lang="it-IT" dirty="0" smtClean="0"/>
          </a:p>
          <a:p>
            <a:r>
              <a:rPr lang="it-IT" dirty="0" smtClean="0"/>
              <a:t>Crolla definitivamente la credibilità di ogni ipotesi di comunismo riformatore: le dichiarazioni di Berlinguer sull’esaurita capacità propulsiva del modello sovietico</a:t>
            </a:r>
          </a:p>
          <a:p>
            <a:r>
              <a:rPr lang="it-IT" dirty="0" smtClean="0"/>
              <a:t>Immobilismo e incapacità di leggere il mondo contemporaneo: «gerontocrazie» formatesi ai tempi di Stalin, bloccato ogni ricambio generazionale</a:t>
            </a:r>
          </a:p>
          <a:p>
            <a:r>
              <a:rPr lang="it-IT" dirty="0" smtClean="0"/>
              <a:t>La presidenza Reagan (1980) e il rilancio del confronto globale interpretati secondo la vecchia ottica del pericolo di guerra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16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Le correnti pacifiste e anti-americane nelle società occidentali, sviluppatesi in contrasto alle politiche di riarmo, ormai distanti dal mondo comunista e dall’influenza sovietica</a:t>
            </a:r>
          </a:p>
          <a:p>
            <a:r>
              <a:rPr lang="it-IT" dirty="0" smtClean="0"/>
              <a:t>I successori di </a:t>
            </a:r>
            <a:r>
              <a:rPr lang="it-IT" dirty="0" err="1" smtClean="0"/>
              <a:t>Breznev</a:t>
            </a:r>
            <a:r>
              <a:rPr lang="it-IT" dirty="0" smtClean="0"/>
              <a:t> (morto nel 1982), </a:t>
            </a:r>
            <a:r>
              <a:rPr lang="it-IT" dirty="0" err="1" smtClean="0"/>
              <a:t>Andropov</a:t>
            </a:r>
            <a:r>
              <a:rPr lang="it-IT" dirty="0" smtClean="0"/>
              <a:t> e </a:t>
            </a:r>
            <a:r>
              <a:rPr lang="it-IT" dirty="0" err="1" smtClean="0"/>
              <a:t>Cernenko</a:t>
            </a:r>
            <a:r>
              <a:rPr lang="it-IT" dirty="0" smtClean="0"/>
              <a:t>, esponenti della vecchia guardia staliniana</a:t>
            </a:r>
          </a:p>
          <a:p>
            <a:r>
              <a:rPr lang="it-IT" dirty="0" smtClean="0"/>
              <a:t>Dal ‘68 alla fine degli anni Settanta, con l’apice dell’URSS come superpotenza, tutti i comunisti, ortodossi e riformatori, illusi che gli equilibri del potere mondiale volgessero a favore del «campo socialista»</a:t>
            </a:r>
          </a:p>
          <a:p>
            <a:pPr marL="45720" indent="0">
              <a:buNone/>
            </a:pPr>
            <a:r>
              <a:rPr lang="it-IT" dirty="0"/>
              <a:t>	</a:t>
            </a:r>
            <a:r>
              <a:rPr lang="it-IT" dirty="0" smtClean="0"/>
              <a:t>- per gli ortodossi una conferma della politica di 	potenza globale come risposta alla globalizzazione 	nascente</a:t>
            </a:r>
          </a:p>
          <a:p>
            <a:pPr marL="45720" indent="0">
              <a:buNone/>
            </a:pPr>
            <a:r>
              <a:rPr lang="it-IT" dirty="0" smtClean="0"/>
              <a:t>	- per i riformatori la speranza di un cambiamento interno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3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7</a:t>
            </a:r>
            <a:r>
              <a:rPr lang="it-IT" dirty="0" smtClean="0"/>
              <a:t>. La guerra fredda </a:t>
            </a:r>
            <a:r>
              <a:rPr lang="it-IT" dirty="0"/>
              <a:t>(</a:t>
            </a:r>
            <a:r>
              <a:rPr lang="it-IT" dirty="0" smtClean="0"/>
              <a:t>1968-1991)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Kruscev accusato di «avventurismo» in politica estera (crisi di Cuba) e di aver compromesso i rapporti con la Cina comunista esce di scena nel 1964</a:t>
            </a:r>
          </a:p>
          <a:p>
            <a:r>
              <a:rPr lang="it-IT" dirty="0" smtClean="0"/>
              <a:t>Il successore, Leonid </a:t>
            </a:r>
            <a:r>
              <a:rPr lang="it-IT" dirty="0" err="1" smtClean="0"/>
              <a:t>Breznev</a:t>
            </a:r>
            <a:r>
              <a:rPr lang="it-IT" dirty="0" smtClean="0"/>
              <a:t>, deve fronteggiare subito l’escalation del conflitto in Vietnam: un’occasione, per i sovietici, di ricomporre le relazioni con Mao</a:t>
            </a:r>
          </a:p>
          <a:p>
            <a:r>
              <a:rPr lang="it-IT" dirty="0" smtClean="0"/>
              <a:t>Mao acconsente al transito dei rifornimenti militari al Vietnam sul territorio cinese ma respinge ogni forma di collaborazione politica</a:t>
            </a:r>
          </a:p>
          <a:p>
            <a:r>
              <a:rPr lang="it-IT" dirty="0" smtClean="0"/>
              <a:t>Pechino prosegue nella sua politica di aggregazione dei PC asiatici in chiave antimperialista e di rifiuto di accordo con i nazionalisti del Terzo mondo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</a:t>
            </a:r>
            <a:r>
              <a:rPr lang="it-IT" dirty="0"/>
              <a:t>7</a:t>
            </a:r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2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L’URSS degli anni Ottanta interagisce sempre meno con il mondo e non ha alcun ruolo nella graduale trasformazione degli assetti internazionali da bipolari a multilaterali</a:t>
            </a:r>
          </a:p>
          <a:p>
            <a:r>
              <a:rPr lang="it-IT" dirty="0" smtClean="0"/>
              <a:t>Sovraesposizione imperiale e perdita di influenza: URSS sempre più emarginata nel mondo arabo (espansione dell’integralismo islamico in Iran e in Afghanistan); in difficoltà nell’Estremo oriente a causa dell’alleanza Cina-USA; estromessa dal Medio Oriente (accordi Egitto-Israele)</a:t>
            </a:r>
          </a:p>
          <a:p>
            <a:r>
              <a:rPr lang="it-IT" dirty="0" smtClean="0"/>
              <a:t>Infondata l’idea che la sconfitta americana in Vietnam combinata alla «rivoluzione dei garofani» in Portogallo aprisse nuovi scenari di radicalizzazione politica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44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Infondata l’idea che la «crisi generale del capitalismo» portasse a una diffusione di regimi autoritari facendo tornare alla ribalta l’antifascismo: cadono tutte le dittature militari dell’Europa meridionale (Portogallo, Grecia e Spagna)</a:t>
            </a:r>
          </a:p>
          <a:p>
            <a:r>
              <a:rPr lang="it-IT" dirty="0" smtClean="0"/>
              <a:t>Ormai le sole dittature in Europa sono quelle comuniste mentre acquista centralità nella politica internazionale la tematica dei diritti umani e aumentano gli scambi economici e culturali tra le due «Europe» dettati dalla Ostpolitik</a:t>
            </a:r>
          </a:p>
          <a:p>
            <a:r>
              <a:rPr lang="it-IT" dirty="0" smtClean="0"/>
              <a:t>Proprio grazie alla distensione europea il divario impietoso tra società liberal-democratiche e comuniste diventava visibile e motivo di scontento crescente a Est: la Comunità europea polo di attrazione irresistibile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41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primato militare-industriale delle economie socialiste incapace di adeguarsi alle esigenze di un mondo sempre più votato alla produzione di massa e al consumo di beni</a:t>
            </a:r>
          </a:p>
          <a:p>
            <a:r>
              <a:rPr lang="it-IT" dirty="0" smtClean="0"/>
              <a:t>L’Occidente esce dalla crisi con la rivoluzione dell’informazione, irricevibile dalle dittature sovietiche per motivi culturali, politici e ideologici</a:t>
            </a:r>
          </a:p>
          <a:p>
            <a:r>
              <a:rPr lang="it-IT" dirty="0" smtClean="0"/>
              <a:t>Il nuovo dinamismo del capitalismo spazza via la stessa nozione di Terzo mondo: la sconfitta nella gara tra modelli di modernità, da una parte i conflitti interetnici e le carestie dei regimi </a:t>
            </a:r>
            <a:r>
              <a:rPr lang="it-IT" dirty="0" err="1" smtClean="0"/>
              <a:t>marxisti-leninisti</a:t>
            </a:r>
            <a:r>
              <a:rPr lang="it-IT" dirty="0" smtClean="0"/>
              <a:t> in Africa, dall’altra il decollo della Corea del Sud e della Malesia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1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Fallisce il tentativo di Mao di egemonizzare il comunismo vietnamita in guerra con gli USA a causa della volontà del leader del PC del Vietnam, Ho Chi Minh, di preservare la sua autonomia, di non rinunciare agli aiuti sovietici, di non chiudere la porta a un negoziato che evitasse la divisione del Paese in due come nel 1954</a:t>
            </a:r>
          </a:p>
          <a:p>
            <a:r>
              <a:rPr lang="it-IT" dirty="0" smtClean="0"/>
              <a:t>Ho Chi Minh diverge da </a:t>
            </a:r>
            <a:r>
              <a:rPr lang="it-IT" dirty="0"/>
              <a:t>M</a:t>
            </a:r>
            <a:r>
              <a:rPr lang="it-IT" dirty="0" smtClean="0"/>
              <a:t>ao anche dal punto di vista ideologico: affine ai sovietici nel rivendicare ruolo del nazionalismo come forza rivoluzionaria in lotta contro l’imperialismo e assertore della preminenza dell’URSS nel conflitto bipolare</a:t>
            </a:r>
          </a:p>
          <a:p>
            <a:r>
              <a:rPr lang="it-IT" dirty="0" smtClean="0"/>
              <a:t>Lo scenario della minaccia sovietica a Nord e della presenza militare USA a Sud radicalizza politica interna di Mao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110801" y="855956"/>
            <a:ext cx="2042263" cy="301227"/>
          </a:xfrm>
        </p:spPr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3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«rivoluzione culturale» cinese del 1966: la propaganda anti-sovietica (l’URSS come Paese «social-imperialista» governato da classe di burocrati), l’uso del terrore di massa contro gli apparati dello Stato e i ceti colti delle città</a:t>
            </a:r>
          </a:p>
          <a:p>
            <a:r>
              <a:rPr lang="it-IT" dirty="0" smtClean="0"/>
              <a:t>Analogie con il Terrore staliniano del 1936-39: l’attacco alle gerarchie militari e del partito per rafforzare dominio assoluto del leader</a:t>
            </a:r>
          </a:p>
          <a:p>
            <a:r>
              <a:rPr lang="it-IT" dirty="0" smtClean="0"/>
              <a:t>La partita decisiva per l’egemonia del comunismo internazionale persa da Mao nel Vietnam: Mosca intermediario dei negoziati di pace con gli USA nel 1968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6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Il comunismo internazionale alla fine degli anni Sessanta:</a:t>
            </a:r>
          </a:p>
          <a:p>
            <a:pPr marL="45720" indent="0">
              <a:buNone/>
            </a:pPr>
            <a:r>
              <a:rPr lang="it-IT" dirty="0"/>
              <a:t>	</a:t>
            </a:r>
            <a:r>
              <a:rPr lang="it-IT" dirty="0" smtClean="0"/>
              <a:t>- smarrita ogni nozione di unità non solo a causa del 	dissidio tra URSS e Cina, ma anche per l’azione 	autonoma di Cuba e della Jugoslavia</a:t>
            </a:r>
          </a:p>
          <a:p>
            <a:pPr marL="45720" indent="0">
              <a:buNone/>
            </a:pPr>
            <a:r>
              <a:rPr lang="it-IT" dirty="0"/>
              <a:t>	</a:t>
            </a:r>
            <a:r>
              <a:rPr lang="it-IT" dirty="0" smtClean="0"/>
              <a:t>- persa la sfida nel mondo post-coloniale perché in 	generale (Mediterraneo, Africa, America Latina) il 	nazionalismo si rivela una forza più attrattiva del 	comunismo</a:t>
            </a:r>
          </a:p>
          <a:p>
            <a:pPr marL="45720" indent="0">
              <a:buNone/>
            </a:pPr>
            <a:r>
              <a:rPr lang="it-IT" dirty="0"/>
              <a:t>	</a:t>
            </a:r>
            <a:r>
              <a:rPr lang="it-IT" dirty="0" smtClean="0"/>
              <a:t>- l’emergere della cultura «terzomondista» in 	Occidente segnala la caduta del mito dello Stato 	rivoluzionario espresso dall’URSS e la distanza delle 	nuove generazioni dai codici politici e simbolici della 	Guerra fredda	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6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duplice volto del ‘68:</a:t>
            </a:r>
          </a:p>
          <a:p>
            <a:pPr marL="45720" indent="0">
              <a:buNone/>
            </a:pPr>
            <a:r>
              <a:rPr lang="it-IT" dirty="0"/>
              <a:t>	</a:t>
            </a:r>
            <a:r>
              <a:rPr lang="it-IT" dirty="0" smtClean="0"/>
              <a:t>- In Occidente parole d’ordine anti-autoritarie e un 	generale rifiuto dei muri della Guerra fredda (la 	«controcultura»)</a:t>
            </a:r>
          </a:p>
          <a:p>
            <a:pPr marL="45720" indent="0">
              <a:buNone/>
            </a:pPr>
            <a:r>
              <a:rPr lang="it-IT" dirty="0"/>
              <a:t>	</a:t>
            </a:r>
            <a:r>
              <a:rPr lang="it-IT" dirty="0" smtClean="0"/>
              <a:t>- In Europa centrorientale, rivendicazioni per basilari 	diritti civili e politici</a:t>
            </a:r>
          </a:p>
          <a:p>
            <a:pPr marL="45720" indent="0">
              <a:buNone/>
            </a:pPr>
            <a:r>
              <a:rPr lang="it-IT" dirty="0"/>
              <a:t>	</a:t>
            </a:r>
            <a:r>
              <a:rPr lang="it-IT" dirty="0" smtClean="0"/>
              <a:t>- punto di incontro la ricerca da parte degli intellettuali 	di un «marxismo buono» (</a:t>
            </a:r>
            <a:r>
              <a:rPr lang="it-IT" dirty="0" err="1" smtClean="0"/>
              <a:t>Luxemburg</a:t>
            </a:r>
            <a:r>
              <a:rPr lang="it-IT" dirty="0" smtClean="0"/>
              <a:t>, Gramsci, 	</a:t>
            </a:r>
            <a:r>
              <a:rPr lang="it-IT" dirty="0" err="1" smtClean="0"/>
              <a:t>Lukacs</a:t>
            </a:r>
            <a:r>
              <a:rPr lang="it-IT" dirty="0" smtClean="0"/>
              <a:t>)</a:t>
            </a:r>
          </a:p>
          <a:p>
            <a:r>
              <a:rPr lang="it-IT" dirty="0" smtClean="0"/>
              <a:t>La «primavera di Praga» e la paura sovietica del contagio «contro-rivoluzionario»: si replica la risposta della forza e del monopolio del comando come nel ‘56 ungherese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50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differenza con il 1956 è la disunità del movimento comunista internazionale: appoggio alle riforme di Praga da parte di Tito e il PCI</a:t>
            </a:r>
          </a:p>
          <a:p>
            <a:r>
              <a:rPr lang="it-IT" dirty="0" smtClean="0"/>
              <a:t>L’intervento militare compiuto nell’ottica esclusiva dell’alleanza militare del Patto di Varsavia e non in nome dell’internazionalismo comunista</a:t>
            </a:r>
          </a:p>
          <a:p>
            <a:r>
              <a:rPr lang="it-IT" dirty="0" smtClean="0"/>
              <a:t>La fine del «socialismo dal volto umano» e il trionfo della logica imperiale con la «dottrina </a:t>
            </a:r>
            <a:r>
              <a:rPr lang="it-IT" dirty="0" err="1" smtClean="0"/>
              <a:t>Breznev</a:t>
            </a:r>
            <a:r>
              <a:rPr lang="it-IT" dirty="0" smtClean="0"/>
              <a:t>»: l’interdipendenza tra assetti interni e politica estera del campo socialista dominato dall’URSS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76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Oltre agli italiani e ai francesi, </a:t>
            </a:r>
            <a:r>
              <a:rPr lang="it-IT" dirty="0"/>
              <a:t>d</a:t>
            </a:r>
            <a:r>
              <a:rPr lang="it-IT" dirty="0" smtClean="0"/>
              <a:t>isapprovano l’invasione anche i PC del Belgio, della Norvegia e della Gran Bretagna: un polo del comunismo occidentale?</a:t>
            </a:r>
          </a:p>
          <a:p>
            <a:r>
              <a:rPr lang="it-IT" dirty="0" smtClean="0"/>
              <a:t>Il PCI assestato sul «policentrismo» del Memoriale di Jalta, il vincolo di lealtà verso l’URSS anche per motivi di natura organizzativa e finanziaria</a:t>
            </a:r>
          </a:p>
          <a:p>
            <a:r>
              <a:rPr lang="it-IT" dirty="0" smtClean="0"/>
              <a:t>Le conseguenze del 1968: crollano la legittimità e l’immagine del «socialismo reale», colpo definitivo dopo il 1956</a:t>
            </a:r>
          </a:p>
          <a:p>
            <a:r>
              <a:rPr lang="it-IT" dirty="0" smtClean="0"/>
              <a:t>I movimenti «terzomondisti» (Cina, Cuba) non bilanciavano il tracollo del mito sovietico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8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92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Il conflitto URSS-Cina raggiunge l’apice nel marzo 1969 con uno scontro armato sul fiume Ussuri</a:t>
            </a:r>
          </a:p>
          <a:p>
            <a:r>
              <a:rPr lang="it-IT" dirty="0" smtClean="0"/>
              <a:t>Da quel momento, i due giganti del comunismo mondiale in concorrenza tra loro anche per instaurare dialoghi diplomatici con gli USA</a:t>
            </a:r>
          </a:p>
          <a:p>
            <a:r>
              <a:rPr lang="it-IT" dirty="0" err="1" smtClean="0"/>
              <a:t>Breznev</a:t>
            </a:r>
            <a:r>
              <a:rPr lang="it-IT" dirty="0" smtClean="0"/>
              <a:t> riconferma l’impianto di politica estera del predecessore Kruscev: «coesistenza pacifica» e sforzo per migliorare gradualmente i «rapporti di forza» con il mondo capitalista nel contesto giudicato favorevole della «distensione»</a:t>
            </a:r>
          </a:p>
          <a:p>
            <a:r>
              <a:rPr lang="it-IT" dirty="0" smtClean="0"/>
              <a:t>La soppressione della «primavera di Praga» significati anche interni: stop a ogni ipotesi di riforma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Il comunismo e la storia del XX secolo in prospettiva globale. Incontro 7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20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pettiva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Prospettiva.thmx</Template>
  <TotalTime>3093</TotalTime>
  <Words>2052</Words>
  <Application>Microsoft Office PowerPoint</Application>
  <PresentationFormat>Presentazione su schermo (4:3)</PresentationFormat>
  <Paragraphs>124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Prospettiva</vt:lpstr>
      <vt:lpstr>Il comunismo e la storia del XX secolo in prospettiva globale</vt:lpstr>
      <vt:lpstr>7. La guerra fredda (1968-1991)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Bottone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comunismo e la storia del XX secolo in prospettiva globale</dc:title>
  <dc:creator>Pat&amp;Minnie Karlsen</dc:creator>
  <cp:lastModifiedBy>Patrick Karlsen</cp:lastModifiedBy>
  <cp:revision>224</cp:revision>
  <dcterms:created xsi:type="dcterms:W3CDTF">2018-03-05T14:46:24Z</dcterms:created>
  <dcterms:modified xsi:type="dcterms:W3CDTF">2018-04-30T07:57:53Z</dcterms:modified>
</cp:coreProperties>
</file>