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23" r:id="rId2"/>
    <p:sldId id="324" r:id="rId3"/>
    <p:sldId id="291" r:id="rId4"/>
    <p:sldId id="287" r:id="rId5"/>
    <p:sldId id="325" r:id="rId6"/>
    <p:sldId id="256" r:id="rId7"/>
    <p:sldId id="336" r:id="rId8"/>
    <p:sldId id="352" r:id="rId9"/>
    <p:sldId id="338" r:id="rId10"/>
    <p:sldId id="349" r:id="rId11"/>
    <p:sldId id="350" r:id="rId12"/>
    <p:sldId id="357" r:id="rId13"/>
    <p:sldId id="339" r:id="rId14"/>
    <p:sldId id="326" r:id="rId15"/>
    <p:sldId id="331" r:id="rId16"/>
    <p:sldId id="327" r:id="rId17"/>
    <p:sldId id="332" r:id="rId18"/>
    <p:sldId id="341" r:id="rId19"/>
    <p:sldId id="334" r:id="rId20"/>
    <p:sldId id="353" r:id="rId21"/>
    <p:sldId id="335" r:id="rId22"/>
    <p:sldId id="328" r:id="rId23"/>
    <p:sldId id="329" r:id="rId24"/>
    <p:sldId id="342" r:id="rId25"/>
    <p:sldId id="330" r:id="rId26"/>
    <p:sldId id="359" r:id="rId27"/>
    <p:sldId id="340" r:id="rId28"/>
    <p:sldId id="348" r:id="rId29"/>
    <p:sldId id="354" r:id="rId30"/>
    <p:sldId id="355" r:id="rId31"/>
    <p:sldId id="265" r:id="rId32"/>
    <p:sldId id="343" r:id="rId33"/>
    <p:sldId id="345" r:id="rId34"/>
    <p:sldId id="356" r:id="rId35"/>
    <p:sldId id="344" r:id="rId36"/>
    <p:sldId id="361" r:id="rId3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Caduti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5493827160493839E-2"/>
                  <c:y val="-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E2E-492B-826D-A4D3E648A88B}"/>
                </c:ext>
              </c:extLst>
            </c:dLbl>
            <c:dLbl>
              <c:idx val="1"/>
              <c:layout>
                <c:manualLayout>
                  <c:x val="-1.5432098765432104E-3"/>
                  <c:y val="-3.08663592698393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2E-492B-826D-A4D3E648A88B}"/>
                </c:ext>
              </c:extLst>
            </c:dLbl>
            <c:dLbl>
              <c:idx val="2"/>
              <c:layout>
                <c:manualLayout>
                  <c:x val="1.5432098765432104E-3"/>
                  <c:y val="4.4896522574311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2E-492B-826D-A4D3E648A88B}"/>
                </c:ext>
              </c:extLst>
            </c:dLbl>
            <c:dLbl>
              <c:idx val="4"/>
              <c:layout>
                <c:manualLayout>
                  <c:x val="1.0802469135802475E-2"/>
                  <c:y val="2.24482612871559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2E-492B-826D-A4D3E648A88B}"/>
                </c:ext>
              </c:extLst>
            </c:dLbl>
            <c:dLbl>
              <c:idx val="5"/>
              <c:layout>
                <c:manualLayout>
                  <c:x val="-5.6583708480088946E-17"/>
                  <c:y val="-3.3672391930733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E2E-492B-826D-A4D3E648A88B}"/>
                </c:ext>
              </c:extLst>
            </c:dLbl>
            <c:dLbl>
              <c:idx val="7"/>
              <c:layout>
                <c:manualLayout>
                  <c:x val="1.5432098765432104E-3"/>
                  <c:y val="-4.4896522574311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2E-492B-826D-A4D3E648A88B}"/>
                </c:ext>
              </c:extLst>
            </c:dLbl>
            <c:dLbl>
              <c:idx val="9"/>
              <c:layout>
                <c:manualLayout>
                  <c:x val="3.0864197530864204E-3"/>
                  <c:y val="-4.77025552352063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E2E-492B-826D-A4D3E648A88B}"/>
                </c:ext>
              </c:extLst>
            </c:dLbl>
            <c:dLbl>
              <c:idx val="11"/>
              <c:layout>
                <c:manualLayout>
                  <c:x val="6.1728395061728392E-3"/>
                  <c:y val="-4.4896522574311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E2E-492B-826D-A4D3E648A88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Foglio1!$A$2:$A$13</c:f>
              <c:strCache>
                <c:ptCount val="12"/>
                <c:pt idx="0">
                  <c:v>Germania</c:v>
                </c:pt>
                <c:pt idx="1">
                  <c:v>Francia</c:v>
                </c:pt>
                <c:pt idx="2">
                  <c:v>Austria-Ungheria</c:v>
                </c:pt>
                <c:pt idx="3">
                  <c:v>Gran Bretagna</c:v>
                </c:pt>
                <c:pt idx="4">
                  <c:v>Italia</c:v>
                </c:pt>
                <c:pt idx="5">
                  <c:v>USA</c:v>
                </c:pt>
                <c:pt idx="6">
                  <c:v>Australia</c:v>
                </c:pt>
                <c:pt idx="7">
                  <c:v>Canada</c:v>
                </c:pt>
                <c:pt idx="8">
                  <c:v>Belgio</c:v>
                </c:pt>
                <c:pt idx="9">
                  <c:v>India</c:v>
                </c:pt>
                <c:pt idx="10">
                  <c:v>Nuova Zelanda</c:v>
                </c:pt>
                <c:pt idx="11">
                  <c:v>Portogallo</c:v>
                </c:pt>
              </c:strCache>
            </c:strRef>
          </c:cat>
          <c:val>
            <c:numRef>
              <c:f>Foglio1!$B$2:$B$13</c:f>
              <c:numCache>
                <c:formatCode>#,##0</c:formatCode>
                <c:ptCount val="12"/>
                <c:pt idx="0">
                  <c:v>1800000</c:v>
                </c:pt>
                <c:pt idx="1">
                  <c:v>1350000</c:v>
                </c:pt>
                <c:pt idx="2">
                  <c:v>1300000</c:v>
                </c:pt>
                <c:pt idx="3">
                  <c:v>750000</c:v>
                </c:pt>
                <c:pt idx="4">
                  <c:v>650000</c:v>
                </c:pt>
                <c:pt idx="5">
                  <c:v>100000</c:v>
                </c:pt>
                <c:pt idx="6">
                  <c:v>60000</c:v>
                </c:pt>
                <c:pt idx="7">
                  <c:v>60000</c:v>
                </c:pt>
                <c:pt idx="8">
                  <c:v>50000</c:v>
                </c:pt>
                <c:pt idx="9">
                  <c:v>50000</c:v>
                </c:pt>
                <c:pt idx="10">
                  <c:v>16000</c:v>
                </c:pt>
                <c:pt idx="11">
                  <c:v>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E2E-492B-826D-A4D3E648A88B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Colonna1</c:v>
                </c:pt>
              </c:strCache>
            </c:strRef>
          </c:tx>
          <c:invertIfNegative val="0"/>
          <c:cat>
            <c:strRef>
              <c:f>Foglio1!$A$2:$A$13</c:f>
              <c:strCache>
                <c:ptCount val="12"/>
                <c:pt idx="0">
                  <c:v>Germania</c:v>
                </c:pt>
                <c:pt idx="1">
                  <c:v>Francia</c:v>
                </c:pt>
                <c:pt idx="2">
                  <c:v>Austria-Ungheria</c:v>
                </c:pt>
                <c:pt idx="3">
                  <c:v>Gran Bretagna</c:v>
                </c:pt>
                <c:pt idx="4">
                  <c:v>Italia</c:v>
                </c:pt>
                <c:pt idx="5">
                  <c:v>USA</c:v>
                </c:pt>
                <c:pt idx="6">
                  <c:v>Australia</c:v>
                </c:pt>
                <c:pt idx="7">
                  <c:v>Canada</c:v>
                </c:pt>
                <c:pt idx="8">
                  <c:v>Belgio</c:v>
                </c:pt>
                <c:pt idx="9">
                  <c:v>India</c:v>
                </c:pt>
                <c:pt idx="10">
                  <c:v>Nuova Zelanda</c:v>
                </c:pt>
                <c:pt idx="11">
                  <c:v>Portogallo</c:v>
                </c:pt>
              </c:strCache>
            </c:strRef>
          </c:cat>
          <c:val>
            <c:numRef>
              <c:f>Foglio1!$C$2:$C$13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9-2E2E-492B-826D-A4D3E648A88B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Colonna2</c:v>
                </c:pt>
              </c:strCache>
            </c:strRef>
          </c:tx>
          <c:invertIfNegative val="0"/>
          <c:cat>
            <c:strRef>
              <c:f>Foglio1!$A$2:$A$13</c:f>
              <c:strCache>
                <c:ptCount val="12"/>
                <c:pt idx="0">
                  <c:v>Germania</c:v>
                </c:pt>
                <c:pt idx="1">
                  <c:v>Francia</c:v>
                </c:pt>
                <c:pt idx="2">
                  <c:v>Austria-Ungheria</c:v>
                </c:pt>
                <c:pt idx="3">
                  <c:v>Gran Bretagna</c:v>
                </c:pt>
                <c:pt idx="4">
                  <c:v>Italia</c:v>
                </c:pt>
                <c:pt idx="5">
                  <c:v>USA</c:v>
                </c:pt>
                <c:pt idx="6">
                  <c:v>Australia</c:v>
                </c:pt>
                <c:pt idx="7">
                  <c:v>Canada</c:v>
                </c:pt>
                <c:pt idx="8">
                  <c:v>Belgio</c:v>
                </c:pt>
                <c:pt idx="9">
                  <c:v>India</c:v>
                </c:pt>
                <c:pt idx="10">
                  <c:v>Nuova Zelanda</c:v>
                </c:pt>
                <c:pt idx="11">
                  <c:v>Portogallo</c:v>
                </c:pt>
              </c:strCache>
            </c:strRef>
          </c:cat>
          <c:val>
            <c:numRef>
              <c:f>Foglio1!$D$2:$D$13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A-2E2E-492B-826D-A4D3E648A8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998528"/>
        <c:axId val="97000064"/>
      </c:barChart>
      <c:catAx>
        <c:axId val="96998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7000064"/>
        <c:crosses val="autoZero"/>
        <c:auto val="1"/>
        <c:lblAlgn val="ctr"/>
        <c:lblOffset val="100"/>
        <c:noMultiLvlLbl val="0"/>
      </c:catAx>
      <c:valAx>
        <c:axId val="9700006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96998528"/>
        <c:crosses val="autoZero"/>
        <c:crossBetween val="between"/>
      </c:valAx>
    </c:plotArea>
    <c:legend>
      <c:legendPos val="r"/>
      <c:legendEntry>
        <c:idx val="1"/>
        <c:delete val="1"/>
      </c:legendEntry>
      <c:legendEntry>
        <c:idx val="2"/>
        <c:delete val="1"/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Min.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Foglio1!$A$2:$A$6</c:f>
              <c:strCache>
                <c:ptCount val="5"/>
                <c:pt idx="0">
                  <c:v>Russia</c:v>
                </c:pt>
                <c:pt idx="1">
                  <c:v>Romania</c:v>
                </c:pt>
                <c:pt idx="2">
                  <c:v>Turchia</c:v>
                </c:pt>
                <c:pt idx="3">
                  <c:v>Serbia</c:v>
                </c:pt>
                <c:pt idx="4">
                  <c:v>Bulgaria</c:v>
                </c:pt>
              </c:strCache>
            </c:strRef>
          </c:cat>
          <c:val>
            <c:numRef>
              <c:f>Foglio1!$B$2:$B$6</c:f>
              <c:numCache>
                <c:formatCode>#,##0</c:formatCode>
                <c:ptCount val="5"/>
                <c:pt idx="0">
                  <c:v>1700000</c:v>
                </c:pt>
                <c:pt idx="1">
                  <c:v>300000</c:v>
                </c:pt>
                <c:pt idx="2">
                  <c:v>300000</c:v>
                </c:pt>
                <c:pt idx="3">
                  <c:v>300000</c:v>
                </c:pt>
                <c:pt idx="4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1D-4D49-B89E-C679219DF7D2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Max.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7.7160493827160542E-3"/>
                  <c:y val="-3.6478424591628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1D-4D49-B89E-C679219DF7D2}"/>
                </c:ext>
              </c:extLst>
            </c:dLbl>
            <c:dLbl>
              <c:idx val="2"/>
              <c:layout>
                <c:manualLayout>
                  <c:x val="1.5432098765431536E-3"/>
                  <c:y val="-3.6478424591628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41D-4D49-B89E-C679219DF7D2}"/>
                </c:ext>
              </c:extLst>
            </c:dLbl>
            <c:dLbl>
              <c:idx val="3"/>
              <c:layout>
                <c:manualLayout>
                  <c:x val="4.6296296296296311E-3"/>
                  <c:y val="-3.6478424591628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41D-4D49-B89E-C679219DF7D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Foglio1!$A$2:$A$6</c:f>
              <c:strCache>
                <c:ptCount val="5"/>
                <c:pt idx="0">
                  <c:v>Russia</c:v>
                </c:pt>
                <c:pt idx="1">
                  <c:v>Romania</c:v>
                </c:pt>
                <c:pt idx="2">
                  <c:v>Turchia</c:v>
                </c:pt>
                <c:pt idx="3">
                  <c:v>Serbia</c:v>
                </c:pt>
                <c:pt idx="4">
                  <c:v>Bulgaria</c:v>
                </c:pt>
              </c:strCache>
            </c:strRef>
          </c:cat>
          <c:val>
            <c:numRef>
              <c:f>Foglio1!$C$2:$C$6</c:f>
              <c:numCache>
                <c:formatCode>#,##0</c:formatCode>
                <c:ptCount val="5"/>
                <c:pt idx="0">
                  <c:v>2500000</c:v>
                </c:pt>
                <c:pt idx="1">
                  <c:v>350000</c:v>
                </c:pt>
                <c:pt idx="2">
                  <c:v>350000</c:v>
                </c:pt>
                <c:pt idx="3">
                  <c:v>350000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41D-4D49-B89E-C679219DF7D2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Colonna1</c:v>
                </c:pt>
              </c:strCache>
            </c:strRef>
          </c:tx>
          <c:invertIfNegative val="0"/>
          <c:cat>
            <c:strRef>
              <c:f>Foglio1!$A$2:$A$6</c:f>
              <c:strCache>
                <c:ptCount val="5"/>
                <c:pt idx="0">
                  <c:v>Russia</c:v>
                </c:pt>
                <c:pt idx="1">
                  <c:v>Romania</c:v>
                </c:pt>
                <c:pt idx="2">
                  <c:v>Turchia</c:v>
                </c:pt>
                <c:pt idx="3">
                  <c:v>Serbia</c:v>
                </c:pt>
                <c:pt idx="4">
                  <c:v>Bulgaria</c:v>
                </c:pt>
              </c:strCache>
            </c:strRef>
          </c:cat>
          <c:val>
            <c:numRef>
              <c:f>Foglio1!$D$2:$D$6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5-E41D-4D49-B89E-C679219DF7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048064"/>
        <c:axId val="97049600"/>
      </c:barChart>
      <c:catAx>
        <c:axId val="97048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7049600"/>
        <c:crosses val="autoZero"/>
        <c:auto val="1"/>
        <c:lblAlgn val="ctr"/>
        <c:lblOffset val="100"/>
        <c:noMultiLvlLbl val="0"/>
      </c:catAx>
      <c:valAx>
        <c:axId val="9704960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97048064"/>
        <c:crosses val="autoZero"/>
        <c:crossBetween val="between"/>
      </c:valAx>
    </c:plotArea>
    <c:legend>
      <c:legendPos val="r"/>
      <c:legendEntry>
        <c:idx val="2"/>
        <c:delete val="1"/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99A63-C90E-4F4F-9731-624B6CE15F80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45285-FF7B-4C45-91EC-B50EF52B3C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3398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36027610-F2CC-417D-BBBE-D84790172C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5DCF6D-1A44-43A3-A695-6692B68FE3D7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1F4E3887-BE64-4979-84C0-C43DB1DFF3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05BBF20C-CDBD-4196-B2F5-898CF96A89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519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A47944-55DF-459F-9435-6DBEB01244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5F46A46-3610-4A24-B16D-F7DAF1D5A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C41936-53EB-4CF0-9CAA-48D81282D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A787-43B0-4541-AFD0-DAEF7F81E300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06835F-FE1D-4AB4-9A90-92C96D58B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D27ADC-CC5B-4050-AEB8-239C45C5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F78A-D451-444F-915A-B74497C878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4843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9E1D22-466A-4DF9-9C99-2C9F4D687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B160526-9842-4F31-B2E4-EC755AE43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3E7E3A-FF1C-4B6C-9D47-FD727515B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A787-43B0-4541-AFD0-DAEF7F81E300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0851A9-4FA8-4EA6-95F3-C840C0823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A30EB8-5E31-4521-8835-AB8EB466E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F78A-D451-444F-915A-B74497C878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7785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BB1BD9E-7021-47DD-A4CD-F73D801B02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E2E8A82-47A1-4FF3-A76C-00170C45A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BF21D2-9BA1-496F-8B86-5C69F3C1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A787-43B0-4541-AFD0-DAEF7F81E300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69E973-AB5B-4E8C-BD2A-54EF0512D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24AF48-3281-4C62-BAC3-CCF5FD173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F78A-D451-444F-915A-B74497C878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43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395666-FC83-4ACA-A1D1-6EEDC7902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388F68-10CE-48E2-BAF3-34022829CE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28BB33-19F9-4D64-ABC1-778411DBB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A787-43B0-4541-AFD0-DAEF7F81E300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687B22-D388-457A-9989-8AB08F9FB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8725D3-0133-4062-B79C-27B4F18CD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F78A-D451-444F-915A-B74497C878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25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8E16BE-26EB-457A-A346-F07202340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C8743B-089E-4602-927A-A6FFC48DB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479624-7AC4-4568-8F24-96CE84B72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A787-43B0-4541-AFD0-DAEF7F81E300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AF78B0-AC48-4B67-AACD-9C000084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67ED9A-81B7-4B3C-B9A2-CD8CBC5AD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F78A-D451-444F-915A-B74497C878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9520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30A3FA-680E-4C0C-BBD7-C4B436B6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F8399B-986E-45DE-8805-686832263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3F9A860-33D9-44D9-A621-27E9EE776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621551A-8C37-4115-87A7-A23D0571A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A787-43B0-4541-AFD0-DAEF7F81E300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A765ED-5C38-43C8-8E42-B323B458A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AF9D046-7E9D-488A-9896-36C0C10C4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F78A-D451-444F-915A-B74497C878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414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34EF3A-2B1B-42A7-8A04-006CAF7BB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B4FFDA-1C34-49C3-99A8-71FA26B8E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3E6F1B0-518C-4807-8130-3A74DE583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A9C57C3-94E9-4D55-BDD1-B9C7F231E3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1622C94-F63C-483C-81AC-D70DBDF0CC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9E26DAF-8D98-4F2F-BE1A-6D80F7C5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A787-43B0-4541-AFD0-DAEF7F81E300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7A0AA0C-18C5-4A97-A066-2A70A01D3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4C5A501-388B-4B05-AABD-EB28F7347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F78A-D451-444F-915A-B74497C878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5774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146539-8C25-405C-BFEB-5706F1363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7C37A0F-4BEB-4703-840A-BFF3D6E51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A787-43B0-4541-AFD0-DAEF7F81E300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101085A-445C-408B-8A3C-4EE491C70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A1A96FD-E516-4A65-B0A4-1870A2122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F78A-D451-444F-915A-B74497C878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7394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CA1D24C-520C-4D56-BA44-5CB580504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A787-43B0-4541-AFD0-DAEF7F81E300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4CCB8C3-46EC-4E6D-B873-9FD0E3FC7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70488A8-8868-4055-8EA9-52357BE45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F78A-D451-444F-915A-B74497C878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3462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8DCF07-DB9A-4974-A25A-0C1FEFA2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7A716F-D8E0-41DC-8E3E-C1AF0EF5A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3C9A739-67DD-4052-8E7D-ACBCD342A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CF430FC-D2A2-47BC-819E-E58D73461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A787-43B0-4541-AFD0-DAEF7F81E300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D39A7F-15B0-48C0-94C7-20F6E2EE2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668C77-D4AF-47A5-8060-62A289963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F78A-D451-444F-915A-B74497C878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7265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8AE011-C60C-4877-87FC-3725D1062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BBDF5CE-B7AB-42C6-BB81-2A461897D0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FB2A501-90EA-4B89-8481-B805C550B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D9CEC59-0EA9-4A83-AE00-AC0B6C23E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A787-43B0-4541-AFD0-DAEF7F81E300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FF20D6C-3537-4137-90A1-0B0C47C9E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535C856-95C1-432B-8508-D0106B6C0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F78A-D451-444F-915A-B74497C878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3210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200BFBA-A60D-4FBD-832A-DE0972EB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420E318-FC8E-43B6-86E6-57C5C295B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5F6ED7-AA38-4C44-9630-20098D7044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FA787-43B0-4541-AFD0-DAEF7F81E300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BE906E-4524-4416-AFB2-6E0EE2CA0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4F408E-2535-4FC3-A7E3-D47DF6C88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0F78A-D451-444F-915A-B74497C878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145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EE98B1-4451-4E53-8830-2121089A1B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La Grande guerra prima </a:t>
            </a:r>
            <a:br>
              <a:rPr lang="it-IT" dirty="0"/>
            </a:br>
            <a:r>
              <a:rPr lang="it-IT" dirty="0"/>
              <a:t>e  dopo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2C60887-9041-46D3-B309-4E5F573035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Culture, politiche, Stati, speranze e disillusioni</a:t>
            </a:r>
          </a:p>
          <a:p>
            <a:r>
              <a:rPr lang="it-IT" dirty="0"/>
              <a:t>alla prova del conflitto</a:t>
            </a:r>
          </a:p>
          <a:p>
            <a:endParaRPr lang="it-IT" dirty="0"/>
          </a:p>
          <a:p>
            <a:r>
              <a:rPr lang="it-IT" dirty="0"/>
              <a:t>Prof. Fabio Todero </a:t>
            </a:r>
            <a:r>
              <a:rPr lang="it-IT" dirty="0" err="1"/>
              <a:t>Ph.D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7519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336162-B533-4EFE-8BB3-8EBB4A5E32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14384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671AD2-CF8B-493C-AB5F-E06D615E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it-IT" sz="3200">
                <a:solidFill>
                  <a:srgbClr val="262626"/>
                </a:solidFill>
              </a:rPr>
              <a:t>Culto del soldato caduto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9084DE-BE95-4425-874D-77B115C1A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it-IT" sz="2400" dirty="0"/>
              <a:t>Francia: Legge 29 dicembre 1915 – sancisce il diritto di ciascun  soldato morto in guerra a un luogo di sepoltura perpetuo</a:t>
            </a:r>
          </a:p>
          <a:p>
            <a:endParaRPr lang="it-IT" sz="2400" dirty="0"/>
          </a:p>
          <a:p>
            <a:r>
              <a:rPr lang="it-IT" sz="2400" dirty="0"/>
              <a:t>L’esempio francese fu presto seguito da tutti gli altri Paesi</a:t>
            </a:r>
          </a:p>
        </p:txBody>
      </p:sp>
    </p:spTree>
    <p:extLst>
      <p:ext uri="{BB962C8B-B14F-4D97-AF65-F5344CB8AC3E}">
        <p14:creationId xmlns:p14="http://schemas.microsoft.com/office/powerpoint/2010/main" val="3990503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336162-B533-4EFE-8BB3-8EBB4A5E32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14384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3AC2868-BE0D-4752-B446-6D2BBB7FF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it-IT" sz="3200">
                <a:solidFill>
                  <a:srgbClr val="262626"/>
                </a:solidFill>
              </a:rPr>
              <a:t>G.L. Mosse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0EC2C9-EFB6-4692-B47A-A6D576FC5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it-IT" sz="2400" dirty="0"/>
              <a:t>«La massa senza precedenti delle perdite stimolò l’esercito ad adoperarsi perché i morti avessero una sepoltura adeguata. Prolungandosi la guerra, non vi fu praticamente famiglia che non lamentasse una perdita; e l’immensa pressione esercitata dai congiunti dei caduti perché la nazione desse ai loro cari una sepoltura decorosa, e li ricordasse appropriatamente, rese impossibile la continuazione della negligenza passata».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/>
              <a:t>G.L. Mosse, </a:t>
            </a:r>
            <a:r>
              <a:rPr lang="it-IT" sz="2400" i="1" dirty="0"/>
              <a:t>Le due guerre mondiali</a:t>
            </a:r>
          </a:p>
        </p:txBody>
      </p:sp>
    </p:spTree>
    <p:extLst>
      <p:ext uri="{BB962C8B-B14F-4D97-AF65-F5344CB8AC3E}">
        <p14:creationId xmlns:p14="http://schemas.microsoft.com/office/powerpoint/2010/main" val="865870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67D4867-5BA7-4462-B2F6-A23F4A622A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8" descr="Immagine1">
            <a:extLst>
              <a:ext uri="{FF2B5EF4-FFF2-40B4-BE49-F238E27FC236}">
                <a16:creationId xmlns:a16="http://schemas.microsoft.com/office/drawing/2014/main" id="{8E63E0B3-E336-4939-91C5-F1F96C00A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" r="11383" b="1"/>
          <a:stretch/>
        </p:blipFill>
        <p:spPr bwMode="auto">
          <a:xfrm>
            <a:off x="5379343" y="643467"/>
            <a:ext cx="6087608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11F6DC6-EDA7-4BBF-BC29-EC1FB3AD9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it-IT" sz="2800">
                <a:solidFill>
                  <a:schemeClr val="bg1"/>
                </a:solidFill>
              </a:rPr>
              <a:t>Morte e trasfigurazione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E0F8BF-50B0-4E9B-BFCE-0D5E7456D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P. Morando,</a:t>
            </a:r>
          </a:p>
          <a:p>
            <a:r>
              <a:rPr lang="en-US" sz="2000" i="1" dirty="0">
                <a:solidFill>
                  <a:schemeClr val="bg1"/>
                </a:solidFill>
              </a:rPr>
              <a:t>Un </a:t>
            </a:r>
            <a:r>
              <a:rPr lang="en-US" sz="2000" i="1" dirty="0" err="1">
                <a:solidFill>
                  <a:schemeClr val="bg1"/>
                </a:solidFill>
              </a:rPr>
              <a:t>caduto</a:t>
            </a:r>
            <a:r>
              <a:rPr lang="en-US" sz="2000" i="1" dirty="0">
                <a:solidFill>
                  <a:schemeClr val="bg1"/>
                </a:solidFill>
              </a:rPr>
              <a:t> di </a:t>
            </a:r>
            <a:r>
              <a:rPr lang="en-US" sz="2000" i="1" dirty="0" err="1">
                <a:solidFill>
                  <a:schemeClr val="bg1"/>
                </a:solidFill>
              </a:rPr>
              <a:t>Oslavia</a:t>
            </a:r>
            <a:endParaRPr lang="en-US" sz="2000" i="1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P. Morando, </a:t>
            </a:r>
            <a:r>
              <a:rPr lang="en-US" sz="2000" dirty="0" err="1">
                <a:solidFill>
                  <a:schemeClr val="bg1"/>
                </a:solidFill>
              </a:rPr>
              <a:t>Uomini</a:t>
            </a:r>
            <a:r>
              <a:rPr lang="en-US" sz="2000" dirty="0">
                <a:solidFill>
                  <a:schemeClr val="bg1"/>
                </a:solidFill>
              </a:rPr>
              <a:t> e gigantic, Museo </a:t>
            </a:r>
            <a:r>
              <a:rPr lang="en-US" sz="2000" dirty="0" err="1">
                <a:solidFill>
                  <a:schemeClr val="bg1"/>
                </a:solidFill>
              </a:rPr>
              <a:t>Storico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Italiano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della</a:t>
            </a:r>
            <a:r>
              <a:rPr lang="en-US" sz="2000" dirty="0">
                <a:solidFill>
                  <a:schemeClr val="bg1"/>
                </a:solidFill>
              </a:rPr>
              <a:t> Guerra, </a:t>
            </a:r>
            <a:r>
              <a:rPr lang="en-US" sz="2000" dirty="0" err="1">
                <a:solidFill>
                  <a:schemeClr val="bg1"/>
                </a:solidFill>
              </a:rPr>
              <a:t>Rovereto</a:t>
            </a:r>
            <a:r>
              <a:rPr lang="en-US" sz="2000" dirty="0">
                <a:solidFill>
                  <a:schemeClr val="bg1"/>
                </a:solidFill>
              </a:rPr>
              <a:t> 1988</a:t>
            </a:r>
          </a:p>
        </p:txBody>
      </p:sp>
    </p:spTree>
    <p:extLst>
      <p:ext uri="{BB962C8B-B14F-4D97-AF65-F5344CB8AC3E}">
        <p14:creationId xmlns:p14="http://schemas.microsoft.com/office/powerpoint/2010/main" val="3332171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6">
            <a:extLst>
              <a:ext uri="{FF2B5EF4-FFF2-40B4-BE49-F238E27FC236}">
                <a16:creationId xmlns:a16="http://schemas.microsoft.com/office/drawing/2014/main" id="{C281B14D-2336-4FCE-9FD1-14D3C36F5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39912AE-F8DC-4982-B42C-D3061EE681BD}"/>
              </a:ext>
            </a:extLst>
          </p:cNvPr>
          <p:cNvSpPr txBox="1"/>
          <p:nvPr/>
        </p:nvSpPr>
        <p:spPr>
          <a:xfrm>
            <a:off x="9490230" y="6519436"/>
            <a:ext cx="2530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Archivio Mastrociani-Todero</a:t>
            </a:r>
          </a:p>
        </p:txBody>
      </p:sp>
    </p:spTree>
    <p:extLst>
      <p:ext uri="{BB962C8B-B14F-4D97-AF65-F5344CB8AC3E}">
        <p14:creationId xmlns:p14="http://schemas.microsoft.com/office/powerpoint/2010/main" val="3142725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336162-B533-4EFE-8BB3-8EBB4A5E32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14384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0F30600-7FBD-4917-BB93-BEA7B96BC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262626"/>
                </a:solidFill>
              </a:rPr>
              <a:t>La Passione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E1DF24-A345-43D0-AE85-67C18F5FB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it-IT" sz="2400"/>
              <a:t>«L’intimo nesso posto tra il soldato caduto e Cristo risulta chiarissimo nell’iconografia di guerra. Dalla Germania alla Polonia, le cartoline mostrano Cristo (o un angelo) che tocca un soldato morto».</a:t>
            </a:r>
          </a:p>
          <a:p>
            <a:endParaRPr lang="it-IT" sz="2400"/>
          </a:p>
          <a:p>
            <a:pPr marL="0" indent="0">
              <a:buNone/>
            </a:pPr>
            <a:r>
              <a:rPr lang="it-IT" sz="2400"/>
              <a:t>G.L. Mosse, </a:t>
            </a:r>
            <a:r>
              <a:rPr lang="it-IT" sz="2400" i="1"/>
              <a:t>Le due guerre mondiali   </a:t>
            </a:r>
          </a:p>
        </p:txBody>
      </p:sp>
    </p:spTree>
    <p:extLst>
      <p:ext uri="{BB962C8B-B14F-4D97-AF65-F5344CB8AC3E}">
        <p14:creationId xmlns:p14="http://schemas.microsoft.com/office/powerpoint/2010/main" val="3911394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4">
            <a:extLst>
              <a:ext uri="{FF2B5EF4-FFF2-40B4-BE49-F238E27FC236}">
                <a16:creationId xmlns:a16="http://schemas.microsoft.com/office/drawing/2014/main" id="{02B1CEA2-36FD-4F3F-B9AF-3A34E9716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9E6EEB9-4208-4459-ADC4-A31999D12CDA}"/>
              </a:ext>
            </a:extLst>
          </p:cNvPr>
          <p:cNvSpPr txBox="1"/>
          <p:nvPr/>
        </p:nvSpPr>
        <p:spPr>
          <a:xfrm>
            <a:off x="7611066" y="5406502"/>
            <a:ext cx="340458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P. </a:t>
            </a:r>
            <a:r>
              <a:rPr lang="it-IT" sz="2800" dirty="0" err="1"/>
              <a:t>Sidoli</a:t>
            </a:r>
            <a:r>
              <a:rPr lang="it-IT" sz="2800" dirty="0"/>
              <a:t> (1868 -1963) </a:t>
            </a:r>
          </a:p>
          <a:p>
            <a:r>
              <a:rPr lang="it-IT" sz="2800" dirty="0"/>
              <a:t>s.t. </a:t>
            </a:r>
          </a:p>
          <a:p>
            <a:r>
              <a:rPr lang="it-IT" sz="2000" dirty="0"/>
              <a:t>(Archivio Mastrociani- Todero)</a:t>
            </a:r>
          </a:p>
        </p:txBody>
      </p:sp>
    </p:spTree>
    <p:extLst>
      <p:ext uri="{BB962C8B-B14F-4D97-AF65-F5344CB8AC3E}">
        <p14:creationId xmlns:p14="http://schemas.microsoft.com/office/powerpoint/2010/main" val="4275398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vano, testo&#10;&#10;Descrizione generata con affidabilità elevata">
            <a:extLst>
              <a:ext uri="{FF2B5EF4-FFF2-40B4-BE49-F238E27FC236}">
                <a16:creationId xmlns:a16="http://schemas.microsoft.com/office/drawing/2014/main" id="{572B3D61-30C0-4D02-BCF1-80BC5806A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684" y="0"/>
            <a:ext cx="4381316" cy="685463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53F913-A587-4C8C-BE71-0C16AB51E5B0}"/>
              </a:ext>
            </a:extLst>
          </p:cNvPr>
          <p:cNvSpPr txBox="1"/>
          <p:nvPr/>
        </p:nvSpPr>
        <p:spPr>
          <a:xfrm>
            <a:off x="8308684" y="5206119"/>
            <a:ext cx="368921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D. Mastroianni, (1876-1962)</a:t>
            </a:r>
          </a:p>
          <a:p>
            <a:r>
              <a:rPr lang="it-IT" sz="2400" i="1" dirty="0">
                <a:solidFill>
                  <a:schemeClr val="bg1"/>
                </a:solidFill>
              </a:rPr>
              <a:t>La carità</a:t>
            </a:r>
            <a:r>
              <a:rPr lang="it-IT" sz="2400" dirty="0">
                <a:solidFill>
                  <a:schemeClr val="bg1"/>
                </a:solidFill>
              </a:rPr>
              <a:t>, </a:t>
            </a:r>
            <a:r>
              <a:rPr lang="it-IT" sz="2400" dirty="0" err="1">
                <a:solidFill>
                  <a:schemeClr val="bg1"/>
                </a:solidFill>
              </a:rPr>
              <a:t>cromoscultura</a:t>
            </a:r>
            <a:endParaRPr lang="it-IT" sz="2400" dirty="0">
              <a:solidFill>
                <a:schemeClr val="bg1"/>
              </a:solidFill>
            </a:endParaRPr>
          </a:p>
          <a:p>
            <a:r>
              <a:rPr lang="it-IT" dirty="0"/>
              <a:t>(Archivio Mastrociani- Todero)</a:t>
            </a:r>
          </a:p>
          <a:p>
            <a:r>
              <a:rPr lang="it-IT" dirty="0">
                <a:solidFill>
                  <a:schemeClr val="bg1"/>
                </a:solidFill>
              </a:rPr>
              <a:t>Archivio Mastrociani-Todero</a:t>
            </a:r>
          </a:p>
        </p:txBody>
      </p:sp>
    </p:spTree>
    <p:extLst>
      <p:ext uri="{BB962C8B-B14F-4D97-AF65-F5344CB8AC3E}">
        <p14:creationId xmlns:p14="http://schemas.microsoft.com/office/powerpoint/2010/main" val="3433779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53F913-A587-4C8C-BE71-0C16AB51E5B0}"/>
              </a:ext>
            </a:extLst>
          </p:cNvPr>
          <p:cNvSpPr txBox="1"/>
          <p:nvPr/>
        </p:nvSpPr>
        <p:spPr>
          <a:xfrm>
            <a:off x="8308684" y="5206119"/>
            <a:ext cx="2936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A. </a:t>
            </a:r>
            <a:r>
              <a:rPr lang="it-IT" dirty="0" err="1">
                <a:solidFill>
                  <a:schemeClr val="bg1"/>
                </a:solidFill>
              </a:rPr>
              <a:t>Collino</a:t>
            </a:r>
            <a:r>
              <a:rPr lang="it-IT" dirty="0">
                <a:solidFill>
                  <a:schemeClr val="bg1"/>
                </a:solidFill>
              </a:rPr>
              <a:t>, La pietà</a:t>
            </a:r>
            <a:r>
              <a:rPr lang="it-IT" dirty="0"/>
              <a:t>)</a:t>
            </a:r>
          </a:p>
          <a:p>
            <a:r>
              <a:rPr lang="it-IT" dirty="0">
                <a:solidFill>
                  <a:schemeClr val="bg1"/>
                </a:solidFill>
              </a:rPr>
              <a:t>Archivio Mastrociani-Todero</a:t>
            </a:r>
          </a:p>
        </p:txBody>
      </p:sp>
      <p:pic>
        <p:nvPicPr>
          <p:cNvPr id="3" name="Immagine 2" descr="Immagine che contiene testo, interni, libro&#10;&#10;Descrizione generata con affidabilità elevata">
            <a:extLst>
              <a:ext uri="{FF2B5EF4-FFF2-40B4-BE49-F238E27FC236}">
                <a16:creationId xmlns:a16="http://schemas.microsoft.com/office/drawing/2014/main" id="{223DF65C-F56E-43E6-B1AE-0E2CA3B82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29" y="0"/>
            <a:ext cx="4493743" cy="688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72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336162-B533-4EFE-8BB3-8EBB4A5E32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14384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2DC6F80-2010-4A61-AF14-A7717AB7D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262626"/>
                </a:solidFill>
              </a:rPr>
              <a:t>Riesumazioni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DFF93FA-6DCC-49B1-9DF6-EB4BB7437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it-IT" sz="2400"/>
              <a:t>29 gennaio 1920: costituzione del Comitato onoranze salme caduti in guerra:</a:t>
            </a:r>
          </a:p>
          <a:p>
            <a:pPr lvl="1"/>
            <a:r>
              <a:rPr lang="it-IT" dirty="0"/>
              <a:t>10 compagnie lavoratori</a:t>
            </a:r>
          </a:p>
          <a:p>
            <a:pPr lvl="1"/>
            <a:r>
              <a:rPr lang="it-IT" dirty="0"/>
              <a:t>4 squadre automobilistiche</a:t>
            </a:r>
          </a:p>
          <a:p>
            <a:pPr lvl="1"/>
            <a:r>
              <a:rPr lang="it-IT" dirty="0"/>
              <a:t>95 ufficiali</a:t>
            </a:r>
          </a:p>
          <a:p>
            <a:pPr lvl="1"/>
            <a:r>
              <a:rPr lang="it-IT" dirty="0"/>
              <a:t>27 cappellani</a:t>
            </a:r>
          </a:p>
          <a:p>
            <a:pPr lvl="1"/>
            <a:r>
              <a:rPr lang="it-IT" dirty="0"/>
              <a:t>3350 uomini di truppa</a:t>
            </a:r>
          </a:p>
          <a:p>
            <a:pPr lvl="1"/>
            <a:r>
              <a:rPr lang="it-IT" dirty="0"/>
              <a:t>650 quadrupedi</a:t>
            </a:r>
          </a:p>
          <a:p>
            <a:pPr lvl="1"/>
            <a:r>
              <a:rPr lang="it-IT" dirty="0"/>
              <a:t>105 automezzi </a:t>
            </a:r>
          </a:p>
        </p:txBody>
      </p:sp>
    </p:spTree>
    <p:extLst>
      <p:ext uri="{BB962C8B-B14F-4D97-AF65-F5344CB8AC3E}">
        <p14:creationId xmlns:p14="http://schemas.microsoft.com/office/powerpoint/2010/main" val="3930691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B336162-B533-4EFE-8BB3-8EBB4A5E32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14384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D3333724-6D59-43B0-93F1-0FA213422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90" y="2745735"/>
            <a:ext cx="36988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</a:rPr>
              <a:t>Cimiteri di guerra</a:t>
            </a:r>
          </a:p>
        </p:txBody>
      </p:sp>
      <p:sp>
        <p:nvSpPr>
          <p:cNvPr id="19" name="Segnaposto contenuto 7">
            <a:extLst>
              <a:ext uri="{FF2B5EF4-FFF2-40B4-BE49-F238E27FC236}">
                <a16:creationId xmlns:a16="http://schemas.microsoft.com/office/drawing/2014/main" id="{7A9B0390-2DD8-4CCE-B594-9BEF17769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it-IT" sz="2400" dirty="0"/>
              <a:t>Da parte della società civile, numerose richieste di riportare a casa i propri cari morti al fronte.</a:t>
            </a:r>
          </a:p>
          <a:p>
            <a:r>
              <a:rPr lang="it-IT" sz="2400" dirty="0"/>
              <a:t>Generalmente, la scelta fu quella di lasciare o riunire i corpi dei caduti nei cimiteri militari</a:t>
            </a:r>
          </a:p>
          <a:p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3367623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EE98B1-4451-4E53-8830-2121089A1B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Lezione 7</a:t>
            </a:r>
            <a:br>
              <a:rPr lang="it-IT" dirty="0"/>
            </a:br>
            <a:r>
              <a:rPr lang="it-IT" dirty="0"/>
              <a:t>Il culto del soldato caduto</a:t>
            </a:r>
            <a:br>
              <a:rPr lang="it-IT" dirty="0"/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2C60887-9041-46D3-B309-4E5F573035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La Grande guerra prima e dopo</a:t>
            </a:r>
          </a:p>
        </p:txBody>
      </p:sp>
    </p:spTree>
    <p:extLst>
      <p:ext uri="{BB962C8B-B14F-4D97-AF65-F5344CB8AC3E}">
        <p14:creationId xmlns:p14="http://schemas.microsoft.com/office/powerpoint/2010/main" val="3960778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3">
            <a:extLst>
              <a:ext uri="{FF2B5EF4-FFF2-40B4-BE49-F238E27FC236}">
                <a16:creationId xmlns:a16="http://schemas.microsoft.com/office/drawing/2014/main" id="{867D4867-5BA7-4462-B2F6-A23F4A622A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Segnaposto contenuto 8" descr="Immagine che contiene albero, erba, esterni, edificio&#10;&#10;Descrizione generata con affidabilità molto elevata">
            <a:extLst>
              <a:ext uri="{FF2B5EF4-FFF2-40B4-BE49-F238E27FC236}">
                <a16:creationId xmlns:a16="http://schemas.microsoft.com/office/drawing/2014/main" id="{AB01C7AA-B5C3-4A02-8594-E924EC8EDE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632"/>
          <a:stretch/>
        </p:blipFill>
        <p:spPr>
          <a:xfrm>
            <a:off x="4998530" y="1460810"/>
            <a:ext cx="6668609" cy="388062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068E9EA-D683-4126-A8D1-284713088E10}"/>
              </a:ext>
            </a:extLst>
          </p:cNvPr>
          <p:cNvSpPr txBox="1"/>
          <p:nvPr/>
        </p:nvSpPr>
        <p:spPr>
          <a:xfrm>
            <a:off x="688073" y="1021117"/>
            <a:ext cx="3363974" cy="34156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«</a:t>
            </a:r>
            <a:r>
              <a:rPr lang="en-US" sz="2400" dirty="0" err="1">
                <a:solidFill>
                  <a:schemeClr val="bg1"/>
                </a:solidFill>
              </a:rPr>
              <a:t>L’imponenza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delle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perdite</a:t>
            </a:r>
            <a:r>
              <a:rPr lang="en-US" sz="2400" dirty="0">
                <a:solidFill>
                  <a:schemeClr val="bg1"/>
                </a:solidFill>
              </a:rPr>
              <a:t> e </a:t>
            </a:r>
            <a:r>
              <a:rPr lang="en-US" sz="2400" dirty="0" err="1">
                <a:solidFill>
                  <a:schemeClr val="bg1"/>
                </a:solidFill>
              </a:rPr>
              <a:t>il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prolungarsi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della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guerra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costrinsero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seppellire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morti</a:t>
            </a:r>
            <a:r>
              <a:rPr lang="en-US" sz="2400" dirty="0">
                <a:solidFill>
                  <a:schemeClr val="bg1"/>
                </a:solidFill>
              </a:rPr>
              <a:t> in </a:t>
            </a:r>
            <a:r>
              <a:rPr lang="en-US" sz="2400" dirty="0" err="1">
                <a:solidFill>
                  <a:schemeClr val="bg1"/>
                </a:solidFill>
              </a:rPr>
              <a:t>luoghi</a:t>
            </a:r>
            <a:r>
              <a:rPr lang="en-US" sz="2400" dirty="0">
                <a:solidFill>
                  <a:schemeClr val="bg1"/>
                </a:solidFill>
              </a:rPr>
              <a:t> le cui le </a:t>
            </a:r>
            <a:r>
              <a:rPr lang="en-US" sz="2400" dirty="0" err="1">
                <a:solidFill>
                  <a:schemeClr val="bg1"/>
                </a:solidFill>
              </a:rPr>
              <a:t>loro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tombe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potessero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essere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debitamente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accudite</a:t>
            </a:r>
            <a:r>
              <a:rPr lang="en-US" sz="2400" dirty="0">
                <a:solidFill>
                  <a:schemeClr val="bg1"/>
                </a:solidFill>
              </a:rPr>
              <a:t>».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G.L. </a:t>
            </a:r>
            <a:r>
              <a:rPr lang="en-US" sz="1900" dirty="0" err="1">
                <a:solidFill>
                  <a:schemeClr val="bg1"/>
                </a:solidFill>
              </a:rPr>
              <a:t>Mosse</a:t>
            </a:r>
            <a:r>
              <a:rPr lang="en-US" sz="1900" dirty="0">
                <a:solidFill>
                  <a:schemeClr val="bg1"/>
                </a:solidFill>
              </a:rPr>
              <a:t>, </a:t>
            </a:r>
            <a:r>
              <a:rPr lang="en-US" sz="1900" i="1" dirty="0">
                <a:solidFill>
                  <a:schemeClr val="bg1"/>
                </a:solidFill>
              </a:rPr>
              <a:t>Le due guerre </a:t>
            </a:r>
            <a:r>
              <a:rPr lang="en-US" sz="1900" i="1" dirty="0" err="1">
                <a:solidFill>
                  <a:schemeClr val="bg1"/>
                </a:solidFill>
              </a:rPr>
              <a:t>mondiali</a:t>
            </a:r>
            <a:endParaRPr lang="en-US" sz="1900" i="1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i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dirty="0">
                <a:solidFill>
                  <a:schemeClr val="bg1"/>
                </a:solidFill>
              </a:rPr>
              <a:t>Asiago, </a:t>
            </a:r>
            <a:r>
              <a:rPr lang="en-US" sz="1900" dirty="0" err="1">
                <a:solidFill>
                  <a:schemeClr val="bg1"/>
                </a:solidFill>
              </a:rPr>
              <a:t>Cimitero</a:t>
            </a:r>
            <a:r>
              <a:rPr lang="en-US" sz="1900" dirty="0">
                <a:solidFill>
                  <a:schemeClr val="bg1"/>
                </a:solidFill>
              </a:rPr>
              <a:t> </a:t>
            </a:r>
            <a:r>
              <a:rPr lang="en-US" sz="1900" dirty="0" err="1">
                <a:solidFill>
                  <a:schemeClr val="bg1"/>
                </a:solidFill>
              </a:rPr>
              <a:t>militare</a:t>
            </a:r>
            <a:r>
              <a:rPr lang="en-US" sz="1900" dirty="0">
                <a:solidFill>
                  <a:schemeClr val="bg1"/>
                </a:solidFill>
              </a:rPr>
              <a:t> </a:t>
            </a:r>
            <a:r>
              <a:rPr lang="en-US" sz="1900" dirty="0" err="1">
                <a:solidFill>
                  <a:schemeClr val="bg1"/>
                </a:solidFill>
              </a:rPr>
              <a:t>britannico</a:t>
            </a:r>
            <a:r>
              <a:rPr lang="en-US" sz="1900" dirty="0">
                <a:solidFill>
                  <a:schemeClr val="bg1"/>
                </a:solidFill>
              </a:rPr>
              <a:t> AMT</a:t>
            </a:r>
          </a:p>
        </p:txBody>
      </p:sp>
    </p:spTree>
    <p:extLst>
      <p:ext uri="{BB962C8B-B14F-4D97-AF65-F5344CB8AC3E}">
        <p14:creationId xmlns:p14="http://schemas.microsoft.com/office/powerpoint/2010/main" val="1466867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336162-B533-4EFE-8BB3-8EBB4A5E32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14384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AD0FD29-7A5A-4051-A192-C937A10F0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it-IT" sz="3200">
                <a:solidFill>
                  <a:srgbClr val="262626"/>
                </a:solidFill>
              </a:rPr>
              <a:t>Cimiteri di guerra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22AEE7-D41B-47DF-816B-C40C6A736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it-IT" sz="2400" dirty="0"/>
              <a:t>«Nei cimiteri già allestiti, tipo Saint-</a:t>
            </a:r>
            <a:r>
              <a:rPr lang="it-IT" sz="2400" dirty="0" err="1"/>
              <a:t>Menehould</a:t>
            </a:r>
            <a:r>
              <a:rPr lang="it-IT" sz="2400" dirty="0"/>
              <a:t>, si può vedere l’esercito che ha salvato la Francia; lì, sotto la terra, ed ogni anno verremo a rendere omaggio dove esso è dovuto. Non è meglio far così, non è infinitamente meglio questo che non disseminare i corpi dei nostri eroi nei cimiteri comunali, dove, dopo una generazione, le tombe di guerra non avranno più chi se ne curi?»</a:t>
            </a:r>
          </a:p>
          <a:p>
            <a:endParaRPr lang="it-IT" sz="2400" dirty="0"/>
          </a:p>
          <a:p>
            <a:pPr marL="0" indent="0">
              <a:buNone/>
            </a:pPr>
            <a:r>
              <a:rPr lang="it-IT" sz="1800" dirty="0"/>
              <a:t>J. </a:t>
            </a:r>
            <a:r>
              <a:rPr lang="it-IT" sz="1800" dirty="0" err="1"/>
              <a:t>Winter</a:t>
            </a:r>
            <a:r>
              <a:rPr lang="it-IT" sz="1800" dirty="0"/>
              <a:t>, </a:t>
            </a:r>
            <a:r>
              <a:rPr lang="it-IT" sz="1800" i="1" dirty="0"/>
              <a:t>Il lutto e la memoria. La Grande Guerra nella storia culturale europea</a:t>
            </a:r>
            <a:r>
              <a:rPr lang="it-IT" sz="1800" dirty="0"/>
              <a:t>, il Mulino, Bologna 1995 </a:t>
            </a:r>
          </a:p>
        </p:txBody>
      </p:sp>
    </p:spTree>
    <p:extLst>
      <p:ext uri="{BB962C8B-B14F-4D97-AF65-F5344CB8AC3E}">
        <p14:creationId xmlns:p14="http://schemas.microsoft.com/office/powerpoint/2010/main" val="214468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336162-B533-4EFE-8BB3-8EBB4A5E32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14384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298622B-0ABE-4B2F-96CE-D89FB4726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262626"/>
                </a:solidFill>
              </a:rPr>
              <a:t>Cimiteri militari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CE98E0-EAF3-4339-A2ED-0EEDA0187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it-IT" sz="2400" dirty="0"/>
              <a:t>degrado delle opere</a:t>
            </a:r>
          </a:p>
          <a:p>
            <a:r>
              <a:rPr lang="it-IT" sz="2400" dirty="0"/>
              <a:t>difficoltà di controllo</a:t>
            </a:r>
          </a:p>
          <a:p>
            <a:r>
              <a:rPr lang="it-IT" sz="2400" dirty="0"/>
              <a:t>necessità della vita economica</a:t>
            </a:r>
          </a:p>
          <a:p>
            <a:r>
              <a:rPr lang="it-IT" sz="2400" dirty="0"/>
              <a:t>bonifica del territorio (anche dei corpi dei caduti)</a:t>
            </a:r>
          </a:p>
          <a:p>
            <a:r>
              <a:rPr lang="it-IT" sz="2400" dirty="0"/>
              <a:t>degna sepoltura e celebrazione dei caduti</a:t>
            </a:r>
          </a:p>
          <a:p>
            <a:r>
              <a:rPr lang="it-IT" sz="2400" dirty="0"/>
              <a:t>concentrazione dei corpi in strutture più grandi</a:t>
            </a:r>
          </a:p>
        </p:txBody>
      </p:sp>
    </p:spTree>
    <p:extLst>
      <p:ext uri="{BB962C8B-B14F-4D97-AF65-F5344CB8AC3E}">
        <p14:creationId xmlns:p14="http://schemas.microsoft.com/office/powerpoint/2010/main" val="3956025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g5">
            <a:extLst>
              <a:ext uri="{FF2B5EF4-FFF2-40B4-BE49-F238E27FC236}">
                <a16:creationId xmlns:a16="http://schemas.microsoft.com/office/drawing/2014/main" id="{770997E7-3D36-48C3-A65F-541A890F4A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63" y="1207677"/>
            <a:ext cx="6250769" cy="428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4A1E2D9-BADF-4B0F-A9F5-77691FC9A860}"/>
              </a:ext>
            </a:extLst>
          </p:cNvPr>
          <p:cNvSpPr txBox="1"/>
          <p:nvPr/>
        </p:nvSpPr>
        <p:spPr>
          <a:xfrm>
            <a:off x="643468" y="2638044"/>
            <a:ext cx="3363974" cy="3415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Colle </a:t>
            </a:r>
            <a:r>
              <a:rPr lang="en-US" sz="2000" dirty="0" err="1">
                <a:solidFill>
                  <a:schemeClr val="bg1"/>
                </a:solidFill>
              </a:rPr>
              <a:t>Sant’Elia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bg1"/>
                </a:solidFill>
              </a:rPr>
              <a:t>Cimitero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degli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Invitti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bg1"/>
                </a:solidFill>
              </a:rPr>
              <a:t>della</a:t>
            </a:r>
            <a:r>
              <a:rPr lang="en-US" sz="2000" dirty="0">
                <a:solidFill>
                  <a:schemeClr val="bg1"/>
                </a:solidFill>
              </a:rPr>
              <a:t> III </a:t>
            </a:r>
            <a:r>
              <a:rPr lang="en-US" sz="2000" dirty="0" err="1">
                <a:solidFill>
                  <a:schemeClr val="bg1"/>
                </a:solidFill>
              </a:rPr>
              <a:t>armata</a:t>
            </a:r>
            <a:r>
              <a:rPr lang="en-US" sz="2000" dirty="0">
                <a:solidFill>
                  <a:schemeClr val="bg1"/>
                </a:solidFill>
              </a:rPr>
              <a:t>, 1923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(AMT)</a:t>
            </a:r>
          </a:p>
        </p:txBody>
      </p:sp>
    </p:spTree>
    <p:extLst>
      <p:ext uri="{BB962C8B-B14F-4D97-AF65-F5344CB8AC3E}">
        <p14:creationId xmlns:p14="http://schemas.microsoft.com/office/powerpoint/2010/main" val="3166159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336162-B533-4EFE-8BB3-8EBB4A5E32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14384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A1212F8-B615-42ED-BF26-D2F2E74E1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it-IT" sz="3200">
                <a:solidFill>
                  <a:srgbClr val="262626"/>
                </a:solidFill>
              </a:rPr>
              <a:t>Colle Sant’Elia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27C801-0AAC-4027-BD23-B45A63ABE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it-IT" dirty="0"/>
              <a:t>Agli invitti/ che diedero per la Patria/ tutto il sangue/ solo è degno di accostarsi/ chi ha nel cuore la Patria./ La maestà solenne/ del luogo/ non è veduta/ per gli occhi/ se prima non è sentita nel cuore./ Non curiosità di vedere/ ma proposito di ispirarvi vi conduca./ La pace degli Eroi/ è attesa/ di levarsi/ spiriti/ animatori se la Patria chiami. </a:t>
            </a:r>
          </a:p>
        </p:txBody>
      </p:sp>
    </p:spTree>
    <p:extLst>
      <p:ext uri="{BB962C8B-B14F-4D97-AF65-F5344CB8AC3E}">
        <p14:creationId xmlns:p14="http://schemas.microsoft.com/office/powerpoint/2010/main" val="520747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336162-B533-4EFE-8BB3-8EBB4A5E32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14384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50C5D9C-8A24-4671-AAD8-CD079E1F1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it-IT" sz="3200">
                <a:solidFill>
                  <a:srgbClr val="262626"/>
                </a:solidFill>
              </a:rPr>
              <a:t>G.L. Mosse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04C945-4049-4B18-8C93-B7929F4CC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it-IT" sz="2400" dirty="0"/>
              <a:t>funzione di risarcimento al diffuso sentimento di lutto nella comunità (funzione privata)</a:t>
            </a:r>
          </a:p>
          <a:p>
            <a:r>
              <a:rPr lang="it-IT" sz="2400" dirty="0"/>
              <a:t>funzione di pedagogia patriottica</a:t>
            </a:r>
          </a:p>
        </p:txBody>
      </p:sp>
    </p:spTree>
    <p:extLst>
      <p:ext uri="{BB962C8B-B14F-4D97-AF65-F5344CB8AC3E}">
        <p14:creationId xmlns:p14="http://schemas.microsoft.com/office/powerpoint/2010/main" val="3338591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336162-B533-4EFE-8BB3-8EBB4A5E32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14384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A1212F8-B615-42ED-BF26-D2F2E74E1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 fontScale="90000"/>
          </a:bodyPr>
          <a:lstStyle/>
          <a:p>
            <a:pPr algn="ctr"/>
            <a:br>
              <a:rPr lang="it-IT" sz="3200" dirty="0">
                <a:solidFill>
                  <a:srgbClr val="262626"/>
                </a:solidFill>
              </a:rPr>
            </a:br>
            <a:r>
              <a:rPr lang="it-IT" sz="3200" dirty="0">
                <a:solidFill>
                  <a:srgbClr val="262626"/>
                </a:solidFill>
              </a:rPr>
              <a:t>Culto del soldato </a:t>
            </a:r>
            <a:r>
              <a:rPr lang="it-IT" sz="3200" dirty="0" err="1">
                <a:solidFill>
                  <a:srgbClr val="262626"/>
                </a:solidFill>
              </a:rPr>
              <a:t>caduto</a:t>
            </a:r>
            <a:r>
              <a:rPr lang="it-IT" sz="3200" dirty="0" err="1"/>
              <a:t>del</a:t>
            </a:r>
            <a:r>
              <a:rPr lang="it-IT" sz="3200" dirty="0"/>
              <a:t> soldato caduto</a:t>
            </a:r>
            <a:endParaRPr lang="it-IT" sz="3200" dirty="0">
              <a:solidFill>
                <a:srgbClr val="262626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27C801-0AAC-4027-BD23-B45A63ABE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it-IT" dirty="0"/>
              <a:t>Agli invitti/ che diedero per la Patria/ tutto il sangue/ solo è degno di accostarsi/ chi ha nel cuore la Patria./ La maestà solenne/ del luogo/ non è veduta/ per gli occhi/ se prima non è sentita nel cuore./ Non curiosità di vedere/ ma proposito di ispirarvi vi conduca./ La pace degli Eroi/ è attesa/ di levarsi/ spiriti/ animatori se la Patria chiami. </a:t>
            </a:r>
          </a:p>
        </p:txBody>
      </p:sp>
    </p:spTree>
    <p:extLst>
      <p:ext uri="{BB962C8B-B14F-4D97-AF65-F5344CB8AC3E}">
        <p14:creationId xmlns:p14="http://schemas.microsoft.com/office/powerpoint/2010/main" val="1571470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336162-B533-4EFE-8BB3-8EBB4A5E32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14384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FD182FE-984E-442A-8F36-3C9D32189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262626"/>
                </a:solidFill>
              </a:rPr>
              <a:t>Forme del culto del soldato caduto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CB8E1D-10E8-4976-AD88-397D08B9E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it-IT" sz="2400" dirty="0"/>
              <a:t>monumenti e lapidi</a:t>
            </a:r>
          </a:p>
          <a:p>
            <a:r>
              <a:rPr lang="it-IT" sz="2400" dirty="0"/>
              <a:t>istituzione di Zone sacre (</a:t>
            </a:r>
            <a:r>
              <a:rPr lang="it-IT" sz="2400" dirty="0" err="1"/>
              <a:t>m.te</a:t>
            </a:r>
            <a:r>
              <a:rPr lang="it-IT" sz="2400" dirty="0"/>
              <a:t> San Michele; </a:t>
            </a:r>
            <a:r>
              <a:rPr lang="it-IT" sz="2400" dirty="0" err="1"/>
              <a:t>m.te</a:t>
            </a:r>
            <a:r>
              <a:rPr lang="it-IT" sz="2400" dirty="0"/>
              <a:t> Sabotino; </a:t>
            </a:r>
            <a:r>
              <a:rPr lang="it-IT" sz="2400" dirty="0" err="1"/>
              <a:t>m.te</a:t>
            </a:r>
            <a:r>
              <a:rPr lang="it-IT" sz="2400" dirty="0"/>
              <a:t> Grappa)</a:t>
            </a:r>
          </a:p>
          <a:p>
            <a:r>
              <a:rPr lang="it-IT" sz="2400" dirty="0"/>
              <a:t>cerimonie di ritorno dei morti</a:t>
            </a:r>
          </a:p>
          <a:p>
            <a:r>
              <a:rPr lang="it-IT" sz="2400" dirty="0"/>
              <a:t>casi esemplari: riesumazione del corpo di Nazario Sauro (gennaio 1919)</a:t>
            </a:r>
          </a:p>
          <a:p>
            <a:r>
              <a:rPr lang="it-IT" sz="2400" dirty="0"/>
              <a:t>ritorno a Rovereto dei corpi di Damiano Chiesa e Fabio </a:t>
            </a:r>
            <a:r>
              <a:rPr lang="it-IT" sz="2400" dirty="0" err="1"/>
              <a:t>Filzi</a:t>
            </a:r>
            <a:endParaRPr lang="it-IT" sz="2400" dirty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03340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2B38F72-8FC4-4001-8C67-FA6B86DEC76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Segnaposto contenuto 4" descr="Immagine che contiene albero, esterni, cielo, edificio&#10;&#10;Descrizione generata con affidabilità molto elevata">
            <a:extLst>
              <a:ext uri="{FF2B5EF4-FFF2-40B4-BE49-F238E27FC236}">
                <a16:creationId xmlns:a16="http://schemas.microsoft.com/office/drawing/2014/main" id="{C7FDEEB3-3FBC-4FE7-91D8-5C9DFF2169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r="11886" b="1"/>
          <a:stretch/>
        </p:blipFill>
        <p:spPr>
          <a:xfrm rot="5400000">
            <a:off x="5625294" y="290876"/>
            <a:ext cx="5577838" cy="6276250"/>
          </a:xfrm>
          <a:prstGeom prst="rect">
            <a:avLst/>
          </a:prstGeom>
          <a:effectLst/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7CC89FB-E487-4F7A-B244-5FB3234C5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Urbania</a:t>
            </a:r>
            <a:r>
              <a:rPr lang="en-US" sz="2400" dirty="0"/>
              <a:t>, Marche:</a:t>
            </a:r>
          </a:p>
          <a:p>
            <a:pPr marL="0" indent="0">
              <a:buNone/>
            </a:pPr>
            <a:r>
              <a:rPr lang="en-US" sz="2400" dirty="0" err="1"/>
              <a:t>Monumento</a:t>
            </a:r>
            <a:r>
              <a:rPr lang="en-US" sz="2400" dirty="0"/>
              <a:t> </a:t>
            </a:r>
            <a:r>
              <a:rPr lang="en-US" sz="2400" dirty="0" err="1"/>
              <a:t>ai</a:t>
            </a:r>
            <a:r>
              <a:rPr lang="en-US" sz="2400" dirty="0"/>
              <a:t> </a:t>
            </a:r>
            <a:r>
              <a:rPr lang="en-US" sz="2400" dirty="0" err="1"/>
              <a:t>caduti</a:t>
            </a:r>
            <a:endParaRPr lang="en-US" sz="2400" dirty="0"/>
          </a:p>
          <a:p>
            <a:pPr marL="0" indent="0">
              <a:buNone/>
            </a:pPr>
            <a:br>
              <a:rPr lang="en-US" sz="2400" dirty="0"/>
            </a:br>
            <a:r>
              <a:rPr lang="it-IT" sz="2400" dirty="0"/>
              <a:t>Mario </a:t>
            </a:r>
            <a:r>
              <a:rPr lang="it-IT" sz="2400" dirty="0" err="1"/>
              <a:t>Egidi</a:t>
            </a:r>
            <a:r>
              <a:rPr lang="it-IT" sz="2400" dirty="0"/>
              <a:t> De Angelis (1926)</a:t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r>
              <a:rPr lang="en-US" sz="1800" dirty="0"/>
              <a:t>(AMT)</a:t>
            </a:r>
          </a:p>
        </p:txBody>
      </p:sp>
    </p:spTree>
    <p:extLst>
      <p:ext uri="{BB962C8B-B14F-4D97-AF65-F5344CB8AC3E}">
        <p14:creationId xmlns:p14="http://schemas.microsoft.com/office/powerpoint/2010/main" val="427187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2B38F72-8FC4-4001-8C67-FA6B86DEC76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C:\Users\Fabio\Documents\EX DESKTOP\FABIO\MONUMENTI PROVINCIA TRIESTE\VARIA\PA010074.JPG">
            <a:extLst>
              <a:ext uri="{FF2B5EF4-FFF2-40B4-BE49-F238E27FC236}">
                <a16:creationId xmlns:a16="http://schemas.microsoft.com/office/drawing/2014/main" id="{7AB15E43-942D-43C5-B626-785492096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0" r="1" b="15637"/>
          <a:stretch/>
        </p:blipFill>
        <p:spPr bwMode="auto">
          <a:xfrm>
            <a:off x="5276088" y="640082"/>
            <a:ext cx="6276250" cy="55778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2F2775A-C36A-4552-BF5F-7EF846D34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r>
              <a:rPr lang="en-US" dirty="0"/>
              <a:t>Trieste, </a:t>
            </a:r>
            <a:r>
              <a:rPr lang="en-US" dirty="0" err="1"/>
              <a:t>Cimitero</a:t>
            </a:r>
            <a:r>
              <a:rPr lang="en-US" dirty="0"/>
              <a:t> di S. Anna</a:t>
            </a:r>
          </a:p>
          <a:p>
            <a:r>
              <a:rPr lang="en-US" dirty="0"/>
              <a:t>Ara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volontari</a:t>
            </a:r>
            <a:endParaRPr lang="en-US" dirty="0"/>
          </a:p>
          <a:p>
            <a:r>
              <a:rPr lang="en-US" dirty="0"/>
              <a:t>(C. </a:t>
            </a:r>
            <a:r>
              <a:rPr lang="en-US" dirty="0" err="1"/>
              <a:t>Polli</a:t>
            </a:r>
            <a:r>
              <a:rPr lang="en-US" dirty="0"/>
              <a:t>, 1929)</a:t>
            </a:r>
          </a:p>
          <a:p>
            <a:endParaRPr lang="en-US" dirty="0"/>
          </a:p>
          <a:p>
            <a:r>
              <a:rPr lang="en-US" dirty="0" err="1"/>
              <a:t>AIrsrec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418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Arial" pitchFamily="34" charset="0"/>
                <a:cs typeface="Arial" pitchFamily="34" charset="0"/>
              </a:rPr>
              <a:t>I caduti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3359697" y="6381328"/>
            <a:ext cx="6058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Dati: M. </a:t>
            </a:r>
            <a:r>
              <a:rPr lang="it-IT" dirty="0" err="1"/>
              <a:t>Isnenghi</a:t>
            </a:r>
            <a:r>
              <a:rPr lang="it-IT" dirty="0"/>
              <a:t>, Giorgio </a:t>
            </a:r>
            <a:r>
              <a:rPr lang="it-IT" dirty="0" err="1"/>
              <a:t>Rochat</a:t>
            </a:r>
            <a:r>
              <a:rPr lang="it-IT" dirty="0"/>
              <a:t>, </a:t>
            </a:r>
            <a:r>
              <a:rPr lang="it-IT" i="1" dirty="0"/>
              <a:t>La Grande guerra 1914-1918</a:t>
            </a:r>
          </a:p>
        </p:txBody>
      </p:sp>
    </p:spTree>
    <p:extLst>
      <p:ext uri="{BB962C8B-B14F-4D97-AF65-F5344CB8AC3E}">
        <p14:creationId xmlns:p14="http://schemas.microsoft.com/office/powerpoint/2010/main" val="7985687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F2B38F72-8FC4-4001-8C67-FA6B86DEC76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4" descr="scan0010">
            <a:extLst>
              <a:ext uri="{FF2B5EF4-FFF2-40B4-BE49-F238E27FC236}">
                <a16:creationId xmlns:a16="http://schemas.microsoft.com/office/drawing/2014/main" id="{93C2AD16-19E2-4E84-93A8-517AAECFF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2" r="5331"/>
          <a:stretch/>
        </p:blipFill>
        <p:spPr bwMode="auto">
          <a:xfrm>
            <a:off x="5276088" y="640082"/>
            <a:ext cx="6276250" cy="55778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4886215-3B1B-4FCB-90A5-0BC977A18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 vert="horz" lIns="91440" tIns="45720" rIns="91440" bIns="45720" rtlCol="0">
            <a:normAutofit/>
          </a:bodyPr>
          <a:lstStyle/>
          <a:p>
            <a:br>
              <a:rPr lang="en-US" sz="1400" kern="1200" dirty="0">
                <a:latin typeface="+mj-lt"/>
                <a:ea typeface="+mj-ea"/>
                <a:cs typeface="+mj-cs"/>
              </a:rPr>
            </a:br>
            <a:br>
              <a:rPr lang="en-US" sz="1400" kern="1200" dirty="0">
                <a:latin typeface="+mj-lt"/>
                <a:ea typeface="+mj-ea"/>
                <a:cs typeface="+mj-cs"/>
              </a:rPr>
            </a:br>
            <a:br>
              <a:rPr lang="en-US" sz="1400" kern="1200" dirty="0">
                <a:latin typeface="+mj-lt"/>
                <a:ea typeface="+mj-ea"/>
                <a:cs typeface="+mj-cs"/>
              </a:rPr>
            </a:br>
            <a:br>
              <a:rPr lang="en-US" sz="1400" kern="1200" dirty="0">
                <a:latin typeface="+mj-lt"/>
                <a:ea typeface="+mj-ea"/>
                <a:cs typeface="+mj-cs"/>
              </a:rPr>
            </a:br>
            <a:endParaRPr lang="en-US" sz="1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F045A6B3-0919-403C-88FB-08CE7D096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r>
              <a:rPr lang="en-US" sz="1800">
                <a:latin typeface="+mj-lt"/>
                <a:ea typeface="+mj-ea"/>
                <a:cs typeface="+mj-cs"/>
              </a:rPr>
              <a:t>Monumento </a:t>
            </a:r>
            <a:r>
              <a:rPr lang="en-US" sz="1800" dirty="0" err="1">
                <a:latin typeface="+mj-lt"/>
                <a:ea typeface="+mj-ea"/>
                <a:cs typeface="+mj-cs"/>
              </a:rPr>
              <a:t>ai</a:t>
            </a:r>
            <a:r>
              <a:rPr lang="en-US" sz="1800" dirty="0">
                <a:latin typeface="+mj-lt"/>
                <a:ea typeface="+mj-ea"/>
                <a:cs typeface="+mj-cs"/>
              </a:rPr>
              <a:t> </a:t>
            </a:r>
            <a:r>
              <a:rPr lang="en-US" sz="1800" dirty="0" err="1">
                <a:latin typeface="+mj-lt"/>
                <a:ea typeface="+mj-ea"/>
                <a:cs typeface="+mj-cs"/>
              </a:rPr>
              <a:t>caduti</a:t>
            </a:r>
            <a:br>
              <a:rPr lang="en-US" sz="1800" dirty="0">
                <a:latin typeface="+mj-lt"/>
                <a:ea typeface="+mj-ea"/>
                <a:cs typeface="+mj-cs"/>
              </a:rPr>
            </a:br>
            <a:br>
              <a:rPr lang="en-US" sz="1800" dirty="0">
                <a:latin typeface="+mj-lt"/>
                <a:ea typeface="+mj-ea"/>
                <a:cs typeface="+mj-cs"/>
              </a:rPr>
            </a:br>
            <a:r>
              <a:rPr lang="en-US" sz="1800" dirty="0">
                <a:latin typeface="+mj-lt"/>
                <a:ea typeface="+mj-ea"/>
                <a:cs typeface="+mj-cs"/>
              </a:rPr>
              <a:t>(Trieste, Colle di San Giusto; A. </a:t>
            </a:r>
            <a:r>
              <a:rPr lang="en-US" sz="1800" dirty="0" err="1">
                <a:latin typeface="+mj-lt"/>
                <a:ea typeface="+mj-ea"/>
                <a:cs typeface="+mj-cs"/>
              </a:rPr>
              <a:t>Selva</a:t>
            </a:r>
            <a:r>
              <a:rPr lang="en-US" sz="1800" dirty="0">
                <a:latin typeface="+mj-lt"/>
                <a:ea typeface="+mj-ea"/>
                <a:cs typeface="+mj-cs"/>
              </a:rPr>
              <a:t>, 1934, AMT)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45371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4" name="Picture 4" descr="scan0002">
            <a:extLst>
              <a:ext uri="{FF2B5EF4-FFF2-40B4-BE49-F238E27FC236}">
                <a16:creationId xmlns:a16="http://schemas.microsoft.com/office/drawing/2014/main" id="{3AAA35C6-727A-460F-9B9C-D2BB03A8F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" y="519737"/>
            <a:ext cx="5455917" cy="35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4" descr="scan0001">
            <a:extLst>
              <a:ext uri="{FF2B5EF4-FFF2-40B4-BE49-F238E27FC236}">
                <a16:creationId xmlns:a16="http://schemas.microsoft.com/office/drawing/2014/main" id="{4DAF99C7-D0D2-4E47-A34D-0EE3040E1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43" y="547015"/>
            <a:ext cx="5455917" cy="351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3FE05C1A-3E0B-49C3-8732-CFC0CA1C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FFFFF"/>
                </a:solidFill>
              </a:rPr>
              <a:t>Le zone </a:t>
            </a:r>
            <a:r>
              <a:rPr lang="en-US" sz="5400" b="1" dirty="0" err="1">
                <a:solidFill>
                  <a:srgbClr val="FFFFFF"/>
                </a:solidFill>
              </a:rPr>
              <a:t>sacre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685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336162-B533-4EFE-8BB3-8EBB4A5E32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14384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5EEC4A3-C024-4748-97DB-685DFE626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262626"/>
                </a:solidFill>
              </a:rPr>
              <a:t>Il Milite ignoto</a:t>
            </a:r>
            <a:br>
              <a:rPr lang="it-IT" sz="3200" dirty="0">
                <a:solidFill>
                  <a:srgbClr val="262626"/>
                </a:solidFill>
              </a:rPr>
            </a:br>
            <a:r>
              <a:rPr lang="it-IT" sz="3200" dirty="0">
                <a:solidFill>
                  <a:srgbClr val="262626"/>
                </a:solidFill>
              </a:rPr>
              <a:t>Francia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A80B88-4985-4241-B7E0-502BE7728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it-IT" sz="2400" dirty="0"/>
              <a:t>10 novembre 1920, a Verdun, scelta del «</a:t>
            </a:r>
            <a:r>
              <a:rPr lang="it-IT" sz="2400" dirty="0" err="1"/>
              <a:t>soldat</a:t>
            </a:r>
            <a:r>
              <a:rPr lang="it-IT" sz="2400" dirty="0"/>
              <a:t> </a:t>
            </a:r>
            <a:r>
              <a:rPr lang="it-IT" sz="2400" dirty="0" err="1"/>
              <a:t>inconnu</a:t>
            </a:r>
            <a:r>
              <a:rPr lang="it-IT" sz="2400" dirty="0"/>
              <a:t>» tra 8 corpi provenienti dai settori del fronte dove più aspri  erano stati i combattimenti </a:t>
            </a:r>
            <a:r>
              <a:rPr lang="fr-FR" sz="2400" dirty="0"/>
              <a:t>(</a:t>
            </a:r>
            <a:r>
              <a:rPr lang="fr-FR" sz="2400" dirty="0" err="1"/>
              <a:t>Fiandre</a:t>
            </a:r>
            <a:r>
              <a:rPr lang="fr-FR" sz="2400" dirty="0"/>
              <a:t>, Artois, Somme, Ile de France, Chemin des Dames, Champagne, Verdun, Lorena)</a:t>
            </a:r>
            <a:r>
              <a:rPr lang="it-IT" sz="2400" dirty="0"/>
              <a:t>. Il ventunenne soldato August </a:t>
            </a:r>
            <a:r>
              <a:rPr lang="it-IT" sz="2400" dirty="0" err="1"/>
              <a:t>Thin</a:t>
            </a:r>
            <a:r>
              <a:rPr lang="it-IT" sz="2400" dirty="0"/>
              <a:t> sceglie la bara n. 6</a:t>
            </a:r>
          </a:p>
          <a:p>
            <a:r>
              <a:rPr lang="it-IT" sz="2400" dirty="0"/>
              <a:t>11 novembre 1920: cerimonia solenne per l’inumazione sotto l’</a:t>
            </a:r>
            <a:r>
              <a:rPr lang="it-IT" sz="2400" dirty="0" err="1"/>
              <a:t>Arc</a:t>
            </a:r>
            <a:r>
              <a:rPr lang="it-IT" sz="2400" dirty="0"/>
              <a:t> de </a:t>
            </a:r>
            <a:r>
              <a:rPr lang="it-IT" sz="2400" dirty="0" err="1"/>
              <a:t>Triomphe</a:t>
            </a:r>
            <a:endParaRPr lang="it-IT" sz="2400" dirty="0"/>
          </a:p>
          <a:p>
            <a:endParaRPr lang="it-IT" sz="2400" dirty="0"/>
          </a:p>
          <a:p>
            <a:pPr marL="0" indent="0">
              <a:buNone/>
            </a:pPr>
            <a:r>
              <a:rPr lang="it-IT" sz="1800" dirty="0"/>
              <a:t>A. </a:t>
            </a:r>
            <a:r>
              <a:rPr lang="it-IT" sz="1800" dirty="0" err="1"/>
              <a:t>Miniero</a:t>
            </a:r>
            <a:r>
              <a:rPr lang="it-IT" sz="1800" dirty="0"/>
              <a:t>, </a:t>
            </a:r>
            <a:r>
              <a:rPr lang="it-IT" sz="1800" i="1" dirty="0"/>
              <a:t>Da Versailles al Milite ignoto. Rituali e retoriche della Vittoria in Europa (1919-1921)</a:t>
            </a:r>
            <a:r>
              <a:rPr lang="it-IT" sz="1800" dirty="0"/>
              <a:t>, Cangemi, Roma 2008</a:t>
            </a:r>
          </a:p>
          <a:p>
            <a:pPr marL="0" indent="0">
              <a:buNone/>
            </a:pPr>
            <a:endParaRPr lang="it-IT" sz="2400" dirty="0"/>
          </a:p>
          <a:p>
            <a:endParaRPr lang="it-IT" sz="2400" dirty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999710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336162-B533-4EFE-8BB3-8EBB4A5E32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14384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C7544A5-ACDB-4060-AABB-E7DF1ACCB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it-IT" sz="3200">
                <a:solidFill>
                  <a:srgbClr val="262626"/>
                </a:solidFill>
              </a:rPr>
              <a:t>Il Milite ignoto Gran Bretagna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D1CF9D-CC70-4491-B8D4-9170F9901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 lnSpcReduction="10000"/>
          </a:bodyPr>
          <a:lstStyle/>
          <a:p>
            <a:r>
              <a:rPr lang="it-IT" sz="2400" dirty="0"/>
              <a:t>Ricerche probabilmente compiute tra </a:t>
            </a:r>
            <a:r>
              <a:rPr lang="it-IT" sz="2400" dirty="0" err="1"/>
              <a:t>Aisne</a:t>
            </a:r>
            <a:r>
              <a:rPr lang="it-IT" sz="2400" dirty="0"/>
              <a:t>, Somme, </a:t>
            </a:r>
            <a:r>
              <a:rPr lang="it-IT" sz="2400" dirty="0" err="1"/>
              <a:t>Ypres</a:t>
            </a:r>
            <a:r>
              <a:rPr lang="it-IT" sz="2400" dirty="0"/>
              <a:t>, Arras</a:t>
            </a:r>
          </a:p>
          <a:p>
            <a:r>
              <a:rPr lang="it-IT" sz="2400" dirty="0" err="1"/>
              <a:t>Unknown</a:t>
            </a:r>
            <a:r>
              <a:rPr lang="it-IT" sz="2400" dirty="0"/>
              <a:t> </a:t>
            </a:r>
            <a:r>
              <a:rPr lang="it-IT" sz="2400" dirty="0" err="1"/>
              <a:t>soldier</a:t>
            </a:r>
            <a:r>
              <a:rPr lang="it-IT" sz="2400" dirty="0"/>
              <a:t> scelto nei pressi di Arras, probabilmente nella notte tra 7 e 8 novembre 1920</a:t>
            </a:r>
          </a:p>
          <a:p>
            <a:r>
              <a:rPr lang="it-IT" sz="2400" dirty="0"/>
              <a:t>Incertezza su identità di </a:t>
            </a:r>
            <a:r>
              <a:rPr lang="it-IT" sz="2400" dirty="0" err="1"/>
              <a:t>chhi</a:t>
            </a:r>
            <a:r>
              <a:rPr lang="it-IT" sz="2400" dirty="0"/>
              <a:t> compì la scelta e del numero dei corpi esumati (4 o 5)</a:t>
            </a:r>
          </a:p>
          <a:p>
            <a:r>
              <a:rPr lang="it-IT" sz="2400" dirty="0"/>
              <a:t>11 novembre : inumazione a Westminster</a:t>
            </a:r>
          </a:p>
          <a:p>
            <a:endParaRPr lang="it-IT" sz="2400" dirty="0"/>
          </a:p>
          <a:p>
            <a:r>
              <a:rPr lang="it-IT" sz="1800" dirty="0"/>
              <a:t>A. </a:t>
            </a:r>
            <a:r>
              <a:rPr lang="it-IT" sz="1800" dirty="0" err="1"/>
              <a:t>Miniero</a:t>
            </a:r>
            <a:r>
              <a:rPr lang="it-IT" sz="1800" dirty="0"/>
              <a:t>, </a:t>
            </a:r>
            <a:r>
              <a:rPr lang="it-IT" sz="1800" i="1" dirty="0"/>
              <a:t>Da Versailles al Milite ignoto. Rituali e retoriche della Vittoria in Europa (1919-1921)</a:t>
            </a:r>
            <a:r>
              <a:rPr lang="it-IT" sz="1800" dirty="0"/>
              <a:t>, Cangemi, Roma 2008</a:t>
            </a:r>
          </a:p>
          <a:p>
            <a:r>
              <a:rPr lang="it-IT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9653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magine che contiene edificio, esterni, fotografia, uccello&#10;&#10;Descrizione generata con affidabilità molto elevata">
            <a:extLst>
              <a:ext uri="{FF2B5EF4-FFF2-40B4-BE49-F238E27FC236}">
                <a16:creationId xmlns:a16="http://schemas.microsoft.com/office/drawing/2014/main" id="{2EC3C983-72D8-47D3-B345-03270B9AD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415" y="492573"/>
            <a:ext cx="4866358" cy="58807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69CF588-86FD-4554-8E5A-8E1E482C7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Cenotafio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del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soldato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ignoto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Londra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1920</a:t>
            </a: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Horace Nicholls (1867–1941) - The Graphic, 20 November 1920, </a:t>
            </a:r>
            <a:r>
              <a:rPr lang="en-US" sz="1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Pubblico</a:t>
            </a:r>
            <a:r>
              <a:rPr lang="en-US" sz="1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dominio</a:t>
            </a:r>
            <a:r>
              <a:rPr lang="en-US" sz="1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https://commons.wikimedia.org/w/index.php?curid=18490393</a:t>
            </a: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1485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336162-B533-4EFE-8BB3-8EBB4A5E32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14384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63BDCA7-13B8-466C-952F-B7E69699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it-IT" sz="3200">
                <a:solidFill>
                  <a:srgbClr val="262626"/>
                </a:solidFill>
              </a:rPr>
              <a:t>Il Milite ignoto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BC3716-F65B-4D36-A528-55723A2EF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200" dirty="0"/>
              <a:t>[La celebrazione] «incarnava in modo efficace l’istanza primaria della riconciliazione sottesa a tutte le forme di culto dei caduti. Essa suggeriva che tutti erano uguali di fronte alla patria e alla morte, tanto uguali da essere indistinguibili, privi di connotati di grado e di condizione sociale non meno che di riferimenti alle circostanze specifiche della morte e alle personali attitudini di fronte alla guerra, privi persino del nome e di ogni altro elemento capace di separare una vittima dall’altra, un eroe dall’altro».</a:t>
            </a:r>
          </a:p>
          <a:p>
            <a:pPr marL="0" indent="0">
              <a:buNone/>
            </a:pPr>
            <a:endParaRPr lang="it-IT" sz="2200" dirty="0"/>
          </a:p>
          <a:p>
            <a:pPr marL="0" indent="0">
              <a:buNone/>
            </a:pPr>
            <a:r>
              <a:rPr lang="it-IT" sz="2200" dirty="0"/>
              <a:t>A. </a:t>
            </a:r>
            <a:r>
              <a:rPr lang="it-IT" sz="2200" dirty="0" err="1"/>
              <a:t>Gibelli</a:t>
            </a:r>
            <a:r>
              <a:rPr lang="it-IT" sz="2200" dirty="0"/>
              <a:t>, </a:t>
            </a:r>
            <a:r>
              <a:rPr lang="it-IT" sz="2200" i="1" dirty="0"/>
              <a:t>La Grande guerra degli italiani 1915-1918</a:t>
            </a:r>
            <a:r>
              <a:rPr lang="it-IT" sz="2200" dirty="0"/>
              <a:t>, Sansoni, Milano 1998</a:t>
            </a:r>
          </a:p>
        </p:txBody>
      </p:sp>
    </p:spTree>
    <p:extLst>
      <p:ext uri="{BB962C8B-B14F-4D97-AF65-F5344CB8AC3E}">
        <p14:creationId xmlns:p14="http://schemas.microsoft.com/office/powerpoint/2010/main" val="425217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336162-B533-4EFE-8BB3-8EBB4A5E32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14384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63BDCA7-13B8-466C-952F-B7E69699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</a:rPr>
              <a:t>Sacrari anni Trenta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BC3716-F65B-4D36-A528-55723A2EF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it-IT" sz="2400" dirty="0"/>
              <a:t>Monte Grappa 1935</a:t>
            </a:r>
          </a:p>
          <a:p>
            <a:r>
              <a:rPr lang="it-IT" sz="2400" dirty="0"/>
              <a:t>Passo del Tonale 1936</a:t>
            </a:r>
          </a:p>
          <a:p>
            <a:r>
              <a:rPr lang="it-IT" sz="2400" dirty="0"/>
              <a:t>Redipuglia 1938</a:t>
            </a:r>
          </a:p>
          <a:p>
            <a:r>
              <a:rPr lang="it-IT" sz="2400" dirty="0"/>
              <a:t>Caporetto 1938</a:t>
            </a:r>
          </a:p>
          <a:p>
            <a:r>
              <a:rPr lang="it-IT" sz="2400" dirty="0"/>
              <a:t>Oslavia 1938</a:t>
            </a:r>
          </a:p>
          <a:p>
            <a:r>
              <a:rPr lang="it-IT" sz="2400" dirty="0"/>
              <a:t>Asiago (</a:t>
            </a:r>
            <a:r>
              <a:rPr lang="it-IT" sz="2400" dirty="0" err="1"/>
              <a:t>Leiten</a:t>
            </a:r>
            <a:r>
              <a:rPr lang="it-IT" sz="2400" dirty="0"/>
              <a:t>) 1938</a:t>
            </a:r>
          </a:p>
          <a:p>
            <a:r>
              <a:rPr lang="it-IT" sz="2400" dirty="0"/>
              <a:t>Nervesa della battaglia 1938</a:t>
            </a:r>
          </a:p>
          <a:p>
            <a:r>
              <a:rPr lang="it-IT" sz="2400" dirty="0"/>
              <a:t>Fagarè di Piave 1938</a:t>
            </a:r>
          </a:p>
          <a:p>
            <a:pPr marL="0" indent="0">
              <a:buNone/>
            </a:pP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2749452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Arial" pitchFamily="34" charset="0"/>
                <a:cs typeface="Arial" pitchFamily="34" charset="0"/>
              </a:rPr>
              <a:t>I caduti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tangolo 4"/>
          <p:cNvSpPr/>
          <p:nvPr/>
        </p:nvSpPr>
        <p:spPr>
          <a:xfrm>
            <a:off x="3215680" y="6237312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Dati: M. </a:t>
            </a:r>
            <a:r>
              <a:rPr lang="it-IT" dirty="0" err="1"/>
              <a:t>Isnenghi</a:t>
            </a:r>
            <a:r>
              <a:rPr lang="it-IT" dirty="0"/>
              <a:t>, Giorgio </a:t>
            </a:r>
            <a:r>
              <a:rPr lang="it-IT" dirty="0" err="1"/>
              <a:t>Rochat</a:t>
            </a:r>
            <a:r>
              <a:rPr lang="it-IT" dirty="0"/>
              <a:t>, </a:t>
            </a:r>
            <a:r>
              <a:rPr lang="it-IT" i="1" dirty="0"/>
              <a:t>La Grande guerra 1914-1918</a:t>
            </a:r>
          </a:p>
        </p:txBody>
      </p:sp>
    </p:spTree>
    <p:extLst>
      <p:ext uri="{BB962C8B-B14F-4D97-AF65-F5344CB8AC3E}">
        <p14:creationId xmlns:p14="http://schemas.microsoft.com/office/powerpoint/2010/main" val="4170083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B336162-B533-4EFE-8BB3-8EBB4A5E32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14384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D3333724-6D59-43B0-93F1-0FA213422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262626"/>
                </a:solidFill>
              </a:rPr>
              <a:t>G.L. Mosse </a:t>
            </a:r>
          </a:p>
        </p:txBody>
      </p:sp>
      <p:sp>
        <p:nvSpPr>
          <p:cNvPr id="19" name="Segnaposto contenuto 7">
            <a:extLst>
              <a:ext uri="{FF2B5EF4-FFF2-40B4-BE49-F238E27FC236}">
                <a16:creationId xmlns:a16="http://schemas.microsoft.com/office/drawing/2014/main" id="{7A9B0390-2DD8-4CCE-B594-9BEF17769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it-IT" sz="2200" dirty="0"/>
              <a:t>«All’epoca della prima guerra mondiale, il ricordo delle grandi perdite che avevano caratterizzato le guerre napoleoniche andava ormai affievolendosi; e le cifre dei caduti in battaglia nel corso dell’Ottocento erano incommensurabili con quel che sarebbe venuto. Lo sforzo necessario per mascherare e trascendere la nuova dimensione della morte in guerra era ora molto più grande di quanto fosse mai stato in passato».</a:t>
            </a:r>
          </a:p>
          <a:p>
            <a:endParaRPr lang="it-IT" sz="2200" dirty="0"/>
          </a:p>
          <a:p>
            <a:r>
              <a:rPr lang="it-IT" sz="2200" i="1" dirty="0"/>
              <a:t>Le guerre mondiali. Dalla tragedia al mito dei caduti</a:t>
            </a:r>
            <a:r>
              <a:rPr lang="it-IT" sz="2200" dirty="0"/>
              <a:t> (Laterza, Roma-Bari 1990)</a:t>
            </a:r>
            <a:endParaRPr lang="it-IT" sz="2200" i="1" dirty="0"/>
          </a:p>
          <a:p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2595179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316784E7-71D8-402E-A2A5-FDC4A5835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Un confronto parziale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17E3B88A-8462-4404-A82E-F6F06840AB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0" dirty="0"/>
              <a:t> 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0860DCF5-16B8-4CDC-9CDC-3A2450BEB2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 Campagna napoleonica in Russia 400.000 † </a:t>
            </a:r>
          </a:p>
          <a:p>
            <a:endParaRPr lang="it-IT" dirty="0"/>
          </a:p>
          <a:p>
            <a:r>
              <a:rPr lang="it-IT" dirty="0"/>
              <a:t>1870-1871: Guerra franco-prussiana 324.780 †</a:t>
            </a:r>
          </a:p>
          <a:p>
            <a:r>
              <a:rPr lang="it-IT" dirty="0"/>
              <a:t>Guerre del Risorgimento: </a:t>
            </a:r>
          </a:p>
          <a:p>
            <a:pPr marL="0" indent="0">
              <a:buNone/>
            </a:pPr>
            <a:r>
              <a:rPr lang="it-IT" dirty="0"/>
              <a:t>   6000 † c.ca </a:t>
            </a:r>
          </a:p>
          <a:p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80F9B65-AD26-488C-8316-733A88640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it-IT" b="0" dirty="0"/>
          </a:p>
          <a:p>
            <a:endParaRPr lang="it-IT" b="0" dirty="0"/>
          </a:p>
          <a:p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C2A4A08D-8F3E-4195-AB1F-4E817363051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Battaglia della Somme (1 luglio-19 novembre 1916) 1.000.000 †</a:t>
            </a:r>
          </a:p>
          <a:p>
            <a:endParaRPr lang="it-IT" dirty="0"/>
          </a:p>
          <a:p>
            <a:r>
              <a:rPr lang="it-IT" dirty="0"/>
              <a:t>Verdun (21 febbraio-19 dicembre 1916) 600.000 † c.ca</a:t>
            </a:r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dirty="0" err="1"/>
              <a:t>M.te</a:t>
            </a:r>
            <a:r>
              <a:rPr lang="it-IT" dirty="0"/>
              <a:t> San Michele (29 giugno 1916) 6000 †</a:t>
            </a:r>
          </a:p>
          <a:p>
            <a:endParaRPr lang="it-IT" dirty="0"/>
          </a:p>
          <a:p>
            <a:r>
              <a:rPr lang="it-IT" dirty="0"/>
              <a:t>Grande guerra 13.000.000 † c.ca</a:t>
            </a:r>
          </a:p>
        </p:txBody>
      </p:sp>
    </p:spTree>
    <p:extLst>
      <p:ext uri="{BB962C8B-B14F-4D97-AF65-F5344CB8AC3E}">
        <p14:creationId xmlns:p14="http://schemas.microsoft.com/office/powerpoint/2010/main" val="3384983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336162-B533-4EFE-8BB3-8EBB4A5E32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14384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4FEC62-3E2D-4E3E-A670-A81F000C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262626"/>
                </a:solidFill>
              </a:rPr>
              <a:t>Caduti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9ABF54-4767-42C6-BEA3-954E3A993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it-IT" sz="2400" dirty="0"/>
              <a:t>L’enormità delle perdite rende necessario tributare ai caduti un qualche riconoscimento ufficiale</a:t>
            </a:r>
          </a:p>
          <a:p>
            <a:r>
              <a:rPr lang="it-IT" sz="2400" dirty="0"/>
              <a:t>Necessarie forme pubbliche di lutto</a:t>
            </a:r>
          </a:p>
          <a:p>
            <a:r>
              <a:rPr lang="it-IT" sz="2400" dirty="0"/>
              <a:t>Trasfigurazione del caduto </a:t>
            </a:r>
          </a:p>
        </p:txBody>
      </p:sp>
    </p:spTree>
    <p:extLst>
      <p:ext uri="{BB962C8B-B14F-4D97-AF65-F5344CB8AC3E}">
        <p14:creationId xmlns:p14="http://schemas.microsoft.com/office/powerpoint/2010/main" val="887481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2B38F72-8FC4-4001-8C67-FA6B86DEC76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egnaposto contenuto 4" descr="Immagine che contiene testo, quotidiano&#10;&#10;Descrizione generata con affidabilità molto elevata">
            <a:extLst>
              <a:ext uri="{FF2B5EF4-FFF2-40B4-BE49-F238E27FC236}">
                <a16:creationId xmlns:a16="http://schemas.microsoft.com/office/drawing/2014/main" id="{1109CE58-B6DB-4EFE-B1E8-3C3D87142E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r="9533" b="1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84FEC62-3E2D-4E3E-A670-A81F000C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it-IT" sz="3600" dirty="0"/>
              <a:t>Necrologi</a:t>
            </a:r>
          </a:p>
        </p:txBody>
      </p:sp>
    </p:spTree>
    <p:extLst>
      <p:ext uri="{BB962C8B-B14F-4D97-AF65-F5344CB8AC3E}">
        <p14:creationId xmlns:p14="http://schemas.microsoft.com/office/powerpoint/2010/main" val="4254379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336162-B533-4EFE-8BB3-8EBB4A5E32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14384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4FEC62-3E2D-4E3E-A670-A81F000C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262626"/>
                </a:solidFill>
              </a:rPr>
              <a:t>Caduti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9ABF54-4767-42C6-BEA3-954E3A993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400" dirty="0"/>
              <a:t>Forme di onoranze e celebrazione dei caduti vengono poste in atto già durante il conflitto:</a:t>
            </a:r>
          </a:p>
          <a:p>
            <a:r>
              <a:rPr lang="it-IT" sz="2400" dirty="0"/>
              <a:t>cerimonie pubbliche di commemorazione</a:t>
            </a:r>
          </a:p>
          <a:p>
            <a:r>
              <a:rPr lang="it-IT" sz="2400" dirty="0"/>
              <a:t>apposizione di lapidi</a:t>
            </a:r>
          </a:p>
          <a:p>
            <a:r>
              <a:rPr lang="it-IT" sz="2400" dirty="0"/>
              <a:t>libri </a:t>
            </a:r>
            <a:r>
              <a:rPr lang="it-IT" sz="2400" i="1" dirty="0"/>
              <a:t>in </a:t>
            </a:r>
            <a:r>
              <a:rPr lang="it-IT" sz="2400" i="1" dirty="0" err="1"/>
              <a:t>memoriam</a:t>
            </a:r>
            <a:endParaRPr lang="it-IT" sz="2400" i="1" dirty="0"/>
          </a:p>
          <a:p>
            <a:r>
              <a:rPr lang="it-IT" sz="2400" dirty="0"/>
              <a:t>opuscoli ed epistolografia</a:t>
            </a:r>
          </a:p>
          <a:p>
            <a:r>
              <a:rPr lang="it-IT" sz="2400" dirty="0"/>
              <a:t>rubriche dedicate ai caduti </a:t>
            </a:r>
          </a:p>
          <a:p>
            <a:r>
              <a:rPr lang="it-IT" sz="2400" dirty="0"/>
              <a:t>cartoline illustrate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760577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1386</Words>
  <Application>Microsoft Office PowerPoint</Application>
  <PresentationFormat>Widescreen</PresentationFormat>
  <Paragraphs>154</Paragraphs>
  <Slides>36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Tema di Office</vt:lpstr>
      <vt:lpstr>La Grande guerra prima  e  dopo</vt:lpstr>
      <vt:lpstr>Lezione 7 Il culto del soldato caduto </vt:lpstr>
      <vt:lpstr>I caduti</vt:lpstr>
      <vt:lpstr>I caduti</vt:lpstr>
      <vt:lpstr>G.L. Mosse </vt:lpstr>
      <vt:lpstr>Un confronto parziale</vt:lpstr>
      <vt:lpstr>Caduti</vt:lpstr>
      <vt:lpstr>Necrologi</vt:lpstr>
      <vt:lpstr>Caduti</vt:lpstr>
      <vt:lpstr>Culto del soldato caduto </vt:lpstr>
      <vt:lpstr>G.L. Mosse</vt:lpstr>
      <vt:lpstr>Morte e trasfigurazione</vt:lpstr>
      <vt:lpstr>Presentazione standard di PowerPoint</vt:lpstr>
      <vt:lpstr>La Passione</vt:lpstr>
      <vt:lpstr>Presentazione standard di PowerPoint</vt:lpstr>
      <vt:lpstr>Presentazione standard di PowerPoint</vt:lpstr>
      <vt:lpstr>Presentazione standard di PowerPoint</vt:lpstr>
      <vt:lpstr>Riesumazioni</vt:lpstr>
      <vt:lpstr>Cimiteri di guerra</vt:lpstr>
      <vt:lpstr>Presentazione standard di PowerPoint</vt:lpstr>
      <vt:lpstr>Cimiteri di guerra</vt:lpstr>
      <vt:lpstr>Cimiteri militari</vt:lpstr>
      <vt:lpstr>Presentazione standard di PowerPoint</vt:lpstr>
      <vt:lpstr>Colle Sant’Elia</vt:lpstr>
      <vt:lpstr>G.L. Mosse</vt:lpstr>
      <vt:lpstr> Culto del soldato cadutodel soldato caduto</vt:lpstr>
      <vt:lpstr>Forme del culto del soldato caduto</vt:lpstr>
      <vt:lpstr>Presentazione standard di PowerPoint</vt:lpstr>
      <vt:lpstr>Presentazione standard di PowerPoint</vt:lpstr>
      <vt:lpstr>    </vt:lpstr>
      <vt:lpstr>Le zone sacre</vt:lpstr>
      <vt:lpstr>Il Milite ignoto Francia</vt:lpstr>
      <vt:lpstr>Il Milite ignoto Gran Bretagna</vt:lpstr>
      <vt:lpstr>Cenotafio del soldato ignoto, Londra 1920       Horace Nicholls (1867–1941) - The Graphic, 20 November 1920, Pubblico dominio, https://commons.wikimedia.org/w/index.php?curid=18490393 </vt:lpstr>
      <vt:lpstr>Il Milite ignoto</vt:lpstr>
      <vt:lpstr>Sacrari anni Trenta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Grande guerra prima  e  dopo</dc:title>
  <dc:creator>Fabio Todero</dc:creator>
  <cp:lastModifiedBy>PUPO</cp:lastModifiedBy>
  <cp:revision>40</cp:revision>
  <dcterms:created xsi:type="dcterms:W3CDTF">2018-04-11T13:02:19Z</dcterms:created>
  <dcterms:modified xsi:type="dcterms:W3CDTF">2018-05-03T10:38:38Z</dcterms:modified>
</cp:coreProperties>
</file>