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56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5B265-E53D-45D4-9DCB-87DC0A4EA157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51DC5-EACF-4229-9B4B-5AC8EC9AE1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18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51DC5-EACF-4229-9B4B-5AC8EC9AE18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95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30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11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9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41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62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79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47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02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70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58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46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A6AC-C722-4EDA-8D6A-FD1075A637B2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B9BBE-A66A-4BDC-AB91-8A4DDD788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138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CACEEE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800" b="1">
                <a:solidFill>
                  <a:srgbClr val="000080"/>
                </a:solidFill>
                <a:latin typeface="Garamond" pitchFamily="18" charset="0"/>
              </a:rPr>
              <a:t>BILANCIO IN FORMA ABBREVIATA </a:t>
            </a:r>
            <a:r>
              <a:rPr lang="it-IT" altLang="it-IT" sz="3400" b="1">
                <a:solidFill>
                  <a:srgbClr val="000080"/>
                </a:solidFill>
                <a:latin typeface="Garamond" pitchFamily="18" charset="0"/>
              </a:rPr>
              <a:t>(art. 2435-bis c.c.)</a:t>
            </a:r>
            <a:endParaRPr lang="it-IT" altLang="it-IT" sz="4400">
              <a:solidFill>
                <a:schemeClr val="tx2"/>
              </a:solidFill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685800" y="2132856"/>
            <a:ext cx="8007350" cy="295232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Le società possono redigere il bilancio in forma abbreviata quando, nel primo esercizio o per due esercizi consecutivi, </a:t>
            </a:r>
            <a:r>
              <a:rPr lang="it-IT" altLang="it-IT" sz="3400" b="1" dirty="0">
                <a:solidFill>
                  <a:srgbClr val="66FF33"/>
                </a:solidFill>
                <a:latin typeface="Garamond" pitchFamily="18" charset="0"/>
              </a:rPr>
              <a:t>non superino</a:t>
            </a: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it-IT" altLang="it-IT" sz="3400" b="1" dirty="0">
                <a:solidFill>
                  <a:srgbClr val="66FF33"/>
                </a:solidFill>
                <a:latin typeface="Garamond" pitchFamily="18" charset="0"/>
              </a:rPr>
              <a:t>due</a:t>
            </a: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lang="it-IT" altLang="it-IT" sz="3400" b="1" dirty="0">
                <a:solidFill>
                  <a:srgbClr val="66FF33"/>
                </a:solidFill>
                <a:latin typeface="Garamond" pitchFamily="18" charset="0"/>
              </a:rPr>
              <a:t>dei seguenti limiti:</a:t>
            </a:r>
            <a:endParaRPr lang="it-IT" altLang="it-IT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17881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685800" y="1371600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	totale dell’attivo: 4.400.000 euro;</a:t>
            </a:r>
            <a:b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</a:br>
            <a:endParaRPr lang="it-IT" altLang="it-IT" sz="2800" dirty="0">
              <a:solidFill>
                <a:srgbClr val="FFFF00"/>
              </a:solidFill>
            </a:endParaRP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85800" y="2743200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	ricavi delle vendite e delle 				prestazioni: 8.800.000 euro;</a:t>
            </a:r>
            <a:b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</a:br>
            <a:endParaRPr lang="it-IT" altLang="it-IT" sz="3400" b="1" dirty="0">
              <a:solidFill>
                <a:srgbClr val="FFFF00"/>
              </a:solidFill>
              <a:latin typeface="Garamond" pitchFamily="18" charset="0"/>
            </a:endParaRP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685800" y="4343400"/>
            <a:ext cx="8458200" cy="914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	dipendenti occupati in media durante 		l’esercizio: 50 unità. </a:t>
            </a:r>
            <a:b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</a:b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</a:br>
            <a:endParaRPr lang="it-IT" altLang="it-IT" sz="3400" b="1" dirty="0">
              <a:solidFill>
                <a:srgbClr val="FFFF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35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utoUpdateAnimBg="0"/>
      <p:bldP spid="176131" grpId="0" autoUpdateAnimBg="0"/>
      <p:bldP spid="17613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609600" y="2971800"/>
            <a:ext cx="80073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3400" b="1" dirty="0">
                <a:solidFill>
                  <a:srgbClr val="FFFF00"/>
                </a:solidFill>
                <a:latin typeface="Garamond" pitchFamily="18" charset="0"/>
              </a:rPr>
              <a:t>Nel bilancio in forma abbreviata lo Stato Patrimoniale comprende solo le voci contrassegnate nell’art. 2424 con </a:t>
            </a:r>
            <a:r>
              <a:rPr lang="it-IT" altLang="it-IT" sz="3400" b="1" u="sng" dirty="0">
                <a:solidFill>
                  <a:srgbClr val="FFFF00"/>
                </a:solidFill>
                <a:latin typeface="Garamond" pitchFamily="18" charset="0"/>
              </a:rPr>
              <a:t>lettere maiuscole e numeri romani.</a:t>
            </a:r>
            <a:endParaRPr lang="it-IT" altLang="it-IT" sz="28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3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762000" y="332656"/>
            <a:ext cx="800735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b="1" dirty="0" smtClean="0">
                <a:solidFill>
                  <a:srgbClr val="FFFF00"/>
                </a:solidFill>
              </a:rPr>
              <a:t>le voci A (crediti per capitale sottoscritto) e D (ratei e risconti) dell'attivo possono essere comprese nella voce CII (crediti);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it-IT" altLang="it-IT" b="1" dirty="0" smtClean="0">
              <a:solidFill>
                <a:srgbClr val="FFFF00"/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b="1" dirty="0" smtClean="0">
                <a:solidFill>
                  <a:srgbClr val="FFFF00"/>
                </a:solidFill>
              </a:rPr>
              <a:t> la voce E (Ratei e risconti) del passivo può essere compresa nella voce D (Debiti); </a:t>
            </a:r>
            <a:endParaRPr lang="it-IT" altLang="it-IT" b="1" dirty="0">
              <a:solidFill>
                <a:srgbClr val="FFFF00"/>
              </a:solidFill>
            </a:endParaRP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762000" y="4495800"/>
            <a:ext cx="80073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b="1" dirty="0">
                <a:solidFill>
                  <a:srgbClr val="FFFF00"/>
                </a:solidFill>
                <a:cs typeface="Times New Roman" panose="02020603050405020304" pitchFamily="18" charset="0"/>
              </a:rPr>
              <a:t>Dai crediti iscritti nell’attivo circolante e dai debiti devono essere separatamente indicati quelli esigibili oltre l’esercizio successivo</a:t>
            </a:r>
            <a:r>
              <a:rPr lang="it-IT" altLang="it-IT" b="1" dirty="0">
                <a:solidFill>
                  <a:srgbClr val="FFFF00"/>
                </a:solidFill>
                <a:latin typeface="Garamond" pitchFamily="18" charset="0"/>
              </a:rPr>
              <a:t>.</a:t>
            </a:r>
            <a:endParaRPr lang="it-IT" altLang="it-IT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olo 1"/>
          <p:cNvSpPr>
            <a:spLocks noGrp="1"/>
          </p:cNvSpPr>
          <p:nvPr>
            <p:ph type="title"/>
          </p:nvPr>
        </p:nvSpPr>
        <p:spPr>
          <a:xfrm flipV="1">
            <a:off x="457200" y="-819472"/>
            <a:ext cx="8229600" cy="50405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endParaRPr lang="it-IT" altLang="it-IT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4604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Nel bilancio in forma abbreviata le seguenti voci del conto economico previste dall’art. 2425 possono essere raggruppate:</a:t>
            </a:r>
          </a:p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A2 e A3 (</a:t>
            </a:r>
            <a:r>
              <a:rPr lang="it-IT" sz="2800" dirty="0" err="1" smtClean="0">
                <a:solidFill>
                  <a:srgbClr val="FFFF00"/>
                </a:solidFill>
              </a:rPr>
              <a:t>Var</a:t>
            </a:r>
            <a:r>
              <a:rPr lang="it-IT" sz="2800" dirty="0" smtClean="0">
                <a:solidFill>
                  <a:srgbClr val="FFFF00"/>
                </a:solidFill>
              </a:rPr>
              <a:t>. </a:t>
            </a:r>
            <a:r>
              <a:rPr lang="it-IT" sz="2800" dirty="0" err="1" smtClean="0">
                <a:solidFill>
                  <a:srgbClr val="FFFF00"/>
                </a:solidFill>
              </a:rPr>
              <a:t>rim</a:t>
            </a:r>
            <a:r>
              <a:rPr lang="it-IT" sz="2800" dirty="0" smtClean="0">
                <a:solidFill>
                  <a:srgbClr val="FFFF00"/>
                </a:solidFill>
              </a:rPr>
              <a:t>. </a:t>
            </a:r>
            <a:r>
              <a:rPr lang="it-IT" sz="2800" dirty="0" err="1" smtClean="0">
                <a:solidFill>
                  <a:srgbClr val="FFFF00"/>
                </a:solidFill>
              </a:rPr>
              <a:t>prod</a:t>
            </a:r>
            <a:r>
              <a:rPr lang="it-IT" sz="2800" dirty="0" smtClean="0">
                <a:solidFill>
                  <a:srgbClr val="FFFF00"/>
                </a:solidFill>
              </a:rPr>
              <a:t>. </a:t>
            </a:r>
            <a:r>
              <a:rPr lang="it-IT" sz="2800" dirty="0">
                <a:solidFill>
                  <a:srgbClr val="FFFF00"/>
                </a:solidFill>
              </a:rPr>
              <a:t>e</a:t>
            </a:r>
            <a:r>
              <a:rPr lang="it-IT" sz="2800" dirty="0" smtClean="0">
                <a:solidFill>
                  <a:srgbClr val="FFFF00"/>
                </a:solidFill>
              </a:rPr>
              <a:t> di LICO)</a:t>
            </a:r>
          </a:p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B9(c), B9(d), B9(e) (Costi TFR, quiescenza, altri)</a:t>
            </a:r>
          </a:p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B10(a), B10(b), B10(c) (</a:t>
            </a:r>
            <a:r>
              <a:rPr lang="it-IT" sz="2800" dirty="0" err="1" smtClean="0">
                <a:solidFill>
                  <a:srgbClr val="FFFF00"/>
                </a:solidFill>
              </a:rPr>
              <a:t>Amm.ti</a:t>
            </a:r>
            <a:r>
              <a:rPr lang="it-IT" sz="2800" dirty="0" smtClean="0">
                <a:solidFill>
                  <a:srgbClr val="FFFF00"/>
                </a:solidFill>
              </a:rPr>
              <a:t> e </a:t>
            </a:r>
            <a:r>
              <a:rPr lang="it-IT" sz="2800" dirty="0" err="1" smtClean="0">
                <a:solidFill>
                  <a:srgbClr val="FFFF00"/>
                </a:solidFill>
              </a:rPr>
              <a:t>svalut</a:t>
            </a:r>
            <a:r>
              <a:rPr lang="it-IT" sz="2800" dirty="0" smtClean="0">
                <a:solidFill>
                  <a:srgbClr val="FFFF00"/>
                </a:solidFill>
              </a:rPr>
              <a:t>. </a:t>
            </a:r>
            <a:r>
              <a:rPr lang="it-IT" sz="2800" dirty="0" err="1" smtClean="0">
                <a:solidFill>
                  <a:srgbClr val="FFFF00"/>
                </a:solidFill>
              </a:rPr>
              <a:t>Immobilizz</a:t>
            </a:r>
            <a:r>
              <a:rPr lang="it-IT" sz="2800" dirty="0" smtClean="0">
                <a:solidFill>
                  <a:srgbClr val="FFFF00"/>
                </a:solidFill>
              </a:rPr>
              <a:t>.)</a:t>
            </a:r>
          </a:p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C16(b), C16(c) (proventi fin. </a:t>
            </a:r>
            <a:r>
              <a:rPr lang="it-IT" sz="2800" dirty="0">
                <a:solidFill>
                  <a:srgbClr val="FFFF00"/>
                </a:solidFill>
              </a:rPr>
              <a:t>d</a:t>
            </a:r>
            <a:r>
              <a:rPr lang="it-IT" sz="2800" dirty="0" smtClean="0">
                <a:solidFill>
                  <a:srgbClr val="FFFF00"/>
                </a:solidFill>
              </a:rPr>
              <a:t>a titoli)</a:t>
            </a:r>
          </a:p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D18(a), D18(b), D18(c), D18(d) (</a:t>
            </a:r>
            <a:r>
              <a:rPr lang="it-IT" sz="2800" dirty="0" err="1" smtClean="0">
                <a:solidFill>
                  <a:srgbClr val="FFFF00"/>
                </a:solidFill>
              </a:rPr>
              <a:t>Rivalut</a:t>
            </a:r>
            <a:r>
              <a:rPr lang="it-IT" sz="2800" dirty="0" smtClean="0">
                <a:solidFill>
                  <a:srgbClr val="FFFF00"/>
                </a:solidFill>
              </a:rPr>
              <a:t>. Titoli e part.)</a:t>
            </a:r>
          </a:p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</a:rPr>
              <a:t>D19(a), D19(b), D19(c), D19(d)  (</a:t>
            </a:r>
            <a:r>
              <a:rPr lang="it-IT" sz="2800" dirty="0" err="1" smtClean="0">
                <a:solidFill>
                  <a:srgbClr val="FFFF00"/>
                </a:solidFill>
              </a:rPr>
              <a:t>Svalut</a:t>
            </a:r>
            <a:r>
              <a:rPr lang="it-IT" sz="2800" dirty="0" smtClean="0">
                <a:solidFill>
                  <a:srgbClr val="FFFF00"/>
                </a:solidFill>
              </a:rPr>
              <a:t>. Titoli e part.)</a:t>
            </a:r>
            <a:endParaRPr lang="it-IT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-145112"/>
            <a:ext cx="7772400" cy="45719"/>
          </a:xfrm>
          <a:solidFill>
            <a:srgbClr val="CACEEE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endParaRPr lang="it-IT" sz="3800" b="1" dirty="0">
              <a:solidFill>
                <a:srgbClr val="000080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7776864" cy="5688632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u="sng" dirty="0"/>
              <a:t>la </a:t>
            </a:r>
            <a:r>
              <a:rPr lang="it-IT" sz="2800" b="1" u="sng" dirty="0"/>
              <a:t>nota integrativa </a:t>
            </a:r>
            <a:r>
              <a:rPr lang="it-IT" sz="2800" dirty="0"/>
              <a:t>fornisce le indicazioni richieste dal primo comma dell’articolo 2427, </a:t>
            </a:r>
            <a:endParaRPr lang="it-IT" sz="2800" dirty="0" smtClean="0"/>
          </a:p>
          <a:p>
            <a:pPr algn="just"/>
            <a:r>
              <a:rPr lang="it-IT" sz="2800" dirty="0" smtClean="0"/>
              <a:t>numeri </a:t>
            </a:r>
            <a:r>
              <a:rPr lang="it-IT" sz="2800" dirty="0"/>
              <a:t>1), 2), 6), per quest’ultimo limitatamente ai soli debiti senza indicazione della ripartizione geografica</a:t>
            </a:r>
            <a:r>
              <a:rPr lang="it-IT" sz="2800" dirty="0" smtClean="0"/>
              <a:t>,</a:t>
            </a:r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8), 9), 13), 15), per quest’ultimo anche omettendo la ripartizione per categoria</a:t>
            </a:r>
            <a:r>
              <a:rPr lang="it-IT" sz="2800" dirty="0" smtClean="0"/>
              <a:t>,</a:t>
            </a:r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16), 22-bis), 22-ter), per quest’ultimo anche omettendo le indicazioni riguardanti gli effetti patrimoniali, finanziari ed economici</a:t>
            </a:r>
            <a:r>
              <a:rPr lang="it-IT" sz="2800" dirty="0" smtClean="0"/>
              <a:t>,</a:t>
            </a:r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22-quater), 22-sexies), per quest’ultimo anche omettendo l’indicazione del luogo in cui è disponibile la copia del bilancio consolidato, nonché dal primo comma dell’articolo 2427-bis, numero 1). </a:t>
            </a:r>
          </a:p>
        </p:txBody>
      </p:sp>
    </p:spTree>
    <p:extLst>
      <p:ext uri="{BB962C8B-B14F-4D97-AF65-F5344CB8AC3E}">
        <p14:creationId xmlns:p14="http://schemas.microsoft.com/office/powerpoint/2010/main" val="9050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</a:rPr>
              <a:t>ESONERO DALLA REDAZIONE DELLA</a:t>
            </a:r>
            <a:br>
              <a:rPr lang="it-IT" sz="2800" b="1" dirty="0" smtClean="0">
                <a:solidFill>
                  <a:schemeClr val="bg1"/>
                </a:solidFill>
              </a:rPr>
            </a:br>
            <a:r>
              <a:rPr lang="it-IT" sz="2800" b="1" dirty="0" smtClean="0">
                <a:solidFill>
                  <a:schemeClr val="bg1"/>
                </a:solidFill>
              </a:rPr>
              <a:t> RELAZIONE SULLA GESTIONE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Qualora </a:t>
            </a:r>
            <a:r>
              <a:rPr lang="it-IT" dirty="0"/>
              <a:t>le società </a:t>
            </a:r>
            <a:r>
              <a:rPr lang="it-IT" dirty="0" smtClean="0"/>
              <a:t>che redigono il bilancio in forma abbreviata forniscano </a:t>
            </a:r>
            <a:r>
              <a:rPr lang="it-IT" dirty="0"/>
              <a:t>nella nota integrativa le informazioni richieste dai numeri 3) e 4) dell'articolo 2428, esse </a:t>
            </a:r>
            <a:r>
              <a:rPr lang="it-IT" b="1" dirty="0">
                <a:solidFill>
                  <a:srgbClr val="C00000"/>
                </a:solidFill>
              </a:rPr>
              <a:t>sono esonerate dalla redazione della relazione sulla gestione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0378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DEROGHE ALL’ART. 2426 (CRITERI DI VALUTAZIONE)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Le </a:t>
            </a:r>
            <a:r>
              <a:rPr lang="it-IT" dirty="0"/>
              <a:t>società che redigono il bilancio in forma </a:t>
            </a:r>
            <a:r>
              <a:rPr lang="it-IT" dirty="0" smtClean="0"/>
              <a:t>abbreviata </a:t>
            </a:r>
            <a:r>
              <a:rPr lang="it-IT" dirty="0" smtClean="0">
                <a:solidFill>
                  <a:schemeClr val="bg1"/>
                </a:solidFill>
              </a:rPr>
              <a:t>hanno </a:t>
            </a:r>
            <a:r>
              <a:rPr lang="it-IT" dirty="0">
                <a:solidFill>
                  <a:schemeClr val="bg1"/>
                </a:solidFill>
              </a:rPr>
              <a:t>la </a:t>
            </a:r>
            <a:r>
              <a:rPr lang="it-IT" u="sng" dirty="0">
                <a:solidFill>
                  <a:schemeClr val="bg1"/>
                </a:solidFill>
              </a:rPr>
              <a:t>facoltà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smtClean="0">
                <a:solidFill>
                  <a:schemeClr val="bg1"/>
                </a:solidFill>
              </a:rPr>
              <a:t>di iscrivere:</a:t>
            </a:r>
          </a:p>
          <a:p>
            <a:pPr algn="just"/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i titoli al costo di acquisto</a:t>
            </a:r>
            <a:r>
              <a:rPr lang="it-IT" dirty="0" smtClean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i crediti al valore di presumibile </a:t>
            </a:r>
            <a:r>
              <a:rPr lang="it-IT" dirty="0" smtClean="0">
                <a:solidFill>
                  <a:schemeClr val="bg1"/>
                </a:solidFill>
              </a:rPr>
              <a:t>realizzo,</a:t>
            </a:r>
          </a:p>
          <a:p>
            <a:pPr algn="just"/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i debiti al valore </a:t>
            </a:r>
            <a:r>
              <a:rPr lang="it-IT" dirty="0" smtClean="0">
                <a:solidFill>
                  <a:schemeClr val="bg1"/>
                </a:solidFill>
              </a:rPr>
              <a:t>nominale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27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418</Words>
  <Application>Microsoft Office PowerPoint</Application>
  <PresentationFormat>Presentazione su schermo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ESONERO DALLA REDAZIONE DELLA  RELAZIONE SULLA GESTIONE</vt:lpstr>
      <vt:lpstr>DEROGHE ALL’ART. 2426 (CRITERI DI VALUTAZIONE)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Livio</dc:creator>
  <cp:lastModifiedBy>Livio</cp:lastModifiedBy>
  <cp:revision>10</cp:revision>
  <dcterms:created xsi:type="dcterms:W3CDTF">2018-04-11T20:02:06Z</dcterms:created>
  <dcterms:modified xsi:type="dcterms:W3CDTF">2018-05-01T15:52:53Z</dcterms:modified>
</cp:coreProperties>
</file>