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24" r:id="rId3"/>
    <p:sldId id="279" r:id="rId4"/>
    <p:sldId id="265" r:id="rId5"/>
    <p:sldId id="262" r:id="rId6"/>
    <p:sldId id="263" r:id="rId7"/>
    <p:sldId id="264" r:id="rId8"/>
    <p:sldId id="278" r:id="rId9"/>
    <p:sldId id="258" r:id="rId10"/>
    <p:sldId id="266" r:id="rId11"/>
    <p:sldId id="268" r:id="rId12"/>
    <p:sldId id="267" r:id="rId13"/>
    <p:sldId id="269" r:id="rId14"/>
    <p:sldId id="339" r:id="rId15"/>
    <p:sldId id="274" r:id="rId16"/>
    <p:sldId id="326" r:id="rId17"/>
    <p:sldId id="327" r:id="rId18"/>
    <p:sldId id="328" r:id="rId19"/>
    <p:sldId id="276" r:id="rId20"/>
    <p:sldId id="261" r:id="rId21"/>
    <p:sldId id="259" r:id="rId22"/>
    <p:sldId id="285" r:id="rId23"/>
    <p:sldId id="331" r:id="rId24"/>
    <p:sldId id="287" r:id="rId25"/>
    <p:sldId id="288" r:id="rId26"/>
    <p:sldId id="296" r:id="rId27"/>
    <p:sldId id="297" r:id="rId28"/>
    <p:sldId id="298" r:id="rId29"/>
    <p:sldId id="332" r:id="rId30"/>
    <p:sldId id="300" r:id="rId31"/>
    <p:sldId id="301" r:id="rId32"/>
    <p:sldId id="291" r:id="rId33"/>
    <p:sldId id="302" r:id="rId34"/>
    <p:sldId id="293" r:id="rId35"/>
    <p:sldId id="333" r:id="rId36"/>
    <p:sldId id="277" r:id="rId37"/>
    <p:sldId id="304" r:id="rId38"/>
    <p:sldId id="305" r:id="rId39"/>
    <p:sldId id="306" r:id="rId40"/>
    <p:sldId id="307" r:id="rId41"/>
    <p:sldId id="308" r:id="rId42"/>
    <p:sldId id="309" r:id="rId43"/>
    <p:sldId id="310" r:id="rId44"/>
    <p:sldId id="334" r:id="rId45"/>
    <p:sldId id="337" r:id="rId46"/>
    <p:sldId id="338" r:id="rId47"/>
    <p:sldId id="313" r:id="rId48"/>
    <p:sldId id="314" r:id="rId49"/>
    <p:sldId id="315" r:id="rId50"/>
    <p:sldId id="316" r:id="rId51"/>
    <p:sldId id="317" r:id="rId52"/>
    <p:sldId id="271" r:id="rId53"/>
    <p:sldId id="270" r:id="rId54"/>
    <p:sldId id="318" r:id="rId55"/>
    <p:sldId id="319" r:id="rId56"/>
    <p:sldId id="320" r:id="rId57"/>
    <p:sldId id="321" r:id="rId58"/>
    <p:sldId id="322" r:id="rId5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Totale caduti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2"/>
                <c:pt idx="0">
                  <c:v>Totale caduti</c:v>
                </c:pt>
                <c:pt idx="1">
                  <c:v>Totale caduti 20-24 a.</c:v>
                </c:pt>
              </c:strCache>
            </c:strRef>
          </c:cat>
          <c:val>
            <c:numRef>
              <c:f>Foglio1!$B$2:$B$5</c:f>
              <c:numCache>
                <c:formatCode>#,##0</c:formatCode>
                <c:ptCount val="4"/>
                <c:pt idx="0">
                  <c:v>241000</c:v>
                </c:pt>
                <c:pt idx="1">
                  <c:v>99000</c:v>
                </c:pt>
              </c:numCache>
            </c:numRef>
          </c:val>
          <c:extLst>
            <c:ext xmlns:c16="http://schemas.microsoft.com/office/drawing/2014/chart" uri="{C3380CC4-5D6E-409C-BE32-E72D297353CC}">
              <c16:uniqueId val="{00000000-4E7A-4E67-89DC-1F031E35B13F}"/>
            </c:ext>
          </c:extLst>
        </c:ser>
        <c:ser>
          <c:idx val="1"/>
          <c:order val="1"/>
          <c:tx>
            <c:strRef>
              <c:f>Foglio1!$C$1</c:f>
              <c:strCache>
                <c:ptCount val="1"/>
                <c:pt idx="0">
                  <c:v>Caduti 20-24 anni</c:v>
                </c:pt>
              </c:strCache>
            </c:strRef>
          </c:tx>
          <c:invertIfNegative val="0"/>
          <c:cat>
            <c:strRef>
              <c:f>Foglio1!$A$2:$A$5</c:f>
              <c:strCache>
                <c:ptCount val="2"/>
                <c:pt idx="0">
                  <c:v>Totale caduti</c:v>
                </c:pt>
                <c:pt idx="1">
                  <c:v>Totale caduti 20-24 a.</c:v>
                </c:pt>
              </c:strCache>
            </c:strRef>
          </c:cat>
          <c:val>
            <c:numRef>
              <c:f>Foglio1!$C$2:$C$5</c:f>
              <c:numCache>
                <c:formatCode>General</c:formatCode>
                <c:ptCount val="4"/>
              </c:numCache>
            </c:numRef>
          </c:val>
          <c:extLst>
            <c:ext xmlns:c16="http://schemas.microsoft.com/office/drawing/2014/chart" uri="{C3380CC4-5D6E-409C-BE32-E72D297353CC}">
              <c16:uniqueId val="{00000001-4E7A-4E67-89DC-1F031E35B13F}"/>
            </c:ext>
          </c:extLst>
        </c:ser>
        <c:ser>
          <c:idx val="2"/>
          <c:order val="2"/>
          <c:tx>
            <c:strRef>
              <c:f>Foglio1!$D$1</c:f>
              <c:strCache>
                <c:ptCount val="1"/>
                <c:pt idx="0">
                  <c:v>Colonna2</c:v>
                </c:pt>
              </c:strCache>
            </c:strRef>
          </c:tx>
          <c:invertIfNegative val="0"/>
          <c:cat>
            <c:strRef>
              <c:f>Foglio1!$A$2:$A$5</c:f>
              <c:strCache>
                <c:ptCount val="2"/>
                <c:pt idx="0">
                  <c:v>Totale caduti</c:v>
                </c:pt>
                <c:pt idx="1">
                  <c:v>Totale caduti 20-24 a.</c:v>
                </c:pt>
              </c:strCache>
            </c:strRef>
          </c:cat>
          <c:val>
            <c:numRef>
              <c:f>Foglio1!$D$2:$D$5</c:f>
              <c:numCache>
                <c:formatCode>General</c:formatCode>
                <c:ptCount val="4"/>
                <c:pt idx="0">
                  <c:v>2</c:v>
                </c:pt>
                <c:pt idx="1">
                  <c:v>2</c:v>
                </c:pt>
              </c:numCache>
            </c:numRef>
          </c:val>
          <c:extLst>
            <c:ext xmlns:c16="http://schemas.microsoft.com/office/drawing/2014/chart" uri="{C3380CC4-5D6E-409C-BE32-E72D297353CC}">
              <c16:uniqueId val="{00000002-4E7A-4E67-89DC-1F031E35B13F}"/>
            </c:ext>
          </c:extLst>
        </c:ser>
        <c:dLbls>
          <c:showLegendKey val="0"/>
          <c:showVal val="0"/>
          <c:showCatName val="0"/>
          <c:showSerName val="0"/>
          <c:showPercent val="0"/>
          <c:showBubbleSize val="0"/>
        </c:dLbls>
        <c:gapWidth val="150"/>
        <c:axId val="129318912"/>
        <c:axId val="129320448"/>
      </c:barChart>
      <c:catAx>
        <c:axId val="129318912"/>
        <c:scaling>
          <c:orientation val="minMax"/>
        </c:scaling>
        <c:delete val="0"/>
        <c:axPos val="b"/>
        <c:numFmt formatCode="General" sourceLinked="0"/>
        <c:majorTickMark val="out"/>
        <c:minorTickMark val="none"/>
        <c:tickLblPos val="nextTo"/>
        <c:crossAx val="129320448"/>
        <c:crosses val="autoZero"/>
        <c:auto val="1"/>
        <c:lblAlgn val="ctr"/>
        <c:lblOffset val="100"/>
        <c:noMultiLvlLbl val="0"/>
      </c:catAx>
      <c:valAx>
        <c:axId val="129320448"/>
        <c:scaling>
          <c:orientation val="minMax"/>
        </c:scaling>
        <c:delete val="0"/>
        <c:axPos val="l"/>
        <c:majorGridlines/>
        <c:numFmt formatCode="#,##0" sourceLinked="1"/>
        <c:majorTickMark val="out"/>
        <c:minorTickMark val="none"/>
        <c:tickLblPos val="nextTo"/>
        <c:crossAx val="12931891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Francia Gran Bretagna</c:v>
                </c:pt>
              </c:strCache>
            </c:strRef>
          </c:tx>
          <c:invertIfNegative val="0"/>
          <c:dLbls>
            <c:dLbl>
              <c:idx val="1"/>
              <c:tx>
                <c:rich>
                  <a:bodyPr/>
                  <a:lstStyle/>
                  <a:p>
                    <a:r>
                      <a:rPr lang="en-US"/>
                      <a:t>18500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D8-4237-BF55-0831128C80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3"/>
                <c:pt idx="0">
                  <c:v>Aerei</c:v>
                </c:pt>
                <c:pt idx="1">
                  <c:v>Cannoni</c:v>
                </c:pt>
                <c:pt idx="2">
                  <c:v>Carri armati</c:v>
                </c:pt>
              </c:strCache>
            </c:strRef>
          </c:cat>
          <c:val>
            <c:numRef>
              <c:f>Foglio1!$B$2:$B$5</c:f>
              <c:numCache>
                <c:formatCode>#,##0</c:formatCode>
                <c:ptCount val="4"/>
                <c:pt idx="0" formatCode="General">
                  <c:v>4500</c:v>
                </c:pt>
                <c:pt idx="1">
                  <c:v>18500</c:v>
                </c:pt>
                <c:pt idx="2" formatCode="General">
                  <c:v>800</c:v>
                </c:pt>
              </c:numCache>
            </c:numRef>
          </c:val>
          <c:extLst>
            <c:ext xmlns:c16="http://schemas.microsoft.com/office/drawing/2014/chart" uri="{C3380CC4-5D6E-409C-BE32-E72D297353CC}">
              <c16:uniqueId val="{00000001-CAD8-4237-BF55-0831128C80B9}"/>
            </c:ext>
          </c:extLst>
        </c:ser>
        <c:ser>
          <c:idx val="1"/>
          <c:order val="1"/>
          <c:tx>
            <c:strRef>
              <c:f>Foglio1!$C$1</c:f>
              <c:strCache>
                <c:ptCount val="1"/>
                <c:pt idx="0">
                  <c:v>Germania</c:v>
                </c:pt>
              </c:strCache>
            </c:strRef>
          </c:tx>
          <c:invertIfNegative val="0"/>
          <c:dLbls>
            <c:dLbl>
              <c:idx val="1"/>
              <c:tx>
                <c:rich>
                  <a:bodyPr/>
                  <a:lstStyle/>
                  <a:p>
                    <a:r>
                      <a:rPr lang="en-US"/>
                      <a:t>14000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D8-4237-BF55-0831128C80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3"/>
                <c:pt idx="0">
                  <c:v>Aerei</c:v>
                </c:pt>
                <c:pt idx="1">
                  <c:v>Cannoni</c:v>
                </c:pt>
                <c:pt idx="2">
                  <c:v>Carri armati</c:v>
                </c:pt>
              </c:strCache>
            </c:strRef>
          </c:cat>
          <c:val>
            <c:numRef>
              <c:f>Foglio1!$C$2:$C$5</c:f>
              <c:numCache>
                <c:formatCode>#,##0</c:formatCode>
                <c:ptCount val="4"/>
                <c:pt idx="0" formatCode="General">
                  <c:v>3670</c:v>
                </c:pt>
                <c:pt idx="1">
                  <c:v>14000</c:v>
                </c:pt>
                <c:pt idx="2" formatCode="General">
                  <c:v>10</c:v>
                </c:pt>
              </c:numCache>
            </c:numRef>
          </c:val>
          <c:extLst>
            <c:ext xmlns:c16="http://schemas.microsoft.com/office/drawing/2014/chart" uri="{C3380CC4-5D6E-409C-BE32-E72D297353CC}">
              <c16:uniqueId val="{00000003-CAD8-4237-BF55-0831128C80B9}"/>
            </c:ext>
          </c:extLst>
        </c:ser>
        <c:ser>
          <c:idx val="2"/>
          <c:order val="2"/>
          <c:tx>
            <c:strRef>
              <c:f>Foglio1!$D$1</c:f>
              <c:strCache>
                <c:ptCount val="1"/>
                <c:pt idx="0">
                  <c:v>Colonna1</c:v>
                </c:pt>
              </c:strCache>
            </c:strRef>
          </c:tx>
          <c:invertIfNegative val="0"/>
          <c:cat>
            <c:strRef>
              <c:f>Foglio1!$A$2:$A$5</c:f>
              <c:strCache>
                <c:ptCount val="3"/>
                <c:pt idx="0">
                  <c:v>Aerei</c:v>
                </c:pt>
                <c:pt idx="1">
                  <c:v>Cannoni</c:v>
                </c:pt>
                <c:pt idx="2">
                  <c:v>Carri armati</c:v>
                </c:pt>
              </c:strCache>
            </c:strRef>
          </c:cat>
          <c:val>
            <c:numRef>
              <c:f>Foglio1!$D$2:$D$5</c:f>
              <c:numCache>
                <c:formatCode>General</c:formatCode>
                <c:ptCount val="4"/>
              </c:numCache>
            </c:numRef>
          </c:val>
          <c:extLst>
            <c:ext xmlns:c16="http://schemas.microsoft.com/office/drawing/2014/chart" uri="{C3380CC4-5D6E-409C-BE32-E72D297353CC}">
              <c16:uniqueId val="{00000004-CAD8-4237-BF55-0831128C80B9}"/>
            </c:ext>
          </c:extLst>
        </c:ser>
        <c:dLbls>
          <c:showLegendKey val="0"/>
          <c:showVal val="0"/>
          <c:showCatName val="0"/>
          <c:showSerName val="0"/>
          <c:showPercent val="0"/>
          <c:showBubbleSize val="0"/>
        </c:dLbls>
        <c:gapWidth val="150"/>
        <c:axId val="96540928"/>
        <c:axId val="96550912"/>
      </c:barChart>
      <c:catAx>
        <c:axId val="96540928"/>
        <c:scaling>
          <c:orientation val="minMax"/>
        </c:scaling>
        <c:delete val="0"/>
        <c:axPos val="b"/>
        <c:numFmt formatCode="General" sourceLinked="0"/>
        <c:majorTickMark val="out"/>
        <c:minorTickMark val="none"/>
        <c:tickLblPos val="nextTo"/>
        <c:crossAx val="96550912"/>
        <c:crosses val="autoZero"/>
        <c:auto val="1"/>
        <c:lblAlgn val="ctr"/>
        <c:lblOffset val="100"/>
        <c:noMultiLvlLbl val="0"/>
      </c:catAx>
      <c:valAx>
        <c:axId val="96550912"/>
        <c:scaling>
          <c:orientation val="minMax"/>
        </c:scaling>
        <c:delete val="0"/>
        <c:axPos val="l"/>
        <c:majorGridlines/>
        <c:numFmt formatCode="General" sourceLinked="1"/>
        <c:majorTickMark val="out"/>
        <c:minorTickMark val="none"/>
        <c:tickLblPos val="nextTo"/>
        <c:crossAx val="96540928"/>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240801267766126"/>
          <c:y val="3.9249326607398251E-2"/>
          <c:w val="0.30136557222800037"/>
          <c:h val="0.77213865866778086"/>
        </c:manualLayout>
      </c:layout>
      <c:barChart>
        <c:barDir val="col"/>
        <c:grouping val="stacked"/>
        <c:varyColors val="0"/>
        <c:ser>
          <c:idx val="0"/>
          <c:order val="0"/>
          <c:tx>
            <c:strRef>
              <c:f>Foglio1!$B$1</c:f>
              <c:strCache>
                <c:ptCount val="1"/>
                <c:pt idx="0">
                  <c:v>Soldati USA</c:v>
                </c:pt>
              </c:strCache>
            </c:strRef>
          </c:tx>
          <c:invertIfNegative val="0"/>
          <c:dLbls>
            <c:dLbl>
              <c:idx val="0"/>
              <c:layout>
                <c:manualLayout>
                  <c:x val="1.5723270440251583E-2"/>
                  <c:y val="-5.6120653217889664E-2"/>
                </c:manualLayout>
              </c:layout>
              <c:tx>
                <c:rich>
                  <a:bodyPr/>
                  <a:lstStyle/>
                  <a:p>
                    <a:r>
                      <a:rPr lang="en-US" sz="1600" dirty="0"/>
                      <a:t>200.000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3A-482E-BD9A-AFAA9C7B7804}"/>
                </c:ext>
              </c:extLst>
            </c:dLbl>
            <c:dLbl>
              <c:idx val="1"/>
              <c:tx>
                <c:rich>
                  <a:bodyPr/>
                  <a:lstStyle/>
                  <a:p>
                    <a:r>
                      <a:rPr lang="en-US" sz="1400" dirty="0"/>
                      <a:t>2.000.000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3A-482E-BD9A-AFAA9C7B7804}"/>
                </c:ext>
              </c:extLst>
            </c:dLbl>
            <c:dLbl>
              <c:idx val="2"/>
              <c:layout>
                <c:manualLayout>
                  <c:x val="0"/>
                  <c:y val="-1.6836195965366837E-2"/>
                </c:manualLayout>
              </c:layout>
              <c:tx>
                <c:rich>
                  <a:bodyPr/>
                  <a:lstStyle/>
                  <a:p>
                    <a:r>
                      <a:rPr lang="en-US" sz="1600" dirty="0"/>
                      <a:t>50.000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3A-482E-BD9A-AFAA9C7B7804}"/>
                </c:ext>
              </c:extLst>
            </c:dLbl>
            <c:dLbl>
              <c:idx val="3"/>
              <c:layout>
                <c:manualLayout>
                  <c:x val="4.0880503144654148E-2"/>
                  <c:y val="-5.3314620556995228E-2"/>
                </c:manualLayout>
              </c:layout>
              <c:tx>
                <c:rich>
                  <a:bodyPr/>
                  <a:lstStyle/>
                  <a:p>
                    <a:r>
                      <a:rPr lang="en-US" sz="1600" dirty="0"/>
                      <a:t>130.000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3A-482E-BD9A-AFAA9C7B78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1917</c:v>
                </c:pt>
                <c:pt idx="1">
                  <c:v>1918</c:v>
                </c:pt>
                <c:pt idx="2">
                  <c:v>Caduti</c:v>
                </c:pt>
                <c:pt idx="3">
                  <c:v>Feriti</c:v>
                </c:pt>
              </c:strCache>
            </c:strRef>
          </c:cat>
          <c:val>
            <c:numRef>
              <c:f>Foglio1!$B$2:$B$5</c:f>
              <c:numCache>
                <c:formatCode>#,##0</c:formatCode>
                <c:ptCount val="4"/>
                <c:pt idx="0">
                  <c:v>200000</c:v>
                </c:pt>
                <c:pt idx="1">
                  <c:v>2000000</c:v>
                </c:pt>
                <c:pt idx="2">
                  <c:v>50000</c:v>
                </c:pt>
                <c:pt idx="3">
                  <c:v>130000</c:v>
                </c:pt>
              </c:numCache>
            </c:numRef>
          </c:val>
          <c:extLst>
            <c:ext xmlns:c16="http://schemas.microsoft.com/office/drawing/2014/chart" uri="{C3380CC4-5D6E-409C-BE32-E72D297353CC}">
              <c16:uniqueId val="{00000004-6A3A-482E-BD9A-AFAA9C7B7804}"/>
            </c:ext>
          </c:extLst>
        </c:ser>
        <c:ser>
          <c:idx val="1"/>
          <c:order val="1"/>
          <c:tx>
            <c:strRef>
              <c:f>Foglio1!$C$1</c:f>
              <c:strCache>
                <c:ptCount val="1"/>
                <c:pt idx="0">
                  <c:v>Colonna1</c:v>
                </c:pt>
              </c:strCache>
            </c:strRef>
          </c:tx>
          <c:invertIfNegative val="0"/>
          <c:cat>
            <c:strRef>
              <c:f>Foglio1!$A$2:$A$5</c:f>
              <c:strCache>
                <c:ptCount val="4"/>
                <c:pt idx="0">
                  <c:v>1917</c:v>
                </c:pt>
                <c:pt idx="1">
                  <c:v>1918</c:v>
                </c:pt>
                <c:pt idx="2">
                  <c:v>Caduti</c:v>
                </c:pt>
                <c:pt idx="3">
                  <c:v>Feriti</c:v>
                </c:pt>
              </c:strCache>
            </c:strRef>
          </c:cat>
          <c:val>
            <c:numRef>
              <c:f>Foglio1!$C$2:$C$5</c:f>
              <c:numCache>
                <c:formatCode>General</c:formatCode>
                <c:ptCount val="4"/>
              </c:numCache>
            </c:numRef>
          </c:val>
          <c:extLst>
            <c:ext xmlns:c16="http://schemas.microsoft.com/office/drawing/2014/chart" uri="{C3380CC4-5D6E-409C-BE32-E72D297353CC}">
              <c16:uniqueId val="{00000005-6A3A-482E-BD9A-AFAA9C7B7804}"/>
            </c:ext>
          </c:extLst>
        </c:ser>
        <c:ser>
          <c:idx val="2"/>
          <c:order val="2"/>
          <c:tx>
            <c:strRef>
              <c:f>Foglio1!$D$1</c:f>
              <c:strCache>
                <c:ptCount val="1"/>
                <c:pt idx="0">
                  <c:v>Colonna2</c:v>
                </c:pt>
              </c:strCache>
            </c:strRef>
          </c:tx>
          <c:invertIfNegative val="0"/>
          <c:cat>
            <c:strRef>
              <c:f>Foglio1!$A$2:$A$5</c:f>
              <c:strCache>
                <c:ptCount val="4"/>
                <c:pt idx="0">
                  <c:v>1917</c:v>
                </c:pt>
                <c:pt idx="1">
                  <c:v>1918</c:v>
                </c:pt>
                <c:pt idx="2">
                  <c:v>Caduti</c:v>
                </c:pt>
                <c:pt idx="3">
                  <c:v>Feriti</c:v>
                </c:pt>
              </c:strCache>
            </c:strRef>
          </c:cat>
          <c:val>
            <c:numRef>
              <c:f>Foglio1!$D$2:$D$5</c:f>
              <c:numCache>
                <c:formatCode>General</c:formatCode>
                <c:ptCount val="4"/>
              </c:numCache>
            </c:numRef>
          </c:val>
          <c:extLst>
            <c:ext xmlns:c16="http://schemas.microsoft.com/office/drawing/2014/chart" uri="{C3380CC4-5D6E-409C-BE32-E72D297353CC}">
              <c16:uniqueId val="{00000006-6A3A-482E-BD9A-AFAA9C7B7804}"/>
            </c:ext>
          </c:extLst>
        </c:ser>
        <c:dLbls>
          <c:showLegendKey val="0"/>
          <c:showVal val="0"/>
          <c:showCatName val="0"/>
          <c:showSerName val="0"/>
          <c:showPercent val="0"/>
          <c:showBubbleSize val="0"/>
        </c:dLbls>
        <c:gapWidth val="150"/>
        <c:overlap val="100"/>
        <c:axId val="96741632"/>
        <c:axId val="96772096"/>
      </c:barChart>
      <c:catAx>
        <c:axId val="96741632"/>
        <c:scaling>
          <c:orientation val="minMax"/>
        </c:scaling>
        <c:delete val="0"/>
        <c:axPos val="b"/>
        <c:numFmt formatCode="General" sourceLinked="0"/>
        <c:majorTickMark val="out"/>
        <c:minorTickMark val="none"/>
        <c:tickLblPos val="nextTo"/>
        <c:crossAx val="96772096"/>
        <c:crosses val="autoZero"/>
        <c:auto val="1"/>
        <c:lblAlgn val="ctr"/>
        <c:lblOffset val="100"/>
        <c:noMultiLvlLbl val="0"/>
      </c:catAx>
      <c:valAx>
        <c:axId val="96772096"/>
        <c:scaling>
          <c:orientation val="minMax"/>
        </c:scaling>
        <c:delete val="0"/>
        <c:axPos val="l"/>
        <c:majorGridlines/>
        <c:numFmt formatCode="#,##0" sourceLinked="1"/>
        <c:majorTickMark val="out"/>
        <c:minorTickMark val="none"/>
        <c:tickLblPos val="nextTo"/>
        <c:crossAx val="96741632"/>
        <c:crosses val="autoZero"/>
        <c:crossBetween val="between"/>
      </c:valAx>
    </c:plotArea>
    <c:legend>
      <c:legendPos val="r"/>
      <c:legendEntry>
        <c:idx val="0"/>
        <c:delete val="1"/>
      </c:legendEntry>
      <c:legendEntry>
        <c:idx val="1"/>
        <c:delete val="1"/>
      </c:legendEntry>
      <c:overlay val="0"/>
    </c:legend>
    <c:plotVisOnly val="1"/>
    <c:dispBlanksAs val="gap"/>
    <c:showDLblsOverMax val="0"/>
  </c:chart>
  <c:txPr>
    <a:bodyPr/>
    <a:lstStyle/>
    <a:p>
      <a:pPr>
        <a:defRPr sz="1800"/>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Soldati disponibili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Foglio1!$A$2:$A$6</c:f>
              <c:strCache>
                <c:ptCount val="5"/>
                <c:pt idx="0">
                  <c:v>Febbraio</c:v>
                </c:pt>
                <c:pt idx="1">
                  <c:v>Luglio</c:v>
                </c:pt>
                <c:pt idx="3">
                  <c:v>Convalescenti utilizzati</c:v>
                </c:pt>
                <c:pt idx="4">
                  <c:v>Classe 1900 </c:v>
                </c:pt>
              </c:strCache>
            </c:strRef>
          </c:cat>
          <c:val>
            <c:numRef>
              <c:f>Foglio1!$B$2:$B$6</c:f>
              <c:numCache>
                <c:formatCode>#,##0</c:formatCode>
                <c:ptCount val="5"/>
                <c:pt idx="0">
                  <c:v>5100000</c:v>
                </c:pt>
                <c:pt idx="1">
                  <c:v>4200000</c:v>
                </c:pt>
              </c:numCache>
            </c:numRef>
          </c:val>
          <c:extLst>
            <c:ext xmlns:c16="http://schemas.microsoft.com/office/drawing/2014/chart" uri="{C3380CC4-5D6E-409C-BE32-E72D297353CC}">
              <c16:uniqueId val="{00000000-47ED-4DA6-A575-0A5A0FA68DB6}"/>
            </c:ext>
          </c:extLst>
        </c:ser>
        <c:ser>
          <c:idx val="1"/>
          <c:order val="1"/>
          <c:tx>
            <c:strRef>
              <c:f>Foglio1!$C$1</c:f>
              <c:strCache>
                <c:ptCount val="1"/>
                <c:pt idx="0">
                  <c:v>Colonna1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Foglio1!$A$2:$A$6</c:f>
              <c:strCache>
                <c:ptCount val="5"/>
                <c:pt idx="0">
                  <c:v>Febbraio</c:v>
                </c:pt>
                <c:pt idx="1">
                  <c:v>Luglio</c:v>
                </c:pt>
                <c:pt idx="3">
                  <c:v>Convalescenti utilizzati</c:v>
                </c:pt>
                <c:pt idx="4">
                  <c:v>Classe 1900 </c:v>
                </c:pt>
              </c:strCache>
            </c:strRef>
          </c:cat>
          <c:val>
            <c:numRef>
              <c:f>Foglio1!$C$2:$C$6</c:f>
              <c:numCache>
                <c:formatCode>General</c:formatCode>
                <c:ptCount val="5"/>
                <c:pt idx="3" formatCode="#,##0">
                  <c:v>70000</c:v>
                </c:pt>
                <c:pt idx="4" formatCode="#,##0">
                  <c:v>300000</c:v>
                </c:pt>
              </c:numCache>
            </c:numRef>
          </c:val>
          <c:extLst>
            <c:ext xmlns:c16="http://schemas.microsoft.com/office/drawing/2014/chart" uri="{C3380CC4-5D6E-409C-BE32-E72D297353CC}">
              <c16:uniqueId val="{00000001-47ED-4DA6-A575-0A5A0FA68DB6}"/>
            </c:ext>
          </c:extLst>
        </c:ser>
        <c:ser>
          <c:idx val="2"/>
          <c:order val="2"/>
          <c:tx>
            <c:strRef>
              <c:f>Foglio1!$D$1</c:f>
              <c:strCache>
                <c:ptCount val="1"/>
                <c:pt idx="0">
                  <c:v>Serie 3</c:v>
                </c:pt>
              </c:strCache>
            </c:strRef>
          </c:tx>
          <c:invertIfNegative val="0"/>
          <c:cat>
            <c:strRef>
              <c:f>Foglio1!$A$2:$A$6</c:f>
              <c:strCache>
                <c:ptCount val="5"/>
                <c:pt idx="0">
                  <c:v>Febbraio</c:v>
                </c:pt>
                <c:pt idx="1">
                  <c:v>Luglio</c:v>
                </c:pt>
                <c:pt idx="3">
                  <c:v>Convalescenti utilizzati</c:v>
                </c:pt>
                <c:pt idx="4">
                  <c:v>Classe 1900 </c:v>
                </c:pt>
              </c:strCache>
            </c:strRef>
          </c:cat>
          <c:val>
            <c:numRef>
              <c:f>Foglio1!$D$2:$D$6</c:f>
              <c:numCache>
                <c:formatCode>General</c:formatCode>
                <c:ptCount val="5"/>
              </c:numCache>
            </c:numRef>
          </c:val>
          <c:extLst>
            <c:ext xmlns:c16="http://schemas.microsoft.com/office/drawing/2014/chart" uri="{C3380CC4-5D6E-409C-BE32-E72D297353CC}">
              <c16:uniqueId val="{00000002-47ED-4DA6-A575-0A5A0FA68DB6}"/>
            </c:ext>
          </c:extLst>
        </c:ser>
        <c:dLbls>
          <c:showLegendKey val="0"/>
          <c:showVal val="0"/>
          <c:showCatName val="0"/>
          <c:showSerName val="0"/>
          <c:showPercent val="0"/>
          <c:showBubbleSize val="0"/>
        </c:dLbls>
        <c:gapWidth val="150"/>
        <c:axId val="96873856"/>
        <c:axId val="96883840"/>
      </c:barChart>
      <c:catAx>
        <c:axId val="96873856"/>
        <c:scaling>
          <c:orientation val="minMax"/>
        </c:scaling>
        <c:delete val="0"/>
        <c:axPos val="b"/>
        <c:numFmt formatCode="General" sourceLinked="0"/>
        <c:majorTickMark val="out"/>
        <c:minorTickMark val="none"/>
        <c:tickLblPos val="nextTo"/>
        <c:crossAx val="96883840"/>
        <c:crosses val="autoZero"/>
        <c:auto val="1"/>
        <c:lblAlgn val="ctr"/>
        <c:lblOffset val="100"/>
        <c:noMultiLvlLbl val="0"/>
      </c:catAx>
      <c:valAx>
        <c:axId val="96883840"/>
        <c:scaling>
          <c:orientation val="minMax"/>
        </c:scaling>
        <c:delete val="0"/>
        <c:axPos val="l"/>
        <c:majorGridlines/>
        <c:numFmt formatCode="#,##0" sourceLinked="1"/>
        <c:majorTickMark val="out"/>
        <c:minorTickMark val="none"/>
        <c:tickLblPos val="nextTo"/>
        <c:crossAx val="96873856"/>
        <c:crosses val="autoZero"/>
        <c:crossBetween val="between"/>
      </c:valAx>
    </c:plotArea>
    <c:legend>
      <c:legendPos val="r"/>
      <c:legendEntry>
        <c:idx val="1"/>
        <c:delete val="1"/>
      </c:legendEntry>
      <c:legendEntry>
        <c:idx val="2"/>
        <c:delete val="1"/>
      </c:legendEntry>
      <c:overlay val="0"/>
    </c:legend>
    <c:plotVisOnly val="1"/>
    <c:dispBlanksAs val="gap"/>
    <c:showDLblsOverMax val="0"/>
  </c:chart>
  <c:txPr>
    <a:bodyPr/>
    <a:lstStyle/>
    <a:p>
      <a:pPr>
        <a:defRPr sz="18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400">
          <a:noFill/>
        </a:ln>
      </c:spPr>
    </c:plotArea>
    <c:legend>
      <c:legendPos val="r"/>
      <c:layout>
        <c:manualLayout>
          <c:xMode val="edge"/>
          <c:yMode val="edge"/>
          <c:x val="0.76826771653543313"/>
          <c:y val="0.34423591178275215"/>
          <c:w val="0.22247302420530768"/>
          <c:h val="0.15439012647695091"/>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stacked"/>
        <c:varyColors val="0"/>
        <c:ser>
          <c:idx val="0"/>
          <c:order val="0"/>
          <c:tx>
            <c:strRef>
              <c:f>Foglio1!$B$1</c:f>
              <c:strCache>
                <c:ptCount val="1"/>
                <c:pt idx="0">
                  <c:v>Colonna1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Totale mobilitati Russia</c:v>
                </c:pt>
                <c:pt idx="1">
                  <c:v>Perdite Russia</c:v>
                </c:pt>
                <c:pt idx="2">
                  <c:v>Totale mobilitati AU</c:v>
                </c:pt>
                <c:pt idx="3">
                  <c:v>Perdite AU</c:v>
                </c:pt>
              </c:strCache>
            </c:strRef>
          </c:cat>
          <c:val>
            <c:numRef>
              <c:f>Foglio1!$B$2:$B$5</c:f>
              <c:numCache>
                <c:formatCode>#,##0</c:formatCode>
                <c:ptCount val="4"/>
                <c:pt idx="0">
                  <c:v>3500000</c:v>
                </c:pt>
                <c:pt idx="1">
                  <c:v>1500000</c:v>
                </c:pt>
                <c:pt idx="2">
                  <c:v>3350000</c:v>
                </c:pt>
                <c:pt idx="3">
                  <c:v>1268000</c:v>
                </c:pt>
              </c:numCache>
            </c:numRef>
          </c:val>
          <c:extLst>
            <c:ext xmlns:c16="http://schemas.microsoft.com/office/drawing/2014/chart" uri="{C3380CC4-5D6E-409C-BE32-E72D297353CC}">
              <c16:uniqueId val="{00000000-D30C-4462-A550-815FCDAB4CEC}"/>
            </c:ext>
          </c:extLst>
        </c:ser>
        <c:ser>
          <c:idx val="1"/>
          <c:order val="1"/>
          <c:tx>
            <c:strRef>
              <c:f>Foglio1!$C$1</c:f>
              <c:strCache>
                <c:ptCount val="1"/>
                <c:pt idx="0">
                  <c:v>Colonna3</c:v>
                </c:pt>
              </c:strCache>
            </c:strRef>
          </c:tx>
          <c:invertIfNegative val="0"/>
          <c:cat>
            <c:strRef>
              <c:f>Foglio1!$A$2:$A$5</c:f>
              <c:strCache>
                <c:ptCount val="4"/>
                <c:pt idx="0">
                  <c:v>Totale mobilitati Russia</c:v>
                </c:pt>
                <c:pt idx="1">
                  <c:v>Perdite Russia</c:v>
                </c:pt>
                <c:pt idx="2">
                  <c:v>Totale mobilitati AU</c:v>
                </c:pt>
                <c:pt idx="3">
                  <c:v>Perdite AU</c:v>
                </c:pt>
              </c:strCache>
            </c:strRef>
          </c:cat>
          <c:val>
            <c:numRef>
              <c:f>Foglio1!$C$2:$C$5</c:f>
              <c:numCache>
                <c:formatCode>General</c:formatCode>
                <c:ptCount val="4"/>
              </c:numCache>
            </c:numRef>
          </c:val>
          <c:extLst>
            <c:ext xmlns:c16="http://schemas.microsoft.com/office/drawing/2014/chart" uri="{C3380CC4-5D6E-409C-BE32-E72D297353CC}">
              <c16:uniqueId val="{00000001-D30C-4462-A550-815FCDAB4CEC}"/>
            </c:ext>
          </c:extLst>
        </c:ser>
        <c:ser>
          <c:idx val="2"/>
          <c:order val="2"/>
          <c:tx>
            <c:strRef>
              <c:f>Foglio1!$D$1</c:f>
              <c:strCache>
                <c:ptCount val="1"/>
                <c:pt idx="0">
                  <c:v>Colonna2</c:v>
                </c:pt>
              </c:strCache>
            </c:strRef>
          </c:tx>
          <c:invertIfNegative val="0"/>
          <c:cat>
            <c:strRef>
              <c:f>Foglio1!$A$2:$A$5</c:f>
              <c:strCache>
                <c:ptCount val="4"/>
                <c:pt idx="0">
                  <c:v>Totale mobilitati Russia</c:v>
                </c:pt>
                <c:pt idx="1">
                  <c:v>Perdite Russia</c:v>
                </c:pt>
                <c:pt idx="2">
                  <c:v>Totale mobilitati AU</c:v>
                </c:pt>
                <c:pt idx="3">
                  <c:v>Perdite AU</c:v>
                </c:pt>
              </c:strCache>
            </c:strRef>
          </c:cat>
          <c:val>
            <c:numRef>
              <c:f>Foglio1!$D$2:$D$5</c:f>
              <c:numCache>
                <c:formatCode>General</c:formatCode>
                <c:ptCount val="4"/>
              </c:numCache>
            </c:numRef>
          </c:val>
          <c:extLst>
            <c:ext xmlns:c16="http://schemas.microsoft.com/office/drawing/2014/chart" uri="{C3380CC4-5D6E-409C-BE32-E72D297353CC}">
              <c16:uniqueId val="{00000002-D30C-4462-A550-815FCDAB4CEC}"/>
            </c:ext>
          </c:extLst>
        </c:ser>
        <c:dLbls>
          <c:showLegendKey val="0"/>
          <c:showVal val="0"/>
          <c:showCatName val="0"/>
          <c:showSerName val="0"/>
          <c:showPercent val="0"/>
          <c:showBubbleSize val="0"/>
        </c:dLbls>
        <c:gapWidth val="150"/>
        <c:overlap val="100"/>
        <c:axId val="130010496"/>
        <c:axId val="130020480"/>
      </c:barChart>
      <c:catAx>
        <c:axId val="130010496"/>
        <c:scaling>
          <c:orientation val="minMax"/>
        </c:scaling>
        <c:delete val="0"/>
        <c:axPos val="b"/>
        <c:numFmt formatCode="General" sourceLinked="0"/>
        <c:majorTickMark val="out"/>
        <c:minorTickMark val="none"/>
        <c:tickLblPos val="nextTo"/>
        <c:crossAx val="130020480"/>
        <c:crosses val="autoZero"/>
        <c:auto val="1"/>
        <c:lblAlgn val="ctr"/>
        <c:lblOffset val="100"/>
        <c:noMultiLvlLbl val="0"/>
      </c:catAx>
      <c:valAx>
        <c:axId val="130020480"/>
        <c:scaling>
          <c:orientation val="minMax"/>
        </c:scaling>
        <c:delete val="0"/>
        <c:axPos val="l"/>
        <c:majorGridlines/>
        <c:numFmt formatCode="#,##0" sourceLinked="1"/>
        <c:majorTickMark val="out"/>
        <c:minorTickMark val="none"/>
        <c:tickLblPos val="nextTo"/>
        <c:crossAx val="13001049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Foglio1!$B$1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Foglio1!$A$2:$A$5</c:f>
              <c:numCache>
                <c:formatCode>General</c:formatCode>
                <c:ptCount val="4"/>
                <c:pt idx="0">
                  <c:v>1915</c:v>
                </c:pt>
                <c:pt idx="1">
                  <c:v>1918</c:v>
                </c:pt>
              </c:numCache>
            </c:numRef>
          </c:cat>
          <c:val>
            <c:numRef>
              <c:f>Foglio1!$B$2:$B$5</c:f>
              <c:numCache>
                <c:formatCode>#,##0</c:formatCode>
                <c:ptCount val="4"/>
                <c:pt idx="0" formatCode="General">
                  <c:v>700</c:v>
                </c:pt>
                <c:pt idx="1">
                  <c:v>31030</c:v>
                </c:pt>
              </c:numCache>
            </c:numRef>
          </c:val>
          <c:extLst>
            <c:ext xmlns:c16="http://schemas.microsoft.com/office/drawing/2014/chart" uri="{C3380CC4-5D6E-409C-BE32-E72D297353CC}">
              <c16:uniqueId val="{00000000-17AC-4F6A-9FC2-E7F64A15B7F2}"/>
            </c:ext>
          </c:extLst>
        </c:ser>
        <c:ser>
          <c:idx val="1"/>
          <c:order val="1"/>
          <c:tx>
            <c:strRef>
              <c:f>Foglio1!$C$1</c:f>
              <c:strCache>
                <c:ptCount val="1"/>
                <c:pt idx="0">
                  <c:v>Serie 2</c:v>
                </c:pt>
              </c:strCache>
            </c:strRef>
          </c:tx>
          <c:invertIfNegative val="0"/>
          <c:cat>
            <c:numRef>
              <c:f>Foglio1!$A$2:$A$5</c:f>
              <c:numCache>
                <c:formatCode>General</c:formatCode>
                <c:ptCount val="4"/>
                <c:pt idx="0">
                  <c:v>1915</c:v>
                </c:pt>
                <c:pt idx="1">
                  <c:v>1918</c:v>
                </c:pt>
              </c:numCache>
            </c:numRef>
          </c:cat>
          <c:val>
            <c:numRef>
              <c:f>Foglio1!$C$2:$C$5</c:f>
              <c:numCache>
                <c:formatCode>General</c:formatCode>
                <c:ptCount val="4"/>
              </c:numCache>
            </c:numRef>
          </c:val>
          <c:extLst>
            <c:ext xmlns:c16="http://schemas.microsoft.com/office/drawing/2014/chart" uri="{C3380CC4-5D6E-409C-BE32-E72D297353CC}">
              <c16:uniqueId val="{00000001-17AC-4F6A-9FC2-E7F64A15B7F2}"/>
            </c:ext>
          </c:extLst>
        </c:ser>
        <c:ser>
          <c:idx val="2"/>
          <c:order val="2"/>
          <c:tx>
            <c:strRef>
              <c:f>Foglio1!$D$1</c:f>
              <c:strCache>
                <c:ptCount val="1"/>
                <c:pt idx="0">
                  <c:v>Colonna1</c:v>
                </c:pt>
              </c:strCache>
            </c:strRef>
          </c:tx>
          <c:invertIfNegative val="0"/>
          <c:cat>
            <c:numRef>
              <c:f>Foglio1!$A$2:$A$5</c:f>
              <c:numCache>
                <c:formatCode>General</c:formatCode>
                <c:ptCount val="4"/>
                <c:pt idx="0">
                  <c:v>1915</c:v>
                </c:pt>
                <c:pt idx="1">
                  <c:v>1918</c:v>
                </c:pt>
              </c:numCache>
            </c:numRef>
          </c:cat>
          <c:val>
            <c:numRef>
              <c:f>Foglio1!$D$2:$D$5</c:f>
              <c:numCache>
                <c:formatCode>General</c:formatCode>
                <c:ptCount val="4"/>
              </c:numCache>
            </c:numRef>
          </c:val>
          <c:extLst>
            <c:ext xmlns:c16="http://schemas.microsoft.com/office/drawing/2014/chart" uri="{C3380CC4-5D6E-409C-BE32-E72D297353CC}">
              <c16:uniqueId val="{00000002-17AC-4F6A-9FC2-E7F64A15B7F2}"/>
            </c:ext>
          </c:extLst>
        </c:ser>
        <c:dLbls>
          <c:showLegendKey val="0"/>
          <c:showVal val="0"/>
          <c:showCatName val="0"/>
          <c:showSerName val="0"/>
          <c:showPercent val="0"/>
          <c:showBubbleSize val="0"/>
        </c:dLbls>
        <c:gapWidth val="150"/>
        <c:overlap val="100"/>
        <c:axId val="62939136"/>
        <c:axId val="62940672"/>
      </c:barChart>
      <c:catAx>
        <c:axId val="62939136"/>
        <c:scaling>
          <c:orientation val="minMax"/>
        </c:scaling>
        <c:delete val="0"/>
        <c:axPos val="b"/>
        <c:numFmt formatCode="General" sourceLinked="1"/>
        <c:majorTickMark val="out"/>
        <c:minorTickMark val="none"/>
        <c:tickLblPos val="nextTo"/>
        <c:crossAx val="62940672"/>
        <c:crosses val="autoZero"/>
        <c:auto val="1"/>
        <c:lblAlgn val="ctr"/>
        <c:lblOffset val="100"/>
        <c:noMultiLvlLbl val="0"/>
      </c:catAx>
      <c:valAx>
        <c:axId val="62940672"/>
        <c:scaling>
          <c:orientation val="minMax"/>
        </c:scaling>
        <c:delete val="0"/>
        <c:axPos val="l"/>
        <c:majorGridlines/>
        <c:numFmt formatCode="General" sourceLinked="1"/>
        <c:majorTickMark val="out"/>
        <c:minorTickMark val="none"/>
        <c:tickLblPos val="nextTo"/>
        <c:crossAx val="6293913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cat>
            <c:strRef>
              <c:f>Foglio1!$A$2:$A$5</c:f>
              <c:strCache>
                <c:ptCount val="2"/>
                <c:pt idx="0">
                  <c:v>Maggio-giugno</c:v>
                </c:pt>
                <c:pt idx="1">
                  <c:v>Primi di luglio</c:v>
                </c:pt>
              </c:strCache>
            </c:strRef>
          </c:cat>
          <c:val>
            <c:numRef>
              <c:f>Foglio1!$B$2:$B$5</c:f>
              <c:numCache>
                <c:formatCode>0%</c:formatCode>
                <c:ptCount val="4"/>
                <c:pt idx="0">
                  <c:v>0.1</c:v>
                </c:pt>
                <c:pt idx="1">
                  <c:v>0.9</c:v>
                </c:pt>
              </c:numCache>
            </c:numRef>
          </c:val>
          <c:extLst>
            <c:ext xmlns:c16="http://schemas.microsoft.com/office/drawing/2014/chart" uri="{C3380CC4-5D6E-409C-BE32-E72D297353CC}">
              <c16:uniqueId val="{00000000-30C5-4250-9200-88C14057D08C}"/>
            </c:ext>
          </c:extLst>
        </c:ser>
        <c:ser>
          <c:idx val="1"/>
          <c:order val="1"/>
          <c:tx>
            <c:strRef>
              <c:f>Foglio1!$C$1</c:f>
              <c:strCache>
                <c:ptCount val="1"/>
                <c:pt idx="0">
                  <c:v>Colonna1</c:v>
                </c:pt>
              </c:strCache>
            </c:strRef>
          </c:tx>
          <c:invertIfNegative val="0"/>
          <c:cat>
            <c:strRef>
              <c:f>Foglio1!$A$2:$A$5</c:f>
              <c:strCache>
                <c:ptCount val="2"/>
                <c:pt idx="0">
                  <c:v>Maggio-giugno</c:v>
                </c:pt>
                <c:pt idx="1">
                  <c:v>Primi di luglio</c:v>
                </c:pt>
              </c:strCache>
            </c:strRef>
          </c:cat>
          <c:val>
            <c:numRef>
              <c:f>Foglio1!$C$2:$C$5</c:f>
              <c:numCache>
                <c:formatCode>General</c:formatCode>
                <c:ptCount val="4"/>
              </c:numCache>
            </c:numRef>
          </c:val>
          <c:extLst>
            <c:ext xmlns:c16="http://schemas.microsoft.com/office/drawing/2014/chart" uri="{C3380CC4-5D6E-409C-BE32-E72D297353CC}">
              <c16:uniqueId val="{00000001-30C5-4250-9200-88C14057D08C}"/>
            </c:ext>
          </c:extLst>
        </c:ser>
        <c:ser>
          <c:idx val="2"/>
          <c:order val="2"/>
          <c:tx>
            <c:strRef>
              <c:f>Foglio1!$D$1</c:f>
              <c:strCache>
                <c:ptCount val="1"/>
                <c:pt idx="0">
                  <c:v>Colonna2</c:v>
                </c:pt>
              </c:strCache>
            </c:strRef>
          </c:tx>
          <c:invertIfNegative val="0"/>
          <c:cat>
            <c:strRef>
              <c:f>Foglio1!$A$2:$A$5</c:f>
              <c:strCache>
                <c:ptCount val="2"/>
                <c:pt idx="0">
                  <c:v>Maggio-giugno</c:v>
                </c:pt>
                <c:pt idx="1">
                  <c:v>Primi di luglio</c:v>
                </c:pt>
              </c:strCache>
            </c:strRef>
          </c:cat>
          <c:val>
            <c:numRef>
              <c:f>Foglio1!$D$2:$D$5</c:f>
              <c:numCache>
                <c:formatCode>General</c:formatCode>
                <c:ptCount val="4"/>
              </c:numCache>
            </c:numRef>
          </c:val>
          <c:extLst>
            <c:ext xmlns:c16="http://schemas.microsoft.com/office/drawing/2014/chart" uri="{C3380CC4-5D6E-409C-BE32-E72D297353CC}">
              <c16:uniqueId val="{00000002-30C5-4250-9200-88C14057D08C}"/>
            </c:ext>
          </c:extLst>
        </c:ser>
        <c:dLbls>
          <c:showLegendKey val="0"/>
          <c:showVal val="0"/>
          <c:showCatName val="0"/>
          <c:showSerName val="0"/>
          <c:showPercent val="0"/>
          <c:showBubbleSize val="0"/>
        </c:dLbls>
        <c:gapWidth val="150"/>
        <c:axId val="138712960"/>
        <c:axId val="138714496"/>
      </c:barChart>
      <c:catAx>
        <c:axId val="138712960"/>
        <c:scaling>
          <c:orientation val="minMax"/>
        </c:scaling>
        <c:delete val="0"/>
        <c:axPos val="b"/>
        <c:numFmt formatCode="General" sourceLinked="0"/>
        <c:majorTickMark val="out"/>
        <c:minorTickMark val="none"/>
        <c:tickLblPos val="nextTo"/>
        <c:crossAx val="138714496"/>
        <c:crosses val="autoZero"/>
        <c:auto val="1"/>
        <c:lblAlgn val="ctr"/>
        <c:lblOffset val="100"/>
        <c:noMultiLvlLbl val="0"/>
      </c:catAx>
      <c:valAx>
        <c:axId val="138714496"/>
        <c:scaling>
          <c:orientation val="minMax"/>
        </c:scaling>
        <c:delete val="0"/>
        <c:axPos val="l"/>
        <c:majorGridlines/>
        <c:numFmt formatCode="0%" sourceLinked="1"/>
        <c:majorTickMark val="out"/>
        <c:minorTickMark val="none"/>
        <c:tickLblPos val="nextTo"/>
        <c:crossAx val="138712960"/>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Colonna3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Totale richiamati</c:v>
                </c:pt>
                <c:pt idx="1">
                  <c:v>Denunce</c:v>
                </c:pt>
                <c:pt idx="2">
                  <c:v>Processi</c:v>
                </c:pt>
                <c:pt idx="3">
                  <c:v>Assoluzioni</c:v>
                </c:pt>
              </c:strCache>
            </c:strRef>
          </c:cat>
          <c:val>
            <c:numRef>
              <c:f>Foglio1!$B$2:$B$5</c:f>
              <c:numCache>
                <c:formatCode>#,##0</c:formatCode>
                <c:ptCount val="4"/>
                <c:pt idx="0">
                  <c:v>5200000</c:v>
                </c:pt>
                <c:pt idx="1">
                  <c:v>870000</c:v>
                </c:pt>
                <c:pt idx="2">
                  <c:v>350000</c:v>
                </c:pt>
                <c:pt idx="3">
                  <c:v>210000</c:v>
                </c:pt>
              </c:numCache>
            </c:numRef>
          </c:val>
          <c:extLst>
            <c:ext xmlns:c16="http://schemas.microsoft.com/office/drawing/2014/chart" uri="{C3380CC4-5D6E-409C-BE32-E72D297353CC}">
              <c16:uniqueId val="{00000000-A4E6-487A-901B-552176B0764B}"/>
            </c:ext>
          </c:extLst>
        </c:ser>
        <c:ser>
          <c:idx val="1"/>
          <c:order val="1"/>
          <c:tx>
            <c:strRef>
              <c:f>Foglio1!$C$1</c:f>
              <c:strCache>
                <c:ptCount val="1"/>
                <c:pt idx="0">
                  <c:v>Colonna1</c:v>
                </c:pt>
              </c:strCache>
            </c:strRef>
          </c:tx>
          <c:invertIfNegative val="0"/>
          <c:cat>
            <c:strRef>
              <c:f>Foglio1!$A$2:$A$5</c:f>
              <c:strCache>
                <c:ptCount val="4"/>
                <c:pt idx="0">
                  <c:v>Totale richiamati</c:v>
                </c:pt>
                <c:pt idx="1">
                  <c:v>Denunce</c:v>
                </c:pt>
                <c:pt idx="2">
                  <c:v>Processi</c:v>
                </c:pt>
                <c:pt idx="3">
                  <c:v>Assoluzioni</c:v>
                </c:pt>
              </c:strCache>
            </c:strRef>
          </c:cat>
          <c:val>
            <c:numRef>
              <c:f>Foglio1!$C$2:$C$5</c:f>
              <c:numCache>
                <c:formatCode>General</c:formatCode>
                <c:ptCount val="4"/>
              </c:numCache>
            </c:numRef>
          </c:val>
          <c:extLst>
            <c:ext xmlns:c16="http://schemas.microsoft.com/office/drawing/2014/chart" uri="{C3380CC4-5D6E-409C-BE32-E72D297353CC}">
              <c16:uniqueId val="{00000001-A4E6-487A-901B-552176B0764B}"/>
            </c:ext>
          </c:extLst>
        </c:ser>
        <c:ser>
          <c:idx val="2"/>
          <c:order val="2"/>
          <c:tx>
            <c:strRef>
              <c:f>Foglio1!$D$1</c:f>
              <c:strCache>
                <c:ptCount val="1"/>
                <c:pt idx="0">
                  <c:v>Colonna2</c:v>
                </c:pt>
              </c:strCache>
            </c:strRef>
          </c:tx>
          <c:invertIfNegative val="0"/>
          <c:cat>
            <c:strRef>
              <c:f>Foglio1!$A$2:$A$5</c:f>
              <c:strCache>
                <c:ptCount val="4"/>
                <c:pt idx="0">
                  <c:v>Totale richiamati</c:v>
                </c:pt>
                <c:pt idx="1">
                  <c:v>Denunce</c:v>
                </c:pt>
                <c:pt idx="2">
                  <c:v>Processi</c:v>
                </c:pt>
                <c:pt idx="3">
                  <c:v>Assoluzioni</c:v>
                </c:pt>
              </c:strCache>
            </c:strRef>
          </c:cat>
          <c:val>
            <c:numRef>
              <c:f>Foglio1!$D$2:$D$5</c:f>
              <c:numCache>
                <c:formatCode>General</c:formatCode>
                <c:ptCount val="4"/>
              </c:numCache>
            </c:numRef>
          </c:val>
          <c:extLst>
            <c:ext xmlns:c16="http://schemas.microsoft.com/office/drawing/2014/chart" uri="{C3380CC4-5D6E-409C-BE32-E72D297353CC}">
              <c16:uniqueId val="{00000002-A4E6-487A-901B-552176B0764B}"/>
            </c:ext>
          </c:extLst>
        </c:ser>
        <c:dLbls>
          <c:showLegendKey val="0"/>
          <c:showVal val="0"/>
          <c:showCatName val="0"/>
          <c:showSerName val="0"/>
          <c:showPercent val="0"/>
          <c:showBubbleSize val="0"/>
        </c:dLbls>
        <c:gapWidth val="150"/>
        <c:axId val="122406016"/>
        <c:axId val="122407552"/>
      </c:barChart>
      <c:catAx>
        <c:axId val="122406016"/>
        <c:scaling>
          <c:orientation val="minMax"/>
        </c:scaling>
        <c:delete val="0"/>
        <c:axPos val="b"/>
        <c:numFmt formatCode="General" sourceLinked="0"/>
        <c:majorTickMark val="out"/>
        <c:minorTickMark val="none"/>
        <c:tickLblPos val="nextTo"/>
        <c:crossAx val="122407552"/>
        <c:crosses val="autoZero"/>
        <c:auto val="1"/>
        <c:lblAlgn val="ctr"/>
        <c:lblOffset val="100"/>
        <c:noMultiLvlLbl val="0"/>
      </c:catAx>
      <c:valAx>
        <c:axId val="122407552"/>
        <c:scaling>
          <c:orientation val="minMax"/>
        </c:scaling>
        <c:delete val="0"/>
        <c:axPos val="l"/>
        <c:majorGridlines/>
        <c:numFmt formatCode="#,##0" sourceLinked="1"/>
        <c:majorTickMark val="out"/>
        <c:minorTickMark val="none"/>
        <c:tickLblPos val="nextTo"/>
        <c:crossAx val="12240601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2"/>
                <c:pt idx="0">
                  <c:v>Totale renitenti</c:v>
                </c:pt>
                <c:pt idx="1">
                  <c:v>Residenti all'estero</c:v>
                </c:pt>
              </c:strCache>
            </c:strRef>
          </c:cat>
          <c:val>
            <c:numRef>
              <c:f>Foglio1!$B$2:$B$5</c:f>
              <c:numCache>
                <c:formatCode>#,##0</c:formatCode>
                <c:ptCount val="4"/>
                <c:pt idx="0">
                  <c:v>470000</c:v>
                </c:pt>
                <c:pt idx="1">
                  <c:v>370000</c:v>
                </c:pt>
              </c:numCache>
            </c:numRef>
          </c:val>
          <c:extLst>
            <c:ext xmlns:c16="http://schemas.microsoft.com/office/drawing/2014/chart" uri="{C3380CC4-5D6E-409C-BE32-E72D297353CC}">
              <c16:uniqueId val="{00000000-007F-4FBB-A172-15337D30E616}"/>
            </c:ext>
          </c:extLst>
        </c:ser>
        <c:ser>
          <c:idx val="1"/>
          <c:order val="1"/>
          <c:tx>
            <c:strRef>
              <c:f>Foglio1!$C$1</c:f>
              <c:strCache>
                <c:ptCount val="1"/>
                <c:pt idx="0">
                  <c:v>Serie 2</c:v>
                </c:pt>
              </c:strCache>
            </c:strRef>
          </c:tx>
          <c:invertIfNegative val="0"/>
          <c:cat>
            <c:strRef>
              <c:f>Foglio1!$A$2:$A$5</c:f>
              <c:strCache>
                <c:ptCount val="2"/>
                <c:pt idx="0">
                  <c:v>Totale renitenti</c:v>
                </c:pt>
                <c:pt idx="1">
                  <c:v>Residenti all'estero</c:v>
                </c:pt>
              </c:strCache>
            </c:strRef>
          </c:cat>
          <c:val>
            <c:numRef>
              <c:f>Foglio1!$C$2:$C$5</c:f>
              <c:numCache>
                <c:formatCode>General</c:formatCode>
                <c:ptCount val="4"/>
              </c:numCache>
            </c:numRef>
          </c:val>
          <c:extLst>
            <c:ext xmlns:c16="http://schemas.microsoft.com/office/drawing/2014/chart" uri="{C3380CC4-5D6E-409C-BE32-E72D297353CC}">
              <c16:uniqueId val="{00000001-007F-4FBB-A172-15337D30E616}"/>
            </c:ext>
          </c:extLst>
        </c:ser>
        <c:ser>
          <c:idx val="2"/>
          <c:order val="2"/>
          <c:tx>
            <c:strRef>
              <c:f>Foglio1!$D$1</c:f>
              <c:strCache>
                <c:ptCount val="1"/>
                <c:pt idx="0">
                  <c:v>Serie 3</c:v>
                </c:pt>
              </c:strCache>
            </c:strRef>
          </c:tx>
          <c:invertIfNegative val="0"/>
          <c:cat>
            <c:strRef>
              <c:f>Foglio1!$A$2:$A$5</c:f>
              <c:strCache>
                <c:ptCount val="2"/>
                <c:pt idx="0">
                  <c:v>Totale renitenti</c:v>
                </c:pt>
                <c:pt idx="1">
                  <c:v>Residenti all'estero</c:v>
                </c:pt>
              </c:strCache>
            </c:strRef>
          </c:cat>
          <c:val>
            <c:numRef>
              <c:f>Foglio1!$D$2:$D$5</c:f>
              <c:numCache>
                <c:formatCode>General</c:formatCode>
                <c:ptCount val="4"/>
              </c:numCache>
            </c:numRef>
          </c:val>
          <c:extLst>
            <c:ext xmlns:c16="http://schemas.microsoft.com/office/drawing/2014/chart" uri="{C3380CC4-5D6E-409C-BE32-E72D297353CC}">
              <c16:uniqueId val="{00000002-007F-4FBB-A172-15337D30E616}"/>
            </c:ext>
          </c:extLst>
        </c:ser>
        <c:dLbls>
          <c:showLegendKey val="0"/>
          <c:showVal val="0"/>
          <c:showCatName val="0"/>
          <c:showSerName val="0"/>
          <c:showPercent val="0"/>
          <c:showBubbleSize val="0"/>
        </c:dLbls>
        <c:gapWidth val="150"/>
        <c:axId val="96162176"/>
        <c:axId val="96163712"/>
      </c:barChart>
      <c:catAx>
        <c:axId val="96162176"/>
        <c:scaling>
          <c:orientation val="minMax"/>
        </c:scaling>
        <c:delete val="0"/>
        <c:axPos val="b"/>
        <c:numFmt formatCode="General" sourceLinked="0"/>
        <c:majorTickMark val="out"/>
        <c:minorTickMark val="none"/>
        <c:tickLblPos val="nextTo"/>
        <c:crossAx val="96163712"/>
        <c:crosses val="autoZero"/>
        <c:auto val="1"/>
        <c:lblAlgn val="ctr"/>
        <c:lblOffset val="100"/>
        <c:noMultiLvlLbl val="0"/>
      </c:catAx>
      <c:valAx>
        <c:axId val="96163712"/>
        <c:scaling>
          <c:orientation val="minMax"/>
        </c:scaling>
        <c:delete val="0"/>
        <c:axPos val="l"/>
        <c:majorGridlines/>
        <c:numFmt formatCode="#,##0" sourceLinked="1"/>
        <c:majorTickMark val="out"/>
        <c:minorTickMark val="none"/>
        <c:tickLblPos val="nextTo"/>
        <c:crossAx val="96162176"/>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Foglio1!$A$2:$A$6</c:f>
              <c:strCache>
                <c:ptCount val="5"/>
                <c:pt idx="0">
                  <c:v>Italia</c:v>
                </c:pt>
                <c:pt idx="1">
                  <c:v>Francia</c:v>
                </c:pt>
                <c:pt idx="2">
                  <c:v>Regno Unito</c:v>
                </c:pt>
                <c:pt idx="3">
                  <c:v>Germania</c:v>
                </c:pt>
                <c:pt idx="4">
                  <c:v>Bulgaria</c:v>
                </c:pt>
              </c:strCache>
            </c:strRef>
          </c:cat>
          <c:val>
            <c:numRef>
              <c:f>Foglio1!$B$2:$B$6</c:f>
              <c:numCache>
                <c:formatCode>General</c:formatCode>
                <c:ptCount val="5"/>
                <c:pt idx="0">
                  <c:v>750</c:v>
                </c:pt>
                <c:pt idx="1">
                  <c:v>600</c:v>
                </c:pt>
                <c:pt idx="2">
                  <c:v>350</c:v>
                </c:pt>
                <c:pt idx="3">
                  <c:v>50</c:v>
                </c:pt>
                <c:pt idx="4">
                  <c:v>800</c:v>
                </c:pt>
              </c:numCache>
            </c:numRef>
          </c:val>
          <c:extLst>
            <c:ext xmlns:c16="http://schemas.microsoft.com/office/drawing/2014/chart" uri="{C3380CC4-5D6E-409C-BE32-E72D297353CC}">
              <c16:uniqueId val="{00000000-8F5A-4E1A-84E4-58595DD31FFB}"/>
            </c:ext>
          </c:extLst>
        </c:ser>
        <c:ser>
          <c:idx val="1"/>
          <c:order val="1"/>
          <c:tx>
            <c:strRef>
              <c:f>Foglio1!$C$1</c:f>
              <c:strCache>
                <c:ptCount val="1"/>
                <c:pt idx="0">
                  <c:v>Colonna1</c:v>
                </c:pt>
              </c:strCache>
            </c:strRef>
          </c:tx>
          <c:invertIfNegative val="0"/>
          <c:cat>
            <c:strRef>
              <c:f>Foglio1!$A$2:$A$6</c:f>
              <c:strCache>
                <c:ptCount val="5"/>
                <c:pt idx="0">
                  <c:v>Italia</c:v>
                </c:pt>
                <c:pt idx="1">
                  <c:v>Francia</c:v>
                </c:pt>
                <c:pt idx="2">
                  <c:v>Regno Unito</c:v>
                </c:pt>
                <c:pt idx="3">
                  <c:v>Germania</c:v>
                </c:pt>
                <c:pt idx="4">
                  <c:v>Bulgaria</c:v>
                </c:pt>
              </c:strCache>
            </c:strRef>
          </c:cat>
          <c:val>
            <c:numRef>
              <c:f>Foglio1!$C$2:$C$6</c:f>
              <c:numCache>
                <c:formatCode>General</c:formatCode>
                <c:ptCount val="5"/>
              </c:numCache>
            </c:numRef>
          </c:val>
          <c:extLst>
            <c:ext xmlns:c16="http://schemas.microsoft.com/office/drawing/2014/chart" uri="{C3380CC4-5D6E-409C-BE32-E72D297353CC}">
              <c16:uniqueId val="{00000001-8F5A-4E1A-84E4-58595DD31FFB}"/>
            </c:ext>
          </c:extLst>
        </c:ser>
        <c:ser>
          <c:idx val="2"/>
          <c:order val="2"/>
          <c:tx>
            <c:strRef>
              <c:f>Foglio1!$D$1</c:f>
              <c:strCache>
                <c:ptCount val="1"/>
                <c:pt idx="0">
                  <c:v>Colonna2</c:v>
                </c:pt>
              </c:strCache>
            </c:strRef>
          </c:tx>
          <c:invertIfNegative val="0"/>
          <c:cat>
            <c:strRef>
              <c:f>Foglio1!$A$2:$A$6</c:f>
              <c:strCache>
                <c:ptCount val="5"/>
                <c:pt idx="0">
                  <c:v>Italia</c:v>
                </c:pt>
                <c:pt idx="1">
                  <c:v>Francia</c:v>
                </c:pt>
                <c:pt idx="2">
                  <c:v>Regno Unito</c:v>
                </c:pt>
                <c:pt idx="3">
                  <c:v>Germania</c:v>
                </c:pt>
                <c:pt idx="4">
                  <c:v>Bulgaria</c:v>
                </c:pt>
              </c:strCache>
            </c:strRef>
          </c:cat>
          <c:val>
            <c:numRef>
              <c:f>Foglio1!$D$2:$D$6</c:f>
              <c:numCache>
                <c:formatCode>General</c:formatCode>
                <c:ptCount val="5"/>
              </c:numCache>
            </c:numRef>
          </c:val>
          <c:extLst>
            <c:ext xmlns:c16="http://schemas.microsoft.com/office/drawing/2014/chart" uri="{C3380CC4-5D6E-409C-BE32-E72D297353CC}">
              <c16:uniqueId val="{00000002-8F5A-4E1A-84E4-58595DD31FFB}"/>
            </c:ext>
          </c:extLst>
        </c:ser>
        <c:dLbls>
          <c:showLegendKey val="0"/>
          <c:showVal val="0"/>
          <c:showCatName val="0"/>
          <c:showSerName val="0"/>
          <c:showPercent val="0"/>
          <c:showBubbleSize val="0"/>
        </c:dLbls>
        <c:gapWidth val="150"/>
        <c:axId val="95869952"/>
        <c:axId val="96469760"/>
      </c:barChart>
      <c:catAx>
        <c:axId val="95869952"/>
        <c:scaling>
          <c:orientation val="minMax"/>
        </c:scaling>
        <c:delete val="0"/>
        <c:axPos val="b"/>
        <c:numFmt formatCode="General" sourceLinked="0"/>
        <c:majorTickMark val="out"/>
        <c:minorTickMark val="none"/>
        <c:tickLblPos val="nextTo"/>
        <c:crossAx val="96469760"/>
        <c:crosses val="autoZero"/>
        <c:auto val="1"/>
        <c:lblAlgn val="ctr"/>
        <c:lblOffset val="100"/>
        <c:noMultiLvlLbl val="0"/>
      </c:catAx>
      <c:valAx>
        <c:axId val="96469760"/>
        <c:scaling>
          <c:orientation val="minMax"/>
        </c:scaling>
        <c:delete val="0"/>
        <c:axPos val="l"/>
        <c:majorGridlines/>
        <c:numFmt formatCode="General" sourceLinked="1"/>
        <c:majorTickMark val="out"/>
        <c:minorTickMark val="none"/>
        <c:tickLblPos val="nextTo"/>
        <c:crossAx val="95869952"/>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Foglio1!$B$1</c:f>
              <c:strCache>
                <c:ptCount val="1"/>
                <c:pt idx="0">
                  <c:v>Fucilazioni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Foglio1!$A$2:$A$5</c:f>
              <c:strCache>
                <c:ptCount val="4"/>
                <c:pt idx="0">
                  <c:v>1° anno di guerra</c:v>
                </c:pt>
                <c:pt idx="1">
                  <c:v>2° anno di guerra</c:v>
                </c:pt>
                <c:pt idx="2">
                  <c:v>3° anno di guerra</c:v>
                </c:pt>
                <c:pt idx="3">
                  <c:v>4° anno di guerra</c:v>
                </c:pt>
              </c:strCache>
            </c:strRef>
          </c:cat>
          <c:val>
            <c:numRef>
              <c:f>Foglio1!$B$2:$B$5</c:f>
              <c:numCache>
                <c:formatCode>General</c:formatCode>
                <c:ptCount val="4"/>
                <c:pt idx="0">
                  <c:v>103</c:v>
                </c:pt>
                <c:pt idx="1">
                  <c:v>251</c:v>
                </c:pt>
                <c:pt idx="2">
                  <c:v>342</c:v>
                </c:pt>
                <c:pt idx="3">
                  <c:v>54</c:v>
                </c:pt>
              </c:numCache>
            </c:numRef>
          </c:val>
          <c:extLst>
            <c:ext xmlns:c16="http://schemas.microsoft.com/office/drawing/2014/chart" uri="{C3380CC4-5D6E-409C-BE32-E72D297353CC}">
              <c16:uniqueId val="{00000000-096C-44A1-B27E-4EC293C69CC2}"/>
            </c:ext>
          </c:extLst>
        </c:ser>
        <c:ser>
          <c:idx val="1"/>
          <c:order val="1"/>
          <c:tx>
            <c:strRef>
              <c:f>Foglio1!$C$1</c:f>
              <c:strCache>
                <c:ptCount val="1"/>
                <c:pt idx="0">
                  <c:v>Colonna2</c:v>
                </c:pt>
              </c:strCache>
            </c:strRef>
          </c:tx>
          <c:invertIfNegative val="0"/>
          <c:cat>
            <c:strRef>
              <c:f>Foglio1!$A$2:$A$5</c:f>
              <c:strCache>
                <c:ptCount val="4"/>
                <c:pt idx="0">
                  <c:v>1° anno di guerra</c:v>
                </c:pt>
                <c:pt idx="1">
                  <c:v>2° anno di guerra</c:v>
                </c:pt>
                <c:pt idx="2">
                  <c:v>3° anno di guerra</c:v>
                </c:pt>
                <c:pt idx="3">
                  <c:v>4° anno di guerra</c:v>
                </c:pt>
              </c:strCache>
            </c:strRef>
          </c:cat>
          <c:val>
            <c:numRef>
              <c:f>Foglio1!$C$2:$C$5</c:f>
              <c:numCache>
                <c:formatCode>General</c:formatCode>
                <c:ptCount val="4"/>
              </c:numCache>
            </c:numRef>
          </c:val>
          <c:extLst>
            <c:ext xmlns:c16="http://schemas.microsoft.com/office/drawing/2014/chart" uri="{C3380CC4-5D6E-409C-BE32-E72D297353CC}">
              <c16:uniqueId val="{00000001-096C-44A1-B27E-4EC293C69CC2}"/>
            </c:ext>
          </c:extLst>
        </c:ser>
        <c:ser>
          <c:idx val="2"/>
          <c:order val="2"/>
          <c:tx>
            <c:strRef>
              <c:f>Foglio1!$D$1</c:f>
              <c:strCache>
                <c:ptCount val="1"/>
                <c:pt idx="0">
                  <c:v>Colonna1</c:v>
                </c:pt>
              </c:strCache>
            </c:strRef>
          </c:tx>
          <c:invertIfNegative val="0"/>
          <c:cat>
            <c:strRef>
              <c:f>Foglio1!$A$2:$A$5</c:f>
              <c:strCache>
                <c:ptCount val="4"/>
                <c:pt idx="0">
                  <c:v>1° anno di guerra</c:v>
                </c:pt>
                <c:pt idx="1">
                  <c:v>2° anno di guerra</c:v>
                </c:pt>
                <c:pt idx="2">
                  <c:v>3° anno di guerra</c:v>
                </c:pt>
                <c:pt idx="3">
                  <c:v>4° anno di guerra</c:v>
                </c:pt>
              </c:strCache>
            </c:strRef>
          </c:cat>
          <c:val>
            <c:numRef>
              <c:f>Foglio1!$D$2:$D$5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96C-44A1-B27E-4EC293C69CC2}"/>
            </c:ext>
          </c:extLst>
        </c:ser>
        <c:dLbls>
          <c:showLegendKey val="0"/>
          <c:showVal val="0"/>
          <c:showCatName val="0"/>
          <c:showSerName val="0"/>
          <c:showPercent val="0"/>
          <c:showBubbleSize val="0"/>
        </c:dLbls>
        <c:gapWidth val="150"/>
        <c:axId val="96516352"/>
        <c:axId val="96600064"/>
      </c:barChart>
      <c:catAx>
        <c:axId val="96516352"/>
        <c:scaling>
          <c:orientation val="minMax"/>
        </c:scaling>
        <c:delete val="0"/>
        <c:axPos val="b"/>
        <c:numFmt formatCode="General" sourceLinked="0"/>
        <c:majorTickMark val="out"/>
        <c:minorTickMark val="none"/>
        <c:tickLblPos val="nextTo"/>
        <c:crossAx val="96600064"/>
        <c:crosses val="autoZero"/>
        <c:auto val="1"/>
        <c:lblAlgn val="ctr"/>
        <c:lblOffset val="100"/>
        <c:noMultiLvlLbl val="0"/>
      </c:catAx>
      <c:valAx>
        <c:axId val="96600064"/>
        <c:scaling>
          <c:orientation val="minMax"/>
        </c:scaling>
        <c:delete val="0"/>
        <c:axPos val="l"/>
        <c:majorGridlines/>
        <c:numFmt formatCode="General" sourceLinked="1"/>
        <c:majorTickMark val="out"/>
        <c:minorTickMark val="none"/>
        <c:tickLblPos val="nextTo"/>
        <c:crossAx val="96516352"/>
        <c:crosses val="autoZero"/>
        <c:crossBetween val="between"/>
      </c:valAx>
    </c:plotArea>
    <c:legend>
      <c:legendPos val="r"/>
      <c:legendEntry>
        <c:idx val="1"/>
        <c:delete val="1"/>
      </c:legendEntry>
      <c:legendEntry>
        <c:idx val="2"/>
        <c:delete val="1"/>
      </c:legendEntry>
      <c:overlay val="0"/>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1ACB9-B571-454C-A6EC-15C90D89814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23FA9D34-2E8E-469E-B030-97A9754992E1}">
      <dgm:prSet phldrT="[Testo]"/>
      <dgm:spPr/>
      <dgm:t>
        <a:bodyPr/>
        <a:lstStyle/>
        <a:p>
          <a:r>
            <a:rPr lang="it-IT" dirty="0"/>
            <a:t>Trincee</a:t>
          </a:r>
        </a:p>
      </dgm:t>
    </dgm:pt>
    <dgm:pt modelId="{AB320A00-9CCB-4685-8DF4-AD34849A911D}" type="parTrans" cxnId="{D57ED25A-7579-431A-B19E-03D75F3C35F9}">
      <dgm:prSet/>
      <dgm:spPr/>
      <dgm:t>
        <a:bodyPr/>
        <a:lstStyle/>
        <a:p>
          <a:endParaRPr lang="it-IT"/>
        </a:p>
      </dgm:t>
    </dgm:pt>
    <dgm:pt modelId="{D38D1FFD-CDC4-4F97-BDCB-FE2D782CC1FD}" type="sibTrans" cxnId="{D57ED25A-7579-431A-B19E-03D75F3C35F9}">
      <dgm:prSet/>
      <dgm:spPr/>
      <dgm:t>
        <a:bodyPr/>
        <a:lstStyle/>
        <a:p>
          <a:endParaRPr lang="it-IT"/>
        </a:p>
      </dgm:t>
    </dgm:pt>
    <dgm:pt modelId="{DDA0DAB6-B976-460C-BC52-542F1F9867EB}">
      <dgm:prSet phldrT="[Testo]" custT="1"/>
      <dgm:spPr/>
      <dgm:t>
        <a:bodyPr/>
        <a:lstStyle/>
        <a:p>
          <a:r>
            <a:rPr lang="it-IT" sz="1400" dirty="0">
              <a:latin typeface="Arial" pitchFamily="34" charset="0"/>
              <a:cs typeface="Arial" pitchFamily="34" charset="0"/>
            </a:rPr>
            <a:t>Filo</a:t>
          </a:r>
        </a:p>
        <a:p>
          <a:r>
            <a:rPr lang="it-IT" sz="1400" dirty="0">
              <a:latin typeface="Arial" pitchFamily="34" charset="0"/>
              <a:cs typeface="Arial" pitchFamily="34" charset="0"/>
            </a:rPr>
            <a:t>spinato</a:t>
          </a:r>
        </a:p>
      </dgm:t>
    </dgm:pt>
    <dgm:pt modelId="{B5235161-4315-4880-813F-AB2F0C94652E}" type="parTrans" cxnId="{889C7A75-CFFD-4F22-9A32-AAED080F083B}">
      <dgm:prSet/>
      <dgm:spPr/>
      <dgm:t>
        <a:bodyPr/>
        <a:lstStyle/>
        <a:p>
          <a:endParaRPr lang="it-IT"/>
        </a:p>
      </dgm:t>
    </dgm:pt>
    <dgm:pt modelId="{05AACD2D-0CC6-465B-AC29-5F51FBE4C438}" type="sibTrans" cxnId="{889C7A75-CFFD-4F22-9A32-AAED080F083B}">
      <dgm:prSet/>
      <dgm:spPr/>
      <dgm:t>
        <a:bodyPr/>
        <a:lstStyle/>
        <a:p>
          <a:endParaRPr lang="it-IT"/>
        </a:p>
      </dgm:t>
    </dgm:pt>
    <dgm:pt modelId="{F3817CC4-D32F-4CC2-A87D-FFE4FCA6FEA5}">
      <dgm:prSet phldrT="[Testo]"/>
      <dgm:spPr/>
      <dgm:t>
        <a:bodyPr/>
        <a:lstStyle/>
        <a:p>
          <a:r>
            <a:rPr lang="it-IT" dirty="0"/>
            <a:t>Sacchetti a terra</a:t>
          </a:r>
        </a:p>
      </dgm:t>
    </dgm:pt>
    <dgm:pt modelId="{9FD54DDC-D7E3-409C-A617-5AD53103AD02}" type="parTrans" cxnId="{7244A7E4-CCF6-4D92-8CA7-4FB3A6B49ED3}">
      <dgm:prSet/>
      <dgm:spPr/>
      <dgm:t>
        <a:bodyPr/>
        <a:lstStyle/>
        <a:p>
          <a:endParaRPr lang="it-IT"/>
        </a:p>
      </dgm:t>
    </dgm:pt>
    <dgm:pt modelId="{D18768B7-8E4E-4F20-B072-30A3A7C4061D}" type="sibTrans" cxnId="{7244A7E4-CCF6-4D92-8CA7-4FB3A6B49ED3}">
      <dgm:prSet/>
      <dgm:spPr/>
      <dgm:t>
        <a:bodyPr/>
        <a:lstStyle/>
        <a:p>
          <a:endParaRPr lang="it-IT"/>
        </a:p>
      </dgm:t>
    </dgm:pt>
    <dgm:pt modelId="{9CFF8C1D-547B-4D8D-A70C-FDD7683734C8}">
      <dgm:prSet phldrT="[Testo]"/>
      <dgm:spPr/>
      <dgm:t>
        <a:bodyPr/>
        <a:lstStyle/>
        <a:p>
          <a:r>
            <a:rPr lang="it-IT" dirty="0"/>
            <a:t>Terra di nessuno</a:t>
          </a:r>
        </a:p>
      </dgm:t>
    </dgm:pt>
    <dgm:pt modelId="{0483E067-E7AB-4846-BD19-D15945A245FA}" type="parTrans" cxnId="{8302FD83-C552-4689-9622-3DF63B6D748C}">
      <dgm:prSet/>
      <dgm:spPr/>
      <dgm:t>
        <a:bodyPr/>
        <a:lstStyle/>
        <a:p>
          <a:endParaRPr lang="it-IT"/>
        </a:p>
      </dgm:t>
    </dgm:pt>
    <dgm:pt modelId="{3FD48F42-6C0B-4303-9FAF-E6C898B3CDF1}" type="sibTrans" cxnId="{8302FD83-C552-4689-9622-3DF63B6D748C}">
      <dgm:prSet/>
      <dgm:spPr/>
      <dgm:t>
        <a:bodyPr/>
        <a:lstStyle/>
        <a:p>
          <a:endParaRPr lang="it-IT"/>
        </a:p>
      </dgm:t>
    </dgm:pt>
    <dgm:pt modelId="{141114D5-328E-4CAB-8781-08159989AB6E}">
      <dgm:prSet phldrT="[Testo]" custT="1"/>
      <dgm:spPr/>
      <dgm:t>
        <a:bodyPr/>
        <a:lstStyle/>
        <a:p>
          <a:r>
            <a:rPr lang="it-IT" sz="1400" dirty="0">
              <a:latin typeface="Arial" pitchFamily="34" charset="0"/>
              <a:cs typeface="Arial" pitchFamily="34" charset="0"/>
            </a:rPr>
            <a:t>Ricoveri</a:t>
          </a:r>
        </a:p>
        <a:p>
          <a:r>
            <a:rPr lang="it-IT" sz="1200" dirty="0">
              <a:latin typeface="Arial" pitchFamily="34" charset="0"/>
              <a:cs typeface="Arial" pitchFamily="34" charset="0"/>
            </a:rPr>
            <a:t> </a:t>
          </a:r>
          <a:r>
            <a:rPr lang="it-IT" sz="1400" dirty="0">
              <a:latin typeface="Arial" pitchFamily="34" charset="0"/>
              <a:cs typeface="Arial" pitchFamily="34" charset="0"/>
            </a:rPr>
            <a:t>sotterranei</a:t>
          </a:r>
          <a:endParaRPr lang="it-IT" sz="1100" dirty="0">
            <a:latin typeface="Arial" pitchFamily="34" charset="0"/>
            <a:cs typeface="Arial" pitchFamily="34" charset="0"/>
          </a:endParaRPr>
        </a:p>
      </dgm:t>
    </dgm:pt>
    <dgm:pt modelId="{464D4D85-4378-4809-ADAF-977A91EA2399}" type="parTrans" cxnId="{78F8C607-EC84-4AD3-BC24-A9F16A270B37}">
      <dgm:prSet/>
      <dgm:spPr/>
      <dgm:t>
        <a:bodyPr/>
        <a:lstStyle/>
        <a:p>
          <a:endParaRPr lang="it-IT"/>
        </a:p>
      </dgm:t>
    </dgm:pt>
    <dgm:pt modelId="{6CE101D4-3667-4850-BA30-CBE85B689FAE}" type="sibTrans" cxnId="{78F8C607-EC84-4AD3-BC24-A9F16A270B37}">
      <dgm:prSet/>
      <dgm:spPr/>
      <dgm:t>
        <a:bodyPr/>
        <a:lstStyle/>
        <a:p>
          <a:endParaRPr lang="it-IT"/>
        </a:p>
      </dgm:t>
    </dgm:pt>
    <dgm:pt modelId="{63519E7B-6F32-4933-A07D-D5F42139AEC4}" type="pres">
      <dgm:prSet presAssocID="{EDE1ACB9-B571-454C-A6EC-15C90D898142}" presName="cycle" presStyleCnt="0">
        <dgm:presLayoutVars>
          <dgm:chMax val="1"/>
          <dgm:dir/>
          <dgm:animLvl val="ctr"/>
          <dgm:resizeHandles val="exact"/>
        </dgm:presLayoutVars>
      </dgm:prSet>
      <dgm:spPr/>
    </dgm:pt>
    <dgm:pt modelId="{FB026501-CC6C-419D-943E-0ED68DB4BFBA}" type="pres">
      <dgm:prSet presAssocID="{23FA9D34-2E8E-469E-B030-97A9754992E1}" presName="centerShape" presStyleLbl="node0" presStyleIdx="0" presStyleCnt="1"/>
      <dgm:spPr/>
    </dgm:pt>
    <dgm:pt modelId="{7F860E7D-D620-4A06-A460-1115F9953343}" type="pres">
      <dgm:prSet presAssocID="{B5235161-4315-4880-813F-AB2F0C94652E}" presName="Name9" presStyleLbl="parChTrans1D2" presStyleIdx="0" presStyleCnt="4"/>
      <dgm:spPr/>
    </dgm:pt>
    <dgm:pt modelId="{CFD44F0B-7ED8-4CA1-B759-8D480849D3AF}" type="pres">
      <dgm:prSet presAssocID="{B5235161-4315-4880-813F-AB2F0C94652E}" presName="connTx" presStyleLbl="parChTrans1D2" presStyleIdx="0" presStyleCnt="4"/>
      <dgm:spPr/>
    </dgm:pt>
    <dgm:pt modelId="{75036F84-FF2E-4555-8CEB-1B79B3733BE1}" type="pres">
      <dgm:prSet presAssocID="{DDA0DAB6-B976-460C-BC52-542F1F9867EB}" presName="node" presStyleLbl="node1" presStyleIdx="0" presStyleCnt="4">
        <dgm:presLayoutVars>
          <dgm:bulletEnabled val="1"/>
        </dgm:presLayoutVars>
      </dgm:prSet>
      <dgm:spPr/>
    </dgm:pt>
    <dgm:pt modelId="{3FA7F304-2D8F-427D-A7E4-1B51C2935E57}" type="pres">
      <dgm:prSet presAssocID="{9FD54DDC-D7E3-409C-A617-5AD53103AD02}" presName="Name9" presStyleLbl="parChTrans1D2" presStyleIdx="1" presStyleCnt="4"/>
      <dgm:spPr/>
    </dgm:pt>
    <dgm:pt modelId="{7C74389D-ED83-4074-AD59-688B6ED3A984}" type="pres">
      <dgm:prSet presAssocID="{9FD54DDC-D7E3-409C-A617-5AD53103AD02}" presName="connTx" presStyleLbl="parChTrans1D2" presStyleIdx="1" presStyleCnt="4"/>
      <dgm:spPr/>
    </dgm:pt>
    <dgm:pt modelId="{2AC9995D-FCD2-498C-8912-56FBEF7976C0}" type="pres">
      <dgm:prSet presAssocID="{F3817CC4-D32F-4CC2-A87D-FFE4FCA6FEA5}" presName="node" presStyleLbl="node1" presStyleIdx="1" presStyleCnt="4">
        <dgm:presLayoutVars>
          <dgm:bulletEnabled val="1"/>
        </dgm:presLayoutVars>
      </dgm:prSet>
      <dgm:spPr/>
    </dgm:pt>
    <dgm:pt modelId="{6156C58A-6AB0-40BC-B809-C9D52CBBF25B}" type="pres">
      <dgm:prSet presAssocID="{0483E067-E7AB-4846-BD19-D15945A245FA}" presName="Name9" presStyleLbl="parChTrans1D2" presStyleIdx="2" presStyleCnt="4"/>
      <dgm:spPr/>
    </dgm:pt>
    <dgm:pt modelId="{92E66892-BF94-472C-B661-097DC1A2BF26}" type="pres">
      <dgm:prSet presAssocID="{0483E067-E7AB-4846-BD19-D15945A245FA}" presName="connTx" presStyleLbl="parChTrans1D2" presStyleIdx="2" presStyleCnt="4"/>
      <dgm:spPr/>
    </dgm:pt>
    <dgm:pt modelId="{1890D77B-5C0A-474B-BE7F-6BBE2B9EDCE0}" type="pres">
      <dgm:prSet presAssocID="{9CFF8C1D-547B-4D8D-A70C-FDD7683734C8}" presName="node" presStyleLbl="node1" presStyleIdx="2" presStyleCnt="4">
        <dgm:presLayoutVars>
          <dgm:bulletEnabled val="1"/>
        </dgm:presLayoutVars>
      </dgm:prSet>
      <dgm:spPr/>
    </dgm:pt>
    <dgm:pt modelId="{C3A95D5C-08BB-4F70-9571-A73AB0A7FB67}" type="pres">
      <dgm:prSet presAssocID="{464D4D85-4378-4809-ADAF-977A91EA2399}" presName="Name9" presStyleLbl="parChTrans1D2" presStyleIdx="3" presStyleCnt="4"/>
      <dgm:spPr/>
    </dgm:pt>
    <dgm:pt modelId="{3427BCD7-607A-4437-8ED4-22AE042D7E3B}" type="pres">
      <dgm:prSet presAssocID="{464D4D85-4378-4809-ADAF-977A91EA2399}" presName="connTx" presStyleLbl="parChTrans1D2" presStyleIdx="3" presStyleCnt="4"/>
      <dgm:spPr/>
    </dgm:pt>
    <dgm:pt modelId="{080DE80E-A02A-43E4-A1B2-D5865B353E22}" type="pres">
      <dgm:prSet presAssocID="{141114D5-328E-4CAB-8781-08159989AB6E}" presName="node" presStyleLbl="node1" presStyleIdx="3" presStyleCnt="4">
        <dgm:presLayoutVars>
          <dgm:bulletEnabled val="1"/>
        </dgm:presLayoutVars>
      </dgm:prSet>
      <dgm:spPr/>
    </dgm:pt>
  </dgm:ptLst>
  <dgm:cxnLst>
    <dgm:cxn modelId="{78F8C607-EC84-4AD3-BC24-A9F16A270B37}" srcId="{23FA9D34-2E8E-469E-B030-97A9754992E1}" destId="{141114D5-328E-4CAB-8781-08159989AB6E}" srcOrd="3" destOrd="0" parTransId="{464D4D85-4378-4809-ADAF-977A91EA2399}" sibTransId="{6CE101D4-3667-4850-BA30-CBE85B689FAE}"/>
    <dgm:cxn modelId="{DDDFFB0C-3AFC-43B1-819F-B15C8013285F}" type="presOf" srcId="{464D4D85-4378-4809-ADAF-977A91EA2399}" destId="{C3A95D5C-08BB-4F70-9571-A73AB0A7FB67}" srcOrd="0" destOrd="0" presId="urn:microsoft.com/office/officeart/2005/8/layout/radial1"/>
    <dgm:cxn modelId="{7C13E71D-1B40-4715-8AA2-25DF09A05F2E}" type="presOf" srcId="{0483E067-E7AB-4846-BD19-D15945A245FA}" destId="{6156C58A-6AB0-40BC-B809-C9D52CBBF25B}" srcOrd="0" destOrd="0" presId="urn:microsoft.com/office/officeart/2005/8/layout/radial1"/>
    <dgm:cxn modelId="{E3D79635-C5CF-402D-99B2-65411406E5A8}" type="presOf" srcId="{9FD54DDC-D7E3-409C-A617-5AD53103AD02}" destId="{3FA7F304-2D8F-427D-A7E4-1B51C2935E57}" srcOrd="0" destOrd="0" presId="urn:microsoft.com/office/officeart/2005/8/layout/radial1"/>
    <dgm:cxn modelId="{AB19CE35-7918-4B5A-A5F6-12140B7390F7}" type="presOf" srcId="{0483E067-E7AB-4846-BD19-D15945A245FA}" destId="{92E66892-BF94-472C-B661-097DC1A2BF26}" srcOrd="1" destOrd="0" presId="urn:microsoft.com/office/officeart/2005/8/layout/radial1"/>
    <dgm:cxn modelId="{30EC1F39-8957-4A2B-8D49-EB5BF7359F9D}" type="presOf" srcId="{EDE1ACB9-B571-454C-A6EC-15C90D898142}" destId="{63519E7B-6F32-4933-A07D-D5F42139AEC4}" srcOrd="0" destOrd="0" presId="urn:microsoft.com/office/officeart/2005/8/layout/radial1"/>
    <dgm:cxn modelId="{997B946D-D44C-4236-A31D-BC40932B1D9A}" type="presOf" srcId="{23FA9D34-2E8E-469E-B030-97A9754992E1}" destId="{FB026501-CC6C-419D-943E-0ED68DB4BFBA}" srcOrd="0" destOrd="0" presId="urn:microsoft.com/office/officeart/2005/8/layout/radial1"/>
    <dgm:cxn modelId="{889C7A75-CFFD-4F22-9A32-AAED080F083B}" srcId="{23FA9D34-2E8E-469E-B030-97A9754992E1}" destId="{DDA0DAB6-B976-460C-BC52-542F1F9867EB}" srcOrd="0" destOrd="0" parTransId="{B5235161-4315-4880-813F-AB2F0C94652E}" sibTransId="{05AACD2D-0CC6-465B-AC29-5F51FBE4C438}"/>
    <dgm:cxn modelId="{D57ED25A-7579-431A-B19E-03D75F3C35F9}" srcId="{EDE1ACB9-B571-454C-A6EC-15C90D898142}" destId="{23FA9D34-2E8E-469E-B030-97A9754992E1}" srcOrd="0" destOrd="0" parTransId="{AB320A00-9CCB-4685-8DF4-AD34849A911D}" sibTransId="{D38D1FFD-CDC4-4F97-BDCB-FE2D782CC1FD}"/>
    <dgm:cxn modelId="{8302FD83-C552-4689-9622-3DF63B6D748C}" srcId="{23FA9D34-2E8E-469E-B030-97A9754992E1}" destId="{9CFF8C1D-547B-4D8D-A70C-FDD7683734C8}" srcOrd="2" destOrd="0" parTransId="{0483E067-E7AB-4846-BD19-D15945A245FA}" sibTransId="{3FD48F42-6C0B-4303-9FAF-E6C898B3CDF1}"/>
    <dgm:cxn modelId="{A6898887-5D6C-4EB0-8FC2-D2F8E07BE34A}" type="presOf" srcId="{B5235161-4315-4880-813F-AB2F0C94652E}" destId="{7F860E7D-D620-4A06-A460-1115F9953343}" srcOrd="0" destOrd="0" presId="urn:microsoft.com/office/officeart/2005/8/layout/radial1"/>
    <dgm:cxn modelId="{20AC99AA-2FB8-458E-AF51-6F272A5D071D}" type="presOf" srcId="{9FD54DDC-D7E3-409C-A617-5AD53103AD02}" destId="{7C74389D-ED83-4074-AD59-688B6ED3A984}" srcOrd="1" destOrd="0" presId="urn:microsoft.com/office/officeart/2005/8/layout/radial1"/>
    <dgm:cxn modelId="{C19AD2B3-2ABB-4A82-91B5-D126722828B4}" type="presOf" srcId="{DDA0DAB6-B976-460C-BC52-542F1F9867EB}" destId="{75036F84-FF2E-4555-8CEB-1B79B3733BE1}" srcOrd="0" destOrd="0" presId="urn:microsoft.com/office/officeart/2005/8/layout/radial1"/>
    <dgm:cxn modelId="{363792BA-61EF-4BD2-A941-1EE919FBCC15}" type="presOf" srcId="{F3817CC4-D32F-4CC2-A87D-FFE4FCA6FEA5}" destId="{2AC9995D-FCD2-498C-8912-56FBEF7976C0}" srcOrd="0" destOrd="0" presId="urn:microsoft.com/office/officeart/2005/8/layout/radial1"/>
    <dgm:cxn modelId="{8DD9CDBE-E47D-4850-B66B-9DC8F532EE47}" type="presOf" srcId="{141114D5-328E-4CAB-8781-08159989AB6E}" destId="{080DE80E-A02A-43E4-A1B2-D5865B353E22}" srcOrd="0" destOrd="0" presId="urn:microsoft.com/office/officeart/2005/8/layout/radial1"/>
    <dgm:cxn modelId="{4E58CFD2-E61A-4025-9BAE-FC0816CCFA45}" type="presOf" srcId="{464D4D85-4378-4809-ADAF-977A91EA2399}" destId="{3427BCD7-607A-4437-8ED4-22AE042D7E3B}" srcOrd="1" destOrd="0" presId="urn:microsoft.com/office/officeart/2005/8/layout/radial1"/>
    <dgm:cxn modelId="{0B449ADD-1260-47A0-89EF-77B504EBB269}" type="presOf" srcId="{B5235161-4315-4880-813F-AB2F0C94652E}" destId="{CFD44F0B-7ED8-4CA1-B759-8D480849D3AF}" srcOrd="1" destOrd="0" presId="urn:microsoft.com/office/officeart/2005/8/layout/radial1"/>
    <dgm:cxn modelId="{33F1C1E3-27A3-4867-9EC7-6196691C860E}" type="presOf" srcId="{9CFF8C1D-547B-4D8D-A70C-FDD7683734C8}" destId="{1890D77B-5C0A-474B-BE7F-6BBE2B9EDCE0}" srcOrd="0" destOrd="0" presId="urn:microsoft.com/office/officeart/2005/8/layout/radial1"/>
    <dgm:cxn modelId="{7244A7E4-CCF6-4D92-8CA7-4FB3A6B49ED3}" srcId="{23FA9D34-2E8E-469E-B030-97A9754992E1}" destId="{F3817CC4-D32F-4CC2-A87D-FFE4FCA6FEA5}" srcOrd="1" destOrd="0" parTransId="{9FD54DDC-D7E3-409C-A617-5AD53103AD02}" sibTransId="{D18768B7-8E4E-4F20-B072-30A3A7C4061D}"/>
    <dgm:cxn modelId="{4BEF9AEE-C6B7-47BD-9546-DCF97F10988F}" type="presParOf" srcId="{63519E7B-6F32-4933-A07D-D5F42139AEC4}" destId="{FB026501-CC6C-419D-943E-0ED68DB4BFBA}" srcOrd="0" destOrd="0" presId="urn:microsoft.com/office/officeart/2005/8/layout/radial1"/>
    <dgm:cxn modelId="{858C14A6-D02A-44C3-9B4D-4B88F10849F0}" type="presParOf" srcId="{63519E7B-6F32-4933-A07D-D5F42139AEC4}" destId="{7F860E7D-D620-4A06-A460-1115F9953343}" srcOrd="1" destOrd="0" presId="urn:microsoft.com/office/officeart/2005/8/layout/radial1"/>
    <dgm:cxn modelId="{347EC85D-DE5D-455F-BBDE-13A888F33B26}" type="presParOf" srcId="{7F860E7D-D620-4A06-A460-1115F9953343}" destId="{CFD44F0B-7ED8-4CA1-B759-8D480849D3AF}" srcOrd="0" destOrd="0" presId="urn:microsoft.com/office/officeart/2005/8/layout/radial1"/>
    <dgm:cxn modelId="{758E38C9-C9EC-4B08-AE88-4444A05E6834}" type="presParOf" srcId="{63519E7B-6F32-4933-A07D-D5F42139AEC4}" destId="{75036F84-FF2E-4555-8CEB-1B79B3733BE1}" srcOrd="2" destOrd="0" presId="urn:microsoft.com/office/officeart/2005/8/layout/radial1"/>
    <dgm:cxn modelId="{ECD92B45-3A4F-4283-B8D9-849DC53BE6E3}" type="presParOf" srcId="{63519E7B-6F32-4933-A07D-D5F42139AEC4}" destId="{3FA7F304-2D8F-427D-A7E4-1B51C2935E57}" srcOrd="3" destOrd="0" presId="urn:microsoft.com/office/officeart/2005/8/layout/radial1"/>
    <dgm:cxn modelId="{EC141482-63D1-4D82-A3DD-9D1DE3153F18}" type="presParOf" srcId="{3FA7F304-2D8F-427D-A7E4-1B51C2935E57}" destId="{7C74389D-ED83-4074-AD59-688B6ED3A984}" srcOrd="0" destOrd="0" presId="urn:microsoft.com/office/officeart/2005/8/layout/radial1"/>
    <dgm:cxn modelId="{9EBCAF93-5EDA-4B15-B4FF-732C57F46FE5}" type="presParOf" srcId="{63519E7B-6F32-4933-A07D-D5F42139AEC4}" destId="{2AC9995D-FCD2-498C-8912-56FBEF7976C0}" srcOrd="4" destOrd="0" presId="urn:microsoft.com/office/officeart/2005/8/layout/radial1"/>
    <dgm:cxn modelId="{C59B251D-AA43-455D-BAE2-37044C7439EB}" type="presParOf" srcId="{63519E7B-6F32-4933-A07D-D5F42139AEC4}" destId="{6156C58A-6AB0-40BC-B809-C9D52CBBF25B}" srcOrd="5" destOrd="0" presId="urn:microsoft.com/office/officeart/2005/8/layout/radial1"/>
    <dgm:cxn modelId="{E9E453E8-4CAF-4091-AB38-E8FDECDCD5FE}" type="presParOf" srcId="{6156C58A-6AB0-40BC-B809-C9D52CBBF25B}" destId="{92E66892-BF94-472C-B661-097DC1A2BF26}" srcOrd="0" destOrd="0" presId="urn:microsoft.com/office/officeart/2005/8/layout/radial1"/>
    <dgm:cxn modelId="{6C550328-2018-42AF-A988-117B1AFF48A8}" type="presParOf" srcId="{63519E7B-6F32-4933-A07D-D5F42139AEC4}" destId="{1890D77B-5C0A-474B-BE7F-6BBE2B9EDCE0}" srcOrd="6" destOrd="0" presId="urn:microsoft.com/office/officeart/2005/8/layout/radial1"/>
    <dgm:cxn modelId="{F50732A3-2E4C-4032-905E-5141D88CC013}" type="presParOf" srcId="{63519E7B-6F32-4933-A07D-D5F42139AEC4}" destId="{C3A95D5C-08BB-4F70-9571-A73AB0A7FB67}" srcOrd="7" destOrd="0" presId="urn:microsoft.com/office/officeart/2005/8/layout/radial1"/>
    <dgm:cxn modelId="{A0C72EEA-B807-46BE-B5C2-023A28BF8461}" type="presParOf" srcId="{C3A95D5C-08BB-4F70-9571-A73AB0A7FB67}" destId="{3427BCD7-607A-4437-8ED4-22AE042D7E3B}" srcOrd="0" destOrd="0" presId="urn:microsoft.com/office/officeart/2005/8/layout/radial1"/>
    <dgm:cxn modelId="{D6A6D047-A5D4-4D1D-91F8-E6565D8D0B9B}" type="presParOf" srcId="{63519E7B-6F32-4933-A07D-D5F42139AEC4}" destId="{080DE80E-A02A-43E4-A1B2-D5865B353E2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26501-CC6C-419D-943E-0ED68DB4BFBA}">
      <dsp:nvSpPr>
        <dsp:cNvPr id="0" name=""/>
        <dsp:cNvSpPr/>
      </dsp:nvSpPr>
      <dsp:spPr>
        <a:xfrm>
          <a:off x="2221791" y="1712586"/>
          <a:ext cx="1301102" cy="1301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Trincee</a:t>
          </a:r>
        </a:p>
      </dsp:txBody>
      <dsp:txXfrm>
        <a:off x="2412333" y="1903128"/>
        <a:ext cx="920018" cy="920018"/>
      </dsp:txXfrm>
    </dsp:sp>
    <dsp:sp modelId="{7F860E7D-D620-4A06-A460-1115F9953343}">
      <dsp:nvSpPr>
        <dsp:cNvPr id="0" name=""/>
        <dsp:cNvSpPr/>
      </dsp:nvSpPr>
      <dsp:spPr>
        <a:xfrm rot="16200000">
          <a:off x="2675984" y="1495844"/>
          <a:ext cx="392716" cy="40767"/>
        </a:xfrm>
        <a:custGeom>
          <a:avLst/>
          <a:gdLst/>
          <a:ahLst/>
          <a:cxnLst/>
          <a:rect l="0" t="0" r="0" b="0"/>
          <a:pathLst>
            <a:path>
              <a:moveTo>
                <a:pt x="0" y="20383"/>
              </a:moveTo>
              <a:lnTo>
                <a:pt x="392716" y="20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862524" y="1506410"/>
        <a:ext cx="19635" cy="19635"/>
      </dsp:txXfrm>
    </dsp:sp>
    <dsp:sp modelId="{75036F84-FF2E-4555-8CEB-1B79B3733BE1}">
      <dsp:nvSpPr>
        <dsp:cNvPr id="0" name=""/>
        <dsp:cNvSpPr/>
      </dsp:nvSpPr>
      <dsp:spPr>
        <a:xfrm>
          <a:off x="2221791" y="18767"/>
          <a:ext cx="1301102" cy="1301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Arial" pitchFamily="34" charset="0"/>
              <a:cs typeface="Arial" pitchFamily="34" charset="0"/>
            </a:rPr>
            <a:t>Filo</a:t>
          </a:r>
        </a:p>
        <a:p>
          <a:pPr marL="0" lvl="0" indent="0" algn="ctr" defTabSz="622300">
            <a:lnSpc>
              <a:spcPct val="90000"/>
            </a:lnSpc>
            <a:spcBef>
              <a:spcPct val="0"/>
            </a:spcBef>
            <a:spcAft>
              <a:spcPct val="35000"/>
            </a:spcAft>
            <a:buNone/>
          </a:pPr>
          <a:r>
            <a:rPr lang="it-IT" sz="1400" kern="1200" dirty="0">
              <a:latin typeface="Arial" pitchFamily="34" charset="0"/>
              <a:cs typeface="Arial" pitchFamily="34" charset="0"/>
            </a:rPr>
            <a:t>spinato</a:t>
          </a:r>
        </a:p>
      </dsp:txBody>
      <dsp:txXfrm>
        <a:off x="2412333" y="209309"/>
        <a:ext cx="920018" cy="920018"/>
      </dsp:txXfrm>
    </dsp:sp>
    <dsp:sp modelId="{3FA7F304-2D8F-427D-A7E4-1B51C2935E57}">
      <dsp:nvSpPr>
        <dsp:cNvPr id="0" name=""/>
        <dsp:cNvSpPr/>
      </dsp:nvSpPr>
      <dsp:spPr>
        <a:xfrm>
          <a:off x="3522893" y="2342754"/>
          <a:ext cx="392716" cy="40767"/>
        </a:xfrm>
        <a:custGeom>
          <a:avLst/>
          <a:gdLst/>
          <a:ahLst/>
          <a:cxnLst/>
          <a:rect l="0" t="0" r="0" b="0"/>
          <a:pathLst>
            <a:path>
              <a:moveTo>
                <a:pt x="0" y="20383"/>
              </a:moveTo>
              <a:lnTo>
                <a:pt x="392716" y="20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709434" y="2353320"/>
        <a:ext cx="19635" cy="19635"/>
      </dsp:txXfrm>
    </dsp:sp>
    <dsp:sp modelId="{2AC9995D-FCD2-498C-8912-56FBEF7976C0}">
      <dsp:nvSpPr>
        <dsp:cNvPr id="0" name=""/>
        <dsp:cNvSpPr/>
      </dsp:nvSpPr>
      <dsp:spPr>
        <a:xfrm>
          <a:off x="3915610" y="1712586"/>
          <a:ext cx="1301102" cy="1301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Sacchetti a terra</a:t>
          </a:r>
        </a:p>
      </dsp:txBody>
      <dsp:txXfrm>
        <a:off x="4106152" y="1903128"/>
        <a:ext cx="920018" cy="920018"/>
      </dsp:txXfrm>
    </dsp:sp>
    <dsp:sp modelId="{6156C58A-6AB0-40BC-B809-C9D52CBBF25B}">
      <dsp:nvSpPr>
        <dsp:cNvPr id="0" name=""/>
        <dsp:cNvSpPr/>
      </dsp:nvSpPr>
      <dsp:spPr>
        <a:xfrm rot="5400000">
          <a:off x="2675984" y="3189663"/>
          <a:ext cx="392716" cy="40767"/>
        </a:xfrm>
        <a:custGeom>
          <a:avLst/>
          <a:gdLst/>
          <a:ahLst/>
          <a:cxnLst/>
          <a:rect l="0" t="0" r="0" b="0"/>
          <a:pathLst>
            <a:path>
              <a:moveTo>
                <a:pt x="0" y="20383"/>
              </a:moveTo>
              <a:lnTo>
                <a:pt x="392716" y="20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862524" y="3200229"/>
        <a:ext cx="19635" cy="19635"/>
      </dsp:txXfrm>
    </dsp:sp>
    <dsp:sp modelId="{1890D77B-5C0A-474B-BE7F-6BBE2B9EDCE0}">
      <dsp:nvSpPr>
        <dsp:cNvPr id="0" name=""/>
        <dsp:cNvSpPr/>
      </dsp:nvSpPr>
      <dsp:spPr>
        <a:xfrm>
          <a:off x="2221791" y="3406405"/>
          <a:ext cx="1301102" cy="1301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Terra di nessuno</a:t>
          </a:r>
        </a:p>
      </dsp:txBody>
      <dsp:txXfrm>
        <a:off x="2412333" y="3596947"/>
        <a:ext cx="920018" cy="920018"/>
      </dsp:txXfrm>
    </dsp:sp>
    <dsp:sp modelId="{C3A95D5C-08BB-4F70-9571-A73AB0A7FB67}">
      <dsp:nvSpPr>
        <dsp:cNvPr id="0" name=""/>
        <dsp:cNvSpPr/>
      </dsp:nvSpPr>
      <dsp:spPr>
        <a:xfrm rot="10800000">
          <a:off x="1829074" y="2342754"/>
          <a:ext cx="392716" cy="40767"/>
        </a:xfrm>
        <a:custGeom>
          <a:avLst/>
          <a:gdLst/>
          <a:ahLst/>
          <a:cxnLst/>
          <a:rect l="0" t="0" r="0" b="0"/>
          <a:pathLst>
            <a:path>
              <a:moveTo>
                <a:pt x="0" y="20383"/>
              </a:moveTo>
              <a:lnTo>
                <a:pt x="392716" y="203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015615" y="2353320"/>
        <a:ext cx="19635" cy="19635"/>
      </dsp:txXfrm>
    </dsp:sp>
    <dsp:sp modelId="{080DE80E-A02A-43E4-A1B2-D5865B353E22}">
      <dsp:nvSpPr>
        <dsp:cNvPr id="0" name=""/>
        <dsp:cNvSpPr/>
      </dsp:nvSpPr>
      <dsp:spPr>
        <a:xfrm>
          <a:off x="527971" y="1712586"/>
          <a:ext cx="1301102" cy="1301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Arial" pitchFamily="34" charset="0"/>
              <a:cs typeface="Arial" pitchFamily="34" charset="0"/>
            </a:rPr>
            <a:t>Ricoveri</a:t>
          </a:r>
        </a:p>
        <a:p>
          <a:pPr marL="0" lvl="0" indent="0" algn="ctr" defTabSz="622300">
            <a:lnSpc>
              <a:spcPct val="90000"/>
            </a:lnSpc>
            <a:spcBef>
              <a:spcPct val="0"/>
            </a:spcBef>
            <a:spcAft>
              <a:spcPct val="35000"/>
            </a:spcAft>
            <a:buNone/>
          </a:pPr>
          <a:r>
            <a:rPr lang="it-IT" sz="1200" kern="1200" dirty="0">
              <a:latin typeface="Arial" pitchFamily="34" charset="0"/>
              <a:cs typeface="Arial" pitchFamily="34" charset="0"/>
            </a:rPr>
            <a:t> </a:t>
          </a:r>
          <a:r>
            <a:rPr lang="it-IT" sz="1400" kern="1200" dirty="0">
              <a:latin typeface="Arial" pitchFamily="34" charset="0"/>
              <a:cs typeface="Arial" pitchFamily="34" charset="0"/>
            </a:rPr>
            <a:t>sotterranei</a:t>
          </a:r>
          <a:endParaRPr lang="it-IT" sz="1100" kern="1200" dirty="0">
            <a:latin typeface="Arial" pitchFamily="34" charset="0"/>
            <a:cs typeface="Arial" pitchFamily="34" charset="0"/>
          </a:endParaRPr>
        </a:p>
      </dsp:txBody>
      <dsp:txXfrm>
        <a:off x="718513" y="1903128"/>
        <a:ext cx="920018" cy="92001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5BD21-CCAA-4277-8A99-D7F3AA4E02F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31F6609-C3A8-41C0-AD8C-77F485C55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A1B4DE0-376E-48E1-A699-C8B295FB964B}"/>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83837E4D-BA2A-4CFE-83A8-2E1FE6FEF4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566A47-85C6-439C-9A90-36995846A3C0}"/>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212432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0BA77-6E4F-45C8-B5E6-7E40F95F392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691C36-257A-4FAF-A1FC-E3373C10834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35C3DB-A1C3-4396-82F1-ABF422AA0729}"/>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98F02538-4D78-4D97-87C9-5695C1D3C7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8C96FA-4F59-47DC-B181-1391F9C36B52}"/>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252981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02BF21-5451-470A-9A2F-4C45636E08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B5E0996-FA6E-4949-8AAB-498E3C3F89E4}"/>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213547-556B-49DE-9B4F-0F27A693BAD3}"/>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6BB980F8-06DA-4832-BCBB-44E6FF7AB6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E71708-EA74-4E00-B7CC-139D5E24B385}"/>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184838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8B3C1-74CC-4798-A634-23BC047D80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B59124-C328-40FF-B672-FDF534E5626D}"/>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808769-768D-4EB5-9F1A-DE18D1CA2CE0}"/>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F243A7A7-B1B5-4DD6-8239-C192788553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FE8ABA-EFDB-4F09-BFD9-EE99CF4EF07C}"/>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42333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7E4F1C-59F6-42E8-9E04-11A121DE1C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E26EE50-686A-46DC-8996-B9D522EEC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D0EEF58-3BD7-47D8-AE5D-5912343C8129}"/>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173D0F41-F81B-4BAA-8C33-CF990A0544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6E86FB-44B7-475A-8D40-2CDBC13DEA2B}"/>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205883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3DD10-7E4E-4208-A0B1-51180124B88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BCAAA9A-4986-4F44-B25F-853B31BD535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ECBD46B-CDF8-48AD-A3CD-42F1A5BBBBE7}"/>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6F9943-018C-45FD-8417-6E38E25F56F8}"/>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6" name="Segnaposto piè di pagina 5">
            <a:extLst>
              <a:ext uri="{FF2B5EF4-FFF2-40B4-BE49-F238E27FC236}">
                <a16:creationId xmlns:a16="http://schemas.microsoft.com/office/drawing/2014/main" id="{0611AAC4-7285-4EBD-8F11-F9D3FFA6F4C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EF6B62-F312-43B6-AAD7-E22BAAB41FAE}"/>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28824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BF5F11-A1F8-4BF1-A553-1D6A294BC16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D57473-71CC-4BEA-9C9B-F8F2D46C4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B4A9BBA-E6BD-4084-B7E6-4CBB7D3E808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8C37611-21AF-473F-929E-0FFE02D6C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A9D6EE8-D690-40DB-9E77-1F5E6B2C36EE}"/>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361CE9A-76E0-45B4-B1A7-74BBDCB752C6}"/>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8" name="Segnaposto piè di pagina 7">
            <a:extLst>
              <a:ext uri="{FF2B5EF4-FFF2-40B4-BE49-F238E27FC236}">
                <a16:creationId xmlns:a16="http://schemas.microsoft.com/office/drawing/2014/main" id="{CC6FEFF2-2B8C-4A7F-A340-B724A27FC3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71CBD6A-81F5-4264-A7DC-5E07E9F8E8CD}"/>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357525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2782E-1A74-4C87-A1BD-86F1AA52A3E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9210AD2-054A-4B8A-87E0-04EE0AFE53B1}"/>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4" name="Segnaposto piè di pagina 3">
            <a:extLst>
              <a:ext uri="{FF2B5EF4-FFF2-40B4-BE49-F238E27FC236}">
                <a16:creationId xmlns:a16="http://schemas.microsoft.com/office/drawing/2014/main" id="{FC504579-3DC7-4DAB-BE67-A25A7917265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443FE1-F41E-4EA5-A1C3-51E08C2E7566}"/>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36490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4E123C-5496-4804-8CBB-11DE0C87646F}"/>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3" name="Segnaposto piè di pagina 2">
            <a:extLst>
              <a:ext uri="{FF2B5EF4-FFF2-40B4-BE49-F238E27FC236}">
                <a16:creationId xmlns:a16="http://schemas.microsoft.com/office/drawing/2014/main" id="{75570A92-CAAF-413D-BC52-1D89751CFE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5492851-0AA1-465D-92C7-75594A4F6522}"/>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97913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08470-D065-4E65-B1A6-300575CF7E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0607FF-FF78-4948-9B10-987B8CAC0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429B6F-362C-4F24-A674-43833D733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78F744B-CE8C-4B53-92E4-B5A395D49AB8}"/>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6" name="Segnaposto piè di pagina 5">
            <a:extLst>
              <a:ext uri="{FF2B5EF4-FFF2-40B4-BE49-F238E27FC236}">
                <a16:creationId xmlns:a16="http://schemas.microsoft.com/office/drawing/2014/main" id="{CE810E82-8572-4826-B4B3-7E6139ED51A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953DCC-9A1D-4D60-AE6C-B6B6880C8E44}"/>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427687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73B46-7C29-46E1-9445-C27F3312E6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1C91B32-FC97-4D7C-9FD5-F97BB9C79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2C06761-30C2-4ACA-B81D-3BABB6851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3843AE8-248D-4F62-A2E1-4D501F04B7BA}"/>
              </a:ext>
            </a:extLst>
          </p:cNvPr>
          <p:cNvSpPr>
            <a:spLocks noGrp="1"/>
          </p:cNvSpPr>
          <p:nvPr>
            <p:ph type="dt" sz="half" idx="10"/>
          </p:nvPr>
        </p:nvSpPr>
        <p:spPr/>
        <p:txBody>
          <a:bodyPr/>
          <a:lstStyle/>
          <a:p>
            <a:fld id="{EC0AACFF-E5DE-4FCE-A1B9-8CEC2BB856F8}" type="datetimeFigureOut">
              <a:rPr lang="it-IT" smtClean="0"/>
              <a:t>06/04/2018</a:t>
            </a:fld>
            <a:endParaRPr lang="it-IT"/>
          </a:p>
        </p:txBody>
      </p:sp>
      <p:sp>
        <p:nvSpPr>
          <p:cNvPr id="6" name="Segnaposto piè di pagina 5">
            <a:extLst>
              <a:ext uri="{FF2B5EF4-FFF2-40B4-BE49-F238E27FC236}">
                <a16:creationId xmlns:a16="http://schemas.microsoft.com/office/drawing/2014/main" id="{81D2C03C-02A5-4BB8-AFB1-9444387F32E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2DE093-DF02-4135-BC5A-3D43FDF7FCDF}"/>
              </a:ext>
            </a:extLst>
          </p:cNvPr>
          <p:cNvSpPr>
            <a:spLocks noGrp="1"/>
          </p:cNvSpPr>
          <p:nvPr>
            <p:ph type="sldNum" sz="quarter" idx="12"/>
          </p:nvPr>
        </p:nvSpPr>
        <p:spPr/>
        <p:txBody>
          <a:bodyPr/>
          <a:lstStyle/>
          <a:p>
            <a:fld id="{096CDFA0-D9E9-48BC-995F-308A5936CC09}" type="slidenum">
              <a:rPr lang="it-IT" smtClean="0"/>
              <a:t>‹N›</a:t>
            </a:fld>
            <a:endParaRPr lang="it-IT"/>
          </a:p>
        </p:txBody>
      </p:sp>
    </p:spTree>
    <p:extLst>
      <p:ext uri="{BB962C8B-B14F-4D97-AF65-F5344CB8AC3E}">
        <p14:creationId xmlns:p14="http://schemas.microsoft.com/office/powerpoint/2010/main" val="390859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C2086DD-DD87-43B8-8251-C67342084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CBEC88F-7D72-44A0-B580-9C1AF5AB7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38ED0B-4E72-44B5-BDA0-DD2D3741B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AACFF-E5DE-4FCE-A1B9-8CEC2BB856F8}" type="datetimeFigureOut">
              <a:rPr lang="it-IT" smtClean="0"/>
              <a:t>06/04/2018</a:t>
            </a:fld>
            <a:endParaRPr lang="it-IT"/>
          </a:p>
        </p:txBody>
      </p:sp>
      <p:sp>
        <p:nvSpPr>
          <p:cNvPr id="5" name="Segnaposto piè di pagina 4">
            <a:extLst>
              <a:ext uri="{FF2B5EF4-FFF2-40B4-BE49-F238E27FC236}">
                <a16:creationId xmlns:a16="http://schemas.microsoft.com/office/drawing/2014/main" id="{807D8344-AAD9-4969-9950-196CD2C51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191289A-55FB-4F50-B88D-826E7C0C6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CDFA0-D9E9-48BC-995F-308A5936CC09}" type="slidenum">
              <a:rPr lang="it-IT" smtClean="0"/>
              <a:t>‹N›</a:t>
            </a:fld>
            <a:endParaRPr lang="it-IT"/>
          </a:p>
        </p:txBody>
      </p:sp>
    </p:spTree>
    <p:extLst>
      <p:ext uri="{BB962C8B-B14F-4D97-AF65-F5344CB8AC3E}">
        <p14:creationId xmlns:p14="http://schemas.microsoft.com/office/powerpoint/2010/main" val="148136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t.wikipedia.org/wiki/Apparato_respirator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lstStyle/>
          <a:p>
            <a:r>
              <a:rPr lang="it-IT" dirty="0"/>
              <a:t>La Grande guerra prima </a:t>
            </a:r>
            <a:br>
              <a:rPr lang="it-IT" dirty="0"/>
            </a:br>
            <a:r>
              <a:rPr lang="it-IT" dirty="0"/>
              <a:t>e  dopo</a:t>
            </a:r>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lnSpcReduction="10000"/>
          </a:bodyPr>
          <a:lstStyle/>
          <a:p>
            <a:r>
              <a:rPr lang="it-IT" dirty="0"/>
              <a:t>Culture, politiche, Stati, speranze e disillusioni</a:t>
            </a:r>
          </a:p>
          <a:p>
            <a:r>
              <a:rPr lang="it-IT" dirty="0"/>
              <a:t>alla prova del conflitto</a:t>
            </a:r>
          </a:p>
          <a:p>
            <a:endParaRPr lang="it-IT" dirty="0"/>
          </a:p>
          <a:p>
            <a:r>
              <a:rPr lang="it-IT" dirty="0"/>
              <a:t>Prof. Fabio Todero </a:t>
            </a:r>
            <a:r>
              <a:rPr lang="it-IT" dirty="0" err="1"/>
              <a:t>Ph.D</a:t>
            </a:r>
            <a:r>
              <a:rPr lang="it-IT" dirty="0"/>
              <a:t>.</a:t>
            </a:r>
          </a:p>
        </p:txBody>
      </p:sp>
    </p:spTree>
    <p:extLst>
      <p:ext uri="{BB962C8B-B14F-4D97-AF65-F5344CB8AC3E}">
        <p14:creationId xmlns:p14="http://schemas.microsoft.com/office/powerpoint/2010/main" val="173751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34033" y="378639"/>
            <a:ext cx="6480720" cy="523220"/>
          </a:xfrm>
          <a:prstGeom prst="rect">
            <a:avLst/>
          </a:prstGeom>
        </p:spPr>
        <p:txBody>
          <a:bodyPr wrap="square">
            <a:spAutoFit/>
          </a:bodyPr>
          <a:lstStyle/>
          <a:p>
            <a:r>
              <a:rPr lang="it-IT" sz="1400" dirty="0"/>
              <a:t>Fonte:</a:t>
            </a:r>
          </a:p>
          <a:p>
            <a:r>
              <a:rPr lang="it-IT" sz="1400" dirty="0"/>
              <a:t>http://atistoria.ch/atis/Sottositi_atistoria/1GM/Cartine.html</a:t>
            </a:r>
          </a:p>
        </p:txBody>
      </p:sp>
      <p:pic>
        <p:nvPicPr>
          <p:cNvPr id="4" name="Immagine 3" descr="Immagine che contiene testo, mappa&#10;&#10;Descrizione generata con affidabilità molto elevata">
            <a:extLst>
              <a:ext uri="{FF2B5EF4-FFF2-40B4-BE49-F238E27FC236}">
                <a16:creationId xmlns:a16="http://schemas.microsoft.com/office/drawing/2014/main" id="{4F4F8BB8-B945-477A-BAF7-615A367BE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932" y="0"/>
            <a:ext cx="6200800" cy="6858000"/>
          </a:xfrm>
          <a:prstGeom prst="rect">
            <a:avLst/>
          </a:prstGeom>
        </p:spPr>
      </p:pic>
    </p:spTree>
    <p:extLst>
      <p:ext uri="{BB962C8B-B14F-4D97-AF65-F5344CB8AC3E}">
        <p14:creationId xmlns:p14="http://schemas.microsoft.com/office/powerpoint/2010/main" val="70629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Fabio\Desktop\CORSO GRANDE GUERRA\CARTE\7a-Fronte-serbo-Beograd-1914.jpg"/>
          <p:cNvPicPr>
            <a:picLocks noChangeAspect="1" noChangeArrowheads="1"/>
          </p:cNvPicPr>
          <p:nvPr/>
        </p:nvPicPr>
        <p:blipFill>
          <a:blip r:embed="rId2" cstate="print"/>
          <a:srcRect/>
          <a:stretch>
            <a:fillRect/>
          </a:stretch>
        </p:blipFill>
        <p:spPr bwMode="auto">
          <a:xfrm>
            <a:off x="1616076" y="-33338"/>
            <a:ext cx="8958263" cy="6924676"/>
          </a:xfrm>
          <a:prstGeom prst="rect">
            <a:avLst/>
          </a:prstGeom>
          <a:noFill/>
        </p:spPr>
      </p:pic>
    </p:spTree>
    <p:extLst>
      <p:ext uri="{BB962C8B-B14F-4D97-AF65-F5344CB8AC3E}">
        <p14:creationId xmlns:p14="http://schemas.microsoft.com/office/powerpoint/2010/main" val="85103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Fabio\Desktop\7a-Fronte-est-1Galizia (1).jpg"/>
          <p:cNvPicPr>
            <a:picLocks noChangeAspect="1" noChangeArrowheads="1"/>
          </p:cNvPicPr>
          <p:nvPr/>
        </p:nvPicPr>
        <p:blipFill>
          <a:blip r:embed="rId2" cstate="print"/>
          <a:srcRect/>
          <a:stretch>
            <a:fillRect/>
          </a:stretch>
        </p:blipFill>
        <p:spPr bwMode="auto">
          <a:xfrm>
            <a:off x="1468438" y="252414"/>
            <a:ext cx="9256713" cy="6416947"/>
          </a:xfrm>
          <a:prstGeom prst="rect">
            <a:avLst/>
          </a:prstGeom>
          <a:noFill/>
        </p:spPr>
      </p:pic>
    </p:spTree>
    <p:extLst>
      <p:ext uri="{BB962C8B-B14F-4D97-AF65-F5344CB8AC3E}">
        <p14:creationId xmlns:p14="http://schemas.microsoft.com/office/powerpoint/2010/main" val="204681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404664"/>
            <a:ext cx="8229600" cy="1143000"/>
          </a:xfrm>
        </p:spPr>
        <p:txBody>
          <a:bodyPr>
            <a:normAutofit fontScale="90000"/>
          </a:bodyPr>
          <a:lstStyle/>
          <a:p>
            <a:r>
              <a:rPr lang="it-IT" dirty="0">
                <a:latin typeface="Arial" pitchFamily="34" charset="0"/>
                <a:cs typeface="Arial" pitchFamily="34" charset="0"/>
              </a:rPr>
              <a:t>Perdite russe e austro-ungariche</a:t>
            </a:r>
            <a:br>
              <a:rPr lang="it-IT" dirty="0">
                <a:latin typeface="Arial" pitchFamily="34" charset="0"/>
                <a:cs typeface="Arial" pitchFamily="34" charset="0"/>
              </a:rPr>
            </a:br>
            <a:endParaRPr lang="it-IT" dirty="0">
              <a:latin typeface="Arial" pitchFamily="34" charset="0"/>
              <a:cs typeface="Arial" pitchFamily="34" charset="0"/>
            </a:endParaRPr>
          </a:p>
        </p:txBody>
      </p:sp>
      <p:graphicFrame>
        <p:nvGraphicFramePr>
          <p:cNvPr id="4" name="Segnaposto contenuto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3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896FDBD-F12F-4DDD-81A4-767600F14260}"/>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Trincee</a:t>
            </a:r>
          </a:p>
        </p:txBody>
      </p:sp>
      <p:sp>
        <p:nvSpPr>
          <p:cNvPr id="3" name="Segnaposto contenuto 2">
            <a:extLst>
              <a:ext uri="{FF2B5EF4-FFF2-40B4-BE49-F238E27FC236}">
                <a16:creationId xmlns:a16="http://schemas.microsoft.com/office/drawing/2014/main" id="{7C058AD0-717A-4D6D-92FA-EB2ED4AD1D20}"/>
              </a:ext>
            </a:extLst>
          </p:cNvPr>
          <p:cNvSpPr>
            <a:spLocks noGrp="1"/>
          </p:cNvSpPr>
          <p:nvPr>
            <p:ph idx="1"/>
          </p:nvPr>
        </p:nvSpPr>
        <p:spPr>
          <a:xfrm>
            <a:off x="6049182" y="802638"/>
            <a:ext cx="5408696" cy="5252722"/>
          </a:xfrm>
        </p:spPr>
        <p:txBody>
          <a:bodyPr anchor="ctr">
            <a:normAutofit/>
          </a:bodyPr>
          <a:lstStyle/>
          <a:p>
            <a:r>
              <a:rPr lang="it-IT" sz="2400" dirty="0"/>
              <a:t>Dal Mar Baltico ai Carpazi</a:t>
            </a:r>
          </a:p>
          <a:p>
            <a:r>
              <a:rPr lang="it-IT" sz="2400" dirty="0"/>
              <a:t>Da </a:t>
            </a:r>
            <a:r>
              <a:rPr lang="it-IT" sz="2400" dirty="0" err="1"/>
              <a:t>Nieuport</a:t>
            </a:r>
            <a:r>
              <a:rPr lang="it-IT" sz="2400" dirty="0"/>
              <a:t> al confine con la Svizzera, vicino a Friburgo</a:t>
            </a:r>
          </a:p>
          <a:p>
            <a:pPr>
              <a:buNone/>
            </a:pPr>
            <a:endParaRPr lang="it-IT" sz="2400" dirty="0"/>
          </a:p>
          <a:p>
            <a:pPr>
              <a:buNone/>
            </a:pPr>
            <a:r>
              <a:rPr lang="it-IT" sz="2400" dirty="0"/>
              <a:t>         2000 km</a:t>
            </a:r>
          </a:p>
          <a:p>
            <a:r>
              <a:rPr lang="it-IT" sz="2400" dirty="0"/>
              <a:t>Trincee = nuove  frontiere</a:t>
            </a:r>
          </a:p>
          <a:p>
            <a:endParaRPr lang="it-IT" sz="2400" dirty="0"/>
          </a:p>
        </p:txBody>
      </p:sp>
    </p:spTree>
    <p:extLst>
      <p:ext uri="{BB962C8B-B14F-4D97-AF65-F5344CB8AC3E}">
        <p14:creationId xmlns:p14="http://schemas.microsoft.com/office/powerpoint/2010/main" val="338552671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Fabio\Desktop\CORSO GRANDE GUERRA\IMMAGINI\tipi-trincea.jpeg"/>
          <p:cNvPicPr>
            <a:picLocks noGrp="1" noChangeAspect="1" noChangeArrowheads="1"/>
          </p:cNvPicPr>
          <p:nvPr>
            <p:ph idx="1"/>
          </p:nvPr>
        </p:nvPicPr>
        <p:blipFill rotWithShape="1">
          <a:blip r:embed="rId2" cstate="print">
            <a:alphaModFix amt="35000"/>
            <a:extLst/>
          </a:blip>
          <a:srcRect t="442"/>
          <a:stretch/>
        </p:blipFill>
        <p:spPr bwMode="auto">
          <a:xfrm>
            <a:off x="20" y="1"/>
            <a:ext cx="12191980" cy="6857999"/>
          </a:xfrm>
          <a:prstGeom prst="rect">
            <a:avLst/>
          </a:prstGeom>
        </p:spPr>
      </p:pic>
      <p:cxnSp>
        <p:nvCxnSpPr>
          <p:cNvPr id="19" name="Straight Connector 18">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838201" y="1065862"/>
            <a:ext cx="3313164" cy="4726276"/>
          </a:xfrm>
        </p:spPr>
        <p:txBody>
          <a:bodyPr>
            <a:normAutofit/>
          </a:bodyPr>
          <a:lstStyle/>
          <a:p>
            <a:pPr algn="r"/>
            <a:r>
              <a:rPr lang="it-IT" sz="4000">
                <a:solidFill>
                  <a:srgbClr val="FFFFFF"/>
                </a:solidFill>
                <a:latin typeface="+mn-lt"/>
                <a:cs typeface="Arial" pitchFamily="34" charset="0"/>
              </a:rPr>
              <a:t>Trincee </a:t>
            </a:r>
            <a:br>
              <a:rPr lang="it-IT" sz="4000">
                <a:solidFill>
                  <a:srgbClr val="FFFFFF"/>
                </a:solidFill>
                <a:latin typeface="+mn-lt"/>
                <a:cs typeface="Arial" pitchFamily="34" charset="0"/>
              </a:rPr>
            </a:br>
            <a:r>
              <a:rPr lang="it-IT" sz="4000">
                <a:solidFill>
                  <a:srgbClr val="FFFFFF"/>
                </a:solidFill>
                <a:latin typeface="+mn-lt"/>
                <a:cs typeface="Arial" pitchFamily="34" charset="0"/>
              </a:rPr>
              <a:t>parole chiave</a:t>
            </a:r>
            <a:endParaRPr lang="it-IT" sz="4000" dirty="0">
              <a:solidFill>
                <a:srgbClr val="FFFFFF"/>
              </a:solidFill>
              <a:latin typeface="+mn-lt"/>
            </a:endParaRPr>
          </a:p>
        </p:txBody>
      </p:sp>
      <p:graphicFrame>
        <p:nvGraphicFramePr>
          <p:cNvPr id="5" name="Segnaposto contenuto 3"/>
          <p:cNvGraphicFramePr>
            <a:graphicFrameLocks/>
          </p:cNvGraphicFramePr>
          <p:nvPr>
            <p:extLst>
              <p:ext uri="{D42A27DB-BD31-4B8C-83A1-F6EECF244321}">
                <p14:modId xmlns:p14="http://schemas.microsoft.com/office/powerpoint/2010/main" val="130429328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0129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err="1">
                <a:solidFill>
                  <a:srgbClr val="262626"/>
                </a:solidFill>
              </a:rPr>
              <a:t>Ypres</a:t>
            </a:r>
            <a:r>
              <a:rPr lang="it-IT" sz="3200" dirty="0">
                <a:solidFill>
                  <a:srgbClr val="262626"/>
                </a:solidFill>
              </a:rPr>
              <a:t>,</a:t>
            </a:r>
            <a:br>
              <a:rPr lang="it-IT" sz="3200" dirty="0">
                <a:solidFill>
                  <a:srgbClr val="262626"/>
                </a:solidFill>
              </a:rPr>
            </a:br>
            <a:r>
              <a:rPr lang="it-IT" sz="3200" dirty="0">
                <a:solidFill>
                  <a:srgbClr val="262626"/>
                </a:solidFill>
              </a:rPr>
              <a:t>22 aprile 1915</a:t>
            </a:r>
          </a:p>
        </p:txBody>
      </p:sp>
      <p:sp>
        <p:nvSpPr>
          <p:cNvPr id="4" name="Segnaposto contenuto 3"/>
          <p:cNvSpPr>
            <a:spLocks noGrp="1"/>
          </p:cNvSpPr>
          <p:nvPr>
            <p:ph idx="1"/>
          </p:nvPr>
        </p:nvSpPr>
        <p:spPr>
          <a:xfrm>
            <a:off x="6049182" y="802638"/>
            <a:ext cx="5408696" cy="5252722"/>
          </a:xfrm>
        </p:spPr>
        <p:txBody>
          <a:bodyPr anchor="ctr">
            <a:normAutofit/>
          </a:bodyPr>
          <a:lstStyle/>
          <a:p>
            <a:r>
              <a:rPr lang="it-IT" sz="2400" dirty="0"/>
              <a:t>Carl </a:t>
            </a:r>
            <a:r>
              <a:rPr lang="it-IT" sz="2400" dirty="0" err="1"/>
              <a:t>Duisberg</a:t>
            </a:r>
            <a:r>
              <a:rPr lang="it-IT" sz="2400" dirty="0"/>
              <a:t> – Fritz </a:t>
            </a:r>
            <a:r>
              <a:rPr lang="it-IT" sz="2400" dirty="0" err="1"/>
              <a:t>Haber</a:t>
            </a:r>
            <a:endParaRPr lang="it-IT" sz="2400" dirty="0"/>
          </a:p>
          <a:p>
            <a:pPr>
              <a:buNone/>
            </a:pPr>
            <a:endParaRPr lang="it-IT" sz="2400" dirty="0"/>
          </a:p>
          <a:p>
            <a:r>
              <a:rPr lang="it-IT" sz="2400" dirty="0"/>
              <a:t>Cloro: gas vescicante; stimola una sovrapproduzione di liquido nei polmoni fino al soffocamento</a:t>
            </a:r>
          </a:p>
          <a:p>
            <a:r>
              <a:rPr lang="it-IT" sz="2400" dirty="0"/>
              <a:t>6000 cilindri pressurizzati – 160 t. gas</a:t>
            </a:r>
          </a:p>
        </p:txBody>
      </p:sp>
    </p:spTree>
    <p:extLst>
      <p:ext uri="{BB962C8B-B14F-4D97-AF65-F5344CB8AC3E}">
        <p14:creationId xmlns:p14="http://schemas.microsoft.com/office/powerpoint/2010/main" val="366631718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err="1">
                <a:solidFill>
                  <a:srgbClr val="262626"/>
                </a:solidFill>
              </a:rPr>
              <a:t>Ypres</a:t>
            </a:r>
            <a:r>
              <a:rPr lang="it-IT" sz="3200" dirty="0">
                <a:solidFill>
                  <a:srgbClr val="262626"/>
                </a:solidFill>
              </a:rPr>
              <a:t>,</a:t>
            </a:r>
            <a:br>
              <a:rPr lang="it-IT" sz="3200" dirty="0">
                <a:solidFill>
                  <a:srgbClr val="262626"/>
                </a:solidFill>
              </a:rPr>
            </a:br>
            <a:r>
              <a:rPr lang="it-IT" sz="3200" dirty="0">
                <a:solidFill>
                  <a:srgbClr val="262626"/>
                </a:solidFill>
              </a:rPr>
              <a:t>22 aprile 1915</a:t>
            </a:r>
          </a:p>
        </p:txBody>
      </p:sp>
      <p:sp>
        <p:nvSpPr>
          <p:cNvPr id="4" name="Segnaposto contenuto 3"/>
          <p:cNvSpPr>
            <a:spLocks noGrp="1"/>
          </p:cNvSpPr>
          <p:nvPr>
            <p:ph idx="1"/>
          </p:nvPr>
        </p:nvSpPr>
        <p:spPr>
          <a:xfrm>
            <a:off x="6049182" y="802638"/>
            <a:ext cx="5408696" cy="5252722"/>
          </a:xfrm>
        </p:spPr>
        <p:txBody>
          <a:bodyPr anchor="ctr">
            <a:normAutofit fontScale="92500" lnSpcReduction="20000"/>
          </a:bodyPr>
          <a:lstStyle/>
          <a:p>
            <a:r>
              <a:rPr lang="it-IT" sz="2400" dirty="0">
                <a:cs typeface="Arial" pitchFamily="34" charset="0"/>
              </a:rPr>
              <a:t>L'iprite penetra in profondità nello spessore della cute; concentrazioni di 0,15 mg d'iprite per litro d’aria risultano letali in circa dieci minuti; concentrazioni minori producono gravi lesioni, dolorose e di difficile guarigione. La sua azione è lenta (da quattro ad otto ore) ed insidiosa, poiché non si avverte dolore al contatto. È estremamente penetrante ed agisce sulla pelle anche infiltrandosi attraverso gli abiti, il cuoio, la gomma e diversi tessuti anche impermeabili.</a:t>
            </a:r>
          </a:p>
          <a:p>
            <a:r>
              <a:rPr lang="it-IT" sz="2400" dirty="0">
                <a:cs typeface="Arial" pitchFamily="34" charset="0"/>
              </a:rPr>
              <a:t>In caso di esposizione a dosi molto elevate provoca danni gravissimi all</a:t>
            </a:r>
            <a:r>
              <a:rPr lang="it-IT" sz="2400" dirty="0">
                <a:cs typeface="Arial" pitchFamily="34" charset="0"/>
                <a:hlinkClick r:id="rId2" tooltip="Apparato respiratorio"/>
              </a:rPr>
              <a:t>‘</a:t>
            </a:r>
            <a:r>
              <a:rPr lang="it-IT" sz="2400" dirty="0">
                <a:cs typeface="Arial" pitchFamily="34" charset="0"/>
              </a:rPr>
              <a:t>apparato respiratorio ed all’apparato ematopoietico. Sono descritte anche forme di cecità. La morte può sopraggiungere in tal caso in una settimana circa. Anche per le lesioni cutanee, che aprono la porta ad infezioni diffuse. </a:t>
            </a:r>
          </a:p>
        </p:txBody>
      </p:sp>
    </p:spTree>
    <p:extLst>
      <p:ext uri="{BB962C8B-B14F-4D97-AF65-F5344CB8AC3E}">
        <p14:creationId xmlns:p14="http://schemas.microsoft.com/office/powerpoint/2010/main" val="397834815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Wilfred Owen</a:t>
            </a:r>
          </a:p>
        </p:txBody>
      </p:sp>
      <p:sp>
        <p:nvSpPr>
          <p:cNvPr id="4" name="Segnaposto contenuto 3"/>
          <p:cNvSpPr>
            <a:spLocks noGrp="1"/>
          </p:cNvSpPr>
          <p:nvPr>
            <p:ph idx="1"/>
          </p:nvPr>
        </p:nvSpPr>
        <p:spPr>
          <a:xfrm>
            <a:off x="5557421" y="0"/>
            <a:ext cx="6374167" cy="6858000"/>
          </a:xfrm>
        </p:spPr>
        <p:txBody>
          <a:bodyPr anchor="ctr">
            <a:normAutofit fontScale="25000" lnSpcReduction="20000"/>
          </a:bodyPr>
          <a:lstStyle/>
          <a:p>
            <a:pPr indent="179388" fontAlgn="base">
              <a:spcBef>
                <a:spcPct val="0"/>
              </a:spcBef>
              <a:spcAft>
                <a:spcPct val="0"/>
              </a:spcAft>
            </a:pPr>
            <a:r>
              <a:rPr lang="it-IT" sz="8000" dirty="0">
                <a:ea typeface="Calibri" pitchFamily="34" charset="0"/>
                <a:cs typeface="Arial" pitchFamily="34" charset="0"/>
              </a:rPr>
              <a:t>«Il gas! Il gas! Svelti ragazzi! - Come in estasi annasparono,</a:t>
            </a:r>
            <a:br>
              <a:rPr lang="it-IT" sz="8000" dirty="0">
                <a:ea typeface="Calibri" pitchFamily="34" charset="0"/>
                <a:cs typeface="Arial" pitchFamily="34" charset="0"/>
              </a:rPr>
            </a:br>
            <a:r>
              <a:rPr lang="it-IT" sz="8000" dirty="0">
                <a:ea typeface="Calibri" pitchFamily="34" charset="0"/>
                <a:cs typeface="Arial" pitchFamily="34" charset="0"/>
              </a:rPr>
              <a:t>infilandosi appena in tempo le goffe maschere antigas;</a:t>
            </a:r>
            <a:br>
              <a:rPr lang="it-IT" sz="8000" dirty="0">
                <a:ea typeface="Calibri" pitchFamily="34" charset="0"/>
                <a:cs typeface="Arial" pitchFamily="34" charset="0"/>
              </a:rPr>
            </a:br>
            <a:r>
              <a:rPr lang="it-IT" sz="8000" dirty="0">
                <a:ea typeface="Calibri" pitchFamily="34" charset="0"/>
                <a:cs typeface="Arial" pitchFamily="34" charset="0"/>
              </a:rPr>
              <a:t>ma ci fu uno che continuava a gridare e a inciampare</a:t>
            </a:r>
            <a:br>
              <a:rPr lang="it-IT" sz="8000" dirty="0">
                <a:ea typeface="Calibri" pitchFamily="34" charset="0"/>
                <a:cs typeface="Arial" pitchFamily="34" charset="0"/>
              </a:rPr>
            </a:br>
            <a:r>
              <a:rPr lang="it-IT" sz="8000" dirty="0">
                <a:ea typeface="Calibri" pitchFamily="34" charset="0"/>
                <a:cs typeface="Arial" pitchFamily="34" charset="0"/>
              </a:rPr>
              <a:t>dimenandosi come in mezzo alle fiamme o alla calce (...)</a:t>
            </a:r>
          </a:p>
          <a:p>
            <a:pPr indent="179388" fontAlgn="base">
              <a:spcBef>
                <a:spcPct val="0"/>
              </a:spcBef>
              <a:spcAft>
                <a:spcPct val="0"/>
              </a:spcAft>
            </a:pPr>
            <a:br>
              <a:rPr lang="it-IT" sz="8000" dirty="0">
                <a:ea typeface="Calibri" pitchFamily="34" charset="0"/>
                <a:cs typeface="Arial" pitchFamily="34" charset="0"/>
              </a:rPr>
            </a:br>
            <a:r>
              <a:rPr lang="it-IT" sz="8000" dirty="0">
                <a:ea typeface="Calibri" pitchFamily="34" charset="0"/>
                <a:cs typeface="Arial" pitchFamily="34" charset="0"/>
              </a:rPr>
              <a:t>Confusamente, attraverso l'oblò di vetro appannato e la densa luce verdastra,</a:t>
            </a:r>
            <a:br>
              <a:rPr lang="it-IT" sz="8000" dirty="0">
                <a:ea typeface="Calibri" pitchFamily="34" charset="0"/>
                <a:cs typeface="Arial" pitchFamily="34" charset="0"/>
              </a:rPr>
            </a:br>
            <a:r>
              <a:rPr lang="it-IT" sz="8000" dirty="0">
                <a:ea typeface="Calibri" pitchFamily="34" charset="0"/>
                <a:cs typeface="Arial" pitchFamily="34" charset="0"/>
              </a:rPr>
              <a:t>come in un mare verde, lo vidi annegare.</a:t>
            </a:r>
            <a:br>
              <a:rPr lang="it-IT" sz="8000" dirty="0">
                <a:ea typeface="Calibri" pitchFamily="34" charset="0"/>
                <a:cs typeface="Arial" pitchFamily="34" charset="0"/>
              </a:rPr>
            </a:br>
            <a:r>
              <a:rPr lang="it-IT" sz="8000" dirty="0">
                <a:ea typeface="Calibri" pitchFamily="34" charset="0"/>
                <a:cs typeface="Arial" pitchFamily="34" charset="0"/>
              </a:rPr>
              <a:t>In tutti i miei sogni, davanti ai miei occhi smarriti,</a:t>
            </a:r>
            <a:br>
              <a:rPr lang="it-IT" sz="8000" dirty="0">
                <a:ea typeface="Calibri" pitchFamily="34" charset="0"/>
                <a:cs typeface="Arial" pitchFamily="34" charset="0"/>
              </a:rPr>
            </a:br>
            <a:r>
              <a:rPr lang="it-IT" sz="8000" dirty="0">
                <a:ea typeface="Calibri" pitchFamily="34" charset="0"/>
                <a:cs typeface="Arial" pitchFamily="34" charset="0"/>
              </a:rPr>
              <a:t>si tuffa verso di me, cola giù, soffoca, annega.</a:t>
            </a:r>
            <a:br>
              <a:rPr lang="it-IT" sz="8000" dirty="0">
                <a:ea typeface="Calibri" pitchFamily="34" charset="0"/>
                <a:cs typeface="Arial" pitchFamily="34" charset="0"/>
              </a:rPr>
            </a:br>
            <a:r>
              <a:rPr lang="it-IT" sz="8000" dirty="0">
                <a:ea typeface="Calibri" pitchFamily="34" charset="0"/>
                <a:cs typeface="Arial" pitchFamily="34" charset="0"/>
              </a:rPr>
              <a:t>Se in qualche orribile sogno </a:t>
            </a:r>
            <a:br>
              <a:rPr lang="it-IT" sz="8000" dirty="0">
                <a:ea typeface="Calibri" pitchFamily="34" charset="0"/>
                <a:cs typeface="Arial" pitchFamily="34" charset="0"/>
              </a:rPr>
            </a:br>
            <a:r>
              <a:rPr lang="it-IT" sz="8000" dirty="0">
                <a:ea typeface="Calibri" pitchFamily="34" charset="0"/>
                <a:cs typeface="Arial" pitchFamily="34" charset="0"/>
              </a:rPr>
              <a:t>se solo potessi sentire il sangue, ad ogni sobbalzo,</a:t>
            </a:r>
            <a:br>
              <a:rPr lang="it-IT" sz="8000" dirty="0">
                <a:ea typeface="Calibri" pitchFamily="34" charset="0"/>
                <a:cs typeface="Arial" pitchFamily="34" charset="0"/>
              </a:rPr>
            </a:br>
            <a:r>
              <a:rPr lang="it-IT" sz="8000" dirty="0">
                <a:ea typeface="Calibri" pitchFamily="34" charset="0"/>
                <a:cs typeface="Arial" pitchFamily="34" charset="0"/>
              </a:rPr>
              <a:t>fuoriuscire gorgogliante dai polmoni guasti di bava,</a:t>
            </a:r>
            <a:br>
              <a:rPr lang="it-IT" sz="8000" dirty="0">
                <a:ea typeface="Calibri" pitchFamily="34" charset="0"/>
                <a:cs typeface="Arial" pitchFamily="34" charset="0"/>
              </a:rPr>
            </a:br>
            <a:r>
              <a:rPr lang="it-IT" sz="8000" dirty="0">
                <a:ea typeface="Calibri" pitchFamily="34" charset="0"/>
                <a:cs typeface="Arial" pitchFamily="34" charset="0"/>
              </a:rPr>
              <a:t>osceni come il cancro, amari come il rigurgito</a:t>
            </a:r>
            <a:br>
              <a:rPr lang="it-IT" sz="8000" dirty="0">
                <a:ea typeface="Calibri" pitchFamily="34" charset="0"/>
                <a:cs typeface="Arial" pitchFamily="34" charset="0"/>
              </a:rPr>
            </a:br>
            <a:r>
              <a:rPr lang="it-IT" sz="8000" dirty="0">
                <a:ea typeface="Calibri" pitchFamily="34" charset="0"/>
                <a:cs typeface="Arial" pitchFamily="34" charset="0"/>
              </a:rPr>
              <a:t>di disgustose, incurabili piaghe su lingue innocenti –</a:t>
            </a:r>
            <a:br>
              <a:rPr lang="it-IT" sz="8000" dirty="0">
                <a:ea typeface="Calibri" pitchFamily="34" charset="0"/>
                <a:cs typeface="Arial" pitchFamily="34" charset="0"/>
              </a:rPr>
            </a:br>
            <a:r>
              <a:rPr lang="it-IT" sz="8000" dirty="0">
                <a:ea typeface="Calibri" pitchFamily="34" charset="0"/>
                <a:cs typeface="Arial" pitchFamily="34" charset="0"/>
              </a:rPr>
              <a:t>amico mio, non ripeteresti con tanto compiaciuto fervore</a:t>
            </a:r>
            <a:br>
              <a:rPr lang="it-IT" sz="8000" dirty="0">
                <a:ea typeface="Calibri" pitchFamily="34" charset="0"/>
                <a:cs typeface="Arial" pitchFamily="34" charset="0"/>
              </a:rPr>
            </a:br>
            <a:r>
              <a:rPr lang="it-IT" sz="8000" dirty="0">
                <a:ea typeface="Calibri" pitchFamily="34" charset="0"/>
                <a:cs typeface="Arial" pitchFamily="34" charset="0"/>
              </a:rPr>
              <a:t>a fanciulli ansiosi di farsi raccontare gesta disperate,</a:t>
            </a:r>
            <a:br>
              <a:rPr lang="it-IT" sz="8000" dirty="0">
                <a:ea typeface="Calibri" pitchFamily="34" charset="0"/>
                <a:cs typeface="Arial" pitchFamily="34" charset="0"/>
              </a:rPr>
            </a:br>
            <a:r>
              <a:rPr lang="it-IT" sz="8000" dirty="0">
                <a:ea typeface="Calibri" pitchFamily="34" charset="0"/>
                <a:cs typeface="Arial" pitchFamily="34" charset="0"/>
              </a:rPr>
              <a:t>la vecchia Menzogna: </a:t>
            </a:r>
            <a:r>
              <a:rPr lang="it-IT" sz="8000" i="1" dirty="0" err="1">
                <a:ea typeface="Calibri" pitchFamily="34" charset="0"/>
                <a:cs typeface="Arial" pitchFamily="34" charset="0"/>
              </a:rPr>
              <a:t>Dulce</a:t>
            </a:r>
            <a:r>
              <a:rPr lang="it-IT" sz="8000" i="1" dirty="0">
                <a:ea typeface="Calibri" pitchFamily="34" charset="0"/>
                <a:cs typeface="Arial" pitchFamily="34" charset="0"/>
              </a:rPr>
              <a:t> et </a:t>
            </a:r>
            <a:r>
              <a:rPr lang="it-IT" sz="8000" i="1" dirty="0" err="1">
                <a:ea typeface="Calibri" pitchFamily="34" charset="0"/>
                <a:cs typeface="Arial" pitchFamily="34" charset="0"/>
              </a:rPr>
              <a:t>decorum</a:t>
            </a:r>
            <a:r>
              <a:rPr lang="it-IT" sz="8000" i="1" dirty="0">
                <a:ea typeface="Calibri" pitchFamily="34" charset="0"/>
                <a:cs typeface="Arial" pitchFamily="34" charset="0"/>
              </a:rPr>
              <a:t> est </a:t>
            </a:r>
            <a:br>
              <a:rPr lang="it-IT" sz="8000" dirty="0">
                <a:ea typeface="Calibri" pitchFamily="34" charset="0"/>
                <a:cs typeface="Arial" pitchFamily="34" charset="0"/>
              </a:rPr>
            </a:br>
            <a:r>
              <a:rPr lang="it-IT" sz="8000" i="1" dirty="0">
                <a:ea typeface="Calibri" pitchFamily="34" charset="0"/>
                <a:cs typeface="Arial" pitchFamily="34" charset="0"/>
              </a:rPr>
              <a:t>Pro patria mori».</a:t>
            </a:r>
          </a:p>
          <a:p>
            <a:endParaRPr lang="it-IT" sz="2400" dirty="0">
              <a:latin typeface="Arial" pitchFamily="34" charset="0"/>
              <a:cs typeface="Arial" pitchFamily="34" charset="0"/>
            </a:endParaRPr>
          </a:p>
        </p:txBody>
      </p:sp>
    </p:spTree>
    <p:extLst>
      <p:ext uri="{BB962C8B-B14F-4D97-AF65-F5344CB8AC3E}">
        <p14:creationId xmlns:p14="http://schemas.microsoft.com/office/powerpoint/2010/main" val="8434705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C:\Users\Fabio\Desktop\CORSO GRANDE GUERRA\CARTE\gallipolimappa.jpg"/>
          <p:cNvPicPr>
            <a:picLocks noGrp="1" noChangeAspect="1" noChangeArrowheads="1"/>
          </p:cNvPicPr>
          <p:nvPr>
            <p:ph idx="1"/>
          </p:nvPr>
        </p:nvPicPr>
        <p:blipFill>
          <a:blip r:embed="rId2" cstate="print"/>
          <a:srcRect/>
          <a:stretch>
            <a:fillRect/>
          </a:stretch>
        </p:blipFill>
        <p:spPr bwMode="auto">
          <a:xfrm>
            <a:off x="1524001" y="0"/>
            <a:ext cx="5658417" cy="6858000"/>
          </a:xfrm>
          <a:prstGeom prst="rect">
            <a:avLst/>
          </a:prstGeom>
          <a:noFill/>
        </p:spPr>
      </p:pic>
      <p:sp>
        <p:nvSpPr>
          <p:cNvPr id="11" name="CasellaDiTesto 10"/>
          <p:cNvSpPr txBox="1"/>
          <p:nvPr/>
        </p:nvSpPr>
        <p:spPr>
          <a:xfrm>
            <a:off x="7265816" y="0"/>
            <a:ext cx="3166251" cy="4401205"/>
          </a:xfrm>
          <a:prstGeom prst="rect">
            <a:avLst/>
          </a:prstGeom>
          <a:noFill/>
        </p:spPr>
        <p:txBody>
          <a:bodyPr wrap="none" rtlCol="0">
            <a:spAutoFit/>
          </a:bodyPr>
          <a:lstStyle/>
          <a:p>
            <a:r>
              <a:rPr lang="it-IT" sz="2800" dirty="0">
                <a:latin typeface="Arial" pitchFamily="34" charset="0"/>
                <a:cs typeface="Arial" pitchFamily="34" charset="0"/>
              </a:rPr>
              <a:t>Gallipoli,</a:t>
            </a:r>
          </a:p>
          <a:p>
            <a:r>
              <a:rPr lang="it-IT" sz="2800" dirty="0">
                <a:latin typeface="Arial" pitchFamily="34" charset="0"/>
                <a:cs typeface="Arial" pitchFamily="34" charset="0"/>
              </a:rPr>
              <a:t> 25 aprile 1915</a:t>
            </a:r>
          </a:p>
          <a:p>
            <a:r>
              <a:rPr lang="it-IT" sz="2800" dirty="0">
                <a:latin typeface="Arial" pitchFamily="34" charset="0"/>
                <a:cs typeface="Arial" pitchFamily="34" charset="0"/>
              </a:rPr>
              <a:t>(ANZAC)</a:t>
            </a:r>
          </a:p>
          <a:p>
            <a:endParaRPr lang="it-IT" sz="2800" dirty="0">
              <a:latin typeface="Arial" pitchFamily="34" charset="0"/>
              <a:cs typeface="Arial" pitchFamily="34" charset="0"/>
            </a:endParaRPr>
          </a:p>
          <a:p>
            <a:r>
              <a:rPr lang="it-IT" sz="2800" dirty="0">
                <a:latin typeface="Arial" pitchFamily="34" charset="0"/>
                <a:cs typeface="Arial" pitchFamily="34" charset="0"/>
              </a:rPr>
              <a:t>9 gennaio, termine</a:t>
            </a:r>
          </a:p>
          <a:p>
            <a:r>
              <a:rPr lang="it-IT" sz="2800" dirty="0">
                <a:latin typeface="Arial" pitchFamily="34" charset="0"/>
                <a:cs typeface="Arial" pitchFamily="34" charset="0"/>
              </a:rPr>
              <a:t>Operazioni</a:t>
            </a:r>
          </a:p>
          <a:p>
            <a:endParaRPr lang="it-IT" sz="2800" dirty="0">
              <a:latin typeface="Arial" pitchFamily="34" charset="0"/>
              <a:cs typeface="Arial" pitchFamily="34" charset="0"/>
            </a:endParaRPr>
          </a:p>
          <a:p>
            <a:r>
              <a:rPr lang="it-IT" sz="2800" dirty="0">
                <a:latin typeface="Arial" pitchFamily="34" charset="0"/>
                <a:cs typeface="Arial" pitchFamily="34" charset="0"/>
              </a:rPr>
              <a:t>Perdite:</a:t>
            </a:r>
          </a:p>
          <a:p>
            <a:r>
              <a:rPr lang="it-IT" sz="2800" dirty="0">
                <a:latin typeface="Arial" pitchFamily="34" charset="0"/>
                <a:cs typeface="Arial" pitchFamily="34" charset="0"/>
              </a:rPr>
              <a:t>Imp. Ott.: 300.000</a:t>
            </a:r>
          </a:p>
          <a:p>
            <a:r>
              <a:rPr lang="it-IT" sz="2800" dirty="0">
                <a:latin typeface="Arial" pitchFamily="34" charset="0"/>
                <a:cs typeface="Arial" pitchFamily="34" charset="0"/>
              </a:rPr>
              <a:t>Alleati:     265.000</a:t>
            </a:r>
            <a:endParaRPr lang="it-IT" dirty="0">
              <a:latin typeface="Arial" pitchFamily="34" charset="0"/>
              <a:cs typeface="Arial" pitchFamily="34" charset="0"/>
            </a:endParaRPr>
          </a:p>
        </p:txBody>
      </p:sp>
      <p:sp>
        <p:nvSpPr>
          <p:cNvPr id="2" name="Rettangolo 1">
            <a:extLst>
              <a:ext uri="{FF2B5EF4-FFF2-40B4-BE49-F238E27FC236}">
                <a16:creationId xmlns:a16="http://schemas.microsoft.com/office/drawing/2014/main" id="{313FEDB2-A523-42AB-A3CC-20D44497C734}"/>
              </a:ext>
            </a:extLst>
          </p:cNvPr>
          <p:cNvSpPr/>
          <p:nvPr/>
        </p:nvSpPr>
        <p:spPr>
          <a:xfrm>
            <a:off x="8463379" y="5728291"/>
            <a:ext cx="6096000" cy="923330"/>
          </a:xfrm>
          <a:prstGeom prst="rect">
            <a:avLst/>
          </a:prstGeom>
        </p:spPr>
        <p:txBody>
          <a:bodyPr>
            <a:spAutoFit/>
          </a:bodyPr>
          <a:lstStyle/>
          <a:p>
            <a:r>
              <a:rPr lang="it-IT" dirty="0"/>
              <a:t>Fonte: J. Keegan, </a:t>
            </a:r>
            <a:r>
              <a:rPr lang="it-IT" i="1" dirty="0"/>
              <a:t>La Prima guerra</a:t>
            </a:r>
          </a:p>
          <a:p>
            <a:r>
              <a:rPr lang="it-IT" i="1" dirty="0"/>
              <a:t> mondiale. Una storia politico-</a:t>
            </a:r>
          </a:p>
          <a:p>
            <a:r>
              <a:rPr lang="it-IT" i="1" dirty="0"/>
              <a:t>militare</a:t>
            </a:r>
            <a:r>
              <a:rPr lang="it-IT" dirty="0"/>
              <a:t>, Carocci, Roma 2000</a:t>
            </a:r>
          </a:p>
        </p:txBody>
      </p:sp>
    </p:spTree>
    <p:extLst>
      <p:ext uri="{BB962C8B-B14F-4D97-AF65-F5344CB8AC3E}">
        <p14:creationId xmlns:p14="http://schemas.microsoft.com/office/powerpoint/2010/main" val="255042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E98B1-4451-4E53-8830-2121089A1B36}"/>
              </a:ext>
            </a:extLst>
          </p:cNvPr>
          <p:cNvSpPr>
            <a:spLocks noGrp="1"/>
          </p:cNvSpPr>
          <p:nvPr>
            <p:ph type="ctrTitle"/>
          </p:nvPr>
        </p:nvSpPr>
        <p:spPr/>
        <p:txBody>
          <a:bodyPr>
            <a:normAutofit fontScale="90000"/>
          </a:bodyPr>
          <a:lstStyle/>
          <a:p>
            <a:r>
              <a:rPr lang="it-IT" dirty="0"/>
              <a:t>Lezione 6</a:t>
            </a:r>
            <a:br>
              <a:rPr lang="it-IT" dirty="0"/>
            </a:br>
            <a:r>
              <a:rPr lang="it-IT" dirty="0"/>
              <a:t>Al fronte</a:t>
            </a:r>
            <a:br>
              <a:rPr lang="it-IT" dirty="0"/>
            </a:br>
            <a:endParaRPr lang="it-IT" dirty="0"/>
          </a:p>
        </p:txBody>
      </p:sp>
      <p:sp>
        <p:nvSpPr>
          <p:cNvPr id="3" name="Sottotitolo 2">
            <a:extLst>
              <a:ext uri="{FF2B5EF4-FFF2-40B4-BE49-F238E27FC236}">
                <a16:creationId xmlns:a16="http://schemas.microsoft.com/office/drawing/2014/main" id="{F2C60887-9041-46D3-B309-4E5F573035E6}"/>
              </a:ext>
            </a:extLst>
          </p:cNvPr>
          <p:cNvSpPr>
            <a:spLocks noGrp="1"/>
          </p:cNvSpPr>
          <p:nvPr>
            <p:ph type="subTitle" idx="1"/>
          </p:nvPr>
        </p:nvSpPr>
        <p:spPr/>
        <p:txBody>
          <a:bodyPr>
            <a:normAutofit/>
          </a:bodyPr>
          <a:lstStyle/>
          <a:p>
            <a:r>
              <a:rPr lang="it-IT" dirty="0"/>
              <a:t>La Grande guerra prima e dopo</a:t>
            </a:r>
          </a:p>
        </p:txBody>
      </p:sp>
    </p:spTree>
    <p:extLst>
      <p:ext uri="{BB962C8B-B14F-4D97-AF65-F5344CB8AC3E}">
        <p14:creationId xmlns:p14="http://schemas.microsoft.com/office/powerpoint/2010/main" val="396077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18476" y="5672281"/>
            <a:ext cx="6264696" cy="1200329"/>
          </a:xfrm>
          <a:prstGeom prst="rect">
            <a:avLst/>
          </a:prstGeom>
          <a:noFill/>
        </p:spPr>
        <p:txBody>
          <a:bodyPr wrap="square" rtlCol="0">
            <a:spAutoFit/>
          </a:bodyPr>
          <a:lstStyle/>
          <a:p>
            <a:r>
              <a:rPr lang="it-IT" b="1" dirty="0">
                <a:solidFill>
                  <a:srgbClr val="FF0000"/>
                </a:solidFill>
              </a:rPr>
              <a:t>Confine 1915</a:t>
            </a:r>
          </a:p>
          <a:p>
            <a:r>
              <a:rPr lang="it-IT" b="1" dirty="0"/>
              <a:t>Fronte 1915-1917</a:t>
            </a:r>
          </a:p>
          <a:p>
            <a:r>
              <a:rPr lang="it-IT" b="1" dirty="0">
                <a:solidFill>
                  <a:schemeClr val="tx2"/>
                </a:solidFill>
              </a:rPr>
              <a:t>Fronte 1917-1918</a:t>
            </a:r>
          </a:p>
          <a:p>
            <a:r>
              <a:rPr lang="it-IT" b="1" dirty="0" err="1"/>
              <a:t>NB</a:t>
            </a:r>
            <a:r>
              <a:rPr lang="it-IT" b="1" dirty="0"/>
              <a:t>. La dislocazione delle Armate si riferisce al 1915</a:t>
            </a:r>
          </a:p>
        </p:txBody>
      </p:sp>
      <p:sp>
        <p:nvSpPr>
          <p:cNvPr id="4" name="Rettangolo 3"/>
          <p:cNvSpPr/>
          <p:nvPr/>
        </p:nvSpPr>
        <p:spPr>
          <a:xfrm>
            <a:off x="9408368" y="5949281"/>
            <a:ext cx="4572000" cy="646331"/>
          </a:xfrm>
          <a:prstGeom prst="rect">
            <a:avLst/>
          </a:prstGeom>
        </p:spPr>
        <p:txBody>
          <a:bodyPr>
            <a:spAutoFit/>
          </a:bodyPr>
          <a:lstStyle/>
          <a:p>
            <a:r>
              <a:rPr lang="it-IT" dirty="0">
                <a:latin typeface="Arial" pitchFamily="34" charset="0"/>
                <a:cs typeface="Arial" pitchFamily="34" charset="0"/>
              </a:rPr>
              <a:t>Cartina di </a:t>
            </a:r>
          </a:p>
          <a:p>
            <a:r>
              <a:rPr lang="it-IT" dirty="0">
                <a:latin typeface="Arial" pitchFamily="34" charset="0"/>
                <a:cs typeface="Arial" pitchFamily="34" charset="0"/>
              </a:rPr>
              <a:t>F. </a:t>
            </a:r>
            <a:r>
              <a:rPr lang="it-IT" dirty="0" err="1">
                <a:latin typeface="Arial" pitchFamily="34" charset="0"/>
                <a:cs typeface="Arial" pitchFamily="34" charset="0"/>
              </a:rPr>
              <a:t>Cecotti</a:t>
            </a:r>
            <a:endParaRPr lang="it-IT" dirty="0">
              <a:latin typeface="Arial" pitchFamily="34" charset="0"/>
              <a:cs typeface="Arial" pitchFamily="34" charset="0"/>
            </a:endParaRPr>
          </a:p>
        </p:txBody>
      </p:sp>
      <p:pic>
        <p:nvPicPr>
          <p:cNvPr id="1027" name="Picture 3" descr="C:\Users\Fabio\Desktop\CORSO GRANDE GUERRA\CARTE\Fronte.png"/>
          <p:cNvPicPr>
            <a:picLocks noChangeAspect="1" noChangeArrowheads="1"/>
          </p:cNvPicPr>
          <p:nvPr/>
        </p:nvPicPr>
        <p:blipFill>
          <a:blip r:embed="rId2" cstate="print"/>
          <a:srcRect/>
          <a:stretch>
            <a:fillRect/>
          </a:stretch>
        </p:blipFill>
        <p:spPr bwMode="auto">
          <a:xfrm>
            <a:off x="1518476" y="151557"/>
            <a:ext cx="9155048" cy="5382095"/>
          </a:xfrm>
          <a:prstGeom prst="rect">
            <a:avLst/>
          </a:prstGeom>
          <a:noFill/>
        </p:spPr>
      </p:pic>
    </p:spTree>
    <p:extLst>
      <p:ext uri="{BB962C8B-B14F-4D97-AF65-F5344CB8AC3E}">
        <p14:creationId xmlns:p14="http://schemas.microsoft.com/office/powerpoint/2010/main" val="385781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bio\Desktop\fronte dell'isonzo.jpg"/>
          <p:cNvPicPr>
            <a:picLocks noChangeAspect="1" noChangeArrowheads="1"/>
          </p:cNvPicPr>
          <p:nvPr/>
        </p:nvPicPr>
        <p:blipFill>
          <a:blip r:embed="rId2" cstate="print"/>
          <a:srcRect/>
          <a:stretch>
            <a:fillRect/>
          </a:stretch>
        </p:blipFill>
        <p:spPr bwMode="auto">
          <a:xfrm>
            <a:off x="1524000" y="260648"/>
            <a:ext cx="8979234" cy="6015028"/>
          </a:xfrm>
          <a:prstGeom prst="rect">
            <a:avLst/>
          </a:prstGeom>
          <a:noFill/>
        </p:spPr>
      </p:pic>
      <p:sp>
        <p:nvSpPr>
          <p:cNvPr id="5" name="CasellaDiTesto 4"/>
          <p:cNvSpPr txBox="1"/>
          <p:nvPr/>
        </p:nvSpPr>
        <p:spPr>
          <a:xfrm>
            <a:off x="1524000" y="6309321"/>
            <a:ext cx="9144000" cy="615553"/>
          </a:xfrm>
          <a:prstGeom prst="rect">
            <a:avLst/>
          </a:prstGeom>
          <a:noFill/>
        </p:spPr>
        <p:txBody>
          <a:bodyPr wrap="square" rtlCol="0">
            <a:spAutoFit/>
          </a:bodyPr>
          <a:lstStyle/>
          <a:p>
            <a:pPr algn="just"/>
            <a:r>
              <a:rPr lang="it-IT" b="1" dirty="0">
                <a:latin typeface="Arial" pitchFamily="34" charset="0"/>
                <a:cs typeface="Arial" pitchFamily="34" charset="0"/>
              </a:rPr>
              <a:t>Il fronte del Carso </a:t>
            </a:r>
            <a:r>
              <a:rPr lang="it-IT" sz="1600" dirty="0">
                <a:latin typeface="Arial" pitchFamily="34" charset="0"/>
                <a:cs typeface="Arial" pitchFamily="34" charset="0"/>
              </a:rPr>
              <a:t>(da L. </a:t>
            </a:r>
            <a:r>
              <a:rPr lang="it-IT" sz="1600" dirty="0" err="1">
                <a:latin typeface="Arial" pitchFamily="34" charset="0"/>
                <a:cs typeface="Arial" pitchFamily="34" charset="0"/>
              </a:rPr>
              <a:t>Fabi</a:t>
            </a:r>
            <a:r>
              <a:rPr lang="it-IT" sz="1600" dirty="0">
                <a:latin typeface="Arial" pitchFamily="34" charset="0"/>
                <a:cs typeface="Arial" pitchFamily="34" charset="0"/>
              </a:rPr>
              <a:t>, </a:t>
            </a:r>
            <a:r>
              <a:rPr lang="it-IT" sz="1600" i="1" dirty="0">
                <a:latin typeface="Arial" pitchFamily="34" charset="0"/>
                <a:cs typeface="Arial" pitchFamily="34" charset="0"/>
              </a:rPr>
              <a:t>Uomini, armi e campi di battaglia della Grande guerra. Fronte italiano 1915-1918</a:t>
            </a:r>
            <a:r>
              <a:rPr lang="it-IT" sz="1600" dirty="0">
                <a:latin typeface="Arial" pitchFamily="34" charset="0"/>
                <a:cs typeface="Arial" pitchFamily="34" charset="0"/>
              </a:rPr>
              <a:t>, Mursia, Milano 1995</a:t>
            </a:r>
            <a:endParaRPr lang="it-IT" dirty="0">
              <a:latin typeface="Arial" pitchFamily="34" charset="0"/>
              <a:cs typeface="Arial" pitchFamily="34" charset="0"/>
            </a:endParaRPr>
          </a:p>
        </p:txBody>
      </p:sp>
    </p:spTree>
    <p:extLst>
      <p:ext uri="{BB962C8B-B14F-4D97-AF65-F5344CB8AC3E}">
        <p14:creationId xmlns:p14="http://schemas.microsoft.com/office/powerpoint/2010/main" val="4154471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FABIO_EX_DESKTOP\FABIO bis\Orizzonti di guerra\FOTO ORIZZONTI\ccm_30.jpg"/>
          <p:cNvPicPr>
            <a:picLocks noChangeAspect="1" noChangeArrowheads="1"/>
          </p:cNvPicPr>
          <p:nvPr/>
        </p:nvPicPr>
        <p:blipFill rotWithShape="1">
          <a:blip r:embed="rId2" cstate="print"/>
          <a:srcRect t="11417"/>
          <a:stretch/>
        </p:blipFill>
        <p:spPr bwMode="auto">
          <a:xfrm>
            <a:off x="20" y="10"/>
            <a:ext cx="12191980" cy="6857990"/>
          </a:xfrm>
          <a:prstGeom prst="rect">
            <a:avLst/>
          </a:prstGeom>
          <a:noFill/>
        </p:spPr>
      </p:pic>
      <p:sp>
        <p:nvSpPr>
          <p:cNvPr id="2" name="CasellaDiTesto 1">
            <a:extLst>
              <a:ext uri="{FF2B5EF4-FFF2-40B4-BE49-F238E27FC236}">
                <a16:creationId xmlns:a16="http://schemas.microsoft.com/office/drawing/2014/main" id="{5724A908-9AB8-490F-B4CA-919D9CDEE92C}"/>
              </a:ext>
            </a:extLst>
          </p:cNvPr>
          <p:cNvSpPr txBox="1"/>
          <p:nvPr/>
        </p:nvSpPr>
        <p:spPr>
          <a:xfrm>
            <a:off x="587022" y="237067"/>
            <a:ext cx="2858347" cy="646331"/>
          </a:xfrm>
          <a:prstGeom prst="rect">
            <a:avLst/>
          </a:prstGeom>
          <a:noFill/>
        </p:spPr>
        <p:txBody>
          <a:bodyPr wrap="none" rtlCol="0">
            <a:spAutoFit/>
          </a:bodyPr>
          <a:lstStyle/>
          <a:p>
            <a:r>
              <a:rPr lang="it-IT" dirty="0"/>
              <a:t>Fototeca Consorzio culturale</a:t>
            </a:r>
          </a:p>
          <a:p>
            <a:r>
              <a:rPr lang="it-IT" dirty="0"/>
              <a:t> del Monfalconese</a:t>
            </a:r>
          </a:p>
        </p:txBody>
      </p:sp>
    </p:spTree>
    <p:extLst>
      <p:ext uri="{BB962C8B-B14F-4D97-AF65-F5344CB8AC3E}">
        <p14:creationId xmlns:p14="http://schemas.microsoft.com/office/powerpoint/2010/main" val="239516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La guerra sul Carso</a:t>
            </a:r>
          </a:p>
        </p:txBody>
      </p:sp>
      <p:sp>
        <p:nvSpPr>
          <p:cNvPr id="4" name="Segnaposto contenuto 3"/>
          <p:cNvSpPr>
            <a:spLocks noGrp="1"/>
          </p:cNvSpPr>
          <p:nvPr>
            <p:ph idx="1"/>
          </p:nvPr>
        </p:nvSpPr>
        <p:spPr>
          <a:xfrm>
            <a:off x="5557421" y="0"/>
            <a:ext cx="6374167" cy="6858000"/>
          </a:xfrm>
        </p:spPr>
        <p:txBody>
          <a:bodyPr anchor="ctr">
            <a:normAutofit fontScale="47500" lnSpcReduction="20000"/>
          </a:bodyPr>
          <a:lstStyle/>
          <a:p>
            <a:pPr marL="0" indent="0" algn="just" fontAlgn="base">
              <a:spcBef>
                <a:spcPct val="0"/>
              </a:spcBef>
              <a:spcAft>
                <a:spcPct val="0"/>
              </a:spcAft>
              <a:buNone/>
            </a:pPr>
            <a:r>
              <a:rPr lang="it-IT" sz="5100" dirty="0">
                <a:latin typeface="Arial" pitchFamily="34" charset="0"/>
                <a:ea typeface="Calibri" pitchFamily="34" charset="0"/>
                <a:cs typeface="Arial" pitchFamily="34" charset="0"/>
              </a:rPr>
              <a:t>A un tratto ecco uno scoppio lacerante, una grande fiammata, una nube di fumo bianchiccio. … Dalla trincea intanto si alza un razzo, poi parte una fucilata, due, dieci, cento. Gli assalitori rispondono con il grido di ‘Savoia!’, grido che si ripercuote nella notte con la potenza del tuono; poi mentre i tagliatori, per quanto lentamente, avanzano in quel groviglio di morte, i compagni sparano fucilate alla cieca nell’oscuro ammasso della ridotta. La scena è terribile: i Granatieri, privi di pinze, cercano di strappare il reticolato con le mani e con i calci dei fucili. </a:t>
            </a:r>
            <a:r>
              <a:rPr lang="it-IT" sz="5100" dirty="0" err="1">
                <a:latin typeface="Arial" pitchFamily="34" charset="0"/>
                <a:ea typeface="Calibri" pitchFamily="34" charset="0"/>
                <a:cs typeface="Arial" pitchFamily="34" charset="0"/>
              </a:rPr>
              <a:t>Trincheri</a:t>
            </a:r>
            <a:r>
              <a:rPr lang="it-IT" sz="5100" dirty="0">
                <a:latin typeface="Arial" pitchFamily="34" charset="0"/>
                <a:ea typeface="Calibri" pitchFamily="34" charset="0"/>
                <a:cs typeface="Arial" pitchFamily="34" charset="0"/>
              </a:rPr>
              <a:t>   [l’ufficiale della pattuglia, </a:t>
            </a:r>
            <a:r>
              <a:rPr lang="it-IT" sz="5100" dirty="0" err="1">
                <a:latin typeface="Arial" pitchFamily="34" charset="0"/>
                <a:ea typeface="Calibri" pitchFamily="34" charset="0"/>
                <a:cs typeface="Arial" pitchFamily="34" charset="0"/>
              </a:rPr>
              <a:t>NdR</a:t>
            </a:r>
            <a:r>
              <a:rPr lang="it-IT" sz="5100" dirty="0">
                <a:latin typeface="Arial" pitchFamily="34" charset="0"/>
                <a:ea typeface="Calibri" pitchFamily="34" charset="0"/>
                <a:cs typeface="Arial" pitchFamily="34" charset="0"/>
              </a:rPr>
              <a:t>], avanti a tutti, viene colpito al petto; egli alza la mano armata di pinza, vacilla un po’, poi cade, impigliandosi nei ferri che lo sostengono. </a:t>
            </a:r>
          </a:p>
          <a:p>
            <a:pPr marL="0" indent="0" algn="just" fontAlgn="base">
              <a:spcBef>
                <a:spcPct val="0"/>
              </a:spcBef>
              <a:spcAft>
                <a:spcPct val="0"/>
              </a:spcAft>
              <a:buNone/>
            </a:pPr>
            <a:endParaRPr lang="it-IT" sz="5100" dirty="0">
              <a:latin typeface="Arial" pitchFamily="34" charset="0"/>
              <a:ea typeface="Calibri" pitchFamily="34" charset="0"/>
              <a:cs typeface="Arial" pitchFamily="34" charset="0"/>
            </a:endParaRPr>
          </a:p>
          <a:p>
            <a:pPr marL="0" indent="0" algn="just" fontAlgn="base">
              <a:spcBef>
                <a:spcPct val="0"/>
              </a:spcBef>
              <a:spcAft>
                <a:spcPct val="0"/>
              </a:spcAft>
              <a:buNone/>
            </a:pPr>
            <a:r>
              <a:rPr lang="it-IT" sz="4200" dirty="0">
                <a:latin typeface="Arial" pitchFamily="34" charset="0"/>
                <a:ea typeface="Calibri" pitchFamily="34" charset="0"/>
                <a:cs typeface="Arial" pitchFamily="34" charset="0"/>
              </a:rPr>
              <a:t>(M. Perrini, </a:t>
            </a:r>
            <a:r>
              <a:rPr lang="it-IT" sz="4200" i="1" dirty="0">
                <a:latin typeface="Arial" pitchFamily="34" charset="0"/>
                <a:ea typeface="Calibri" pitchFamily="34" charset="0"/>
                <a:cs typeface="Arial" pitchFamily="34" charset="0"/>
              </a:rPr>
              <a:t>I Granatieri a Monfalcone. Episodi della Grande guerra tratti </a:t>
            </a:r>
            <a:r>
              <a:rPr lang="it-IT" sz="4200" dirty="0">
                <a:latin typeface="Arial" pitchFamily="34" charset="0"/>
                <a:ea typeface="Calibri" pitchFamily="34" charset="0"/>
                <a:cs typeface="Arial" pitchFamily="34" charset="0"/>
              </a:rPr>
              <a:t>dal </a:t>
            </a:r>
            <a:r>
              <a:rPr lang="it-IT" sz="4200" i="1" dirty="0">
                <a:latin typeface="Arial" pitchFamily="34" charset="0"/>
                <a:ea typeface="Calibri" pitchFamily="34" charset="0"/>
                <a:cs typeface="Arial" pitchFamily="34" charset="0"/>
              </a:rPr>
              <a:t>Diario di un Granatiere</a:t>
            </a:r>
            <a:r>
              <a:rPr lang="it-IT" sz="5100" dirty="0">
                <a:latin typeface="Arial" pitchFamily="34" charset="0"/>
                <a:ea typeface="Calibri" pitchFamily="34" charset="0"/>
                <a:cs typeface="Arial" pitchFamily="34" charset="0"/>
              </a:rPr>
              <a:t>, Luzzati, Roma 1926)  </a:t>
            </a:r>
            <a:endParaRPr lang="it-IT" sz="5100" dirty="0">
              <a:latin typeface="Arial" pitchFamily="34" charset="0"/>
              <a:cs typeface="Arial" pitchFamily="34" charset="0"/>
            </a:endParaRPr>
          </a:p>
          <a:p>
            <a:endParaRPr lang="it-IT" sz="2400" dirty="0">
              <a:latin typeface="Arial" pitchFamily="34" charset="0"/>
              <a:cs typeface="Arial" pitchFamily="34" charset="0"/>
            </a:endParaRPr>
          </a:p>
        </p:txBody>
      </p:sp>
    </p:spTree>
    <p:extLst>
      <p:ext uri="{BB962C8B-B14F-4D97-AF65-F5344CB8AC3E}">
        <p14:creationId xmlns:p14="http://schemas.microsoft.com/office/powerpoint/2010/main" val="83882174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nvGraphicFramePr>
        <p:xfrm>
          <a:off x="2999656" y="170080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olo 3"/>
          <p:cNvSpPr>
            <a:spLocks noGrp="1"/>
          </p:cNvSpPr>
          <p:nvPr>
            <p:ph type="title"/>
          </p:nvPr>
        </p:nvSpPr>
        <p:spPr/>
        <p:txBody>
          <a:bodyPr>
            <a:normAutofit/>
          </a:bodyPr>
          <a:lstStyle/>
          <a:p>
            <a:r>
              <a:rPr lang="it-IT" dirty="0">
                <a:latin typeface="Arial" pitchFamily="34" charset="0"/>
                <a:cs typeface="Arial" pitchFamily="34" charset="0"/>
              </a:rPr>
              <a:t>Esercito italiano: incremento produzione mitragliatrici</a:t>
            </a:r>
          </a:p>
        </p:txBody>
      </p:sp>
      <p:sp>
        <p:nvSpPr>
          <p:cNvPr id="5" name="CasellaDiTesto 4"/>
          <p:cNvSpPr txBox="1"/>
          <p:nvPr/>
        </p:nvSpPr>
        <p:spPr>
          <a:xfrm>
            <a:off x="2380882" y="6165304"/>
            <a:ext cx="7430239" cy="369332"/>
          </a:xfrm>
          <a:prstGeom prst="rect">
            <a:avLst/>
          </a:prstGeom>
          <a:noFill/>
        </p:spPr>
        <p:txBody>
          <a:bodyPr wrap="none" rtlCol="0">
            <a:spAutoFit/>
          </a:bodyPr>
          <a:lstStyle/>
          <a:p>
            <a:r>
              <a:rPr lang="it-IT" dirty="0">
                <a:latin typeface="Arial" pitchFamily="34" charset="0"/>
                <a:cs typeface="Arial" pitchFamily="34" charset="0"/>
              </a:rPr>
              <a:t>Fonte: G. Liuzzi, </a:t>
            </a:r>
            <a:r>
              <a:rPr lang="it-IT" i="1" dirty="0">
                <a:latin typeface="Arial" pitchFamily="34" charset="0"/>
                <a:cs typeface="Arial" pitchFamily="34" charset="0"/>
              </a:rPr>
              <a:t>I servizi logistici nella guerra</a:t>
            </a:r>
            <a:r>
              <a:rPr lang="it-IT" dirty="0">
                <a:latin typeface="Arial" pitchFamily="34" charset="0"/>
                <a:cs typeface="Arial" pitchFamily="34" charset="0"/>
              </a:rPr>
              <a:t>, Corbaccio, Milano 1934 </a:t>
            </a:r>
          </a:p>
        </p:txBody>
      </p:sp>
    </p:spTree>
    <p:extLst>
      <p:ext uri="{BB962C8B-B14F-4D97-AF65-F5344CB8AC3E}">
        <p14:creationId xmlns:p14="http://schemas.microsoft.com/office/powerpoint/2010/main" val="164848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a:latin typeface="Arial" pitchFamily="34" charset="0"/>
                <a:cs typeface="Arial" pitchFamily="34" charset="0"/>
              </a:rPr>
              <a:t>1</a:t>
            </a:r>
            <a:r>
              <a:rPr lang="it-IT" sz="4000" baseline="30000" dirty="0">
                <a:latin typeface="Arial" pitchFamily="34" charset="0"/>
                <a:cs typeface="Arial" pitchFamily="34" charset="0"/>
              </a:rPr>
              <a:t>a</a:t>
            </a:r>
            <a:r>
              <a:rPr lang="it-IT" sz="4000" dirty="0">
                <a:latin typeface="Arial" pitchFamily="34" charset="0"/>
                <a:cs typeface="Arial" pitchFamily="34" charset="0"/>
              </a:rPr>
              <a:t> e 2</a:t>
            </a:r>
            <a:r>
              <a:rPr lang="it-IT" sz="4000" baseline="30000" dirty="0">
                <a:latin typeface="Arial" pitchFamily="34" charset="0"/>
                <a:cs typeface="Arial" pitchFamily="34" charset="0"/>
              </a:rPr>
              <a:t>a</a:t>
            </a:r>
            <a:r>
              <a:rPr lang="it-IT" sz="4000" dirty="0">
                <a:latin typeface="Arial" pitchFamily="34" charset="0"/>
                <a:cs typeface="Arial" pitchFamily="34" charset="0"/>
              </a:rPr>
              <a:t> offensiva sull’Isonzo</a:t>
            </a:r>
          </a:p>
        </p:txBody>
      </p:sp>
      <p:graphicFrame>
        <p:nvGraphicFramePr>
          <p:cNvPr id="3" name="Tabella 2"/>
          <p:cNvGraphicFramePr>
            <a:graphicFrameLocks noGrp="1"/>
          </p:cNvGraphicFramePr>
          <p:nvPr>
            <p:extLst>
              <p:ext uri="{D42A27DB-BD31-4B8C-83A1-F6EECF244321}">
                <p14:modId xmlns:p14="http://schemas.microsoft.com/office/powerpoint/2010/main" val="4182438972"/>
              </p:ext>
            </p:extLst>
          </p:nvPr>
        </p:nvGraphicFramePr>
        <p:xfrm>
          <a:off x="2495601" y="1556792"/>
          <a:ext cx="7272809" cy="3960440"/>
        </p:xfrm>
        <a:graphic>
          <a:graphicData uri="http://schemas.openxmlformats.org/drawingml/2006/table">
            <a:tbl>
              <a:tblPr/>
              <a:tblGrid>
                <a:gridCol w="1818911">
                  <a:extLst>
                    <a:ext uri="{9D8B030D-6E8A-4147-A177-3AD203B41FA5}">
                      <a16:colId xmlns:a16="http://schemas.microsoft.com/office/drawing/2014/main" val="20000"/>
                    </a:ext>
                  </a:extLst>
                </a:gridCol>
                <a:gridCol w="1818911">
                  <a:extLst>
                    <a:ext uri="{9D8B030D-6E8A-4147-A177-3AD203B41FA5}">
                      <a16:colId xmlns:a16="http://schemas.microsoft.com/office/drawing/2014/main" val="20001"/>
                    </a:ext>
                  </a:extLst>
                </a:gridCol>
                <a:gridCol w="1817021">
                  <a:extLst>
                    <a:ext uri="{9D8B030D-6E8A-4147-A177-3AD203B41FA5}">
                      <a16:colId xmlns:a16="http://schemas.microsoft.com/office/drawing/2014/main" val="20002"/>
                    </a:ext>
                  </a:extLst>
                </a:gridCol>
                <a:gridCol w="1817966">
                  <a:extLst>
                    <a:ext uri="{9D8B030D-6E8A-4147-A177-3AD203B41FA5}">
                      <a16:colId xmlns:a16="http://schemas.microsoft.com/office/drawing/2014/main" val="20003"/>
                    </a:ext>
                  </a:extLst>
                </a:gridCol>
              </a:tblGrid>
              <a:tr h="1305396">
                <a:tc>
                  <a:txBody>
                    <a:bodyPr/>
                    <a:lstStyle/>
                    <a:p>
                      <a:pPr algn="ctr">
                        <a:lnSpc>
                          <a:spcPct val="115000"/>
                        </a:lnSpc>
                        <a:spcAft>
                          <a:spcPts val="1000"/>
                        </a:spcAft>
                      </a:pPr>
                      <a:r>
                        <a:rPr lang="it-IT" sz="2400" b="1" dirty="0">
                          <a:solidFill>
                            <a:schemeClr val="tx1"/>
                          </a:solidFill>
                          <a:latin typeface="Arial"/>
                          <a:ea typeface="Calibri"/>
                          <a:cs typeface="Times New Roman"/>
                        </a:rPr>
                        <a:t>Evento</a:t>
                      </a:r>
                      <a:endParaRPr lang="it-IT"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1"/>
                          </a:solidFill>
                          <a:latin typeface="Arial"/>
                          <a:ea typeface="Calibri"/>
                          <a:cs typeface="Times New Roman"/>
                        </a:rPr>
                        <a:t>Durata</a:t>
                      </a:r>
                      <a:endParaRPr lang="it-IT"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1"/>
                          </a:solidFill>
                          <a:latin typeface="Arial"/>
                          <a:ea typeface="Calibri"/>
                          <a:cs typeface="Times New Roman"/>
                        </a:rPr>
                        <a:t>Perdite Italia</a:t>
                      </a:r>
                      <a:endParaRPr lang="it-IT"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2400" b="1" dirty="0">
                          <a:solidFill>
                            <a:schemeClr val="tx1"/>
                          </a:solidFill>
                          <a:latin typeface="Arial"/>
                          <a:ea typeface="Calibri"/>
                          <a:cs typeface="Times New Roman"/>
                        </a:rPr>
                        <a:t>Perdite AU</a:t>
                      </a:r>
                      <a:endParaRPr lang="it-IT"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7522">
                <a:tc>
                  <a:txBody>
                    <a:bodyPr/>
                    <a:lstStyle/>
                    <a:p>
                      <a:pPr algn="ctr">
                        <a:lnSpc>
                          <a:spcPct val="150000"/>
                        </a:lnSpc>
                        <a:spcAft>
                          <a:spcPts val="1000"/>
                        </a:spcAft>
                      </a:pPr>
                      <a:r>
                        <a:rPr lang="it-IT" sz="1600" dirty="0">
                          <a:latin typeface="Arial"/>
                          <a:ea typeface="Calibri"/>
                          <a:cs typeface="Times New Roman"/>
                        </a:rPr>
                        <a:t>1</a:t>
                      </a:r>
                      <a:r>
                        <a:rPr lang="it-IT" sz="1600" baseline="30000" dirty="0">
                          <a:latin typeface="Arial"/>
                          <a:ea typeface="Calibri"/>
                          <a:cs typeface="Times New Roman"/>
                        </a:rPr>
                        <a:t>a</a:t>
                      </a:r>
                      <a:r>
                        <a:rPr lang="it-IT" sz="1600" dirty="0">
                          <a:latin typeface="Arial"/>
                          <a:ea typeface="Calibri"/>
                          <a:cs typeface="Times New Roman"/>
                        </a:rPr>
                        <a:t> offensiva sull’Isonzo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1600" dirty="0">
                          <a:latin typeface="Arial"/>
                          <a:ea typeface="Calibri"/>
                          <a:cs typeface="Times New Roman"/>
                        </a:rPr>
                        <a:t>23 giugno-7 luglio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14.947</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a:latin typeface="Arial"/>
                          <a:ea typeface="Calibri"/>
                          <a:cs typeface="Times New Roman"/>
                        </a:rPr>
                        <a:t>9.950</a:t>
                      </a:r>
                      <a:endParaRPr lang="it-IT"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7522">
                <a:tc>
                  <a:txBody>
                    <a:bodyPr/>
                    <a:lstStyle/>
                    <a:p>
                      <a:pPr algn="ctr">
                        <a:lnSpc>
                          <a:spcPct val="150000"/>
                        </a:lnSpc>
                        <a:spcAft>
                          <a:spcPts val="1000"/>
                        </a:spcAft>
                      </a:pPr>
                      <a:r>
                        <a:rPr lang="it-IT" sz="1600" dirty="0">
                          <a:latin typeface="Arial"/>
                          <a:ea typeface="Calibri"/>
                          <a:cs typeface="Times New Roman"/>
                        </a:rPr>
                        <a:t>2</a:t>
                      </a:r>
                      <a:r>
                        <a:rPr lang="it-IT" sz="1600" baseline="30000" dirty="0">
                          <a:latin typeface="Arial"/>
                          <a:ea typeface="Calibri"/>
                          <a:cs typeface="Times New Roman"/>
                        </a:rPr>
                        <a:t>a</a:t>
                      </a:r>
                      <a:r>
                        <a:rPr lang="it-IT" sz="1600" dirty="0">
                          <a:latin typeface="Arial"/>
                          <a:ea typeface="Calibri"/>
                          <a:cs typeface="Times New Roman"/>
                        </a:rPr>
                        <a:t> offensiva sull’Isonzo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1600" dirty="0">
                          <a:latin typeface="Arial"/>
                          <a:ea typeface="Calibri"/>
                          <a:cs typeface="Times New Roman"/>
                        </a:rPr>
                        <a:t>18 luglio-3 agosto</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41.866</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it-IT" sz="2400" dirty="0">
                          <a:latin typeface="Arial"/>
                          <a:ea typeface="Calibri"/>
                          <a:cs typeface="Times New Roman"/>
                        </a:rPr>
                        <a:t>46.640</a:t>
                      </a:r>
                      <a:endParaRPr lang="it-IT"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976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 Percentuale feriti leggeri</a:t>
            </a:r>
            <a:br>
              <a:rPr lang="it-IT" dirty="0"/>
            </a:br>
            <a:r>
              <a:rPr lang="it-IT" dirty="0"/>
              <a:t>settore Carso</a:t>
            </a:r>
          </a:p>
        </p:txBody>
      </p:sp>
      <p:graphicFrame>
        <p:nvGraphicFramePr>
          <p:cNvPr id="4" name="Grafico 3"/>
          <p:cNvGraphicFramePr/>
          <p:nvPr/>
        </p:nvGraphicFramePr>
        <p:xfrm>
          <a:off x="3071664" y="1700808"/>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3</a:t>
            </a:r>
            <a:r>
              <a:rPr lang="it-IT" baseline="30000" dirty="0"/>
              <a:t>a</a:t>
            </a:r>
            <a:r>
              <a:rPr lang="it-IT" dirty="0"/>
              <a:t> e 4</a:t>
            </a:r>
            <a:r>
              <a:rPr lang="it-IT" baseline="30000" dirty="0"/>
              <a:t>a</a:t>
            </a:r>
            <a:r>
              <a:rPr lang="it-IT" dirty="0"/>
              <a:t> offensiva sull’Isonzo</a:t>
            </a:r>
          </a:p>
        </p:txBody>
      </p:sp>
      <p:graphicFrame>
        <p:nvGraphicFramePr>
          <p:cNvPr id="3" name="Tabella 2"/>
          <p:cNvGraphicFramePr>
            <a:graphicFrameLocks noGrp="1"/>
          </p:cNvGraphicFramePr>
          <p:nvPr>
            <p:extLst>
              <p:ext uri="{D42A27DB-BD31-4B8C-83A1-F6EECF244321}">
                <p14:modId xmlns:p14="http://schemas.microsoft.com/office/powerpoint/2010/main" val="94424228"/>
              </p:ext>
            </p:extLst>
          </p:nvPr>
        </p:nvGraphicFramePr>
        <p:xfrm>
          <a:off x="2711625" y="1556792"/>
          <a:ext cx="6768751" cy="3960440"/>
        </p:xfrm>
        <a:graphic>
          <a:graphicData uri="http://schemas.openxmlformats.org/drawingml/2006/table">
            <a:tbl>
              <a:tblPr/>
              <a:tblGrid>
                <a:gridCol w="1692847">
                  <a:extLst>
                    <a:ext uri="{9D8B030D-6E8A-4147-A177-3AD203B41FA5}">
                      <a16:colId xmlns:a16="http://schemas.microsoft.com/office/drawing/2014/main" val="20000"/>
                    </a:ext>
                  </a:extLst>
                </a:gridCol>
                <a:gridCol w="1692847">
                  <a:extLst>
                    <a:ext uri="{9D8B030D-6E8A-4147-A177-3AD203B41FA5}">
                      <a16:colId xmlns:a16="http://schemas.microsoft.com/office/drawing/2014/main" val="20001"/>
                    </a:ext>
                  </a:extLst>
                </a:gridCol>
                <a:gridCol w="1691088">
                  <a:extLst>
                    <a:ext uri="{9D8B030D-6E8A-4147-A177-3AD203B41FA5}">
                      <a16:colId xmlns:a16="http://schemas.microsoft.com/office/drawing/2014/main" val="20002"/>
                    </a:ext>
                  </a:extLst>
                </a:gridCol>
                <a:gridCol w="1691969">
                  <a:extLst>
                    <a:ext uri="{9D8B030D-6E8A-4147-A177-3AD203B41FA5}">
                      <a16:colId xmlns:a16="http://schemas.microsoft.com/office/drawing/2014/main" val="20003"/>
                    </a:ext>
                  </a:extLst>
                </a:gridCol>
              </a:tblGrid>
              <a:tr h="1305396">
                <a:tc>
                  <a:txBody>
                    <a:bodyPr/>
                    <a:lstStyle/>
                    <a:p>
                      <a:pPr marL="0" algn="ctr" defTabSz="914400" rtl="0" eaLnBrk="1" latinLnBrk="0" hangingPunct="1">
                        <a:lnSpc>
                          <a:spcPct val="115000"/>
                        </a:lnSpc>
                        <a:spcAft>
                          <a:spcPts val="1000"/>
                        </a:spcAft>
                      </a:pPr>
                      <a:r>
                        <a:rPr lang="it-IT" sz="2400" b="1" kern="1200" dirty="0">
                          <a:solidFill>
                            <a:schemeClr val="tx1"/>
                          </a:solidFill>
                          <a:latin typeface="Arial"/>
                          <a:ea typeface="Calibri"/>
                          <a:cs typeface="Times New Roman"/>
                        </a:rPr>
                        <a:t>Evento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1"/>
                          </a:solidFill>
                          <a:latin typeface="Arial"/>
                          <a:ea typeface="Calibri"/>
                          <a:cs typeface="Times New Roman"/>
                        </a:rPr>
                        <a:t>Durata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1"/>
                          </a:solidFill>
                          <a:latin typeface="Arial"/>
                          <a:ea typeface="Calibri"/>
                          <a:cs typeface="Times New Roman"/>
                        </a:rPr>
                        <a:t>Perdite Italia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1000"/>
                        </a:spcAft>
                      </a:pPr>
                      <a:r>
                        <a:rPr lang="it-IT" sz="2400" b="1" kern="1200" dirty="0">
                          <a:solidFill>
                            <a:schemeClr val="tx1"/>
                          </a:solidFill>
                          <a:latin typeface="Arial"/>
                          <a:ea typeface="Calibri"/>
                          <a:cs typeface="Times New Roman"/>
                        </a:rPr>
                        <a:t>Perdite 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7522">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3</a:t>
                      </a:r>
                      <a:r>
                        <a:rPr lang="it-IT" sz="1600" kern="1200" baseline="30000" dirty="0">
                          <a:solidFill>
                            <a:schemeClr val="tx1"/>
                          </a:solidFill>
                          <a:latin typeface="Arial"/>
                          <a:ea typeface="Calibri"/>
                          <a:cs typeface="Times New Roman"/>
                        </a:rPr>
                        <a:t>a</a:t>
                      </a:r>
                      <a:r>
                        <a:rPr lang="it-IT" sz="1600" kern="1200" dirty="0">
                          <a:solidFill>
                            <a:schemeClr val="tx1"/>
                          </a:solidFill>
                          <a:latin typeface="Arial"/>
                          <a:ea typeface="Calibri"/>
                          <a:cs typeface="Times New Roman"/>
                        </a:rPr>
                        <a:t> offensiva sull’Isonzo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18 ottobre-</a:t>
                      </a:r>
                    </a:p>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4 novembre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67.000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42.000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7522">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4</a:t>
                      </a:r>
                      <a:r>
                        <a:rPr lang="it-IT" sz="1600" kern="1200" baseline="30000" dirty="0">
                          <a:solidFill>
                            <a:schemeClr val="tx1"/>
                          </a:solidFill>
                          <a:latin typeface="Arial"/>
                          <a:ea typeface="Calibri"/>
                          <a:cs typeface="Times New Roman"/>
                        </a:rPr>
                        <a:t>a</a:t>
                      </a:r>
                      <a:r>
                        <a:rPr lang="it-IT" sz="1600" kern="1200" dirty="0">
                          <a:solidFill>
                            <a:schemeClr val="tx1"/>
                          </a:solidFill>
                          <a:latin typeface="Arial"/>
                          <a:ea typeface="Calibri"/>
                          <a:cs typeface="Times New Roman"/>
                        </a:rPr>
                        <a:t> offensiva sull’Isonzo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10 novembre-</a:t>
                      </a:r>
                    </a:p>
                    <a:p>
                      <a:pPr marL="0" algn="ctr" defTabSz="914400" rtl="0" eaLnBrk="1" latinLnBrk="0" hangingPunct="1">
                        <a:lnSpc>
                          <a:spcPct val="150000"/>
                        </a:lnSpc>
                        <a:spcAft>
                          <a:spcPts val="1000"/>
                        </a:spcAft>
                      </a:pPr>
                      <a:r>
                        <a:rPr lang="it-IT" sz="1600" kern="1200" dirty="0">
                          <a:solidFill>
                            <a:schemeClr val="tx1"/>
                          </a:solidFill>
                          <a:latin typeface="Arial"/>
                          <a:ea typeface="Calibri"/>
                          <a:cs typeface="Times New Roman"/>
                        </a:rPr>
                        <a:t>5 dicembre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49.000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it-IT" sz="2400" kern="1200" dirty="0">
                          <a:solidFill>
                            <a:schemeClr val="tx1"/>
                          </a:solidFill>
                          <a:latin typeface="Arial"/>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63215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L’anno delle battaglie</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dirty="0"/>
              <a:t>Verdun (febbraio-giugno; 37 mln. colpi di artiglieria; &gt; 200.000†)</a:t>
            </a:r>
          </a:p>
          <a:p>
            <a:r>
              <a:rPr lang="it-IT" sz="2400" dirty="0"/>
              <a:t>Somme: 1° luglio, 20.000†, 40.000 feriti su 100.000 entrati nella terra di nessuno; la &gt; perdita di vita umane nella storia militare britannica. Poi, comparsa dei carri armati. Offensiva fermata il 19 novembre. Perdite tot.: 1.200.000</a:t>
            </a:r>
          </a:p>
          <a:p>
            <a:r>
              <a:rPr lang="it-IT" sz="2400" dirty="0"/>
              <a:t>Offensiva di primavera (AU vs. I)</a:t>
            </a:r>
          </a:p>
          <a:p>
            <a:r>
              <a:rPr lang="it-IT" sz="2400" dirty="0"/>
              <a:t>Offensiva </a:t>
            </a:r>
            <a:r>
              <a:rPr lang="it-IT" sz="2400" dirty="0" err="1"/>
              <a:t>Brusilov</a:t>
            </a:r>
            <a:r>
              <a:rPr lang="it-IT" sz="2400" dirty="0"/>
              <a:t> (4 giugno) 600.000 perdite inflitte agli AU</a:t>
            </a:r>
          </a:p>
          <a:p>
            <a:r>
              <a:rPr lang="it-IT" sz="2400" dirty="0"/>
              <a:t>6</a:t>
            </a:r>
            <a:r>
              <a:rPr lang="it-IT" sz="2400" baseline="30000" dirty="0"/>
              <a:t>a</a:t>
            </a:r>
            <a:r>
              <a:rPr lang="it-IT" sz="2400" dirty="0"/>
              <a:t> battaglia dell’Isonzo (Gorizia)</a:t>
            </a:r>
          </a:p>
        </p:txBody>
      </p:sp>
    </p:spTree>
    <p:extLst>
      <p:ext uri="{BB962C8B-B14F-4D97-AF65-F5344CB8AC3E}">
        <p14:creationId xmlns:p14="http://schemas.microsoft.com/office/powerpoint/2010/main" val="253274779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Al macello</a:t>
            </a:r>
          </a:p>
        </p:txBody>
      </p:sp>
      <p:sp>
        <p:nvSpPr>
          <p:cNvPr id="3" name="Segnaposto contenuto 2"/>
          <p:cNvSpPr>
            <a:spLocks noGrp="1"/>
          </p:cNvSpPr>
          <p:nvPr>
            <p:ph idx="1"/>
          </p:nvPr>
        </p:nvSpPr>
        <p:spPr>
          <a:xfrm>
            <a:off x="6049182" y="802638"/>
            <a:ext cx="5408696" cy="5252722"/>
          </a:xfrm>
        </p:spPr>
        <p:txBody>
          <a:bodyPr anchor="ctr">
            <a:normAutofit/>
          </a:bodyPr>
          <a:lstStyle/>
          <a:p>
            <a:pPr marL="0" indent="0">
              <a:buNone/>
            </a:pPr>
            <a:r>
              <a:rPr lang="it-IT" sz="2400" dirty="0"/>
              <a:t>«La semplice verità della guerra di trincea del 1914-18 è che l’ammassarsi di un gran numero di soldati protetti solo dalle loro uniformi, per quanto potessero essere addestrati, equipaggiati, contro grandi masse di altri soldati protetti dalle trincee, dal filo spinato e dotati di armi a tiro rapido, si risolveva necessariamente in pesanti perdite per gli attaccanti. … le condizioni del conflitto tra il 1914 e il 1918 portavano necessariamente al macello». </a:t>
            </a:r>
          </a:p>
          <a:p>
            <a:pPr marL="0" indent="0">
              <a:buNone/>
            </a:pPr>
            <a:r>
              <a:rPr lang="it-IT" sz="2000" dirty="0"/>
              <a:t>(J. Keegan, </a:t>
            </a:r>
            <a:r>
              <a:rPr lang="it-IT" sz="2000" i="1" dirty="0"/>
              <a:t>La prima guerra mondiale. Una storia politico militare</a:t>
            </a:r>
            <a:r>
              <a:rPr lang="it-IT" sz="2000" dirty="0"/>
              <a:t>, Carocci, Roma 2000)  </a:t>
            </a:r>
          </a:p>
          <a:p>
            <a:endParaRPr lang="it-IT" sz="2400" dirty="0"/>
          </a:p>
        </p:txBody>
      </p:sp>
    </p:spTree>
    <p:extLst>
      <p:ext uri="{BB962C8B-B14F-4D97-AF65-F5344CB8AC3E}">
        <p14:creationId xmlns:p14="http://schemas.microsoft.com/office/powerpoint/2010/main" val="21075324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5FA10E9-4D81-4B0C-850C-DED388F97C2A}"/>
              </a:ext>
            </a:extLst>
          </p:cNvPr>
          <p:cNvSpPr txBox="1"/>
          <p:nvPr/>
        </p:nvSpPr>
        <p:spPr>
          <a:xfrm>
            <a:off x="9013819" y="5809620"/>
            <a:ext cx="2959272" cy="830997"/>
          </a:xfrm>
          <a:prstGeom prst="rect">
            <a:avLst/>
          </a:prstGeom>
          <a:noFill/>
        </p:spPr>
        <p:txBody>
          <a:bodyPr wrap="none" rtlCol="0">
            <a:spAutoFit/>
          </a:bodyPr>
          <a:lstStyle/>
          <a:p>
            <a:r>
              <a:rPr lang="it-IT" sz="1600" dirty="0"/>
              <a:t>Fonte: J. Keegan, </a:t>
            </a:r>
            <a:r>
              <a:rPr lang="it-IT" sz="1600" i="1" dirty="0"/>
              <a:t>La Prima guerra</a:t>
            </a:r>
          </a:p>
          <a:p>
            <a:r>
              <a:rPr lang="it-IT" sz="1600" i="1" dirty="0"/>
              <a:t> mondiale. Una storia politico-</a:t>
            </a:r>
          </a:p>
          <a:p>
            <a:r>
              <a:rPr lang="it-IT" sz="1600" i="1" dirty="0"/>
              <a:t>militare</a:t>
            </a:r>
            <a:r>
              <a:rPr lang="it-IT" sz="1600" dirty="0"/>
              <a:t>, Carocci, Roma 2000</a:t>
            </a:r>
          </a:p>
        </p:txBody>
      </p:sp>
      <p:pic>
        <p:nvPicPr>
          <p:cNvPr id="4" name="Immagine 3" descr="Immagine che contiene testo, mappa&#10;&#10;Descrizione generata con affidabilità molto elevata">
            <a:extLst>
              <a:ext uri="{FF2B5EF4-FFF2-40B4-BE49-F238E27FC236}">
                <a16:creationId xmlns:a16="http://schemas.microsoft.com/office/drawing/2014/main" id="{F9AA0421-B898-4DFC-918A-82770B223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73" y="790112"/>
            <a:ext cx="8438346" cy="5522976"/>
          </a:xfrm>
          <a:prstGeom prst="rect">
            <a:avLst/>
          </a:prstGeom>
        </p:spPr>
      </p:pic>
    </p:spTree>
    <p:extLst>
      <p:ext uri="{BB962C8B-B14F-4D97-AF65-F5344CB8AC3E}">
        <p14:creationId xmlns:p14="http://schemas.microsoft.com/office/powerpoint/2010/main" val="90491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lgn="ctr"/>
            <a:r>
              <a:rPr lang="it-IT" dirty="0">
                <a:latin typeface="Arial" pitchFamily="34" charset="0"/>
                <a:cs typeface="Arial" pitchFamily="34" charset="0"/>
              </a:rPr>
              <a:t>San Michele, 29 giugno 1916</a:t>
            </a:r>
          </a:p>
        </p:txBody>
      </p:sp>
      <p:sp>
        <p:nvSpPr>
          <p:cNvPr id="5" name="Segnaposto contenuto 4"/>
          <p:cNvSpPr>
            <a:spLocks noGrp="1"/>
          </p:cNvSpPr>
          <p:nvPr>
            <p:ph sz="half" idx="2"/>
          </p:nvPr>
        </p:nvSpPr>
        <p:spPr/>
        <p:txBody>
          <a:bodyPr/>
          <a:lstStyle/>
          <a:p>
            <a:r>
              <a:rPr lang="it-IT" dirty="0">
                <a:latin typeface="Arial" pitchFamily="34" charset="0"/>
                <a:cs typeface="Arial" pitchFamily="34" charset="0"/>
              </a:rPr>
              <a:t>Gas Fosgene (cloro e ossido di carbonio)</a:t>
            </a:r>
          </a:p>
          <a:p>
            <a:r>
              <a:rPr lang="it-IT" dirty="0">
                <a:latin typeface="Arial" pitchFamily="34" charset="0"/>
                <a:cs typeface="Arial" pitchFamily="34" charset="0"/>
              </a:rPr>
              <a:t>Maschere antigas mod. </a:t>
            </a:r>
            <a:r>
              <a:rPr lang="it-IT" dirty="0" err="1">
                <a:latin typeface="Arial" pitchFamily="34" charset="0"/>
                <a:cs typeface="Arial" pitchFamily="34" charset="0"/>
              </a:rPr>
              <a:t>Ciamician-Pesci</a:t>
            </a:r>
            <a:endParaRPr lang="it-IT" dirty="0">
              <a:latin typeface="Arial" pitchFamily="34" charset="0"/>
              <a:cs typeface="Arial" pitchFamily="34" charset="0"/>
            </a:endParaRPr>
          </a:p>
          <a:p>
            <a:r>
              <a:rPr lang="it-IT" dirty="0">
                <a:latin typeface="Arial" pitchFamily="34" charset="0"/>
                <a:cs typeface="Arial" pitchFamily="34" charset="0"/>
              </a:rPr>
              <a:t>Perdite italiane </a:t>
            </a:r>
            <a:r>
              <a:rPr lang="it-IT" dirty="0" err="1">
                <a:latin typeface="Arial" pitchFamily="34" charset="0"/>
                <a:cs typeface="Arial" pitchFamily="34" charset="0"/>
              </a:rPr>
              <a:t>brg</a:t>
            </a:r>
            <a:r>
              <a:rPr lang="it-IT" dirty="0">
                <a:latin typeface="Arial" pitchFamily="34" charset="0"/>
                <a:cs typeface="Arial" pitchFamily="34" charset="0"/>
              </a:rPr>
              <a:t>. Pisa, Regina, Ferrara: 10.000, di cui  6000 †</a:t>
            </a:r>
          </a:p>
        </p:txBody>
      </p:sp>
      <p:pic>
        <p:nvPicPr>
          <p:cNvPr id="6" name="Picture 2" descr="C:\Users\Fabio\Desktop\mod. ciamician pesci.jpg"/>
          <p:cNvPicPr>
            <a:picLocks noGrp="1" noChangeAspect="1" noChangeArrowheads="1"/>
          </p:cNvPicPr>
          <p:nvPr>
            <p:ph sz="half" idx="1"/>
          </p:nvPr>
        </p:nvPicPr>
        <p:blipFill>
          <a:blip r:embed="rId2" cstate="print"/>
          <a:srcRect/>
          <a:stretch>
            <a:fillRect/>
          </a:stretch>
        </p:blipFill>
        <p:spPr bwMode="auto">
          <a:xfrm>
            <a:off x="2047184" y="1563218"/>
            <a:ext cx="3904801" cy="4602086"/>
          </a:xfrm>
          <a:prstGeom prst="rect">
            <a:avLst/>
          </a:prstGeom>
          <a:noFill/>
        </p:spPr>
      </p:pic>
    </p:spTree>
    <p:extLst>
      <p:ext uri="{BB962C8B-B14F-4D97-AF65-F5344CB8AC3E}">
        <p14:creationId xmlns:p14="http://schemas.microsoft.com/office/powerpoint/2010/main" val="119986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0"/>
            <a:ext cx="9144000" cy="1143000"/>
          </a:xfrm>
        </p:spPr>
        <p:txBody>
          <a:bodyPr>
            <a:noAutofit/>
          </a:bodyPr>
          <a:lstStyle/>
          <a:p>
            <a:r>
              <a:rPr lang="it-IT" sz="2800" dirty="0">
                <a:latin typeface="Arial" pitchFamily="34" charset="0"/>
                <a:cs typeface="Arial" pitchFamily="34" charset="0"/>
              </a:rPr>
              <a:t>Offensiva </a:t>
            </a:r>
            <a:r>
              <a:rPr lang="it-IT" sz="2800">
                <a:latin typeface="Arial" pitchFamily="34" charset="0"/>
                <a:cs typeface="Arial" pitchFamily="34" charset="0"/>
              </a:rPr>
              <a:t>di primavera: </a:t>
            </a:r>
            <a:r>
              <a:rPr lang="it-IT" sz="2800" dirty="0">
                <a:latin typeface="Arial" pitchFamily="34" charset="0"/>
                <a:cs typeface="Arial" pitchFamily="34" charset="0"/>
              </a:rPr>
              <a:t>15 maggio – 16 giugno 1916 </a:t>
            </a:r>
          </a:p>
        </p:txBody>
      </p:sp>
      <p:sp>
        <p:nvSpPr>
          <p:cNvPr id="3" name="CasellaDiTesto 2"/>
          <p:cNvSpPr txBox="1"/>
          <p:nvPr/>
        </p:nvSpPr>
        <p:spPr>
          <a:xfrm>
            <a:off x="3852919" y="6237312"/>
            <a:ext cx="4486165" cy="369332"/>
          </a:xfrm>
          <a:prstGeom prst="rect">
            <a:avLst/>
          </a:prstGeom>
          <a:noFill/>
        </p:spPr>
        <p:txBody>
          <a:bodyPr wrap="none" rtlCol="0">
            <a:spAutoFit/>
          </a:bodyPr>
          <a:lstStyle/>
          <a:p>
            <a:r>
              <a:rPr lang="it-IT" dirty="0"/>
              <a:t>http://www.lagrandeguerra.net/</a:t>
            </a:r>
            <a:r>
              <a:rPr lang="it-IT" dirty="0" err="1"/>
              <a:t>ggstrafe.html</a:t>
            </a:r>
            <a:endParaRPr lang="it-IT" dirty="0"/>
          </a:p>
        </p:txBody>
      </p:sp>
      <p:pic>
        <p:nvPicPr>
          <p:cNvPr id="2050" name="Picture 2" descr="C:\Users\Fabio\Desktop\MAP.jpg"/>
          <p:cNvPicPr>
            <a:picLocks noChangeAspect="1" noChangeArrowheads="1"/>
          </p:cNvPicPr>
          <p:nvPr/>
        </p:nvPicPr>
        <p:blipFill>
          <a:blip r:embed="rId2" cstate="print"/>
          <a:srcRect/>
          <a:stretch>
            <a:fillRect/>
          </a:stretch>
        </p:blipFill>
        <p:spPr bwMode="auto">
          <a:xfrm>
            <a:off x="1751537" y="908720"/>
            <a:ext cx="8688929" cy="5328592"/>
          </a:xfrm>
          <a:prstGeom prst="rect">
            <a:avLst/>
          </a:prstGeom>
          <a:noFill/>
        </p:spPr>
      </p:pic>
    </p:spTree>
    <p:extLst>
      <p:ext uri="{BB962C8B-B14F-4D97-AF65-F5344CB8AC3E}">
        <p14:creationId xmlns:p14="http://schemas.microsoft.com/office/powerpoint/2010/main" val="121463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latin typeface="Arial" pitchFamily="34" charset="0"/>
                <a:cs typeface="Arial" pitchFamily="34" charset="0"/>
              </a:rPr>
              <a:t>Gorizia</a:t>
            </a:r>
          </a:p>
        </p:txBody>
      </p:sp>
      <p:sp>
        <p:nvSpPr>
          <p:cNvPr id="5" name="Segnaposto contenuto 4"/>
          <p:cNvSpPr>
            <a:spLocks noGrp="1"/>
          </p:cNvSpPr>
          <p:nvPr>
            <p:ph idx="1"/>
          </p:nvPr>
        </p:nvSpPr>
        <p:spPr>
          <a:xfrm>
            <a:off x="6049182" y="802638"/>
            <a:ext cx="5408696" cy="5252722"/>
          </a:xfrm>
        </p:spPr>
        <p:txBody>
          <a:bodyPr anchor="ctr">
            <a:normAutofit/>
          </a:bodyPr>
          <a:lstStyle/>
          <a:p>
            <a:r>
              <a:rPr lang="it-IT" sz="2400"/>
              <a:t>Oltre 300.000 altri soldati italiani si aggiunsero alle truppe già impegnate nel settore</a:t>
            </a:r>
          </a:p>
          <a:p>
            <a:r>
              <a:rPr lang="it-IT" sz="2400"/>
              <a:t>100.000 AU in posizione. </a:t>
            </a:r>
          </a:p>
          <a:p>
            <a:r>
              <a:rPr lang="it-IT" sz="2400"/>
              <a:t>Tra il monte Nero e il mare, notevole il divario tra le artiglierie: 1250 cannoni e 745 bombarde degli italiani, contro 384 cannoni AU. </a:t>
            </a:r>
          </a:p>
          <a:p>
            <a:r>
              <a:rPr lang="it-IT" sz="2400"/>
              <a:t>Nei settori prescelti per lo sforzo maggiore (San Michele, Sei Busi, Sabotino e Podgora) gli attaccanti erano di 12 volte superiori ai difensori. </a:t>
            </a:r>
          </a:p>
        </p:txBody>
      </p:sp>
    </p:spTree>
    <p:extLst>
      <p:ext uri="{BB962C8B-B14F-4D97-AF65-F5344CB8AC3E}">
        <p14:creationId xmlns:p14="http://schemas.microsoft.com/office/powerpoint/2010/main" val="145204609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Fabio\Desktop\bobarda.JPG"/>
          <p:cNvPicPr>
            <a:picLocks noChangeAspect="1" noChangeArrowheads="1"/>
          </p:cNvPicPr>
          <p:nvPr/>
        </p:nvPicPr>
        <p:blipFill rotWithShape="1">
          <a:blip r:embed="rId2" cstate="print"/>
          <a:srcRect t="2393" r="-1" b="-1"/>
          <a:stretch/>
        </p:blipFill>
        <p:spPr bwMode="auto">
          <a:xfrm>
            <a:off x="20" y="10"/>
            <a:ext cx="4637226" cy="6857990"/>
          </a:xfrm>
          <a:prstGeom prst="rect">
            <a:avLst/>
          </a:prstGeom>
          <a:noFill/>
        </p:spPr>
      </p:pic>
      <p:sp>
        <p:nvSpPr>
          <p:cNvPr id="71" name="Rectangle 70">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5489764" y="3253973"/>
            <a:ext cx="6274591" cy="3351602"/>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000" dirty="0">
                <a:solidFill>
                  <a:schemeClr val="bg1"/>
                </a:solidFill>
                <a:latin typeface="+mj-lt"/>
                <a:ea typeface="+mj-ea"/>
                <a:cs typeface="+mj-cs"/>
              </a:rPr>
              <a:t>(Arch. E. </a:t>
            </a:r>
            <a:r>
              <a:rPr lang="en-US" sz="2000" dirty="0" err="1">
                <a:solidFill>
                  <a:schemeClr val="bg1"/>
                </a:solidFill>
                <a:latin typeface="+mj-lt"/>
                <a:ea typeface="+mj-ea"/>
                <a:cs typeface="+mj-cs"/>
              </a:rPr>
              <a:t>Mastrociani</a:t>
            </a:r>
            <a:r>
              <a:rPr lang="en-US" sz="2000" dirty="0">
                <a:solidFill>
                  <a:schemeClr val="bg1"/>
                </a:solidFill>
                <a:latin typeface="+mj-lt"/>
                <a:ea typeface="+mj-ea"/>
                <a:cs typeface="+mj-cs"/>
              </a:rPr>
              <a:t>-F. Todero)</a:t>
            </a:r>
          </a:p>
        </p:txBody>
      </p:sp>
    </p:spTree>
    <p:extLst>
      <p:ext uri="{BB962C8B-B14F-4D97-AF65-F5344CB8AC3E}">
        <p14:creationId xmlns:p14="http://schemas.microsoft.com/office/powerpoint/2010/main" val="50433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Le perdite</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a:t>Italia			140.000</a:t>
            </a:r>
          </a:p>
          <a:p>
            <a:r>
              <a:rPr lang="it-IT" sz="2400"/>
              <a:t>Austria-Ungheria 	   50.000 </a:t>
            </a:r>
          </a:p>
          <a:p>
            <a:pPr>
              <a:buNone/>
            </a:pPr>
            <a:r>
              <a:rPr lang="it-IT" sz="2400"/>
              <a:t>	(50% delle truppe schierate nel settore)</a:t>
            </a:r>
          </a:p>
          <a:p>
            <a:pPr>
              <a:buNone/>
            </a:pPr>
            <a:endParaRPr lang="it-IT" sz="2400"/>
          </a:p>
          <a:p>
            <a:r>
              <a:rPr lang="it-IT" sz="2400"/>
              <a:t>8 agosto: entrata delle truppe italiane a Gorizia</a:t>
            </a:r>
          </a:p>
          <a:p>
            <a:pPr>
              <a:buNone/>
            </a:pPr>
            <a:endParaRPr lang="it-IT" sz="2400"/>
          </a:p>
          <a:p>
            <a:r>
              <a:rPr lang="it-IT" sz="2400"/>
              <a:t>“O Gorizia tu sei maledetta</a:t>
            </a:r>
          </a:p>
          <a:p>
            <a:pPr>
              <a:buNone/>
            </a:pPr>
            <a:r>
              <a:rPr lang="it-IT" sz="2400"/>
              <a:t>	per ogni cuore che sente coscienza</a:t>
            </a:r>
          </a:p>
          <a:p>
            <a:pPr>
              <a:buNone/>
            </a:pPr>
            <a:r>
              <a:rPr lang="it-IT" sz="2400"/>
              <a:t>	Dolorosa ci fu la partenza</a:t>
            </a:r>
          </a:p>
          <a:p>
            <a:pPr>
              <a:buNone/>
            </a:pPr>
            <a:r>
              <a:rPr lang="it-IT" sz="2400"/>
              <a:t>	e per molti ritorno non fu”.</a:t>
            </a:r>
          </a:p>
        </p:txBody>
      </p:sp>
    </p:spTree>
    <p:extLst>
      <p:ext uri="{BB962C8B-B14F-4D97-AF65-F5344CB8AC3E}">
        <p14:creationId xmlns:p14="http://schemas.microsoft.com/office/powerpoint/2010/main" val="368205139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Fronte dell’Isonzo</a:t>
            </a:r>
          </a:p>
        </p:txBody>
      </p:sp>
      <p:sp>
        <p:nvSpPr>
          <p:cNvPr id="3" name="Segnaposto contenuto 2"/>
          <p:cNvSpPr>
            <a:spLocks noGrp="1"/>
          </p:cNvSpPr>
          <p:nvPr>
            <p:ph idx="1"/>
          </p:nvPr>
        </p:nvSpPr>
        <p:spPr>
          <a:xfrm>
            <a:off x="6049182" y="802638"/>
            <a:ext cx="5408696" cy="5252722"/>
          </a:xfrm>
        </p:spPr>
        <p:txBody>
          <a:bodyPr anchor="ctr">
            <a:normAutofit fontScale="92500" lnSpcReduction="20000"/>
          </a:bodyPr>
          <a:lstStyle/>
          <a:p>
            <a:pPr marL="0" indent="0">
              <a:buNone/>
            </a:pPr>
            <a:r>
              <a:rPr lang="it-IT" sz="2400" dirty="0">
                <a:latin typeface="Arial" pitchFamily="34" charset="0"/>
                <a:cs typeface="Arial" pitchFamily="34" charset="0"/>
              </a:rPr>
              <a:t>«Con l’avanzare delle ore, il fuoco italiano aumentava d’intensità. Nel vortice caotico degli spari, delle esplosioni assordanti, degli zampilli di sassi, delle masse di terra catapultate in aria, nessuno riusciva più a farsi un’idea della situazione. … Le trincee erano spianate, i reticolati scomparsi. Davanti all’imboccatura delle caverne si erano ammonticchiati blocchi di pietra e le centinaia di occupanti ne erano rimasti prigionieri. … Tutt’intorno una bolgia fumosa di fiamme e di piombo sibilante. Cadaveri che lo spostamento d’aria provocato dallo scoppio delle granate muoveva senza posa, membra umane che sporgevano fra le rovine, travi, paletti di ferro dei reticolati». </a:t>
            </a:r>
            <a:br>
              <a:rPr lang="it-IT" sz="2400" dirty="0">
                <a:latin typeface="Arial" pitchFamily="34" charset="0"/>
                <a:cs typeface="Arial" pitchFamily="34" charset="0"/>
              </a:rPr>
            </a:br>
            <a:br>
              <a:rPr lang="it-IT" sz="2400" dirty="0">
                <a:latin typeface="Arial" pitchFamily="34" charset="0"/>
                <a:cs typeface="Arial" pitchFamily="34" charset="0"/>
              </a:rPr>
            </a:br>
            <a:r>
              <a:rPr lang="it-IT" sz="2400" dirty="0">
                <a:latin typeface="Arial" pitchFamily="34" charset="0"/>
                <a:cs typeface="Arial" pitchFamily="34" charset="0"/>
              </a:rPr>
              <a:t>F. Weber, </a:t>
            </a:r>
            <a:r>
              <a:rPr lang="it-IT" sz="2400" i="1" dirty="0">
                <a:latin typeface="Arial" pitchFamily="34" charset="0"/>
                <a:cs typeface="Arial" pitchFamily="34" charset="0"/>
              </a:rPr>
              <a:t>Dal Monte Nero a Caporetto</a:t>
            </a:r>
            <a:r>
              <a:rPr lang="it-IT" sz="2400" dirty="0">
                <a:latin typeface="Arial" pitchFamily="34" charset="0"/>
                <a:cs typeface="Arial" pitchFamily="34" charset="0"/>
              </a:rPr>
              <a:t>, Mursia, Milano 1994 </a:t>
            </a:r>
            <a:endParaRPr lang="it-IT" sz="2400" dirty="0"/>
          </a:p>
        </p:txBody>
      </p:sp>
    </p:spTree>
    <p:extLst>
      <p:ext uri="{BB962C8B-B14F-4D97-AF65-F5344CB8AC3E}">
        <p14:creationId xmlns:p14="http://schemas.microsoft.com/office/powerpoint/2010/main" val="76147692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latin typeface="Arial" pitchFamily="34" charset="0"/>
                <a:cs typeface="Arial" pitchFamily="34" charset="0"/>
              </a:rPr>
              <a:t>1917: l’anno delle crisi</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000">
                <a:latin typeface="Arial" pitchFamily="34" charset="0"/>
                <a:cs typeface="Arial" pitchFamily="34" charset="0"/>
              </a:rPr>
              <a:t>Russia: in tre anni di guerra 2.500.000 morti, 3.850.000 feriti, 2.400.000 prigionieri (cifre approssimative). In febbraio, a Pietrogrado, l’esercito si schiera con i rivoltosi. Fine dell’assolutismo zarista (15 marzo 1917), collasso dello Stato, disgregazione dell’esercito Rivoluzione bolscevica → Trattato di pace di Brest Litovsk: perdita di Finlandia, Paesi baltici, territori polacchi, Ucraina, Armenia e pesanti riparazioni economiche </a:t>
            </a:r>
          </a:p>
          <a:p>
            <a:r>
              <a:rPr lang="it-IT" sz="2000">
                <a:latin typeface="Arial" pitchFamily="34" charset="0"/>
                <a:cs typeface="Arial" pitchFamily="34" charset="0"/>
              </a:rPr>
              <a:t>Esercito francese: maggio-giugno, rifiuto di decine di rgt. (54 div., circa metà della forza totale) di ritornare in trincea</a:t>
            </a:r>
          </a:p>
          <a:p>
            <a:r>
              <a:rPr lang="it-IT" sz="2000">
                <a:latin typeface="Arial" pitchFamily="34" charset="0"/>
                <a:cs typeface="Arial" pitchFamily="34" charset="0"/>
              </a:rPr>
              <a:t>Italia: 28 ottobre, Caporetto</a:t>
            </a:r>
          </a:p>
          <a:p>
            <a:r>
              <a:rPr lang="it-IT" sz="2000">
                <a:latin typeface="Arial" pitchFamily="34" charset="0"/>
                <a:cs typeface="Arial" pitchFamily="34" charset="0"/>
              </a:rPr>
              <a:t>Austria e Germania non riescono ad approfittare della crisi dell’Intesa </a:t>
            </a:r>
          </a:p>
          <a:p>
            <a:endParaRPr lang="it-IT" sz="2000"/>
          </a:p>
        </p:txBody>
      </p:sp>
    </p:spTree>
    <p:extLst>
      <p:ext uri="{BB962C8B-B14F-4D97-AF65-F5344CB8AC3E}">
        <p14:creationId xmlns:p14="http://schemas.microsoft.com/office/powerpoint/2010/main" val="134638979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latin typeface="Arial" pitchFamily="34" charset="0"/>
                <a:cs typeface="Arial" pitchFamily="34" charset="0"/>
              </a:rPr>
              <a:t>1917: anno delle crisi</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1700">
                <a:latin typeface="Arial" pitchFamily="34" charset="0"/>
                <a:cs typeface="Arial" pitchFamily="34" charset="0"/>
              </a:rPr>
              <a:t>Austria-Ungheria afflitta da perdite dell’esercito, insufficienza alimentare, stanchezza della popolazione, rilancio dei nazionalismi; cerca di avviare trattative di pace separate (dal 1916, Carlo d’Asburgo imperatore)   </a:t>
            </a:r>
          </a:p>
          <a:p>
            <a:r>
              <a:rPr lang="it-IT" sz="1700">
                <a:latin typeface="Arial" pitchFamily="34" charset="0"/>
                <a:cs typeface="Arial" pitchFamily="34" charset="0"/>
              </a:rPr>
              <a:t>Germania: in gennaio decide la guerra sottomarina illimitata → entrata in guerra degli USA (2 aprile)</a:t>
            </a:r>
          </a:p>
          <a:p>
            <a:r>
              <a:rPr lang="it-IT" sz="1700">
                <a:latin typeface="Arial" pitchFamily="34" charset="0"/>
                <a:cs typeface="Arial" pitchFamily="34" charset="0"/>
              </a:rPr>
              <a:t>Gran Bretagna, preoccupazioni per l’aumento dei siluramenti e privazioni imposte alla popolazione.</a:t>
            </a:r>
          </a:p>
          <a:p>
            <a:r>
              <a:rPr lang="it-IT" sz="1700">
                <a:latin typeface="Arial" pitchFamily="34" charset="0"/>
                <a:cs typeface="Arial" pitchFamily="34" charset="0"/>
              </a:rPr>
              <a:t>Continuazione della guerra, ma generale perdita di fiducia nella vittoria </a:t>
            </a:r>
          </a:p>
          <a:p>
            <a:r>
              <a:rPr lang="it-IT" sz="1700">
                <a:latin typeface="Arial" pitchFamily="34" charset="0"/>
                <a:cs typeface="Arial" pitchFamily="34" charset="0"/>
              </a:rPr>
              <a:t>Intervento USA   </a:t>
            </a:r>
          </a:p>
          <a:p>
            <a:pPr>
              <a:buNone/>
            </a:pPr>
            <a:r>
              <a:rPr lang="it-IT" sz="1700">
                <a:latin typeface="Arial" pitchFamily="34" charset="0"/>
                <a:cs typeface="Arial" pitchFamily="34" charset="0"/>
              </a:rPr>
              <a:t>    </a:t>
            </a:r>
          </a:p>
          <a:p>
            <a:pPr>
              <a:buNone/>
            </a:pPr>
            <a:r>
              <a:rPr lang="it-IT" sz="1700">
                <a:latin typeface="Arial" pitchFamily="34" charset="0"/>
                <a:cs typeface="Arial" pitchFamily="34" charset="0"/>
              </a:rPr>
              <a:t>(M. Isnenghi, G. Rochat, </a:t>
            </a:r>
            <a:r>
              <a:rPr lang="it-IT" sz="1700" i="1">
                <a:latin typeface="Arial" pitchFamily="34" charset="0"/>
                <a:cs typeface="Arial" pitchFamily="34" charset="0"/>
              </a:rPr>
              <a:t>La Grande guerra 1914-1918</a:t>
            </a:r>
            <a:r>
              <a:rPr lang="it-IT" sz="1700">
                <a:latin typeface="Arial" pitchFamily="34" charset="0"/>
                <a:cs typeface="Arial" pitchFamily="34" charset="0"/>
              </a:rPr>
              <a:t>, La Nuova Italia, Milano 2000)  </a:t>
            </a:r>
          </a:p>
          <a:p>
            <a:endParaRPr lang="it-IT" sz="1700"/>
          </a:p>
        </p:txBody>
      </p:sp>
    </p:spTree>
    <p:extLst>
      <p:ext uri="{BB962C8B-B14F-4D97-AF65-F5344CB8AC3E}">
        <p14:creationId xmlns:p14="http://schemas.microsoft.com/office/powerpoint/2010/main" val="326214417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latin typeface="Arial" pitchFamily="34" charset="0"/>
                <a:cs typeface="Arial" pitchFamily="34" charset="0"/>
              </a:rPr>
              <a:t>Francia</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1900">
                <a:latin typeface="Arial" pitchFamily="34" charset="0"/>
                <a:cs typeface="Arial" pitchFamily="34" charset="0"/>
              </a:rPr>
              <a:t>Nuova poderosa offensiva dalla quale erano attesi grandi risultati: perdite britanniche 150.000; perdite francesi 130.000 in 5 gg. e fallimento dell’azione. Gen. Nivelle sostituito da Petain </a:t>
            </a:r>
          </a:p>
          <a:p>
            <a:r>
              <a:rPr lang="it-IT" sz="1900">
                <a:latin typeface="Arial" pitchFamily="34" charset="0"/>
                <a:cs typeface="Arial" pitchFamily="34" charset="0"/>
              </a:rPr>
              <a:t>Esercito francese: “atti di indisciplina collettiva”: 250 casi di ammutinamento (+ 130 casi di disordini in stazioni dove transitavano truppe)</a:t>
            </a:r>
          </a:p>
          <a:p>
            <a:r>
              <a:rPr lang="it-IT" sz="1900">
                <a:latin typeface="Arial" pitchFamily="34" charset="0"/>
                <a:cs typeface="Arial" pitchFamily="34" charset="0"/>
              </a:rPr>
              <a:t>Malcontento civile (scioperi) e militare</a:t>
            </a:r>
          </a:p>
          <a:p>
            <a:r>
              <a:rPr lang="it-IT" sz="1900">
                <a:latin typeface="Arial" pitchFamily="34" charset="0"/>
                <a:cs typeface="Arial" pitchFamily="34" charset="0"/>
              </a:rPr>
              <a:t>Linea morbida (“difesa in profondità”; non più attacchi) ma 3427 ricorsi alla Corte marziale, 554 condanne a morte di cui 49 eseguite</a:t>
            </a:r>
          </a:p>
          <a:p>
            <a:pPr>
              <a:buNone/>
            </a:pPr>
            <a:r>
              <a:rPr lang="it-IT" sz="1900">
                <a:latin typeface="Arial" pitchFamily="34" charset="0"/>
                <a:cs typeface="Arial" pitchFamily="34" charset="0"/>
              </a:rPr>
              <a:t> </a:t>
            </a:r>
          </a:p>
          <a:p>
            <a:pPr>
              <a:buNone/>
            </a:pPr>
            <a:r>
              <a:rPr lang="it-IT" sz="1900">
                <a:latin typeface="Arial" pitchFamily="34" charset="0"/>
                <a:cs typeface="Arial" pitchFamily="34" charset="0"/>
              </a:rPr>
              <a:t>(M. Isnenghi, G. Rochat, </a:t>
            </a:r>
            <a:r>
              <a:rPr lang="it-IT" sz="1900" i="1">
                <a:latin typeface="Arial" pitchFamily="34" charset="0"/>
                <a:cs typeface="Arial" pitchFamily="34" charset="0"/>
              </a:rPr>
              <a:t>La Grande guerra 1914-1918, La Nuova Italia, Milano 2000</a:t>
            </a:r>
            <a:r>
              <a:rPr lang="it-IT" sz="1900">
                <a:latin typeface="Arial" pitchFamily="34" charset="0"/>
                <a:cs typeface="Arial" pitchFamily="34" charset="0"/>
              </a:rPr>
              <a:t>)  </a:t>
            </a:r>
          </a:p>
        </p:txBody>
      </p:sp>
    </p:spTree>
    <p:extLst>
      <p:ext uri="{BB962C8B-B14F-4D97-AF65-F5344CB8AC3E}">
        <p14:creationId xmlns:p14="http://schemas.microsoft.com/office/powerpoint/2010/main" val="274406229"/>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rPr>
              <a:t>Francia</a:t>
            </a:r>
          </a:p>
        </p:txBody>
      </p:sp>
      <p:sp>
        <p:nvSpPr>
          <p:cNvPr id="3" name="Segnaposto contenuto 2"/>
          <p:cNvSpPr>
            <a:spLocks noGrp="1"/>
          </p:cNvSpPr>
          <p:nvPr>
            <p:ph idx="1"/>
          </p:nvPr>
        </p:nvSpPr>
        <p:spPr>
          <a:xfrm>
            <a:off x="6049182" y="802638"/>
            <a:ext cx="5408696" cy="5252722"/>
          </a:xfrm>
        </p:spPr>
        <p:txBody>
          <a:bodyPr anchor="ctr">
            <a:normAutofit/>
          </a:bodyPr>
          <a:lstStyle/>
          <a:p>
            <a:pPr>
              <a:buNone/>
            </a:pPr>
            <a:r>
              <a:rPr lang="it-IT" sz="2400"/>
              <a:t>“Le truppe francesi erano state spremute all’estremo in tre anni di guerra durissima, senza risultati e senza prospettive di una soluzione, con sofferenze inaudite e perdite spaventose, oltre un milione di morti … La risposta del governo e di Pétain … ne accettava la richiesta: poiché non era possibile porre fine alla guerra, bisognava rinunciare ad attaccare per non mettere in pericolo la coesione dell’esercito”. </a:t>
            </a:r>
          </a:p>
          <a:p>
            <a:pPr>
              <a:buNone/>
            </a:pPr>
            <a:r>
              <a:rPr lang="it-IT" sz="2400">
                <a:latin typeface="Arial" pitchFamily="34" charset="0"/>
                <a:cs typeface="Arial" pitchFamily="34" charset="0"/>
              </a:rPr>
              <a:t>(M. Isnenghi, G. Rochat, </a:t>
            </a:r>
            <a:r>
              <a:rPr lang="it-IT" sz="2400" i="1">
                <a:latin typeface="Arial" pitchFamily="34" charset="0"/>
                <a:cs typeface="Arial" pitchFamily="34" charset="0"/>
              </a:rPr>
              <a:t>La Grande guerra 1914-1918, La Nuova Italia, Milano 2000</a:t>
            </a:r>
            <a:r>
              <a:rPr lang="it-IT" sz="2400">
                <a:latin typeface="Arial" pitchFamily="34" charset="0"/>
                <a:cs typeface="Arial" pitchFamily="34" charset="0"/>
              </a:rPr>
              <a:t>)  </a:t>
            </a:r>
          </a:p>
          <a:p>
            <a:pPr>
              <a:buNone/>
            </a:pPr>
            <a:endParaRPr lang="it-IT" sz="2400"/>
          </a:p>
        </p:txBody>
      </p:sp>
    </p:spTree>
    <p:extLst>
      <p:ext uri="{BB962C8B-B14F-4D97-AF65-F5344CB8AC3E}">
        <p14:creationId xmlns:p14="http://schemas.microsoft.com/office/powerpoint/2010/main" val="15474886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dirty="0">
                <a:solidFill>
                  <a:srgbClr val="262626"/>
                </a:solidFill>
              </a:rPr>
              <a:t>Fronte occidentale 1914</a:t>
            </a:r>
          </a:p>
        </p:txBody>
      </p:sp>
      <p:sp>
        <p:nvSpPr>
          <p:cNvPr id="4" name="Segnaposto contenuto 3"/>
          <p:cNvSpPr>
            <a:spLocks noGrp="1"/>
          </p:cNvSpPr>
          <p:nvPr>
            <p:ph idx="1"/>
          </p:nvPr>
        </p:nvSpPr>
        <p:spPr>
          <a:xfrm>
            <a:off x="6049182" y="802638"/>
            <a:ext cx="5408696" cy="5252722"/>
          </a:xfrm>
        </p:spPr>
        <p:txBody>
          <a:bodyPr anchor="ctr">
            <a:normAutofit/>
          </a:bodyPr>
          <a:lstStyle/>
          <a:p>
            <a:r>
              <a:rPr lang="it-IT" sz="2400"/>
              <a:t>Invasione del Belgio</a:t>
            </a:r>
          </a:p>
          <a:p>
            <a:r>
              <a:rPr lang="it-IT" sz="2400"/>
              <a:t>Battaglia delle frontiere</a:t>
            </a:r>
          </a:p>
          <a:p>
            <a:r>
              <a:rPr lang="it-IT" sz="2400"/>
              <a:t>Attacco francese in Alsazia e Lorena</a:t>
            </a:r>
          </a:p>
          <a:p>
            <a:r>
              <a:rPr lang="it-IT" sz="2400"/>
              <a:t>Battaglia della Sambre e di Mons</a:t>
            </a:r>
          </a:p>
          <a:p>
            <a:r>
              <a:rPr lang="it-IT" sz="2400"/>
              <a:t>Battaglia della Marna</a:t>
            </a:r>
          </a:p>
          <a:p>
            <a:r>
              <a:rPr lang="it-IT" sz="2400"/>
              <a:t>Corsa verso il mare – battaglia di Ypres</a:t>
            </a:r>
          </a:p>
          <a:p>
            <a:r>
              <a:rPr lang="it-IT" sz="2400"/>
              <a:t>Trinceramento: 760 km  </a:t>
            </a:r>
          </a:p>
        </p:txBody>
      </p:sp>
    </p:spTree>
    <p:extLst>
      <p:ext uri="{BB962C8B-B14F-4D97-AF65-F5344CB8AC3E}">
        <p14:creationId xmlns:p14="http://schemas.microsoft.com/office/powerpoint/2010/main" val="82712345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314384" y="203200"/>
            <a:ext cx="6877616" cy="6756400"/>
          </a:xfrm>
        </p:spPr>
        <p:txBody>
          <a:bodyPr anchor="ctr">
            <a:normAutofit/>
          </a:bodyPr>
          <a:lstStyle/>
          <a:p>
            <a:pPr indent="15875">
              <a:buNone/>
            </a:pPr>
            <a:r>
              <a:rPr lang="it-IT" sz="2400" dirty="0"/>
              <a:t>«Nel presentarle pertanto a Voi, che reggete in questa tragica ora le sorti dei popoli belligeranti, siamo animati dalla cara e soave speranza di vederle accettate e di giungere così quanto prima alla cessazione di questa lotta tremenda, la quale, ogni giorno più, apparisce inutile strage. Tutti riconoscono, d'altra parte, che è salvo, nell'uno e nell'altro campo, l'onore delle armi; ascoltate dunque là Nostra preghiera, accogliete l'invito paterno che vi rivolgiamo in nome del Redentore divino, Principe della pace. Riflettete alla vostra gravissima responsabilità dinanzi a Dio e dinanzi agli uomini; dalle vostre risoluzioni dipendono la quiete e la gioia di innumerevoli famiglie, la vita di migliaia di giovani, la felicità stessa dei popoli, che Voi avete l'assoluto dovere di procurare». </a:t>
            </a:r>
          </a:p>
          <a:p>
            <a:pPr indent="15875">
              <a:buNone/>
            </a:pPr>
            <a:endParaRPr lang="it-IT" sz="2400" dirty="0"/>
          </a:p>
          <a:p>
            <a:pPr indent="15875">
              <a:buNone/>
            </a:pPr>
            <a:r>
              <a:rPr lang="it-IT" sz="2400" dirty="0"/>
              <a:t>Lettera del Santo Padre Benedetto XV ai capi dei popoli belligeranti, Vaticano 1° agosto 1917  </a:t>
            </a:r>
          </a:p>
          <a:p>
            <a:endParaRPr lang="it-IT" sz="1700" dirty="0"/>
          </a:p>
        </p:txBody>
      </p:sp>
    </p:spTree>
    <p:extLst>
      <p:ext uri="{BB962C8B-B14F-4D97-AF65-F5344CB8AC3E}">
        <p14:creationId xmlns:p14="http://schemas.microsoft.com/office/powerpoint/2010/main" val="2294582346"/>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grandeguerra.net/images/mappacaporetto.jpg"/>
          <p:cNvPicPr>
            <a:picLocks noChangeAspect="1" noChangeArrowheads="1"/>
          </p:cNvPicPr>
          <p:nvPr/>
        </p:nvPicPr>
        <p:blipFill>
          <a:blip r:embed="rId2" cstate="print"/>
          <a:srcRect/>
          <a:stretch>
            <a:fillRect/>
          </a:stretch>
        </p:blipFill>
        <p:spPr bwMode="auto">
          <a:xfrm>
            <a:off x="1524000" y="0"/>
            <a:ext cx="5015824" cy="6858000"/>
          </a:xfrm>
          <a:prstGeom prst="rect">
            <a:avLst/>
          </a:prstGeom>
          <a:noFill/>
        </p:spPr>
      </p:pic>
      <p:sp>
        <p:nvSpPr>
          <p:cNvPr id="5" name="Rettangolo 4"/>
          <p:cNvSpPr/>
          <p:nvPr/>
        </p:nvSpPr>
        <p:spPr>
          <a:xfrm>
            <a:off x="6394839" y="5859579"/>
            <a:ext cx="6271294" cy="769441"/>
          </a:xfrm>
          <a:prstGeom prst="rect">
            <a:avLst/>
          </a:prstGeom>
        </p:spPr>
        <p:txBody>
          <a:bodyPr wrap="square">
            <a:spAutoFit/>
          </a:bodyPr>
          <a:lstStyle/>
          <a:p>
            <a:pPr>
              <a:spcBef>
                <a:spcPct val="20000"/>
              </a:spcBef>
            </a:pPr>
            <a:r>
              <a:rPr lang="it-IT" sz="2000" dirty="0">
                <a:solidFill>
                  <a:prstClr val="black"/>
                </a:solidFill>
              </a:rPr>
              <a:t>Fonte:</a:t>
            </a:r>
          </a:p>
          <a:p>
            <a:pPr>
              <a:spcBef>
                <a:spcPct val="20000"/>
              </a:spcBef>
            </a:pPr>
            <a:r>
              <a:rPr lang="it-IT" sz="2000" dirty="0">
                <a:solidFill>
                  <a:prstClr val="black"/>
                </a:solidFill>
              </a:rPr>
              <a:t>http://www.lagrandeguerra.net/ggcaporetto.html</a:t>
            </a:r>
          </a:p>
        </p:txBody>
      </p:sp>
      <p:sp>
        <p:nvSpPr>
          <p:cNvPr id="4" name="CasellaDiTesto 3"/>
          <p:cNvSpPr txBox="1"/>
          <p:nvPr/>
        </p:nvSpPr>
        <p:spPr>
          <a:xfrm>
            <a:off x="6600057" y="692697"/>
            <a:ext cx="3922869" cy="954107"/>
          </a:xfrm>
          <a:prstGeom prst="rect">
            <a:avLst/>
          </a:prstGeom>
          <a:noFill/>
        </p:spPr>
        <p:txBody>
          <a:bodyPr wrap="none" rtlCol="0">
            <a:spAutoFit/>
          </a:bodyPr>
          <a:lstStyle/>
          <a:p>
            <a:r>
              <a:rPr lang="it-IT" sz="2800" dirty="0">
                <a:latin typeface="Arial" pitchFamily="34" charset="0"/>
                <a:cs typeface="Arial" pitchFamily="34" charset="0"/>
              </a:rPr>
              <a:t>Italia: rotta di Caporetto</a:t>
            </a:r>
          </a:p>
          <a:p>
            <a:r>
              <a:rPr lang="it-IT" sz="2800" dirty="0">
                <a:latin typeface="Arial" pitchFamily="34" charset="0"/>
                <a:cs typeface="Arial" pitchFamily="34" charset="0"/>
              </a:rPr>
              <a:t>24 ottobre 1917</a:t>
            </a:r>
          </a:p>
        </p:txBody>
      </p:sp>
    </p:spTree>
    <p:extLst>
      <p:ext uri="{BB962C8B-B14F-4D97-AF65-F5344CB8AC3E}">
        <p14:creationId xmlns:p14="http://schemas.microsoft.com/office/powerpoint/2010/main" val="1198720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2700">
                <a:solidFill>
                  <a:srgbClr val="262626"/>
                </a:solidFill>
                <a:latin typeface="Arial" pitchFamily="34" charset="0"/>
                <a:cs typeface="Arial" pitchFamily="34" charset="0"/>
              </a:rPr>
              <a:t>Caporetto: situazione dell’esercito italiano al 10 novembre</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a:latin typeface="Arial" pitchFamily="34" charset="0"/>
                <a:cs typeface="Arial" pitchFamily="34" charset="0"/>
              </a:rPr>
              <a:t>40.000 tra morti e feriti</a:t>
            </a:r>
          </a:p>
          <a:p>
            <a:r>
              <a:rPr lang="it-IT" sz="2400">
                <a:latin typeface="Arial" pitchFamily="34" charset="0"/>
                <a:cs typeface="Arial" pitchFamily="34" charset="0"/>
              </a:rPr>
              <a:t>280.000 prigionieri</a:t>
            </a:r>
          </a:p>
          <a:p>
            <a:r>
              <a:rPr lang="it-IT" sz="2400">
                <a:latin typeface="Arial" pitchFamily="34" charset="0"/>
                <a:cs typeface="Arial" pitchFamily="34" charset="0"/>
              </a:rPr>
              <a:t>350.000 sbandati</a:t>
            </a:r>
          </a:p>
          <a:p>
            <a:r>
              <a:rPr lang="it-IT" sz="2400">
                <a:latin typeface="Arial" pitchFamily="34" charset="0"/>
                <a:cs typeface="Arial" pitchFamily="34" charset="0"/>
              </a:rPr>
              <a:t>3000 cannoni</a:t>
            </a:r>
          </a:p>
          <a:p>
            <a:r>
              <a:rPr lang="it-IT" sz="2400">
                <a:latin typeface="Arial" pitchFamily="34" charset="0"/>
                <a:cs typeface="Arial" pitchFamily="34" charset="0"/>
              </a:rPr>
              <a:t>1700 bombarde</a:t>
            </a:r>
          </a:p>
          <a:p>
            <a:r>
              <a:rPr lang="it-IT" sz="2400">
                <a:latin typeface="Arial" pitchFamily="34" charset="0"/>
                <a:cs typeface="Arial" pitchFamily="34" charset="0"/>
              </a:rPr>
              <a:t>3000 mitragliatrici</a:t>
            </a:r>
          </a:p>
          <a:p>
            <a:r>
              <a:rPr lang="it-IT" sz="2400">
                <a:latin typeface="Arial" pitchFamily="34" charset="0"/>
                <a:cs typeface="Arial" pitchFamily="34" charset="0"/>
              </a:rPr>
              <a:t>22 campi di aviazione</a:t>
            </a:r>
          </a:p>
          <a:p>
            <a:r>
              <a:rPr lang="it-IT" sz="2400">
                <a:latin typeface="Arial" pitchFamily="34" charset="0"/>
                <a:cs typeface="Arial" pitchFamily="34" charset="0"/>
              </a:rPr>
              <a:t>35 divisioni su 65 ancora operative    </a:t>
            </a:r>
          </a:p>
          <a:p>
            <a:endParaRPr lang="it-IT" sz="2400"/>
          </a:p>
        </p:txBody>
      </p:sp>
    </p:spTree>
    <p:extLst>
      <p:ext uri="{BB962C8B-B14F-4D97-AF65-F5344CB8AC3E}">
        <p14:creationId xmlns:p14="http://schemas.microsoft.com/office/powerpoint/2010/main" val="416959872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p:cNvSpPr>
            <a:spLocks noGrp="1"/>
          </p:cNvSpPr>
          <p:nvPr>
            <p:ph idx="1"/>
          </p:nvPr>
        </p:nvSpPr>
        <p:spPr>
          <a:xfrm>
            <a:off x="6049182" y="802638"/>
            <a:ext cx="5408696" cy="5252722"/>
          </a:xfrm>
        </p:spPr>
        <p:txBody>
          <a:bodyPr anchor="ctr">
            <a:normAutofit/>
          </a:bodyPr>
          <a:lstStyle/>
          <a:p>
            <a:pPr marL="0" indent="0">
              <a:buNone/>
            </a:pPr>
            <a:r>
              <a:rPr lang="it-IT" sz="2400" dirty="0"/>
              <a:t>Circ. n. 3525 (28.9.1915): </a:t>
            </a:r>
          </a:p>
          <a:p>
            <a:pPr marL="0" indent="0">
              <a:buNone/>
            </a:pPr>
            <a:endParaRPr lang="it-IT" sz="2400" dirty="0"/>
          </a:p>
          <a:p>
            <a:pPr marL="0" indent="0">
              <a:buNone/>
            </a:pPr>
            <a:r>
              <a:rPr lang="it-IT" sz="2400" dirty="0"/>
              <a:t>«La disciplina è la fiamma spirituale della vittoria; vincono le truppe più disciplinate non le meglio istruite […]. Il superiore ha il sacro potere di passare immediatamente per le armi i recalcitranti e i vigliacchi». </a:t>
            </a:r>
          </a:p>
          <a:p>
            <a:pPr marL="0" indent="0">
              <a:buNone/>
            </a:pPr>
            <a:r>
              <a:rPr lang="it-IT" sz="2400" dirty="0"/>
              <a:t>					Generale Luigi Cadorna</a:t>
            </a:r>
          </a:p>
        </p:txBody>
      </p:sp>
    </p:spTree>
    <p:extLst>
      <p:ext uri="{BB962C8B-B14F-4D97-AF65-F5344CB8AC3E}">
        <p14:creationId xmlns:p14="http://schemas.microsoft.com/office/powerpoint/2010/main" val="3317137861"/>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2700" dirty="0">
                <a:solidFill>
                  <a:srgbClr val="262626"/>
                </a:solidFill>
                <a:latin typeface="Arial" pitchFamily="34" charset="0"/>
                <a:cs typeface="Arial" pitchFamily="34" charset="0"/>
              </a:rPr>
              <a:t>La disciplina</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dirty="0">
                <a:latin typeface="Arial" pitchFamily="34" charset="0"/>
                <a:cs typeface="Arial" pitchFamily="34" charset="0"/>
              </a:rPr>
              <a:t>Rinvii a giudizio: 289.343</a:t>
            </a:r>
          </a:p>
          <a:p>
            <a:r>
              <a:rPr lang="it-IT" sz="2400" dirty="0">
                <a:latin typeface="Arial" pitchFamily="34" charset="0"/>
                <a:cs typeface="Arial" pitchFamily="34" charset="0"/>
              </a:rPr>
              <a:t>Condanne: 170.064</a:t>
            </a:r>
          </a:p>
          <a:p>
            <a:r>
              <a:rPr lang="it-IT" sz="2400" dirty="0">
                <a:latin typeface="Arial" pitchFamily="34" charset="0"/>
                <a:cs typeface="Arial" pitchFamily="34" charset="0"/>
              </a:rPr>
              <a:t>Condanne all’ergastolo: 15.345 (15.096 per diserzione, in parte in contumacia)</a:t>
            </a:r>
          </a:p>
          <a:p>
            <a:r>
              <a:rPr lang="it-IT" sz="2400" dirty="0">
                <a:latin typeface="Arial" pitchFamily="34" charset="0"/>
                <a:cs typeface="Arial" pitchFamily="34" charset="0"/>
              </a:rPr>
              <a:t>Ufficiali rinviati a giudizio: 2658</a:t>
            </a:r>
            <a:r>
              <a:rPr lang="it-IT" sz="2400" dirty="0"/>
              <a:t>  </a:t>
            </a:r>
          </a:p>
          <a:p>
            <a:endParaRPr lang="it-IT" sz="2400" dirty="0"/>
          </a:p>
          <a:p>
            <a:r>
              <a:rPr lang="it-IT" sz="2000" dirty="0"/>
              <a:t>Dati: L. Mortara, 1927, cit. in I. Guerrini, M. Pluviano, </a:t>
            </a:r>
            <a:r>
              <a:rPr lang="it-IT" sz="2000" i="1" dirty="0"/>
              <a:t>La giustizia militare</a:t>
            </a:r>
            <a:r>
              <a:rPr lang="it-IT" sz="2000" dirty="0"/>
              <a:t>, in </a:t>
            </a:r>
            <a:r>
              <a:rPr lang="it-IT" sz="2000" i="1" dirty="0"/>
              <a:t>Dizionario storico della prima guerra mondiale</a:t>
            </a:r>
            <a:r>
              <a:rPr lang="it-IT" sz="2000" dirty="0"/>
              <a:t>, a c. di N. </a:t>
            </a:r>
            <a:r>
              <a:rPr lang="it-IT" sz="2000" dirty="0" err="1"/>
              <a:t>Labanca</a:t>
            </a:r>
            <a:r>
              <a:rPr lang="it-IT" sz="2000" dirty="0"/>
              <a:t>, Laterza, Roma-Bari 2014</a:t>
            </a:r>
          </a:p>
          <a:p>
            <a:endParaRPr lang="it-IT" sz="2400" dirty="0"/>
          </a:p>
          <a:p>
            <a:endParaRPr lang="it-IT" sz="2400" dirty="0"/>
          </a:p>
          <a:p>
            <a:endParaRPr lang="it-IT" sz="2400" dirty="0"/>
          </a:p>
        </p:txBody>
      </p:sp>
    </p:spTree>
    <p:extLst>
      <p:ext uri="{BB962C8B-B14F-4D97-AF65-F5344CB8AC3E}">
        <p14:creationId xmlns:p14="http://schemas.microsoft.com/office/powerpoint/2010/main" val="319239081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2700" dirty="0">
                <a:solidFill>
                  <a:srgbClr val="262626"/>
                </a:solidFill>
                <a:latin typeface="Arial" pitchFamily="34" charset="0"/>
                <a:cs typeface="Arial" pitchFamily="34" charset="0"/>
              </a:rPr>
              <a:t>La disciplina</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dirty="0"/>
              <a:t>Tot. richiamati alle armi: 5.200.000</a:t>
            </a:r>
          </a:p>
          <a:p>
            <a:r>
              <a:rPr lang="it-IT" sz="2400" dirty="0"/>
              <a:t>870. 000 denunce all’autorità giudiziaria (470.000 per renitenza alla leva)</a:t>
            </a:r>
          </a:p>
          <a:p>
            <a:r>
              <a:rPr lang="it-IT" sz="2400" dirty="0"/>
              <a:t>350.000 processi</a:t>
            </a:r>
          </a:p>
          <a:p>
            <a:r>
              <a:rPr lang="it-IT" sz="2400" dirty="0"/>
              <a:t>210.000 condanne</a:t>
            </a:r>
          </a:p>
          <a:p>
            <a:r>
              <a:rPr lang="it-IT" sz="2400" dirty="0"/>
              <a:t>15% mobilitati – oggetto di denuncia</a:t>
            </a:r>
          </a:p>
          <a:p>
            <a:pPr marL="0" indent="0">
              <a:buNone/>
            </a:pPr>
            <a:endParaRPr lang="it-IT" sz="2400" dirty="0"/>
          </a:p>
          <a:p>
            <a:pPr marL="0" indent="0">
              <a:buNone/>
            </a:pPr>
            <a:r>
              <a:rPr lang="it-IT" sz="2400" dirty="0"/>
              <a:t>Fonte: E. Forcella, A. </a:t>
            </a:r>
            <a:r>
              <a:rPr lang="it-IT" sz="2400" dirty="0" err="1"/>
              <a:t>Monticone</a:t>
            </a:r>
            <a:r>
              <a:rPr lang="it-IT" sz="2400" dirty="0"/>
              <a:t>, </a:t>
            </a:r>
            <a:r>
              <a:rPr lang="it-IT" sz="2400" i="1" dirty="0"/>
              <a:t>Plotone di esecuzione. I processi della prima guerra mondiale</a:t>
            </a:r>
            <a:r>
              <a:rPr lang="it-IT" sz="2400" dirty="0"/>
              <a:t>, Laterza, Roma-Bari 1998 </a:t>
            </a:r>
          </a:p>
          <a:p>
            <a:endParaRPr lang="it-IT" sz="2400" dirty="0"/>
          </a:p>
          <a:p>
            <a:endParaRPr lang="it-IT" sz="2400" dirty="0"/>
          </a:p>
        </p:txBody>
      </p:sp>
    </p:spTree>
    <p:extLst>
      <p:ext uri="{BB962C8B-B14F-4D97-AF65-F5344CB8AC3E}">
        <p14:creationId xmlns:p14="http://schemas.microsoft.com/office/powerpoint/2010/main" val="2746418803"/>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2700" dirty="0">
                <a:solidFill>
                  <a:srgbClr val="262626"/>
                </a:solidFill>
                <a:latin typeface="Arial" pitchFamily="34" charset="0"/>
                <a:cs typeface="Arial" pitchFamily="34" charset="0"/>
              </a:rPr>
              <a:t>La disciplina</a:t>
            </a:r>
          </a:p>
        </p:txBody>
      </p:sp>
      <p:sp>
        <p:nvSpPr>
          <p:cNvPr id="4" name="Segnaposto contenuto 3">
            <a:extLst>
              <a:ext uri="{FF2B5EF4-FFF2-40B4-BE49-F238E27FC236}">
                <a16:creationId xmlns:a16="http://schemas.microsoft.com/office/drawing/2014/main" id="{D397EE89-ED28-4AE8-A9EF-9C7B80A96BA8}"/>
              </a:ext>
            </a:extLst>
          </p:cNvPr>
          <p:cNvSpPr>
            <a:spLocks noGrp="1"/>
          </p:cNvSpPr>
          <p:nvPr>
            <p:ph idx="1"/>
          </p:nvPr>
        </p:nvSpPr>
        <p:spPr>
          <a:xfrm>
            <a:off x="5580747" y="1043708"/>
            <a:ext cx="5955471" cy="4821383"/>
          </a:xfrm>
        </p:spPr>
        <p:txBody>
          <a:bodyPr>
            <a:normAutofit fontScale="62500" lnSpcReduction="20000"/>
          </a:bodyPr>
          <a:lstStyle/>
          <a:p>
            <a:r>
              <a:rPr lang="it-IT" dirty="0">
                <a:latin typeface="Arial" pitchFamily="34" charset="0"/>
                <a:cs typeface="Arial" pitchFamily="34" charset="0"/>
              </a:rPr>
              <a:t>Condanne a morte: 4028 (2967 in contumacia)</a:t>
            </a:r>
          </a:p>
          <a:p>
            <a:r>
              <a:rPr lang="it-IT" dirty="0">
                <a:latin typeface="Arial" pitchFamily="34" charset="0"/>
                <a:cs typeface="Arial" pitchFamily="34" charset="0"/>
              </a:rPr>
              <a:t>Fucilati: 750 </a:t>
            </a:r>
          </a:p>
          <a:p>
            <a:pPr lvl="5"/>
            <a:r>
              <a:rPr lang="it-IT" sz="2800" dirty="0">
                <a:latin typeface="Arial" pitchFamily="34" charset="0"/>
                <a:cs typeface="Arial" pitchFamily="34" charset="0"/>
              </a:rPr>
              <a:t>391 per diserzione</a:t>
            </a:r>
          </a:p>
          <a:p>
            <a:pPr lvl="5"/>
            <a:r>
              <a:rPr lang="it-IT" sz="2800" dirty="0">
                <a:latin typeface="Arial" pitchFamily="34" charset="0"/>
                <a:cs typeface="Arial" pitchFamily="34" charset="0"/>
              </a:rPr>
              <a:t>5 per autolesionismo</a:t>
            </a:r>
          </a:p>
          <a:p>
            <a:pPr lvl="5"/>
            <a:r>
              <a:rPr lang="it-IT" sz="2800" dirty="0">
                <a:latin typeface="Arial" pitchFamily="34" charset="0"/>
                <a:cs typeface="Arial" pitchFamily="34" charset="0"/>
              </a:rPr>
              <a:t>164 per resa o sbandamento</a:t>
            </a:r>
          </a:p>
          <a:p>
            <a:pPr lvl="5"/>
            <a:r>
              <a:rPr lang="it-IT" sz="2800" dirty="0">
                <a:latin typeface="Arial" pitchFamily="34" charset="0"/>
                <a:cs typeface="Arial" pitchFamily="34" charset="0"/>
              </a:rPr>
              <a:t>154 per indisciplina</a:t>
            </a:r>
          </a:p>
          <a:p>
            <a:pPr lvl="5"/>
            <a:r>
              <a:rPr lang="it-IT" sz="2800" dirty="0">
                <a:latin typeface="Arial" pitchFamily="34" charset="0"/>
                <a:cs typeface="Arial" pitchFamily="34" charset="0"/>
              </a:rPr>
              <a:t>2 per cupidigia</a:t>
            </a:r>
          </a:p>
          <a:p>
            <a:pPr lvl="5"/>
            <a:r>
              <a:rPr lang="it-IT" sz="2800" dirty="0">
                <a:latin typeface="Arial" pitchFamily="34" charset="0"/>
                <a:cs typeface="Arial" pitchFamily="34" charset="0"/>
              </a:rPr>
              <a:t>12 per violenza</a:t>
            </a:r>
          </a:p>
          <a:p>
            <a:pPr lvl="5"/>
            <a:r>
              <a:rPr lang="it-IT" sz="2800" dirty="0">
                <a:latin typeface="Arial" pitchFamily="34" charset="0"/>
                <a:cs typeface="Arial" pitchFamily="34" charset="0"/>
              </a:rPr>
              <a:t>1 per reati sessuali</a:t>
            </a:r>
          </a:p>
          <a:p>
            <a:pPr lvl="5"/>
            <a:r>
              <a:rPr lang="it-IT" sz="2800" dirty="0">
                <a:latin typeface="Arial" pitchFamily="34" charset="0"/>
                <a:cs typeface="Arial" pitchFamily="34" charset="0"/>
              </a:rPr>
              <a:t>21 per spionaggio o tradimento</a:t>
            </a:r>
          </a:p>
          <a:p>
            <a:pPr lvl="5"/>
            <a:endParaRPr lang="it-IT" sz="2800" dirty="0">
              <a:latin typeface="Arial" pitchFamily="34" charset="0"/>
              <a:cs typeface="Arial" pitchFamily="34" charset="0"/>
            </a:endParaRPr>
          </a:p>
          <a:p>
            <a:pPr marL="2286000" lvl="5" indent="0">
              <a:buNone/>
            </a:pPr>
            <a:endParaRPr lang="it-IT" sz="2800" dirty="0">
              <a:latin typeface="Arial" pitchFamily="34" charset="0"/>
              <a:cs typeface="Arial" pitchFamily="34" charset="0"/>
            </a:endParaRPr>
          </a:p>
          <a:p>
            <a:pPr marL="2286000" lvl="5" indent="0">
              <a:buNone/>
            </a:pPr>
            <a:endParaRPr lang="it-IT" sz="2800" dirty="0">
              <a:latin typeface="Arial" pitchFamily="34" charset="0"/>
              <a:cs typeface="Arial" pitchFamily="34" charset="0"/>
            </a:endParaRPr>
          </a:p>
          <a:p>
            <a:r>
              <a:rPr lang="it-IT" dirty="0"/>
              <a:t>Dati: L. Mortara, 1927, cit. in I. Guerrini, M. Pluviano, </a:t>
            </a:r>
            <a:r>
              <a:rPr lang="it-IT" i="1" dirty="0"/>
              <a:t>La giustizia militare</a:t>
            </a:r>
            <a:r>
              <a:rPr lang="it-IT" dirty="0"/>
              <a:t>, in </a:t>
            </a:r>
            <a:r>
              <a:rPr lang="it-IT" i="1" dirty="0"/>
              <a:t>Dizionario storico della prima guerra mondiale</a:t>
            </a:r>
            <a:r>
              <a:rPr lang="it-IT" dirty="0"/>
              <a:t>, a c. di N. </a:t>
            </a:r>
            <a:r>
              <a:rPr lang="it-IT" dirty="0" err="1"/>
              <a:t>Labanca</a:t>
            </a:r>
            <a:r>
              <a:rPr lang="it-IT" dirty="0"/>
              <a:t>, Laterza, Roma-Bari 2014</a:t>
            </a:r>
          </a:p>
          <a:p>
            <a:endParaRPr lang="it-IT" dirty="0"/>
          </a:p>
        </p:txBody>
      </p:sp>
    </p:spTree>
    <p:extLst>
      <p:ext uri="{BB962C8B-B14F-4D97-AF65-F5344CB8AC3E}">
        <p14:creationId xmlns:p14="http://schemas.microsoft.com/office/powerpoint/2010/main" val="235858721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Dati A. </a:t>
            </a:r>
            <a:r>
              <a:rPr lang="it-IT" dirty="0" err="1"/>
              <a:t>Monticone</a:t>
            </a:r>
            <a:endParaRPr lang="it-IT" dirty="0"/>
          </a:p>
        </p:txBody>
      </p:sp>
      <p:graphicFrame>
        <p:nvGraphicFramePr>
          <p:cNvPr id="4" name="Segnaposto contenuto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1524000" y="6257836"/>
            <a:ext cx="9144000" cy="646331"/>
          </a:xfrm>
          <a:prstGeom prst="rect">
            <a:avLst/>
          </a:prstGeom>
        </p:spPr>
        <p:txBody>
          <a:bodyPr wrap="square">
            <a:spAutoFit/>
          </a:bodyPr>
          <a:lstStyle/>
          <a:p>
            <a:r>
              <a:rPr lang="it-IT" dirty="0"/>
              <a:t>E. Forcella, A. </a:t>
            </a:r>
            <a:r>
              <a:rPr lang="it-IT" dirty="0" err="1"/>
              <a:t>Monticone</a:t>
            </a:r>
            <a:r>
              <a:rPr lang="it-IT" dirty="0"/>
              <a:t>, </a:t>
            </a:r>
            <a:r>
              <a:rPr lang="it-IT" i="1" dirty="0"/>
              <a:t>Plotone di esecuzione. I processi della prima guerra mondiale</a:t>
            </a:r>
            <a:r>
              <a:rPr lang="it-IT" dirty="0"/>
              <a:t>, </a:t>
            </a:r>
          </a:p>
          <a:p>
            <a:r>
              <a:rPr lang="it-IT" dirty="0"/>
              <a:t>Laterza, </a:t>
            </a:r>
            <a:r>
              <a:rPr lang="it-IT" dirty="0" err="1"/>
              <a:t>Roma-Bari</a:t>
            </a:r>
            <a:r>
              <a:rPr lang="it-IT" dirty="0"/>
              <a:t> 1998 </a:t>
            </a:r>
          </a:p>
        </p:txBody>
      </p:sp>
    </p:spTree>
    <p:extLst>
      <p:ext uri="{BB962C8B-B14F-4D97-AF65-F5344CB8AC3E}">
        <p14:creationId xmlns:p14="http://schemas.microsoft.com/office/powerpoint/2010/main" val="4158496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t>Renitenza alla leva</a:t>
            </a:r>
            <a:br>
              <a:rPr lang="it-IT" dirty="0"/>
            </a:br>
            <a:r>
              <a:rPr lang="it-IT" dirty="0"/>
              <a:t>(dati A. </a:t>
            </a:r>
            <a:r>
              <a:rPr lang="it-IT" dirty="0" err="1"/>
              <a:t>Monticone</a:t>
            </a:r>
            <a:r>
              <a:rPr lang="it-IT" dirty="0"/>
              <a:t>)</a:t>
            </a:r>
          </a:p>
        </p:txBody>
      </p:sp>
      <p:graphicFrame>
        <p:nvGraphicFramePr>
          <p:cNvPr id="4" name="Segnaposto contenuto 3"/>
          <p:cNvGraphicFramePr>
            <a:graphicFrameLocks noGrp="1"/>
          </p:cNvGraphicFramePr>
          <p:nvPr>
            <p:ph idx="1"/>
          </p:nvPr>
        </p:nvGraphicFramePr>
        <p:xfrm>
          <a:off x="3647728" y="1700809"/>
          <a:ext cx="4906888"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6042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Esecuzioni capitali</a:t>
            </a:r>
          </a:p>
        </p:txBody>
      </p:sp>
      <p:graphicFrame>
        <p:nvGraphicFramePr>
          <p:cNvPr id="4" name="Segnaposto contenuto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274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Fabio\Desktop\CORSO GRANDE GUERRA\546617_original.jpg"/>
          <p:cNvPicPr>
            <a:picLocks noChangeAspect="1" noChangeArrowheads="1"/>
          </p:cNvPicPr>
          <p:nvPr/>
        </p:nvPicPr>
        <p:blipFill>
          <a:blip r:embed="rId2" cstate="print">
            <a:extLst/>
          </a:blip>
          <a:srcRect/>
          <a:stretch>
            <a:fillRect/>
          </a:stretch>
        </p:blipFill>
        <p:spPr bwMode="auto">
          <a:xfrm>
            <a:off x="2741650" y="1675227"/>
            <a:ext cx="6708700" cy="4394199"/>
          </a:xfrm>
          <a:prstGeom prst="rect">
            <a:avLst/>
          </a:prstGeom>
          <a:noFill/>
        </p:spPr>
      </p:pic>
      <p:sp>
        <p:nvSpPr>
          <p:cNvPr id="3" name="Titolo 2"/>
          <p:cNvSpPr>
            <a:spLocks noGrp="1"/>
          </p:cNvSpPr>
          <p:nvPr>
            <p:ph type="title"/>
          </p:nvPr>
        </p:nvSpPr>
        <p:spPr>
          <a:xfrm>
            <a:off x="556532" y="643467"/>
            <a:ext cx="11210925" cy="744836"/>
          </a:xfrm>
        </p:spPr>
        <p:txBody>
          <a:bodyPr>
            <a:normAutofit/>
          </a:bodyPr>
          <a:lstStyle/>
          <a:p>
            <a:pPr algn="ctr"/>
            <a:r>
              <a:rPr lang="it-IT" sz="3200">
                <a:solidFill>
                  <a:schemeClr val="bg1"/>
                </a:solidFill>
                <a:latin typeface="Arial" pitchFamily="34" charset="0"/>
                <a:cs typeface="Arial" pitchFamily="34" charset="0"/>
              </a:rPr>
              <a:t>Gli angeli di Mons</a:t>
            </a:r>
          </a:p>
        </p:txBody>
      </p:sp>
    </p:spTree>
    <p:extLst>
      <p:ext uri="{BB962C8B-B14F-4D97-AF65-F5344CB8AC3E}">
        <p14:creationId xmlns:p14="http://schemas.microsoft.com/office/powerpoint/2010/main" val="1171916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latin typeface="Arial" pitchFamily="34" charset="0"/>
                <a:cs typeface="Arial" pitchFamily="34" charset="0"/>
              </a:rPr>
              <a:t>Fucilazioni in </a:t>
            </a:r>
            <a:r>
              <a:rPr lang="it-IT" dirty="0">
                <a:latin typeface="+mn-lt"/>
                <a:cs typeface="Arial" pitchFamily="34" charset="0"/>
              </a:rPr>
              <a:t>Italia</a:t>
            </a:r>
            <a:r>
              <a:rPr lang="it-IT" dirty="0">
                <a:latin typeface="Arial" pitchFamily="34" charset="0"/>
                <a:cs typeface="Arial" pitchFamily="34" charset="0"/>
              </a:rPr>
              <a:t> </a:t>
            </a:r>
            <a:br>
              <a:rPr lang="it-IT" dirty="0">
                <a:latin typeface="Arial" pitchFamily="34" charset="0"/>
                <a:cs typeface="Arial" pitchFamily="34" charset="0"/>
              </a:rPr>
            </a:br>
            <a:r>
              <a:rPr lang="it-IT" dirty="0">
                <a:latin typeface="Arial" pitchFamily="34" charset="0"/>
                <a:cs typeface="Arial" pitchFamily="34" charset="0"/>
              </a:rPr>
              <a:t>per anno di guerra</a:t>
            </a:r>
          </a:p>
        </p:txBody>
      </p:sp>
      <p:graphicFrame>
        <p:nvGraphicFramePr>
          <p:cNvPr id="4" name="Segnaposto contenuto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524000" y="6211670"/>
            <a:ext cx="9144000" cy="646331"/>
          </a:xfrm>
          <a:prstGeom prst="rect">
            <a:avLst/>
          </a:prstGeom>
          <a:noFill/>
        </p:spPr>
        <p:txBody>
          <a:bodyPr wrap="square" rtlCol="0">
            <a:spAutoFit/>
          </a:bodyPr>
          <a:lstStyle/>
          <a:p>
            <a:r>
              <a:rPr lang="it-IT" dirty="0"/>
              <a:t>Cit. in I. </a:t>
            </a:r>
            <a:r>
              <a:rPr lang="it-IT" dirty="0" err="1"/>
              <a:t>Guerrini</a:t>
            </a:r>
            <a:r>
              <a:rPr lang="it-IT" dirty="0"/>
              <a:t>, M. Pluviano, </a:t>
            </a:r>
            <a:r>
              <a:rPr lang="it-IT" i="1" dirty="0"/>
              <a:t>La giustizia militare</a:t>
            </a:r>
            <a:r>
              <a:rPr lang="it-IT" dirty="0"/>
              <a:t>, in </a:t>
            </a:r>
            <a:r>
              <a:rPr lang="it-IT" i="1" dirty="0"/>
              <a:t>Dizionario storico della prima guerra mondiale</a:t>
            </a:r>
            <a:r>
              <a:rPr lang="it-IT" dirty="0"/>
              <a:t>, a c. di N. </a:t>
            </a:r>
            <a:r>
              <a:rPr lang="it-IT" dirty="0" err="1"/>
              <a:t>Labanca</a:t>
            </a:r>
            <a:r>
              <a:rPr lang="it-IT" dirty="0"/>
              <a:t>, Laterza, </a:t>
            </a:r>
            <a:r>
              <a:rPr lang="it-IT" dirty="0" err="1"/>
              <a:t>Roma-Bari</a:t>
            </a:r>
            <a:r>
              <a:rPr lang="it-IT" dirty="0"/>
              <a:t> 2014</a:t>
            </a:r>
          </a:p>
        </p:txBody>
      </p:sp>
    </p:spTree>
    <p:extLst>
      <p:ext uri="{BB962C8B-B14F-4D97-AF65-F5344CB8AC3E}">
        <p14:creationId xmlns:p14="http://schemas.microsoft.com/office/powerpoint/2010/main" val="291813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latin typeface="Arial" pitchFamily="34" charset="0"/>
                <a:cs typeface="Arial" pitchFamily="34" charset="0"/>
              </a:rPr>
              <a:t>9-Il 1918</a:t>
            </a:r>
          </a:p>
        </p:txBody>
      </p:sp>
      <p:graphicFrame>
        <p:nvGraphicFramePr>
          <p:cNvPr id="7" name="Segnaposto contenuto 6"/>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8562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latin typeface="Arial" pitchFamily="34" charset="0"/>
                <a:cs typeface="Arial" pitchFamily="34" charset="0"/>
              </a:rPr>
              <a:t>Fronte occidentale: marzo-aprile 1918</a:t>
            </a:r>
          </a:p>
        </p:txBody>
      </p:sp>
      <p:sp>
        <p:nvSpPr>
          <p:cNvPr id="3" name="Segnaposto contenuto 2"/>
          <p:cNvSpPr>
            <a:spLocks noGrp="1"/>
          </p:cNvSpPr>
          <p:nvPr>
            <p:ph idx="1"/>
          </p:nvPr>
        </p:nvSpPr>
        <p:spPr>
          <a:xfrm>
            <a:off x="5314384" y="-1"/>
            <a:ext cx="6877616" cy="6857999"/>
          </a:xfrm>
        </p:spPr>
        <p:txBody>
          <a:bodyPr anchor="ctr">
            <a:normAutofit/>
          </a:bodyPr>
          <a:lstStyle/>
          <a:p>
            <a:r>
              <a:rPr lang="it-IT" sz="2000" dirty="0">
                <a:latin typeface="Arial" pitchFamily="34" charset="0"/>
                <a:cs typeface="Arial" pitchFamily="34" charset="0"/>
              </a:rPr>
              <a:t>Germania: necessità di vincere prima dell’esaurimento totale delle proprie forze =&gt; offensiva (piano Michael: settore della Somme dove gli inglesi avevano delle linee difensive precarie); utilizzo di truppe d’assalto, utilizzo di gas</a:t>
            </a:r>
          </a:p>
          <a:p>
            <a:r>
              <a:rPr lang="it-IT" sz="2000" dirty="0">
                <a:latin typeface="Arial" pitchFamily="34" charset="0"/>
                <a:cs typeface="Arial" pitchFamily="34" charset="0"/>
              </a:rPr>
              <a:t>Pesante sconfitta 5a armata britannica che tuttavia riprende il combattimento (non c’è una Caporetto britannica)</a:t>
            </a:r>
          </a:p>
          <a:p>
            <a:r>
              <a:rPr lang="it-IT" sz="2000" dirty="0">
                <a:latin typeface="Arial" pitchFamily="34" charset="0"/>
                <a:cs typeface="Arial" pitchFamily="34" charset="0"/>
              </a:rPr>
              <a:t>Illusione della vittoria in Germania, le cui truppe si disperdono nell’accidentato campo di battaglia della Somme e nei saccheggi</a:t>
            </a:r>
          </a:p>
          <a:p>
            <a:r>
              <a:rPr lang="it-IT" sz="2000" dirty="0">
                <a:latin typeface="Arial" pitchFamily="34" charset="0"/>
                <a:cs typeface="Arial" pitchFamily="34" charset="0"/>
              </a:rPr>
              <a:t>Contrattacco britannico ed esaurimento dell’operazione Michael</a:t>
            </a:r>
          </a:p>
          <a:p>
            <a:r>
              <a:rPr lang="it-IT" sz="2000" dirty="0">
                <a:latin typeface="Arial" pitchFamily="34" charset="0"/>
                <a:cs typeface="Arial" pitchFamily="34" charset="0"/>
              </a:rPr>
              <a:t>Nuovo tentativo tedesco e nuovo fallimento (morte di Manfred von </a:t>
            </a:r>
            <a:r>
              <a:rPr lang="it-IT" sz="2000" dirty="0" err="1">
                <a:latin typeface="Arial" pitchFamily="34" charset="0"/>
                <a:cs typeface="Arial" pitchFamily="34" charset="0"/>
              </a:rPr>
              <a:t>Richtoffen</a:t>
            </a:r>
            <a:r>
              <a:rPr lang="it-IT" sz="2000" dirty="0">
                <a:latin typeface="Arial" pitchFamily="34" charset="0"/>
                <a:cs typeface="Arial" pitchFamily="34" charset="0"/>
              </a:rPr>
              <a:t>) nelle Fiandre</a:t>
            </a:r>
          </a:p>
          <a:p>
            <a:r>
              <a:rPr lang="it-IT" sz="2000" dirty="0">
                <a:latin typeface="Arial" pitchFamily="34" charset="0"/>
                <a:cs typeface="Arial" pitchFamily="34" charset="0"/>
              </a:rPr>
              <a:t>Tentativo sullo </a:t>
            </a:r>
            <a:r>
              <a:rPr lang="it-IT" sz="2000" dirty="0" err="1">
                <a:latin typeface="Arial" pitchFamily="34" charset="0"/>
                <a:cs typeface="Arial" pitchFamily="34" charset="0"/>
              </a:rPr>
              <a:t>Chemin</a:t>
            </a:r>
            <a:r>
              <a:rPr lang="it-IT" sz="2000" dirty="0">
                <a:latin typeface="Arial" pitchFamily="34" charset="0"/>
                <a:cs typeface="Arial" pitchFamily="34" charset="0"/>
              </a:rPr>
              <a:t> </a:t>
            </a:r>
            <a:r>
              <a:rPr lang="it-IT" sz="2000" dirty="0" err="1">
                <a:latin typeface="Arial" pitchFamily="34" charset="0"/>
                <a:cs typeface="Arial" pitchFamily="34" charset="0"/>
              </a:rPr>
              <a:t>des</a:t>
            </a:r>
            <a:r>
              <a:rPr lang="it-IT" sz="2000" dirty="0">
                <a:latin typeface="Arial" pitchFamily="34" charset="0"/>
                <a:cs typeface="Arial" pitchFamily="34" charset="0"/>
              </a:rPr>
              <a:t> </a:t>
            </a:r>
            <a:r>
              <a:rPr lang="it-IT" sz="2000" dirty="0" err="1">
                <a:latin typeface="Arial" pitchFamily="34" charset="0"/>
                <a:cs typeface="Arial" pitchFamily="34" charset="0"/>
              </a:rPr>
              <a:t>dames</a:t>
            </a:r>
            <a:r>
              <a:rPr lang="it-IT" sz="2000" dirty="0">
                <a:latin typeface="Arial" pitchFamily="34" charset="0"/>
                <a:cs typeface="Arial" pitchFamily="34" charset="0"/>
              </a:rPr>
              <a:t> – vi si distinguono i marines USA</a:t>
            </a:r>
          </a:p>
          <a:p>
            <a:r>
              <a:rPr lang="it-IT" sz="2000" dirty="0">
                <a:latin typeface="Arial" pitchFamily="34" charset="0"/>
                <a:cs typeface="Arial" pitchFamily="34" charset="0"/>
              </a:rPr>
              <a:t>Primo manifestarsi della “spagnola”</a:t>
            </a:r>
          </a:p>
          <a:p>
            <a:r>
              <a:rPr lang="it-IT" sz="2000" dirty="0">
                <a:latin typeface="Arial" pitchFamily="34" charset="0"/>
                <a:cs typeface="Arial" pitchFamily="34" charset="0"/>
              </a:rPr>
              <a:t>In luglio, </a:t>
            </a:r>
            <a:r>
              <a:rPr lang="it-IT" sz="2000" dirty="0" err="1">
                <a:latin typeface="Arial" pitchFamily="34" charset="0"/>
                <a:cs typeface="Arial" pitchFamily="34" charset="0"/>
              </a:rPr>
              <a:t>Ludendorff</a:t>
            </a:r>
            <a:r>
              <a:rPr lang="it-IT" sz="2000" dirty="0">
                <a:latin typeface="Arial" pitchFamily="34" charset="0"/>
                <a:cs typeface="Arial" pitchFamily="34" charset="0"/>
              </a:rPr>
              <a:t> impegna tutte le forze disponibili contro i francesi – contrattacco francese (Seconda battaglia della Marna)  </a:t>
            </a:r>
          </a:p>
        </p:txBody>
      </p:sp>
    </p:spTree>
    <p:extLst>
      <p:ext uri="{BB962C8B-B14F-4D97-AF65-F5344CB8AC3E}">
        <p14:creationId xmlns:p14="http://schemas.microsoft.com/office/powerpoint/2010/main" val="108363845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latin typeface="Arial" pitchFamily="34" charset="0"/>
                <a:cs typeface="Arial" pitchFamily="34" charset="0"/>
              </a:rPr>
              <a:t>L’apporto degli USA</a:t>
            </a:r>
          </a:p>
        </p:txBody>
      </p:sp>
      <p:pic>
        <p:nvPicPr>
          <p:cNvPr id="1026" name="Picture 2" descr="C:\Users\Fabio\Desktop\556578_1_l.jpg"/>
          <p:cNvPicPr>
            <a:picLocks noGrp="1" noChangeAspect="1" noChangeArrowheads="1"/>
          </p:cNvPicPr>
          <p:nvPr>
            <p:ph sz="half" idx="1"/>
          </p:nvPr>
        </p:nvPicPr>
        <p:blipFill>
          <a:blip r:embed="rId2" cstate="print"/>
          <a:stretch>
            <a:fillRect/>
          </a:stretch>
        </p:blipFill>
        <p:spPr bwMode="auto">
          <a:xfrm>
            <a:off x="2321368" y="1600201"/>
            <a:ext cx="3358265" cy="4525963"/>
          </a:xfrm>
          <a:prstGeom prst="rect">
            <a:avLst/>
          </a:prstGeom>
          <a:noFill/>
        </p:spPr>
      </p:pic>
      <p:graphicFrame>
        <p:nvGraphicFramePr>
          <p:cNvPr id="7" name="Segnaposto contenuto 6"/>
          <p:cNvGraphicFramePr>
            <a:graphicFrameLocks noGrp="1"/>
          </p:cNvGraphicFramePr>
          <p:nvPr>
            <p:ph sz="half" idx="2"/>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034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r>
              <a:rPr lang="it-IT" sz="3200" dirty="0">
                <a:latin typeface="Arial" pitchFamily="34" charset="0"/>
                <a:cs typeface="Arial" pitchFamily="34" charset="0"/>
              </a:rPr>
              <a:t>Offensive marzo-luglio:</a:t>
            </a:r>
            <a:br>
              <a:rPr lang="it-IT" sz="3200" dirty="0">
                <a:latin typeface="Arial" pitchFamily="34" charset="0"/>
                <a:cs typeface="Arial" pitchFamily="34" charset="0"/>
              </a:rPr>
            </a:br>
            <a:r>
              <a:rPr lang="it-IT" sz="3200" dirty="0">
                <a:latin typeface="Arial" pitchFamily="34" charset="0"/>
                <a:cs typeface="Arial" pitchFamily="34" charset="0"/>
              </a:rPr>
              <a:t>costi e necessità</a:t>
            </a:r>
          </a:p>
        </p:txBody>
      </p:sp>
      <p:graphicFrame>
        <p:nvGraphicFramePr>
          <p:cNvPr id="9" name="Segnaposto contenuto 8"/>
          <p:cNvGraphicFramePr>
            <a:graphicFrameLocks noGrp="1"/>
          </p:cNvGraphicFramePr>
          <p:nvPr>
            <p:ph idx="1"/>
          </p:nvPr>
        </p:nvGraphicFramePr>
        <p:xfrm>
          <a:off x="1991544" y="170080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7552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tabLst>
                <a:tab pos="444500" algn="l"/>
              </a:tabLst>
            </a:pPr>
            <a:r>
              <a:rPr lang="it-IT" sz="3200">
                <a:solidFill>
                  <a:srgbClr val="262626"/>
                </a:solidFill>
                <a:latin typeface="Arial" pitchFamily="34" charset="0"/>
                <a:cs typeface="Arial" pitchFamily="34" charset="0"/>
              </a:rPr>
              <a:t>Fronte occidentale</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a:t>26 settembre: Foch “tutti in battaglia”; eserciti inglese, francese, belga, americano attaccano con 123 divisioni e  57 divisioni di riserva contro 197 divisioni tedesche di cui solo 51 considerate efficienti</a:t>
            </a:r>
          </a:p>
          <a:p>
            <a:r>
              <a:rPr lang="it-IT" sz="2400"/>
              <a:t>28 settembre: “giorno nero” dell’esercito tedesco</a:t>
            </a:r>
          </a:p>
          <a:p>
            <a:r>
              <a:rPr lang="it-IT" sz="2400"/>
              <a:t>Avvio delle trattative di pace</a:t>
            </a:r>
          </a:p>
        </p:txBody>
      </p:sp>
    </p:spTree>
    <p:extLst>
      <p:ext uri="{BB962C8B-B14F-4D97-AF65-F5344CB8AC3E}">
        <p14:creationId xmlns:p14="http://schemas.microsoft.com/office/powerpoint/2010/main" val="1549775646"/>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tabLst>
                <a:tab pos="358775" algn="l"/>
              </a:tabLst>
            </a:pPr>
            <a:r>
              <a:rPr lang="it-IT" sz="3200">
                <a:solidFill>
                  <a:srgbClr val="262626"/>
                </a:solidFill>
                <a:latin typeface="Arial" pitchFamily="34" charset="0"/>
                <a:cs typeface="Arial" pitchFamily="34" charset="0"/>
              </a:rPr>
              <a:t>Fronte italiano</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dirty="0"/>
              <a:t>Dopo la rotta di Caporetto, sostituzione di Cadorna con Armando Diaz</a:t>
            </a:r>
          </a:p>
          <a:p>
            <a:r>
              <a:rPr lang="it-IT" sz="2400" dirty="0"/>
              <a:t>Esercito italiano si attesta sulla linea Asiago-Grappa-Montello-Piave</a:t>
            </a:r>
          </a:p>
          <a:p>
            <a:r>
              <a:rPr lang="it-IT" sz="2400" dirty="0"/>
              <a:t>Guerra da offensiva diventa offensiva</a:t>
            </a:r>
          </a:p>
          <a:p>
            <a:r>
              <a:rPr lang="it-IT" sz="2400" dirty="0"/>
              <a:t>Difesa del suolo nazionale</a:t>
            </a:r>
          </a:p>
          <a:p>
            <a:r>
              <a:rPr lang="it-IT" sz="2400" dirty="0"/>
              <a:t>Sforzo di propaganda rivolto verso l’interno e azioni sui soldati:</a:t>
            </a:r>
          </a:p>
          <a:p>
            <a:pPr lvl="1"/>
            <a:r>
              <a:rPr lang="it-IT" dirty="0"/>
              <a:t>Giornali di trincea</a:t>
            </a:r>
          </a:p>
          <a:p>
            <a:pPr lvl="1"/>
            <a:r>
              <a:rPr lang="it-IT" dirty="0"/>
              <a:t>Case del soldato</a:t>
            </a:r>
          </a:p>
        </p:txBody>
      </p:sp>
    </p:spTree>
    <p:extLst>
      <p:ext uri="{BB962C8B-B14F-4D97-AF65-F5344CB8AC3E}">
        <p14:creationId xmlns:p14="http://schemas.microsoft.com/office/powerpoint/2010/main" val="696402167"/>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latin typeface="Arial" pitchFamily="34" charset="0"/>
                <a:cs typeface="Arial" pitchFamily="34" charset="0"/>
              </a:rPr>
              <a:t>Il fronte italiano dopo Caporetto</a:t>
            </a:r>
          </a:p>
        </p:txBody>
      </p:sp>
      <p:pic>
        <p:nvPicPr>
          <p:cNvPr id="3074" name="Picture 2" descr="C:\Users\Fabio\Desktop\Piave 1.JPG"/>
          <p:cNvPicPr>
            <a:picLocks noGrp="1" noChangeAspect="1" noChangeArrowheads="1"/>
          </p:cNvPicPr>
          <p:nvPr>
            <p:ph idx="1"/>
          </p:nvPr>
        </p:nvPicPr>
        <p:blipFill>
          <a:blip r:embed="rId2" cstate="print"/>
          <a:srcRect/>
          <a:stretch>
            <a:fillRect/>
          </a:stretch>
        </p:blipFill>
        <p:spPr bwMode="auto">
          <a:xfrm>
            <a:off x="2677441" y="1340769"/>
            <a:ext cx="6837121" cy="4785395"/>
          </a:xfrm>
          <a:prstGeom prst="rect">
            <a:avLst/>
          </a:prstGeom>
          <a:noFill/>
        </p:spPr>
      </p:pic>
      <p:sp>
        <p:nvSpPr>
          <p:cNvPr id="5" name="CasellaDiTesto 4"/>
          <p:cNvSpPr txBox="1"/>
          <p:nvPr/>
        </p:nvSpPr>
        <p:spPr>
          <a:xfrm>
            <a:off x="2553203" y="6309321"/>
            <a:ext cx="7601761" cy="307777"/>
          </a:xfrm>
          <a:prstGeom prst="rect">
            <a:avLst/>
          </a:prstGeom>
          <a:noFill/>
        </p:spPr>
        <p:txBody>
          <a:bodyPr wrap="none" rtlCol="0">
            <a:spAutoFit/>
          </a:bodyPr>
          <a:lstStyle/>
          <a:p>
            <a:r>
              <a:rPr lang="it-IT" sz="1400" dirty="0">
                <a:latin typeface="Arial" pitchFamily="34" charset="0"/>
                <a:cs typeface="Arial" pitchFamily="34" charset="0"/>
              </a:rPr>
              <a:t>Fonte: M. </a:t>
            </a:r>
            <a:r>
              <a:rPr lang="it-IT" sz="1400" dirty="0" err="1">
                <a:latin typeface="Arial" pitchFamily="34" charset="0"/>
                <a:cs typeface="Arial" pitchFamily="34" charset="0"/>
              </a:rPr>
              <a:t>Isnenghi</a:t>
            </a:r>
            <a:r>
              <a:rPr lang="it-IT" sz="1400" dirty="0">
                <a:latin typeface="Arial" pitchFamily="34" charset="0"/>
                <a:cs typeface="Arial" pitchFamily="34" charset="0"/>
              </a:rPr>
              <a:t>, G. </a:t>
            </a:r>
            <a:r>
              <a:rPr lang="it-IT" sz="1400" dirty="0" err="1">
                <a:latin typeface="Arial" pitchFamily="34" charset="0"/>
                <a:cs typeface="Arial" pitchFamily="34" charset="0"/>
              </a:rPr>
              <a:t>Rochat</a:t>
            </a:r>
            <a:r>
              <a:rPr lang="it-IT" sz="1400" dirty="0">
                <a:latin typeface="Arial" pitchFamily="34" charset="0"/>
                <a:cs typeface="Arial" pitchFamily="34" charset="0"/>
              </a:rPr>
              <a:t>, </a:t>
            </a:r>
            <a:r>
              <a:rPr lang="it-IT" sz="1400" i="1" dirty="0">
                <a:latin typeface="Arial" pitchFamily="34" charset="0"/>
                <a:cs typeface="Arial" pitchFamily="34" charset="0"/>
              </a:rPr>
              <a:t>La Grande guerra 1914-1918</a:t>
            </a:r>
            <a:r>
              <a:rPr lang="it-IT" sz="1400" dirty="0">
                <a:latin typeface="Arial" pitchFamily="34" charset="0"/>
                <a:cs typeface="Arial" pitchFamily="34" charset="0"/>
              </a:rPr>
              <a:t>, La nuova Italia, Milano 2000</a:t>
            </a:r>
          </a:p>
        </p:txBody>
      </p:sp>
    </p:spTree>
    <p:extLst>
      <p:ext uri="{BB962C8B-B14F-4D97-AF65-F5344CB8AC3E}">
        <p14:creationId xmlns:p14="http://schemas.microsoft.com/office/powerpoint/2010/main" val="1853461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tabLst>
                <a:tab pos="444500" algn="l"/>
              </a:tabLst>
            </a:pPr>
            <a:r>
              <a:rPr lang="it-IT" sz="3200">
                <a:solidFill>
                  <a:srgbClr val="262626"/>
                </a:solidFill>
                <a:latin typeface="Arial" pitchFamily="34" charset="0"/>
                <a:cs typeface="Arial" pitchFamily="34" charset="0"/>
              </a:rPr>
              <a:t>La fine</a:t>
            </a:r>
          </a:p>
        </p:txBody>
      </p:sp>
      <p:sp>
        <p:nvSpPr>
          <p:cNvPr id="3" name="Segnaposto contenuto 2"/>
          <p:cNvSpPr>
            <a:spLocks noGrp="1"/>
          </p:cNvSpPr>
          <p:nvPr>
            <p:ph idx="1"/>
          </p:nvPr>
        </p:nvSpPr>
        <p:spPr>
          <a:xfrm>
            <a:off x="5358365" y="-1"/>
            <a:ext cx="6833635" cy="6857999"/>
          </a:xfrm>
        </p:spPr>
        <p:txBody>
          <a:bodyPr anchor="ctr">
            <a:normAutofit/>
          </a:bodyPr>
          <a:lstStyle/>
          <a:p>
            <a:r>
              <a:rPr lang="it-IT" sz="1800" dirty="0">
                <a:latin typeface="Arial" pitchFamily="34" charset="0"/>
                <a:cs typeface="Arial" pitchFamily="34" charset="0"/>
              </a:rPr>
              <a:t>Tentativo di sfondamento austro-ungarico dall’altipiano di Asiago al Piave (15-23 giugno) fallisce davanti alla resistenza italiana.</a:t>
            </a:r>
          </a:p>
          <a:p>
            <a:r>
              <a:rPr lang="it-IT" sz="1800" dirty="0">
                <a:latin typeface="Arial" pitchFamily="34" charset="0"/>
                <a:cs typeface="Arial" pitchFamily="34" charset="0"/>
              </a:rPr>
              <a:t>L’esercito austro-ungarico, minato da spinte nazionaliste e duramente provato dagli scarsi rifornimenti, comincia a sfaldarsi</a:t>
            </a:r>
          </a:p>
          <a:p>
            <a:r>
              <a:rPr lang="it-IT" sz="1800" dirty="0">
                <a:latin typeface="Arial" pitchFamily="34" charset="0"/>
                <a:cs typeface="Arial" pitchFamily="34" charset="0"/>
              </a:rPr>
              <a:t>6 ottobre: governo provvisorio degli slavi del sud</a:t>
            </a:r>
          </a:p>
          <a:p>
            <a:r>
              <a:rPr lang="it-IT" sz="1800" dirty="0">
                <a:latin typeface="Arial" pitchFamily="34" charset="0"/>
                <a:cs typeface="Arial" pitchFamily="34" charset="0"/>
              </a:rPr>
              <a:t>24 ottobre-3 novembre: offensiva italiana. Numerosi casi di ribellione di truppe AU </a:t>
            </a:r>
          </a:p>
          <a:p>
            <a:r>
              <a:rPr lang="it-IT" sz="1800" dirty="0">
                <a:latin typeface="Arial" pitchFamily="34" charset="0"/>
                <a:cs typeface="Arial" pitchFamily="34" charset="0"/>
              </a:rPr>
              <a:t>2 novembre raggiunta Rovereto, il 3 Trento e Trieste (via mare)</a:t>
            </a:r>
          </a:p>
          <a:p>
            <a:r>
              <a:rPr lang="it-IT" sz="1800" dirty="0">
                <a:latin typeface="Arial" pitchFamily="34" charset="0"/>
                <a:cs typeface="Arial" pitchFamily="34" charset="0"/>
              </a:rPr>
              <a:t>4 novembre 1918: Armistizio di Villa Giusti</a:t>
            </a:r>
          </a:p>
          <a:p>
            <a:pPr>
              <a:buNone/>
            </a:pPr>
            <a:endParaRPr lang="it-IT" sz="1800" dirty="0">
              <a:latin typeface="Arial" pitchFamily="34" charset="0"/>
              <a:cs typeface="Arial" pitchFamily="34" charset="0"/>
            </a:endParaRPr>
          </a:p>
          <a:p>
            <a:r>
              <a:rPr lang="it-IT" sz="1800" dirty="0">
                <a:latin typeface="Arial" pitchFamily="34" charset="0"/>
                <a:cs typeface="Arial" pitchFamily="34" charset="0"/>
              </a:rPr>
              <a:t>Sul fronte occidentale, 11 novembre 1918: la Germania firma l’armistizio con le potenze dell’Intesa. Nel frattempo, l’imperatore Guglielmo II ha abdicato</a:t>
            </a:r>
          </a:p>
          <a:p>
            <a:r>
              <a:rPr lang="it-IT" sz="1800" dirty="0">
                <a:latin typeface="Arial" pitchFamily="34" charset="0"/>
                <a:cs typeface="Arial" pitchFamily="34" charset="0"/>
              </a:rPr>
              <a:t>Del milione di morti britannici, 500.000 non furono mai trovati o non furono identificati</a:t>
            </a:r>
          </a:p>
          <a:p>
            <a:r>
              <a:rPr lang="it-IT" sz="1800" dirty="0">
                <a:latin typeface="Arial" pitchFamily="34" charset="0"/>
                <a:cs typeface="Arial" pitchFamily="34" charset="0"/>
              </a:rPr>
              <a:t>A Redipuglia, su 100.000 caduti, gli ignoti sono oltre 60.000</a:t>
            </a:r>
          </a:p>
          <a:p>
            <a:endParaRPr lang="it-IT" sz="1300" dirty="0">
              <a:latin typeface="Arial" pitchFamily="34" charset="0"/>
              <a:cs typeface="Arial" pitchFamily="34" charset="0"/>
            </a:endParaRPr>
          </a:p>
        </p:txBody>
      </p:sp>
    </p:spTree>
    <p:extLst>
      <p:ext uri="{BB962C8B-B14F-4D97-AF65-F5344CB8AC3E}">
        <p14:creationId xmlns:p14="http://schemas.microsoft.com/office/powerpoint/2010/main" val="37299888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478713003"/>
              </p:ext>
            </p:extLst>
          </p:nvPr>
        </p:nvGraphicFramePr>
        <p:xfrm>
          <a:off x="3079102" y="1196751"/>
          <a:ext cx="5753201" cy="3816425"/>
        </p:xfrm>
        <a:graphic>
          <a:graphicData uri="http://schemas.openxmlformats.org/drawingml/2006/table">
            <a:tbl>
              <a:tblPr firstRow="1">
                <a:tableStyleId>{35758FB7-9AC5-4552-8A53-C91805E547FA}</a:tableStyleId>
              </a:tblPr>
              <a:tblGrid>
                <a:gridCol w="2872881">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tblGrid>
              <a:tr h="763285">
                <a:tc>
                  <a:txBody>
                    <a:bodyPr/>
                    <a:lstStyle/>
                    <a:p>
                      <a:pPr indent="179705" algn="ctr">
                        <a:lnSpc>
                          <a:spcPct val="150000"/>
                        </a:lnSpc>
                        <a:spcAft>
                          <a:spcPts val="0"/>
                        </a:spcAft>
                      </a:pPr>
                      <a:r>
                        <a:rPr lang="it-IT" sz="2800" dirty="0"/>
                        <a:t>Età</a:t>
                      </a:r>
                      <a:endParaRPr lang="it-IT" sz="2400" b="1" dirty="0">
                        <a:latin typeface="Arial" pitchFamily="34" charset="0"/>
                        <a:ea typeface="Calibri"/>
                        <a:cs typeface="Arial" pitchFamily="34" charset="0"/>
                      </a:endParaRPr>
                    </a:p>
                  </a:txBody>
                  <a:tcPr marL="68580" marR="68580" marT="0" marB="0"/>
                </a:tc>
                <a:tc>
                  <a:txBody>
                    <a:bodyPr/>
                    <a:lstStyle/>
                    <a:p>
                      <a:pPr indent="179705" algn="ctr">
                        <a:lnSpc>
                          <a:spcPct val="150000"/>
                        </a:lnSpc>
                        <a:spcAft>
                          <a:spcPts val="0"/>
                        </a:spcAft>
                      </a:pPr>
                      <a:r>
                        <a:rPr lang="it-IT" sz="2800" dirty="0"/>
                        <a:t>Caduti</a:t>
                      </a:r>
                      <a:endParaRPr lang="it-IT" sz="28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3285">
                <a:tc>
                  <a:txBody>
                    <a:bodyPr/>
                    <a:lstStyle/>
                    <a:p>
                      <a:pPr indent="179705" algn="just">
                        <a:lnSpc>
                          <a:spcPct val="150000"/>
                        </a:lnSpc>
                        <a:spcAft>
                          <a:spcPts val="0"/>
                        </a:spcAft>
                      </a:pPr>
                      <a:r>
                        <a:rPr lang="it-IT" sz="2400" dirty="0"/>
                        <a:t>&lt; 20    anni </a:t>
                      </a:r>
                      <a:endParaRPr lang="it-IT" sz="2000" dirty="0">
                        <a:latin typeface="Arial" pitchFamily="34" charset="0"/>
                        <a:ea typeface="Calibri"/>
                        <a:cs typeface="Arial" pitchFamily="34" charset="0"/>
                      </a:endParaRPr>
                    </a:p>
                  </a:txBody>
                  <a:tcPr marL="68580" marR="68580" marT="0" marB="0"/>
                </a:tc>
                <a:tc>
                  <a:txBody>
                    <a:bodyPr/>
                    <a:lstStyle/>
                    <a:p>
                      <a:pPr indent="179705" algn="just">
                        <a:lnSpc>
                          <a:spcPct val="150000"/>
                        </a:lnSpc>
                        <a:spcAft>
                          <a:spcPts val="0"/>
                        </a:spcAft>
                      </a:pPr>
                      <a:r>
                        <a:rPr lang="it-IT" sz="2400" dirty="0"/>
                        <a:t>45.000</a:t>
                      </a:r>
                      <a:endParaRPr lang="it-IT" sz="20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763285">
                <a:tc>
                  <a:txBody>
                    <a:bodyPr/>
                    <a:lstStyle/>
                    <a:p>
                      <a:pPr indent="179705" algn="just">
                        <a:lnSpc>
                          <a:spcPct val="150000"/>
                        </a:lnSpc>
                        <a:spcAft>
                          <a:spcPts val="0"/>
                        </a:spcAft>
                      </a:pPr>
                      <a:r>
                        <a:rPr lang="it-IT" sz="2400"/>
                        <a:t> 20-24 anni  </a:t>
                      </a:r>
                      <a:endParaRPr lang="it-IT" sz="2000">
                        <a:latin typeface="Arial" pitchFamily="34" charset="0"/>
                        <a:ea typeface="Calibri"/>
                        <a:cs typeface="Arial" pitchFamily="34" charset="0"/>
                      </a:endParaRPr>
                    </a:p>
                  </a:txBody>
                  <a:tcPr marL="68580" marR="68580" marT="0" marB="0"/>
                </a:tc>
                <a:tc>
                  <a:txBody>
                    <a:bodyPr/>
                    <a:lstStyle/>
                    <a:p>
                      <a:pPr indent="179705" algn="just">
                        <a:lnSpc>
                          <a:spcPct val="150000"/>
                        </a:lnSpc>
                        <a:spcAft>
                          <a:spcPts val="0"/>
                        </a:spcAft>
                      </a:pPr>
                      <a:r>
                        <a:rPr lang="it-IT" sz="2400" dirty="0"/>
                        <a:t>92.000</a:t>
                      </a:r>
                      <a:endParaRPr lang="it-IT" sz="20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763285">
                <a:tc>
                  <a:txBody>
                    <a:bodyPr/>
                    <a:lstStyle/>
                    <a:p>
                      <a:pPr indent="179705" algn="just">
                        <a:lnSpc>
                          <a:spcPct val="150000"/>
                        </a:lnSpc>
                        <a:spcAft>
                          <a:spcPts val="0"/>
                        </a:spcAft>
                      </a:pPr>
                      <a:r>
                        <a:rPr lang="it-IT" sz="2400"/>
                        <a:t> 25-29  anni</a:t>
                      </a:r>
                      <a:endParaRPr lang="it-IT" sz="2000">
                        <a:latin typeface="Arial" pitchFamily="34" charset="0"/>
                        <a:ea typeface="Calibri"/>
                        <a:cs typeface="Arial" pitchFamily="34" charset="0"/>
                      </a:endParaRPr>
                    </a:p>
                  </a:txBody>
                  <a:tcPr marL="68580" marR="68580" marT="0" marB="0"/>
                </a:tc>
                <a:tc>
                  <a:txBody>
                    <a:bodyPr/>
                    <a:lstStyle/>
                    <a:p>
                      <a:pPr indent="179705" algn="just">
                        <a:lnSpc>
                          <a:spcPct val="150000"/>
                        </a:lnSpc>
                        <a:spcAft>
                          <a:spcPts val="0"/>
                        </a:spcAft>
                      </a:pPr>
                      <a:r>
                        <a:rPr lang="it-IT" sz="2400" dirty="0"/>
                        <a:t>70.000</a:t>
                      </a:r>
                      <a:endParaRPr lang="it-IT" sz="20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r h="763285">
                <a:tc>
                  <a:txBody>
                    <a:bodyPr/>
                    <a:lstStyle/>
                    <a:p>
                      <a:pPr indent="179705" algn="just">
                        <a:lnSpc>
                          <a:spcPct val="150000"/>
                        </a:lnSpc>
                        <a:spcAft>
                          <a:spcPts val="0"/>
                        </a:spcAft>
                      </a:pPr>
                      <a:r>
                        <a:rPr lang="it-IT" sz="2400"/>
                        <a:t> 30-39  anni</a:t>
                      </a:r>
                      <a:endParaRPr lang="it-IT" sz="2000">
                        <a:latin typeface="Arial" pitchFamily="34" charset="0"/>
                        <a:ea typeface="Calibri"/>
                        <a:cs typeface="Arial" pitchFamily="34" charset="0"/>
                      </a:endParaRPr>
                    </a:p>
                  </a:txBody>
                  <a:tcPr marL="68580" marR="68580" marT="0" marB="0"/>
                </a:tc>
                <a:tc>
                  <a:txBody>
                    <a:bodyPr/>
                    <a:lstStyle/>
                    <a:p>
                      <a:pPr indent="179705" algn="just">
                        <a:lnSpc>
                          <a:spcPct val="150000"/>
                        </a:lnSpc>
                        <a:spcAft>
                          <a:spcPts val="0"/>
                        </a:spcAft>
                      </a:pPr>
                      <a:r>
                        <a:rPr lang="it-IT" sz="2400" dirty="0"/>
                        <a:t>&gt; 80.000</a:t>
                      </a:r>
                      <a:endParaRPr lang="it-IT" sz="20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4097" name="Rectangle 1"/>
          <p:cNvSpPr>
            <a:spLocks noChangeArrowheads="1"/>
          </p:cNvSpPr>
          <p:nvPr/>
        </p:nvSpPr>
        <p:spPr bwMode="auto">
          <a:xfrm>
            <a:off x="3695343" y="226726"/>
            <a:ext cx="480131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179388" eaLnBrk="0" fontAlgn="base" hangingPunct="0">
              <a:spcBef>
                <a:spcPct val="0"/>
              </a:spcBef>
              <a:spcAft>
                <a:spcPct val="0"/>
              </a:spcAft>
            </a:pPr>
            <a:r>
              <a:rPr lang="it-IT" sz="900" b="1" dirty="0">
                <a:solidFill>
                  <a:srgbClr val="4F81BD"/>
                </a:solidFill>
                <a:latin typeface="Arial" pitchFamily="34" charset="0"/>
                <a:ea typeface="Calibri" pitchFamily="34" charset="0"/>
                <a:cs typeface="Arial" pitchFamily="34" charset="0"/>
              </a:rPr>
              <a:t>	</a:t>
            </a:r>
            <a:r>
              <a:rPr lang="it-IT" sz="3600" dirty="0">
                <a:ea typeface="Calibri" pitchFamily="34" charset="0"/>
                <a:cs typeface="Arial" pitchFamily="34" charset="0"/>
              </a:rPr>
              <a:t>Francia 1914</a:t>
            </a:r>
            <a:r>
              <a:rPr lang="it-IT" sz="1100" b="1" dirty="0">
                <a:latin typeface="Arial" pitchFamily="34" charset="0"/>
                <a:ea typeface="Calibri" pitchFamily="34" charset="0"/>
                <a:cs typeface="Arial" pitchFamily="34" charset="0"/>
              </a:rPr>
              <a:t>	</a:t>
            </a:r>
            <a:r>
              <a:rPr lang="it-IT" sz="900" b="1" dirty="0">
                <a:latin typeface="Arial" pitchFamily="34" charset="0"/>
                <a:ea typeface="Calibri" pitchFamily="34" charset="0"/>
                <a:cs typeface="Arial" pitchFamily="34" charset="0"/>
              </a:rPr>
              <a:t>	</a:t>
            </a:r>
            <a:endParaRPr lang="it-IT" dirty="0">
              <a:latin typeface="Arial" pitchFamily="34" charset="0"/>
              <a:cs typeface="Arial" pitchFamily="34" charset="0"/>
            </a:endParaRPr>
          </a:p>
        </p:txBody>
      </p:sp>
    </p:spTree>
    <p:extLst>
      <p:ext uri="{BB962C8B-B14F-4D97-AF65-F5344CB8AC3E}">
        <p14:creationId xmlns:p14="http://schemas.microsoft.com/office/powerpoint/2010/main" val="187854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935760" y="548680"/>
            <a:ext cx="358944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179388" algn="just" fontAlgn="base">
              <a:spcBef>
                <a:spcPct val="0"/>
              </a:spcBef>
              <a:spcAft>
                <a:spcPct val="0"/>
              </a:spcAft>
            </a:pPr>
            <a:r>
              <a:rPr lang="it-IT" sz="1200" dirty="0">
                <a:latin typeface="Arial" pitchFamily="34" charset="0"/>
                <a:ea typeface="Calibri" pitchFamily="34" charset="0"/>
                <a:cs typeface="Arial" pitchFamily="34" charset="0"/>
              </a:rPr>
              <a:t>	</a:t>
            </a:r>
            <a:r>
              <a:rPr lang="it-IT" sz="2800" dirty="0">
                <a:latin typeface="Arial" pitchFamily="34" charset="0"/>
                <a:ea typeface="Calibri" pitchFamily="34" charset="0"/>
                <a:cs typeface="Arial" pitchFamily="34" charset="0"/>
              </a:rPr>
              <a:t>Germania 1914</a:t>
            </a:r>
            <a:endParaRPr lang="it-IT" sz="2800" dirty="0">
              <a:latin typeface="Arial" pitchFamily="34" charset="0"/>
              <a:cs typeface="Arial" pitchFamily="34" charset="0"/>
            </a:endParaRPr>
          </a:p>
          <a:p>
            <a:pPr indent="179388" algn="just" eaLnBrk="0" fontAlgn="base" hangingPunct="0">
              <a:spcBef>
                <a:spcPct val="0"/>
              </a:spcBef>
              <a:spcAft>
                <a:spcPct val="0"/>
              </a:spcAft>
            </a:pPr>
            <a:r>
              <a:rPr lang="it-IT" sz="1200" dirty="0">
                <a:latin typeface="Arial" pitchFamily="34" charset="0"/>
                <a:ea typeface="Calibri" pitchFamily="34" charset="0"/>
                <a:cs typeface="Arial" pitchFamily="34" charset="0"/>
              </a:rPr>
              <a:t>	 </a:t>
            </a:r>
            <a:r>
              <a:rPr lang="it-IT" sz="1100" dirty="0">
                <a:latin typeface="Arial" pitchFamily="34" charset="0"/>
                <a:ea typeface="Calibri" pitchFamily="34" charset="0"/>
                <a:cs typeface="Arial" pitchFamily="34" charset="0"/>
              </a:rPr>
              <a:t>	 </a:t>
            </a:r>
            <a:endParaRPr lang="it-IT" dirty="0">
              <a:latin typeface="Arial" pitchFamily="34" charset="0"/>
              <a:cs typeface="Arial" pitchFamily="34" charset="0"/>
            </a:endParaRPr>
          </a:p>
        </p:txBody>
      </p:sp>
      <p:graphicFrame>
        <p:nvGraphicFramePr>
          <p:cNvPr id="3" name="Grafico 2"/>
          <p:cNvGraphicFramePr/>
          <p:nvPr>
            <p:extLst>
              <p:ext uri="{D42A27DB-BD31-4B8C-83A1-F6EECF244321}">
                <p14:modId xmlns:p14="http://schemas.microsoft.com/office/powerpoint/2010/main" val="13215851"/>
              </p:ext>
            </p:extLst>
          </p:nvPr>
        </p:nvGraphicFramePr>
        <p:xfrm>
          <a:off x="2937164" y="1256566"/>
          <a:ext cx="7499927" cy="5301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509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000" dirty="0">
                <a:solidFill>
                  <a:srgbClr val="262626"/>
                </a:solidFill>
                <a:latin typeface="Arial" pitchFamily="34" charset="0"/>
                <a:cs typeface="Arial" pitchFamily="34" charset="0"/>
              </a:rPr>
              <a:t>Disillusione</a:t>
            </a:r>
            <a:br>
              <a:rPr lang="it-IT" sz="3000" dirty="0">
                <a:solidFill>
                  <a:srgbClr val="262626"/>
                </a:solidFill>
                <a:latin typeface="Arial" pitchFamily="34" charset="0"/>
                <a:cs typeface="Arial" pitchFamily="34" charset="0"/>
              </a:rPr>
            </a:br>
            <a:br>
              <a:rPr lang="it-IT" sz="3000" dirty="0">
                <a:solidFill>
                  <a:srgbClr val="262626"/>
                </a:solidFill>
              </a:rPr>
            </a:br>
            <a:endParaRPr lang="it-IT" sz="3000" dirty="0">
              <a:solidFill>
                <a:srgbClr val="262626"/>
              </a:solidFill>
            </a:endParaRP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a:latin typeface="Arial" pitchFamily="34" charset="0"/>
                <a:cs typeface="Arial" pitchFamily="34" charset="0"/>
              </a:rPr>
              <a:t>“L’esperienza di guerra sarebbe ben presto apparsa come ‘disillusione’ in tutti coloro che vi avevano creduto come possibilità di fuga dal ‘meccanismo schiaccia-anime’ della moderna società tecnologica ... La guerra finì per esprimere con accuratezza letale precisamente quegli stessi problemi del moderno che tanti avevano creduti risolti in agosto”. (E.J.Leed, </a:t>
            </a:r>
            <a:r>
              <a:rPr lang="it-IT" sz="2400" i="1">
                <a:latin typeface="Arial" pitchFamily="34" charset="0"/>
                <a:cs typeface="Arial" pitchFamily="34" charset="0"/>
              </a:rPr>
              <a:t>Terra di nessuno. Esperienza bellica e identità personale nella prima guerra mondiale</a:t>
            </a:r>
            <a:r>
              <a:rPr lang="it-IT" sz="2400">
                <a:latin typeface="Arial" pitchFamily="34" charset="0"/>
                <a:cs typeface="Arial" pitchFamily="34" charset="0"/>
              </a:rPr>
              <a:t>, il Mulino, Bologna 1985)   </a:t>
            </a:r>
          </a:p>
        </p:txBody>
      </p:sp>
    </p:spTree>
    <p:extLst>
      <p:ext uri="{BB962C8B-B14F-4D97-AF65-F5344CB8AC3E}">
        <p14:creationId xmlns:p14="http://schemas.microsoft.com/office/powerpoint/2010/main" val="22257124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it-IT" sz="3200">
                <a:solidFill>
                  <a:srgbClr val="262626"/>
                </a:solidFill>
                <a:latin typeface="Arial" pitchFamily="34" charset="0"/>
                <a:cs typeface="Arial" pitchFamily="34" charset="0"/>
              </a:rPr>
              <a:t>Fronte orientale</a:t>
            </a:r>
          </a:p>
        </p:txBody>
      </p:sp>
      <p:sp>
        <p:nvSpPr>
          <p:cNvPr id="3" name="Segnaposto contenuto 2"/>
          <p:cNvSpPr>
            <a:spLocks noGrp="1"/>
          </p:cNvSpPr>
          <p:nvPr>
            <p:ph idx="1"/>
          </p:nvPr>
        </p:nvSpPr>
        <p:spPr>
          <a:xfrm>
            <a:off x="6049182" y="802638"/>
            <a:ext cx="5408696" cy="5252722"/>
          </a:xfrm>
        </p:spPr>
        <p:txBody>
          <a:bodyPr anchor="ctr">
            <a:normAutofit/>
          </a:bodyPr>
          <a:lstStyle/>
          <a:p>
            <a:r>
              <a:rPr lang="it-IT" sz="2400">
                <a:latin typeface="Arial" pitchFamily="34" charset="0"/>
                <a:cs typeface="Arial" pitchFamily="34" charset="0"/>
              </a:rPr>
              <a:t>Battaglia di Tannenberg (125.000 prigionieri russi)</a:t>
            </a:r>
          </a:p>
          <a:p>
            <a:r>
              <a:rPr lang="it-IT" sz="2400">
                <a:latin typeface="Arial" pitchFamily="34" charset="0"/>
                <a:cs typeface="Arial" pitchFamily="34" charset="0"/>
              </a:rPr>
              <a:t>Battaglia dei laghi Masuri</a:t>
            </a:r>
          </a:p>
          <a:p>
            <a:endParaRPr lang="it-IT" sz="2400">
              <a:latin typeface="Arial" pitchFamily="34" charset="0"/>
              <a:cs typeface="Arial" pitchFamily="34" charset="0"/>
            </a:endParaRPr>
          </a:p>
          <a:p>
            <a:r>
              <a:rPr lang="it-IT" sz="2400">
                <a:latin typeface="Arial" pitchFamily="34" charset="0"/>
                <a:cs typeface="Arial" pitchFamily="34" charset="0"/>
              </a:rPr>
              <a:t>Gen. Paul von Hindenburg; Erich Ludendorff</a:t>
            </a:r>
          </a:p>
        </p:txBody>
      </p:sp>
    </p:spTree>
    <p:extLst>
      <p:ext uri="{BB962C8B-B14F-4D97-AF65-F5344CB8AC3E}">
        <p14:creationId xmlns:p14="http://schemas.microsoft.com/office/powerpoint/2010/main" val="7370201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2525</Words>
  <Application>Microsoft Office PowerPoint</Application>
  <PresentationFormat>Widescreen</PresentationFormat>
  <Paragraphs>282</Paragraphs>
  <Slides>58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58</vt:i4>
      </vt:variant>
    </vt:vector>
  </HeadingPairs>
  <TitlesOfParts>
    <vt:vector size="63" baseType="lpstr">
      <vt:lpstr>Arial</vt:lpstr>
      <vt:lpstr>Calibri</vt:lpstr>
      <vt:lpstr>Calibri Light</vt:lpstr>
      <vt:lpstr>Times New Roman</vt:lpstr>
      <vt:lpstr>Tema di Office</vt:lpstr>
      <vt:lpstr>La Grande guerra prima  e  dopo</vt:lpstr>
      <vt:lpstr>Lezione 6 Al fronte </vt:lpstr>
      <vt:lpstr>Presentazione standard di PowerPoint</vt:lpstr>
      <vt:lpstr>Fronte occidentale 1914</vt:lpstr>
      <vt:lpstr>Gli angeli di Mons</vt:lpstr>
      <vt:lpstr>Presentazione standard di PowerPoint</vt:lpstr>
      <vt:lpstr>Presentazione standard di PowerPoint</vt:lpstr>
      <vt:lpstr>Disillusione  </vt:lpstr>
      <vt:lpstr>Fronte orientale</vt:lpstr>
      <vt:lpstr>Presentazione standard di PowerPoint</vt:lpstr>
      <vt:lpstr>Presentazione standard di PowerPoint</vt:lpstr>
      <vt:lpstr>Presentazione standard di PowerPoint</vt:lpstr>
      <vt:lpstr>Perdite russe e austro-ungariche </vt:lpstr>
      <vt:lpstr>Trincee</vt:lpstr>
      <vt:lpstr>Trincee  parole chiave</vt:lpstr>
      <vt:lpstr>Ypres, 22 aprile 1915</vt:lpstr>
      <vt:lpstr>Ypres, 22 aprile 1915</vt:lpstr>
      <vt:lpstr>Wilfred Owen</vt:lpstr>
      <vt:lpstr>Presentazione standard di PowerPoint</vt:lpstr>
      <vt:lpstr>Presentazione standard di PowerPoint</vt:lpstr>
      <vt:lpstr>Presentazione standard di PowerPoint</vt:lpstr>
      <vt:lpstr>Presentazione standard di PowerPoint</vt:lpstr>
      <vt:lpstr>La guerra sul Carso</vt:lpstr>
      <vt:lpstr>Esercito italiano: incremento produzione mitragliatrici</vt:lpstr>
      <vt:lpstr>1a e 2a offensiva sull’Isonzo</vt:lpstr>
      <vt:lpstr>% Percentuale feriti leggeri settore Carso</vt:lpstr>
      <vt:lpstr>3a e 4a offensiva sull’Isonzo</vt:lpstr>
      <vt:lpstr>L’anno delle battaglie</vt:lpstr>
      <vt:lpstr>Al macello</vt:lpstr>
      <vt:lpstr>San Michele, 29 giugno 1916</vt:lpstr>
      <vt:lpstr>Offensiva di primavera: 15 maggio – 16 giugno 1916 </vt:lpstr>
      <vt:lpstr>Gorizia</vt:lpstr>
      <vt:lpstr>Presentazione standard di PowerPoint</vt:lpstr>
      <vt:lpstr>Le perdite</vt:lpstr>
      <vt:lpstr>Fronte dell’Isonzo</vt:lpstr>
      <vt:lpstr>1917: l’anno delle crisi</vt:lpstr>
      <vt:lpstr>1917: anno delle crisi</vt:lpstr>
      <vt:lpstr>Francia</vt:lpstr>
      <vt:lpstr>Francia</vt:lpstr>
      <vt:lpstr>Presentazione standard di PowerPoint</vt:lpstr>
      <vt:lpstr>Presentazione standard di PowerPoint</vt:lpstr>
      <vt:lpstr>Caporetto: situazione dell’esercito italiano al 10 novembre</vt:lpstr>
      <vt:lpstr>Presentazione standard di PowerPoint</vt:lpstr>
      <vt:lpstr>La disciplina</vt:lpstr>
      <vt:lpstr>La disciplina</vt:lpstr>
      <vt:lpstr>La disciplina</vt:lpstr>
      <vt:lpstr>Dati A. Monticone</vt:lpstr>
      <vt:lpstr>Renitenza alla leva (dati A. Monticone)</vt:lpstr>
      <vt:lpstr>Esecuzioni capitali</vt:lpstr>
      <vt:lpstr>Fucilazioni in Italia  per anno di guerra</vt:lpstr>
      <vt:lpstr>9-Il 1918</vt:lpstr>
      <vt:lpstr>Fronte occidentale: marzo-aprile 1918</vt:lpstr>
      <vt:lpstr>L’apporto degli USA</vt:lpstr>
      <vt:lpstr>Offensive marzo-luglio: costi e necessità</vt:lpstr>
      <vt:lpstr>Fronte occidentale</vt:lpstr>
      <vt:lpstr>Fronte italiano</vt:lpstr>
      <vt:lpstr>Il fronte italiano dopo Caporetto</vt:lpstr>
      <vt:lpstr>La 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prima  e  dopo</dc:title>
  <dc:creator>Fabio Todero</dc:creator>
  <cp:lastModifiedBy>Fabio Todero</cp:lastModifiedBy>
  <cp:revision>10</cp:revision>
  <dcterms:created xsi:type="dcterms:W3CDTF">2018-04-06T14:14:41Z</dcterms:created>
  <dcterms:modified xsi:type="dcterms:W3CDTF">2018-04-06T17:55:41Z</dcterms:modified>
</cp:coreProperties>
</file>