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handoutMasterIdLst>
    <p:handoutMasterId r:id="rId15"/>
  </p:handoutMasterIdLst>
  <p:sldIdLst>
    <p:sldId id="256" r:id="rId2"/>
    <p:sldId id="281" r:id="rId3"/>
    <p:sldId id="283" r:id="rId4"/>
    <p:sldId id="284" r:id="rId5"/>
    <p:sldId id="285" r:id="rId6"/>
    <p:sldId id="286" r:id="rId7"/>
    <p:sldId id="282" r:id="rId8"/>
    <p:sldId id="287" r:id="rId9"/>
    <p:sldId id="288" r:id="rId10"/>
    <p:sldId id="289" r:id="rId11"/>
    <p:sldId id="290" r:id="rId12"/>
    <p:sldId id="291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7" d="100"/>
          <a:sy n="77" d="100"/>
        </p:scale>
        <p:origin x="1206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8AF23C-DC9A-7E49-9B36-1382B660AD6D}" type="datetimeFigureOut">
              <a:rPr lang="it-IT" smtClean="0"/>
              <a:t>03/05/2018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4E86C8-D810-0D46-81F6-4CB1717188A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8044440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41C799-0DD7-0942-8B41-E4AF4CCAFDE9}" type="datetimeFigureOut">
              <a:rPr lang="it-IT" smtClean="0"/>
              <a:t>03/05/2018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4FD6BB-1EDA-B247-8C94-217541AC091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283720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516624"/>
            <a:ext cx="7315200" cy="2595025"/>
          </a:xfrm>
        </p:spPr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it-IT" smtClean="0"/>
              <a:t>Fare clic per modificare stile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166530"/>
            <a:ext cx="7315200" cy="1144632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7649F-FBA0-9541-87BD-4774CC64CB55}" type="datetime1">
              <a:rPr lang="it-IT" smtClean="0"/>
              <a:t>03/05/2018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‹N›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it-IT" smtClean="0"/>
              <a:t>Il comunismo e la storia del XX secolo in prospettiva globale. Incontro 1: Le questioni generali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A8D09-4F1B-554D-A17E-2B433A50B39C}" type="datetime1">
              <a:rPr lang="it-IT" smtClean="0"/>
              <a:t>03/05/2018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Il comunismo e la storia del XX secolo in prospettiva globale. Incontro 1: Le questioni generali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7606D-E5C4-4C2F-8241-EC2663EF1CD4}" type="slidenum">
              <a:rPr lang="en-US" smtClean="0"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48400" y="1826709"/>
            <a:ext cx="1492499" cy="4484454"/>
          </a:xfrm>
        </p:spPr>
        <p:txBody>
          <a:bodyPr vert="eaVert"/>
          <a:lstStyle/>
          <a:p>
            <a:r>
              <a:rPr lang="it-IT" smtClean="0"/>
              <a:t>Fare clic per modificare stile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4524" y="1826709"/>
            <a:ext cx="5241476" cy="4484454"/>
          </a:xfrm>
        </p:spPr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CA3BD-57D7-0644-8090-43D1FC0C71C1}" type="datetime1">
              <a:rPr lang="it-IT" smtClean="0"/>
              <a:t>03/05/2018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Il comunismo e la storia del XX secolo in prospettiva globale. Incontro 1: Le questioni generali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5EB3B-AAED-F041-A576-2B0C91995B3D}" type="datetime1">
              <a:rPr lang="it-IT" smtClean="0"/>
              <a:t>03/05/2018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Il comunismo e la storia del XX secolo in prospettiva globale. Incontro 1: Le questioni generali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017572"/>
            <a:ext cx="7315200" cy="1293592"/>
          </a:xfrm>
        </p:spPr>
        <p:txBody>
          <a:bodyPr anchor="t"/>
          <a:lstStyle>
            <a:lvl1pPr algn="l">
              <a:defRPr sz="4000" b="0" cap="none"/>
            </a:lvl1pPr>
          </a:lstStyle>
          <a:p>
            <a:r>
              <a:rPr lang="it-IT" smtClean="0"/>
              <a:t>Fare clic per modificare stile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3865097"/>
            <a:ext cx="7315200" cy="10984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37FF9-AC6E-3348-8741-A5B64069F0D8}" type="datetime1">
              <a:rPr lang="it-IT" smtClean="0"/>
              <a:t>03/05/2018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Il comunismo e la storia del XX secolo in prospettiva globale. Incontro 1: Le questioni generali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99B32-A685-E946-8FD1-870348DF2FF7}" type="datetime1">
              <a:rPr lang="it-IT" smtClean="0"/>
              <a:t>03/05/2018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Il comunismo e la storia del XX secolo in prospettiva globale. Incontro 1: Le questioni generali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‹N›</a:t>
            </a:fld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it-IT" smtClean="0"/>
              <a:t>Fare clic per modificare stile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914400" y="2743200"/>
            <a:ext cx="3566160" cy="3593592"/>
          </a:xfrm>
        </p:spPr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81728" y="2743200"/>
            <a:ext cx="3566160" cy="3595687"/>
          </a:xfrm>
        </p:spPr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6348" y="2743200"/>
            <a:ext cx="336499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5144" y="2743200"/>
            <a:ext cx="336206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2D542-DA8D-7E48-8ECE-555C9956E099}" type="datetime1">
              <a:rPr lang="it-IT" smtClean="0"/>
              <a:t>03/05/2018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Il comunismo e la storia del XX secolo in prospettiva globale. Incontro 1: Le questioni generali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‹N›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914400" y="3383280"/>
            <a:ext cx="3566160" cy="2953512"/>
          </a:xfrm>
        </p:spPr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81727" y="3383280"/>
            <a:ext cx="3566160" cy="2953512"/>
          </a:xfrm>
        </p:spPr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93CE3-0302-A740-9D81-7B30DE9E29B5}" type="datetime1">
              <a:rPr lang="it-IT" smtClean="0"/>
              <a:t>03/05/2018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Il comunismo e la storia del XX secolo in prospettiva globale. Incontro 1: Le questioni generali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4C8DF-52F6-BD46-8B1D-E36A68C72A50}" type="datetime1">
              <a:rPr lang="it-IT" smtClean="0"/>
              <a:t>03/05/2018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Il comunismo e la storia del XX secolo in prospettiva globale. Incontro 1: Le questioni generali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5362"/>
            <a:ext cx="2950936" cy="2173015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1752" y="1826709"/>
            <a:ext cx="4207848" cy="4476614"/>
          </a:xfrm>
        </p:spPr>
        <p:txBody>
          <a:bodyPr anchor="ctr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61095"/>
            <a:ext cx="2950936" cy="22453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A9256-A077-9642-AEF2-18F1CB74F0D8}" type="datetime1">
              <a:rPr lang="it-IT" smtClean="0"/>
              <a:t>03/05/2018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Il comunismo e la storia del XX secolo in prospettiva globale. Incontro 1: Le questioni generali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8800"/>
            <a:ext cx="2953512" cy="2176272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91000" y="2286000"/>
            <a:ext cx="4038600" cy="3352800"/>
          </a:xfrm>
          <a:solidFill>
            <a:schemeClr val="accent2"/>
          </a:solidFill>
          <a:ln w="12700">
            <a:noFill/>
          </a:ln>
          <a:effectLst>
            <a:reflection blurRad="12700" stA="30000" endPos="30000" dist="31750" dir="5400000" sy="-100000" algn="bl" rotWithShape="0"/>
          </a:effectLst>
          <a:scene3d>
            <a:camera prst="perspectiveRight" fov="2700000">
              <a:rot lat="240000" lon="900000" rev="0"/>
            </a:camera>
            <a:lightRig rig="threePt" dir="t">
              <a:rot lat="0" lon="0" rev="2700000"/>
            </a:lightRig>
          </a:scene3d>
          <a:sp3d/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Trascinare l'immagine su un segnaposto o fare clic sull'icona per aggiungerla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59936"/>
            <a:ext cx="2953512" cy="224942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42F21-F278-5846-819C-862213246EA2}" type="datetime1">
              <a:rPr lang="it-IT" smtClean="0"/>
              <a:t>03/05/2018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Il comunismo e la storia del XX secolo in prospettiva globale. Incontro 1: Le questioni generali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435268" y="573807"/>
            <a:ext cx="86236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569419" y="573807"/>
            <a:ext cx="576072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769833"/>
            <a:ext cx="7315200" cy="35395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07690" y="548797"/>
            <a:ext cx="1189132" cy="2979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alpha val="50000"/>
                  </a:schemeClr>
                </a:solidFill>
              </a:defRPr>
            </a:lvl1pPr>
          </a:lstStyle>
          <a:p>
            <a:fld id="{548EC867-2F4F-4C45-8AF2-62F2FA69932A}" type="datetime1">
              <a:rPr lang="it-IT" smtClean="0"/>
              <a:t>03/05/2018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14415" y="548797"/>
            <a:ext cx="941203" cy="3017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CE8079A4-7AA8-4A4F-87E2-7781EC5097DD}" type="slidenum">
              <a:rPr lang="en-US" smtClean="0"/>
              <a:pPr/>
              <a:t>‹N›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08688" y="855956"/>
            <a:ext cx="2246489" cy="301227"/>
          </a:xfrm>
          <a:prstGeom prst="rect">
            <a:avLst/>
          </a:prstGeom>
        </p:spPr>
        <p:txBody>
          <a:bodyPr vert="horz" lIns="91440" tIns="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r>
              <a:rPr lang="it-IT" smtClean="0"/>
              <a:t>Il comunismo e la storia del XX secolo in prospettiva globale. Incontro 1: Le questioni generali</a:t>
            </a:r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2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/>
              <a:t>Il comunismo e la storia del XX secolo in prospettiva globale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 smtClean="0"/>
              <a:t>Seminario di Storia contemporanea 2018</a:t>
            </a: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it-IT" dirty="0" smtClean="0"/>
              <a:t>Il comunismo e la storia del XX secolo in prospettiva globale. Incontro 8</a:t>
            </a:r>
            <a:endParaRPr lang="en-US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05122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 smtClean="0"/>
              <a:t>Dopo il 1945, l’URSS era stata soprattutto il baluardo contro i processi </a:t>
            </a:r>
            <a:r>
              <a:rPr lang="it-IT" dirty="0" err="1" smtClean="0"/>
              <a:t>globalizzatori</a:t>
            </a:r>
            <a:r>
              <a:rPr lang="it-IT" dirty="0" smtClean="0"/>
              <a:t> nell’economia e nella cultura dell’Occidente: </a:t>
            </a:r>
            <a:r>
              <a:rPr lang="it-IT" dirty="0" err="1" smtClean="0"/>
              <a:t>Gorbacev</a:t>
            </a:r>
            <a:r>
              <a:rPr lang="it-IT" dirty="0" smtClean="0"/>
              <a:t> indebolisce quel ruolo ma non riesce a sostituirlo con uno credibile</a:t>
            </a:r>
          </a:p>
          <a:p>
            <a:r>
              <a:rPr lang="it-IT" dirty="0" smtClean="0"/>
              <a:t>Rinnegare la separazione tra socialismo e democrazia operata da Lenin, rifiutare le logiche imperiali della Guerra fredda, chiudere con la tradizione totalitaria: come continuare a essere comunisti?</a:t>
            </a:r>
          </a:p>
          <a:p>
            <a:r>
              <a:rPr lang="it-IT" dirty="0" smtClean="0"/>
              <a:t>La «via cinese» e la rielaborazione della tradizione totalitaria in nome di una ibridazione con i nemici storici: il mercato e il nazionalismo</a:t>
            </a:r>
          </a:p>
          <a:p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 smtClean="0"/>
              <a:t>Il comunismo e la storia del XX secolo in prospettiva globale. Incontro 8</a:t>
            </a:r>
            <a:endParaRPr lang="en-US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5757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dirty="0" smtClean="0"/>
              <a:t>La Cina rinuncia a qualsiasi missione universalista, che invece era intimamente propria alla genesi dell’URSS</a:t>
            </a:r>
          </a:p>
          <a:p>
            <a:r>
              <a:rPr lang="it-IT" dirty="0" smtClean="0"/>
              <a:t>In realtà il comunismo sopravvive fuori d’Europa: attraverso l’integrazione nel mondo post bi-polare (Cina e Vietnam) o l’autarchia (Cuba e Corea)</a:t>
            </a:r>
          </a:p>
          <a:p>
            <a:r>
              <a:rPr lang="it-IT" dirty="0" smtClean="0"/>
              <a:t>Sopravvive dove riesce a rilegittimarsi in chiave nazionalista in continuità con l’antiimperialismo</a:t>
            </a:r>
          </a:p>
          <a:p>
            <a:r>
              <a:rPr lang="it-IT" dirty="0" smtClean="0"/>
              <a:t>In Europa al contrario il nazionalismo è un fattore di implosione dei regimi comunisti</a:t>
            </a:r>
          </a:p>
          <a:p>
            <a:r>
              <a:rPr lang="it-IT" dirty="0" smtClean="0"/>
              <a:t>In sintesi: là dove il comunismo aveva presieduto alla fondazione di comunità nazionali-statali continua a esistere, là dove si era innestato su tradizioni nazionali preesistenti collassa</a:t>
            </a: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 smtClean="0"/>
              <a:t>Il comunismo e la storia del XX secolo in prospettiva globale. Incontro 8</a:t>
            </a:r>
            <a:endParaRPr lang="en-US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0310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I bolscevichi avevano sempre visto lo Stato-nazione come un residuo ottocentesco, si appropriarono dello Stato quale strumento di trasformazione politica e sociale</a:t>
            </a:r>
          </a:p>
          <a:p>
            <a:r>
              <a:rPr lang="it-IT" dirty="0" smtClean="0"/>
              <a:t>Il nazionalismo inteso come forza d’appoggio (i Fronti nazionali, la grande guerra patriottica) o alleata nella battaglia antiimperialista nel Terzo mondo, ma in fondo reputata obsoleta e destinata al superamento nella futura società senza classi fondata sull’internazionalismo</a:t>
            </a:r>
          </a:p>
          <a:p>
            <a:r>
              <a:rPr lang="it-IT" dirty="0" smtClean="0"/>
              <a:t>Il progetto della confederazione tra partiti e stati comunisti fallito per la natura monocratica dell’impero sovietico</a:t>
            </a: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 smtClean="0"/>
              <a:t>Il comunismo e la storia del XX secolo in prospettiva globale. Incontro 8</a:t>
            </a:r>
            <a:endParaRPr lang="en-US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269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8. La dissoluzione finale (1985-1991)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La </a:t>
            </a:r>
            <a:r>
              <a:rPr lang="it-IT" dirty="0"/>
              <a:t>riforma tentata dall’ultimo leader dell’URSS, </a:t>
            </a:r>
            <a:r>
              <a:rPr lang="it-IT" dirty="0" smtClean="0"/>
              <a:t>il cinquantenne </a:t>
            </a:r>
            <a:r>
              <a:rPr lang="it-IT" dirty="0" err="1" smtClean="0"/>
              <a:t>Mikail</a:t>
            </a:r>
            <a:r>
              <a:rPr lang="it-IT" dirty="0" smtClean="0"/>
              <a:t> </a:t>
            </a:r>
            <a:r>
              <a:rPr lang="it-IT" dirty="0" err="1"/>
              <a:t>Gorbacev</a:t>
            </a:r>
            <a:r>
              <a:rPr lang="it-IT" dirty="0"/>
              <a:t> (1985) ispirata all’applicazione delle parole d’ordine dell’età </a:t>
            </a:r>
            <a:r>
              <a:rPr lang="it-IT" dirty="0" err="1"/>
              <a:t>krusceviana</a:t>
            </a:r>
            <a:r>
              <a:rPr lang="it-IT" dirty="0"/>
              <a:t>: disgelo e umanesimo </a:t>
            </a:r>
            <a:r>
              <a:rPr lang="it-IT" dirty="0" smtClean="0"/>
              <a:t>anti-staliniano</a:t>
            </a:r>
          </a:p>
          <a:p>
            <a:r>
              <a:rPr lang="it-IT" dirty="0" smtClean="0"/>
              <a:t>L’ideale del «socialismo dal volto umano» della «primavera di Praga»: la contraddizione irrisolvibile tra la fraseologia umanistica e le pratiche totalitarie</a:t>
            </a:r>
          </a:p>
          <a:p>
            <a:r>
              <a:rPr lang="it-IT" dirty="0" smtClean="0"/>
              <a:t>Fine della Guerra fredda per liberare risorse per rilancio economico dell’URSS e liberalizzazione interna per grande riforma del «socialismo reale»</a:t>
            </a:r>
          </a:p>
          <a:p>
            <a:endParaRPr lang="it-IT" dirty="0"/>
          </a:p>
          <a:p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 smtClean="0"/>
              <a:t>Il comunismo e la storia del XX secolo in prospettiva globale. Incontro 8</a:t>
            </a:r>
            <a:endParaRPr lang="en-US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19881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Rinuncia all’idea di una rivoluzione mondiale nel contesto di una guerra civile internazionale, ma persistenza della fiducia nella missione universalista dell’URSS</a:t>
            </a:r>
          </a:p>
          <a:p>
            <a:r>
              <a:rPr lang="it-IT" dirty="0" smtClean="0"/>
              <a:t>Riforma di </a:t>
            </a:r>
            <a:r>
              <a:rPr lang="it-IT" dirty="0" err="1" smtClean="0"/>
              <a:t>Gorbacev</a:t>
            </a:r>
            <a:r>
              <a:rPr lang="it-IT" dirty="0" smtClean="0"/>
              <a:t> un tentativo di rilegittimazione: ma quali confini alla riforma? A rischio gli elementi fondamentali dell’identità comunista</a:t>
            </a:r>
          </a:p>
          <a:p>
            <a:r>
              <a:rPr lang="it-IT" dirty="0" smtClean="0"/>
              <a:t>Passi immediati in politica estera: ripresa del disgelo con gli USA e fine della guerra in Afghanistan</a:t>
            </a:r>
          </a:p>
          <a:p>
            <a:r>
              <a:rPr lang="it-IT" dirty="0" smtClean="0"/>
              <a:t>Riavvicinamento al PCI e riconoscimento valore dell’eurocomunismo</a:t>
            </a: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 smtClean="0"/>
              <a:t>Il comunismo e la storia del XX secolo in prospettiva globale. Incontro 8</a:t>
            </a:r>
            <a:endParaRPr lang="en-US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3828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Superare le divisioni della Guerra fredda significa liquidare la teoria della «coesistenza pacifica»: non ci sono più due campi in lotta ma un unico mondo segnato da nuove interdipendenze, all’interno del quale l’universalismo dell’URSS prende il posto del movimento comunista internazionale</a:t>
            </a:r>
          </a:p>
          <a:p>
            <a:r>
              <a:rPr lang="it-IT" dirty="0" smtClean="0"/>
              <a:t>La «perestrojka» (riforma) dell’URSS implica una «perestrojka» delle relazioni in tutto il mondo (discorso all’ONU 1988)</a:t>
            </a:r>
          </a:p>
          <a:p>
            <a:r>
              <a:rPr lang="it-IT" dirty="0" smtClean="0"/>
              <a:t>Opposizione dall’interno del comunismo internazionale</a:t>
            </a: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 smtClean="0"/>
              <a:t>Il comunismo e la storia del XX secolo in prospettiva globale. Incontro 8</a:t>
            </a:r>
            <a:endParaRPr lang="en-US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6657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 smtClean="0"/>
              <a:t>La sovranità limitata della «dottrina </a:t>
            </a:r>
            <a:r>
              <a:rPr lang="it-IT" dirty="0" err="1" smtClean="0"/>
              <a:t>Breznev</a:t>
            </a:r>
            <a:r>
              <a:rPr lang="it-IT" dirty="0" smtClean="0"/>
              <a:t>» una garanzia per gli screditati governi dell’Europa centrorientale</a:t>
            </a:r>
          </a:p>
          <a:p>
            <a:r>
              <a:rPr lang="it-IT" dirty="0" smtClean="0"/>
              <a:t>Liberalizzazione minaccia mortale per tutti i regimi comunisti, Cuba e Cina incluse</a:t>
            </a:r>
          </a:p>
          <a:p>
            <a:r>
              <a:rPr lang="it-IT" dirty="0" smtClean="0"/>
              <a:t>Deng Xiaoping e la repressione violenta dei movimenti di riforma (</a:t>
            </a:r>
            <a:r>
              <a:rPr lang="it-IT" dirty="0" err="1" smtClean="0"/>
              <a:t>Tien’an</a:t>
            </a:r>
            <a:r>
              <a:rPr lang="it-IT" dirty="0" smtClean="0"/>
              <a:t> Men 1989): socialismo umanitario vs. autoritarismo di mercato</a:t>
            </a:r>
          </a:p>
          <a:p>
            <a:r>
              <a:rPr lang="it-IT" dirty="0" smtClean="0"/>
              <a:t>Le elezioni polacche e il primo governo guidato da un non comunista</a:t>
            </a:r>
          </a:p>
          <a:p>
            <a:r>
              <a:rPr lang="it-IT" dirty="0" smtClean="0"/>
              <a:t>L’Ungheria apre le frontiere con l’Austria, la fuga di migliaia di  tedeschi dell’Est</a:t>
            </a: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 smtClean="0"/>
              <a:t>Il comunismo e la storia del XX secolo in prospettiva globale. Incontro 8</a:t>
            </a:r>
            <a:endParaRPr lang="en-US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52860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Manifestazioni di massa in tutta l’Europa centrorientale: </a:t>
            </a:r>
            <a:r>
              <a:rPr lang="it-IT" dirty="0" err="1" smtClean="0"/>
              <a:t>Gorbacev</a:t>
            </a:r>
            <a:r>
              <a:rPr lang="it-IT" dirty="0" smtClean="0"/>
              <a:t> rifiuta la carta della repressione violenta</a:t>
            </a:r>
          </a:p>
          <a:p>
            <a:r>
              <a:rPr lang="it-IT" dirty="0" smtClean="0"/>
              <a:t>Senza il sostegno militare sovietico, i regimi dell’Est senza futuro: l’apertura delle frontiere tra le due </a:t>
            </a:r>
            <a:r>
              <a:rPr lang="it-IT" dirty="0" err="1" smtClean="0"/>
              <a:t>Germanie</a:t>
            </a:r>
            <a:r>
              <a:rPr lang="it-IT" dirty="0" smtClean="0"/>
              <a:t> e il crollo del muro di Berlino l’8 novembre 1989</a:t>
            </a:r>
          </a:p>
          <a:p>
            <a:r>
              <a:rPr lang="it-IT" dirty="0" smtClean="0"/>
              <a:t>Le «rivoluzioni di velluto» di Praga, Sofia, Budapest e il ruolo dei media</a:t>
            </a:r>
          </a:p>
          <a:p>
            <a:r>
              <a:rPr lang="it-IT" dirty="0" smtClean="0"/>
              <a:t>Di fronte alla denuncia della violenza del potere comunista contenuta nel discorso riformatore di </a:t>
            </a:r>
            <a:r>
              <a:rPr lang="it-IT" dirty="0" err="1" smtClean="0"/>
              <a:t>Gorbacev</a:t>
            </a:r>
            <a:r>
              <a:rPr lang="it-IT" dirty="0" smtClean="0"/>
              <a:t>, l’establishment europeo-orientale senza risposte</a:t>
            </a: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 smtClean="0"/>
              <a:t>Il comunismo e la storia del XX secolo in prospettiva globale. Incontro 8</a:t>
            </a:r>
            <a:endParaRPr lang="en-US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36185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err="1" smtClean="0"/>
              <a:t>Gorbacev</a:t>
            </a:r>
            <a:r>
              <a:rPr lang="it-IT" dirty="0" smtClean="0"/>
              <a:t> rinnega la concezione del potere che aveva determinato le tragedie del 1953 (Berlino Est), 1956 (Budapest), 1968 (Praga), 1981 (Varsavia) e disconosce i capisaldi della sicurezza sovietica forgiati ai tempi di Stalin: la sfera di influenza come presupposto dell’Impero</a:t>
            </a:r>
          </a:p>
          <a:p>
            <a:r>
              <a:rPr lang="it-IT" dirty="0" smtClean="0"/>
              <a:t>Un ritorno alla tradizione inventata dell’umanesimo comunista di Lenin o un ritorno a… Wilson?</a:t>
            </a:r>
          </a:p>
          <a:p>
            <a:r>
              <a:rPr lang="it-IT" dirty="0" smtClean="0"/>
              <a:t>L’accettazione della riunificazione della Germania nella NATO: un misto di realismo politico e di idealismo (la fine della Guerra fredda)</a:t>
            </a:r>
          </a:p>
          <a:p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 smtClean="0"/>
              <a:t>Il comunismo e la storia del XX secolo in prospettiva globale. Incontro 8</a:t>
            </a:r>
            <a:endParaRPr lang="en-US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65600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L’apice del «nuovo modo di pensare» di </a:t>
            </a:r>
            <a:r>
              <a:rPr lang="it-IT" dirty="0" err="1" smtClean="0"/>
              <a:t>Gorbacev</a:t>
            </a:r>
            <a:r>
              <a:rPr lang="it-IT" dirty="0" smtClean="0"/>
              <a:t> coincide con il suo declino: irrealistica la prospettiva di una «seconda Helsinki» per una ridefinizione concordata del potere mondiale</a:t>
            </a:r>
          </a:p>
          <a:p>
            <a:r>
              <a:rPr lang="it-IT" dirty="0" smtClean="0"/>
              <a:t>Nell’Europa liberata dall’eredità della Seconda guerra mondiale l’URSS si trova in posizione marginale: i Paesi dell’ex impero esterno voltano le spalle a qualunque forma di influenza «socialista»</a:t>
            </a:r>
          </a:p>
          <a:p>
            <a:r>
              <a:rPr lang="it-IT" dirty="0" smtClean="0"/>
              <a:t>L’obiettivo centrato della fine della Guerra fredda annienta lo status internazionale dell’URSS</a:t>
            </a: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 smtClean="0"/>
              <a:t>Il comunismo e la storia del XX secolo in prospettiva globale. Incontro 8</a:t>
            </a:r>
            <a:endParaRPr lang="en-US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44779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dirty="0" smtClean="0"/>
              <a:t>Con il crollo dell’ordine bipolare, entra in crisi riformismo graduale di </a:t>
            </a:r>
            <a:r>
              <a:rPr lang="it-IT" dirty="0" err="1" smtClean="0"/>
              <a:t>Gorbacev</a:t>
            </a:r>
            <a:r>
              <a:rPr lang="it-IT" dirty="0" smtClean="0"/>
              <a:t>: la liberalizzazione alimenta forze intransigenti interne al PCUS mentre l’economia si aggrava senza riforme di mercato</a:t>
            </a:r>
          </a:p>
          <a:p>
            <a:r>
              <a:rPr lang="it-IT" dirty="0" smtClean="0"/>
              <a:t>Infondata l’idea che la riforma dell’URSS portasse a una riforma del mondo verso una nuova «civilizzazione comune» con un ruolo per il socialismo: il riflesso della «superiorità» della civiltà socialista immaginata da Kruscev</a:t>
            </a:r>
          </a:p>
          <a:p>
            <a:r>
              <a:rPr lang="it-IT" dirty="0" smtClean="0"/>
              <a:t>La dissoluzione dell’URSS replica il collasso dei regimi dell’Europa centrorientale (1991)</a:t>
            </a:r>
          </a:p>
          <a:p>
            <a:r>
              <a:rPr lang="it-IT" dirty="0" smtClean="0"/>
              <a:t>Travolti i conservatori ma anche i riformatori: il comunismo si rivela irriformabile</a:t>
            </a:r>
          </a:p>
          <a:p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 smtClean="0"/>
              <a:t>Il comunismo e la storia del XX secolo in prospettiva globale. Incontro 8</a:t>
            </a:r>
            <a:endParaRPr lang="en-US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286360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ospettiva">
  <a:themeElements>
    <a:clrScheme name="Perspective">
      <a:dk1>
        <a:sysClr val="windowText" lastClr="000000"/>
      </a:dk1>
      <a:lt1>
        <a:sysClr val="window" lastClr="FFFFFF"/>
      </a:lt1>
      <a:dk2>
        <a:srgbClr val="283138"/>
      </a:dk2>
      <a:lt2>
        <a:srgbClr val="FF8600"/>
      </a:lt2>
      <a:accent1>
        <a:srgbClr val="838D9B"/>
      </a:accent1>
      <a:accent2>
        <a:srgbClr val="D2610C"/>
      </a:accent2>
      <a:accent3>
        <a:srgbClr val="80716A"/>
      </a:accent3>
      <a:accent4>
        <a:srgbClr val="94147C"/>
      </a:accent4>
      <a:accent5>
        <a:srgbClr val="5D5AD2"/>
      </a:accent5>
      <a:accent6>
        <a:srgbClr val="6F6C7D"/>
      </a:accent6>
      <a:hlink>
        <a:srgbClr val="6187E3"/>
      </a:hlink>
      <a:folHlink>
        <a:srgbClr val="7B8EB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erspec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alpha val="100000"/>
                <a:satMod val="160000"/>
                <a:lumMod val="105000"/>
              </a:schemeClr>
            </a:gs>
            <a:gs pos="41000">
              <a:schemeClr val="phClr">
                <a:tint val="57000"/>
                <a:satMod val="180000"/>
                <a:lumMod val="99000"/>
              </a:schemeClr>
            </a:gs>
            <a:gs pos="100000">
              <a:schemeClr val="phClr">
                <a:tint val="80000"/>
                <a:satMod val="200000"/>
                <a:lumMod val="10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atMod val="130000"/>
                <a:lumMod val="114000"/>
              </a:schemeClr>
            </a:gs>
            <a:gs pos="60000">
              <a:schemeClr val="phClr">
                <a:tint val="100000"/>
                <a:satMod val="106000"/>
                <a:lumMod val="110000"/>
              </a:schemeClr>
            </a:gs>
            <a:gs pos="100000">
              <a:schemeClr val="phClr"/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47625" dist="38100" dir="5400000" sy="98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woPt" dir="br">
              <a:rot lat="0" lon="0" rev="8700000"/>
            </a:lightRig>
          </a:scene3d>
          <a:sp3d prstMaterial="matte">
            <a:bevelT w="25400" h="53975"/>
          </a:sp3d>
        </a:effectStyle>
        <a:effectStyle>
          <a:effectLst>
            <a:reflection blurRad="12700" stA="24000" endPos="28000" dist="50800" dir="5400000" sy="-100000" rotWithShape="0"/>
          </a:effectLst>
          <a:scene3d>
            <a:camera prst="orthographicFront">
              <a:rot lat="0" lon="0" rev="0"/>
            </a:camera>
            <a:lightRig rig="threePt" dir="t">
              <a:rot lat="0" lon="0" rev="4800000"/>
            </a:lightRig>
          </a:scene3d>
          <a:sp3d>
            <a:bevelT w="6985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  <a:lumMod val="100000"/>
              </a:schemeClr>
            </a:gs>
            <a:gs pos="65000">
              <a:schemeClr val="phClr">
                <a:tint val="100000"/>
                <a:shade val="95000"/>
                <a:satMod val="100000"/>
                <a:lumMod val="100000"/>
              </a:schemeClr>
            </a:gs>
            <a:gs pos="100000">
              <a:schemeClr val="phClr">
                <a:tint val="88000"/>
                <a:shade val="100000"/>
                <a:satMod val="400000"/>
                <a:lumMod val="1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  <a:satMod val="90000"/>
              </a:schemeClr>
              <a:schemeClr val="phClr">
                <a:shade val="92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Prospettiva.thmx</Template>
  <TotalTime>3484</TotalTime>
  <Words>1097</Words>
  <Application>Microsoft Office PowerPoint</Application>
  <PresentationFormat>Presentazione su schermo (4:3)</PresentationFormat>
  <Paragraphs>67</Paragraphs>
  <Slides>12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12</vt:i4>
      </vt:variant>
    </vt:vector>
  </HeadingPairs>
  <TitlesOfParts>
    <vt:vector size="16" baseType="lpstr">
      <vt:lpstr>Arial</vt:lpstr>
      <vt:lpstr>Calibri</vt:lpstr>
      <vt:lpstr>Wingdings</vt:lpstr>
      <vt:lpstr>Prospettiva</vt:lpstr>
      <vt:lpstr>Il comunismo e la storia del XX secolo in prospettiva globale</vt:lpstr>
      <vt:lpstr>8. La dissoluzione finale (1985-1991)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>Bottone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Il comunismo e la storia del XX secolo in prospettiva globale</dc:title>
  <dc:creator>Pat&amp;Minnie Karlsen</dc:creator>
  <cp:lastModifiedBy>Patrick Karlsen</cp:lastModifiedBy>
  <cp:revision>248</cp:revision>
  <dcterms:created xsi:type="dcterms:W3CDTF">2018-03-05T14:46:24Z</dcterms:created>
  <dcterms:modified xsi:type="dcterms:W3CDTF">2018-05-03T08:10:57Z</dcterms:modified>
</cp:coreProperties>
</file>