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120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18AF23C-DC9A-7E49-9B36-1382B660AD6D}" type="datetimeFigureOut">
              <a:rPr lang="it-IT" smtClean="0"/>
              <a:t>09/05/2018</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4E86C8-D810-0D46-81F6-4CB1717188A2}" type="slidenum">
              <a:rPr lang="it-IT" smtClean="0"/>
              <a:t>‹N›</a:t>
            </a:fld>
            <a:endParaRPr lang="it-IT"/>
          </a:p>
        </p:txBody>
      </p:sp>
    </p:spTree>
    <p:extLst>
      <p:ext uri="{BB962C8B-B14F-4D97-AF65-F5344CB8AC3E}">
        <p14:creationId xmlns:p14="http://schemas.microsoft.com/office/powerpoint/2010/main" val="37804444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41C799-0DD7-0942-8B41-E4AF4CCAFDE9}" type="datetimeFigureOut">
              <a:rPr lang="it-IT" smtClean="0"/>
              <a:t>09/05/2018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4FD6BB-1EDA-B247-8C94-217541AC0913}" type="slidenum">
              <a:rPr lang="it-IT" smtClean="0"/>
              <a:t>‹N›</a:t>
            </a:fld>
            <a:endParaRPr lang="it-IT"/>
          </a:p>
        </p:txBody>
      </p:sp>
    </p:spTree>
    <p:extLst>
      <p:ext uri="{BB962C8B-B14F-4D97-AF65-F5344CB8AC3E}">
        <p14:creationId xmlns:p14="http://schemas.microsoft.com/office/powerpoint/2010/main" val="2828372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it-IT" smtClean="0"/>
              <a:t>Fare clic per modificare stile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63D7649F-FBA0-9541-87BD-4774CC64CB55}" type="datetime1">
              <a:rPr lang="it-IT" smtClean="0"/>
              <a:t>09/05/2018</a:t>
            </a:fld>
            <a:endParaRPr lang="en-US"/>
          </a:p>
        </p:txBody>
      </p:sp>
      <p:sp>
        <p:nvSpPr>
          <p:cNvPr id="8" name="Slide Number Placeholder 7"/>
          <p:cNvSpPr>
            <a:spLocks noGrp="1"/>
          </p:cNvSpPr>
          <p:nvPr>
            <p:ph type="sldNum" sz="quarter" idx="11"/>
          </p:nvPr>
        </p:nvSpPr>
        <p:spPr/>
        <p:txBody>
          <a:bodyPr/>
          <a:lstStyle/>
          <a:p>
            <a:fld id="{CE8079A4-7AA8-4A4F-87E2-7781EC5097DD}" type="slidenum">
              <a:rPr lang="en-US" smtClean="0"/>
              <a:pPr/>
              <a:t>‹N›</a:t>
            </a:fld>
            <a:endParaRPr lang="en-US"/>
          </a:p>
        </p:txBody>
      </p:sp>
      <p:sp>
        <p:nvSpPr>
          <p:cNvPr id="9" name="Footer Placeholder 8"/>
          <p:cNvSpPr>
            <a:spLocks noGrp="1"/>
          </p:cNvSpPr>
          <p:nvPr>
            <p:ph type="ftr" sz="quarter" idx="12"/>
          </p:nvPr>
        </p:nvSpPr>
        <p:spPr/>
        <p:txBody>
          <a:bodyPr/>
          <a:lstStyle/>
          <a:p>
            <a:r>
              <a:rPr lang="it-IT" smtClean="0"/>
              <a:t>Il comunismo e la storia del XX secolo in prospettiva globale. Incontro 1: Le questioni generali</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8DCA8D09-4F1B-554D-A17E-2B433A50B39C}" type="datetime1">
              <a:rPr lang="it-IT" smtClean="0"/>
              <a:t>09/05/2018</a:t>
            </a:fld>
            <a:endParaRPr lang="en-US"/>
          </a:p>
        </p:txBody>
      </p:sp>
      <p:sp>
        <p:nvSpPr>
          <p:cNvPr id="5" name="Footer Placeholder 4"/>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6" name="Slide Number Placeholder 5"/>
          <p:cNvSpPr>
            <a:spLocks noGrp="1"/>
          </p:cNvSpPr>
          <p:nvPr>
            <p:ph type="sldNum" sz="quarter" idx="12"/>
          </p:nvPr>
        </p:nvSpPr>
        <p:spPr/>
        <p:txBody>
          <a:bodyPr/>
          <a:lstStyle/>
          <a:p>
            <a:fld id="{5397606D-E5C4-4C2F-8241-EC2663EF1CD4}"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it-IT" smtClean="0"/>
              <a:t>Fare clic per modificare stile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113CA3BD-57D7-0644-8090-43D1FC0C71C1}" type="datetime1">
              <a:rPr lang="it-IT" smtClean="0"/>
              <a:t>09/05/2018</a:t>
            </a:fld>
            <a:endParaRPr lang="en-US" dirty="0"/>
          </a:p>
        </p:txBody>
      </p:sp>
      <p:sp>
        <p:nvSpPr>
          <p:cNvPr id="5" name="Footer Placeholder 4"/>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5E5EB3B-AAED-F041-A576-2B0C91995B3D}" type="datetime1">
              <a:rPr lang="it-IT" smtClean="0"/>
              <a:t>09/05/2018</a:t>
            </a:fld>
            <a:endParaRPr lang="en-US"/>
          </a:p>
        </p:txBody>
      </p:sp>
      <p:sp>
        <p:nvSpPr>
          <p:cNvPr id="5" name="Footer Placeholder 4"/>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it-IT" smtClean="0"/>
              <a:t>Fare clic per modificare stile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D3D37FF9-AC6E-3348-8741-A5B64069F0D8}" type="datetime1">
              <a:rPr lang="it-IT" smtClean="0"/>
              <a:t>09/05/2018</a:t>
            </a:fld>
            <a:endParaRPr lang="en-US"/>
          </a:p>
        </p:txBody>
      </p:sp>
      <p:sp>
        <p:nvSpPr>
          <p:cNvPr id="5" name="Footer Placeholder 4"/>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3999B32-A685-E946-8FD1-870348DF2FF7}" type="datetime1">
              <a:rPr lang="it-IT" smtClean="0"/>
              <a:t>09/05/2018</a:t>
            </a:fld>
            <a:endParaRPr lang="en-US"/>
          </a:p>
        </p:txBody>
      </p:sp>
      <p:sp>
        <p:nvSpPr>
          <p:cNvPr id="6" name="Footer Placeholder 5"/>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‹N›</a:t>
            </a:fld>
            <a:endParaRPr lang="en-US"/>
          </a:p>
        </p:txBody>
      </p:sp>
      <p:sp>
        <p:nvSpPr>
          <p:cNvPr id="9" name="Title 8"/>
          <p:cNvSpPr>
            <a:spLocks noGrp="1"/>
          </p:cNvSpPr>
          <p:nvPr>
            <p:ph type="title"/>
          </p:nvPr>
        </p:nvSpPr>
        <p:spPr>
          <a:xfrm>
            <a:off x="914400" y="1544715"/>
            <a:ext cx="7315200" cy="1154097"/>
          </a:xfrm>
        </p:spPr>
        <p:txBody>
          <a:bodyPr/>
          <a:lstStyle/>
          <a:p>
            <a:r>
              <a:rPr lang="it-IT" smtClean="0"/>
              <a:t>Fare clic per modificare stile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7" name="Date Placeholder 6"/>
          <p:cNvSpPr>
            <a:spLocks noGrp="1"/>
          </p:cNvSpPr>
          <p:nvPr>
            <p:ph type="dt" sz="half" idx="10"/>
          </p:nvPr>
        </p:nvSpPr>
        <p:spPr/>
        <p:txBody>
          <a:bodyPr/>
          <a:lstStyle/>
          <a:p>
            <a:fld id="{81F2D542-DA8D-7E48-8ECE-555C9956E099}" type="datetime1">
              <a:rPr lang="it-IT" smtClean="0"/>
              <a:t>09/05/2018</a:t>
            </a:fld>
            <a:endParaRPr lang="en-US"/>
          </a:p>
        </p:txBody>
      </p:sp>
      <p:sp>
        <p:nvSpPr>
          <p:cNvPr id="8" name="Footer Placeholder 7"/>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9" name="Slide Number Placeholder 8"/>
          <p:cNvSpPr>
            <a:spLocks noGrp="1"/>
          </p:cNvSpPr>
          <p:nvPr>
            <p:ph type="sldNum" sz="quarter" idx="12"/>
          </p:nvPr>
        </p:nvSpPr>
        <p:spPr/>
        <p:txBody>
          <a:bodyPr/>
          <a:lstStyle/>
          <a:p>
            <a:fld id="{CE8079A4-7AA8-4A4F-87E2-7781EC5097DD}" type="slidenum">
              <a:rPr lang="en-US" smtClean="0"/>
              <a:pPr/>
              <a:t>‹N›</a:t>
            </a:fld>
            <a:endParaRPr lang="en-US"/>
          </a:p>
        </p:txBody>
      </p:sp>
      <p:sp>
        <p:nvSpPr>
          <p:cNvPr id="10" name="Title 9"/>
          <p:cNvSpPr>
            <a:spLocks noGrp="1"/>
          </p:cNvSpPr>
          <p:nvPr>
            <p:ph type="title"/>
          </p:nvPr>
        </p:nvSpPr>
        <p:spPr>
          <a:xfrm>
            <a:off x="914400" y="1544715"/>
            <a:ext cx="7315200" cy="1154097"/>
          </a:xfrm>
        </p:spPr>
        <p:txBody>
          <a:bodyPr/>
          <a:lstStyle/>
          <a:p>
            <a:r>
              <a:rPr lang="it-IT" smtClean="0"/>
              <a:t>Fare clic per modificare stile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Date Placeholder 2"/>
          <p:cNvSpPr>
            <a:spLocks noGrp="1"/>
          </p:cNvSpPr>
          <p:nvPr>
            <p:ph type="dt" sz="half" idx="10"/>
          </p:nvPr>
        </p:nvSpPr>
        <p:spPr/>
        <p:txBody>
          <a:bodyPr/>
          <a:lstStyle/>
          <a:p>
            <a:fld id="{6A793CE3-0302-A740-9D81-7B30DE9E29B5}" type="datetime1">
              <a:rPr lang="it-IT" smtClean="0"/>
              <a:t>09/05/2018</a:t>
            </a:fld>
            <a:endParaRPr lang="en-US"/>
          </a:p>
        </p:txBody>
      </p:sp>
      <p:sp>
        <p:nvSpPr>
          <p:cNvPr id="4" name="Footer Placeholder 3"/>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5" name="Slide Number Placeholder 4"/>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F4C8DF-52F6-BD46-8B1D-E36A68C72A50}" type="datetime1">
              <a:rPr lang="it-IT" smtClean="0"/>
              <a:t>09/05/2018</a:t>
            </a:fld>
            <a:endParaRPr lang="en-US"/>
          </a:p>
        </p:txBody>
      </p:sp>
      <p:sp>
        <p:nvSpPr>
          <p:cNvPr id="3" name="Footer Placeholder 2"/>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4" name="Slide Number Placeholder 3"/>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it-IT" smtClean="0"/>
              <a:t>Fare clic per modificare stile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201A9256-A077-9642-AEF2-18F1CB74F0D8}" type="datetime1">
              <a:rPr lang="it-IT" smtClean="0"/>
              <a:t>09/05/2018</a:t>
            </a:fld>
            <a:endParaRPr lang="en-US"/>
          </a:p>
        </p:txBody>
      </p:sp>
      <p:sp>
        <p:nvSpPr>
          <p:cNvPr id="6" name="Footer Placeholder 5"/>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it-IT" smtClean="0"/>
              <a:t>Fare clic per modificare stile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0BA42F21-F278-5846-819C-862213246EA2}" type="datetime1">
              <a:rPr lang="it-IT" smtClean="0"/>
              <a:t>09/05/2018</a:t>
            </a:fld>
            <a:endParaRPr lang="en-US"/>
          </a:p>
        </p:txBody>
      </p:sp>
      <p:sp>
        <p:nvSpPr>
          <p:cNvPr id="6" name="Footer Placeholder 5"/>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it-IT" smtClean="0"/>
              <a:t>Fare clic per modificare stile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548EC867-2F4F-4C45-8AF2-62F2FA69932A}" type="datetime1">
              <a:rPr lang="it-IT" smtClean="0"/>
              <a:t>09/05/2018</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CE8079A4-7AA8-4A4F-87E2-7781EC5097DD}" type="slidenum">
              <a:rPr lang="en-US" smtClean="0"/>
              <a:pPr/>
              <a:t>‹N›</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r>
              <a:rPr lang="it-IT" smtClean="0"/>
              <a:t>Il comunismo e la storia del XX secolo in prospettiva globale. Incontro 1: Le questioni generali</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2" r:id="rId10"/>
    <p:sldLayoutId id="2147483671" r:id="rId11"/>
  </p:sldLayoutIdLst>
  <p:hf hdr="0" dt="0"/>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comunismo e la storia del XX secolo in prospettiva globale</a:t>
            </a:r>
            <a:endParaRPr lang="it-IT" dirty="0"/>
          </a:p>
        </p:txBody>
      </p:sp>
      <p:sp>
        <p:nvSpPr>
          <p:cNvPr id="3" name="Sottotitolo 2"/>
          <p:cNvSpPr>
            <a:spLocks noGrp="1"/>
          </p:cNvSpPr>
          <p:nvPr>
            <p:ph type="subTitle" idx="1"/>
          </p:nvPr>
        </p:nvSpPr>
        <p:spPr/>
        <p:txBody>
          <a:bodyPr/>
          <a:lstStyle/>
          <a:p>
            <a:r>
              <a:rPr lang="it-IT" dirty="0" smtClean="0"/>
              <a:t>Seminario di Storia contemporanea 2018</a:t>
            </a:r>
            <a:endParaRPr lang="it-IT" dirty="0"/>
          </a:p>
        </p:txBody>
      </p:sp>
      <p:sp>
        <p:nvSpPr>
          <p:cNvPr id="4" name="Segnaposto piè di pagina 3"/>
          <p:cNvSpPr>
            <a:spLocks noGrp="1"/>
          </p:cNvSpPr>
          <p:nvPr>
            <p:ph type="ftr" sz="quarter" idx="12"/>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1"/>
          </p:nvPr>
        </p:nvSpPr>
        <p:spPr/>
        <p:txBody>
          <a:bodyPr/>
          <a:lstStyle/>
          <a:p>
            <a:fld id="{CE8079A4-7AA8-4A4F-87E2-7781EC5097DD}" type="slidenum">
              <a:rPr lang="en-US" smtClean="0"/>
              <a:pPr/>
              <a:t>1</a:t>
            </a:fld>
            <a:endParaRPr lang="en-US"/>
          </a:p>
        </p:txBody>
      </p:sp>
    </p:spTree>
    <p:extLst>
      <p:ext uri="{BB962C8B-B14F-4D97-AF65-F5344CB8AC3E}">
        <p14:creationId xmlns:p14="http://schemas.microsoft.com/office/powerpoint/2010/main" val="2330512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La pace di Brest-</a:t>
            </a:r>
            <a:r>
              <a:rPr lang="it-IT" dirty="0" err="1" smtClean="0"/>
              <a:t>Litovsk</a:t>
            </a:r>
            <a:r>
              <a:rPr lang="it-IT" dirty="0" smtClean="0"/>
              <a:t> in polemica con i «comunisti di sinistra» favorevoli al proseguimento della guerra rivoluzionaria</a:t>
            </a:r>
          </a:p>
          <a:p>
            <a:r>
              <a:rPr lang="it-IT" dirty="0" smtClean="0"/>
              <a:t>La guerra civile contro i «bianchi» (1918-1920), le requisizioni forzate e la repressione violenta delle rivolte contadine: il terrore e il «comunismo di guerra»</a:t>
            </a:r>
          </a:p>
          <a:p>
            <a:r>
              <a:rPr lang="it-IT" dirty="0" smtClean="0"/>
              <a:t>La convinzione circa la saldatura del destino della rivoluzione in Russia con quello della rivoluzione europea: la fondazione della Terza Internazionale e l’aggressione alla Polonia (1920)</a:t>
            </a:r>
          </a:p>
          <a:p>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10</a:t>
            </a:fld>
            <a:endParaRPr lang="en-US"/>
          </a:p>
        </p:txBody>
      </p:sp>
    </p:spTree>
    <p:extLst>
      <p:ext uri="{BB962C8B-B14F-4D97-AF65-F5344CB8AC3E}">
        <p14:creationId xmlns:p14="http://schemas.microsoft.com/office/powerpoint/2010/main" val="4004528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La Nuova politica economica (NEP) sostituisce le requisizioni con una tassa sul surplus di produzione (1921)</a:t>
            </a:r>
          </a:p>
          <a:p>
            <a:r>
              <a:rPr lang="it-IT" dirty="0" smtClean="0"/>
              <a:t>La ripresa dei rapporti economici con la Germania e la denuncia della «burocratizzazione» del partito</a:t>
            </a:r>
          </a:p>
          <a:p>
            <a:r>
              <a:rPr lang="it-IT" dirty="0" smtClean="0"/>
              <a:t>Senza Lenin:</a:t>
            </a:r>
          </a:p>
          <a:p>
            <a:pPr marL="45720" indent="0">
              <a:buNone/>
            </a:pPr>
            <a:r>
              <a:rPr lang="it-IT" dirty="0"/>
              <a:t>	</a:t>
            </a:r>
            <a:r>
              <a:rPr lang="it-IT" dirty="0" smtClean="0"/>
              <a:t>- la linea del partito bolscevico non sarebbe stata così 	inflessibile e il governo provvisorio non sarebbe stato 	rovesciato</a:t>
            </a:r>
          </a:p>
          <a:p>
            <a:pPr marL="45720" indent="0">
              <a:buNone/>
            </a:pPr>
            <a:r>
              <a:rPr lang="it-IT" dirty="0"/>
              <a:t>	</a:t>
            </a:r>
            <a:r>
              <a:rPr lang="it-IT" dirty="0" smtClean="0"/>
              <a:t>- non sarebbe stata fondata la Terza internazionale</a:t>
            </a:r>
          </a:p>
          <a:p>
            <a:r>
              <a:rPr lang="it-IT" dirty="0" smtClean="0"/>
              <a:t>Le interpretazioni: dal modello totalitario alla storia sociale</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11</a:t>
            </a:fld>
            <a:endParaRPr lang="en-US"/>
          </a:p>
        </p:txBody>
      </p:sp>
    </p:spTree>
    <p:extLst>
      <p:ext uri="{BB962C8B-B14F-4D97-AF65-F5344CB8AC3E}">
        <p14:creationId xmlns:p14="http://schemas.microsoft.com/office/powerpoint/2010/main" val="3626993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Stalin, una delle figure più controverse del XX secolo:</a:t>
            </a:r>
          </a:p>
          <a:p>
            <a:pPr marL="45720" indent="0">
              <a:buNone/>
            </a:pPr>
            <a:r>
              <a:rPr lang="it-IT" dirty="0"/>
              <a:t>	</a:t>
            </a:r>
            <a:r>
              <a:rPr lang="it-IT" dirty="0" smtClean="0"/>
              <a:t>- ha trasformato un paese semi-feudale in una 	superpotenza mondiale creando un modello di sviluppo 	replicato in Asia, Africa e America</a:t>
            </a:r>
          </a:p>
          <a:p>
            <a:pPr marL="45720" indent="0">
              <a:buNone/>
            </a:pPr>
            <a:r>
              <a:rPr lang="it-IT" dirty="0"/>
              <a:t>	</a:t>
            </a:r>
            <a:r>
              <a:rPr lang="it-IT" dirty="0" smtClean="0"/>
              <a:t>- un processo che ha prodotto decine di milioni di 	vittime (collettivizzazione e carestie, Grande Terrore, 	Gulag)</a:t>
            </a:r>
          </a:p>
          <a:p>
            <a:r>
              <a:rPr lang="it-IT" dirty="0" smtClean="0"/>
              <a:t>Ha agito da solo? Sono stati decisivi i tratti di malvagità e paranoia attribuibili alla sua personalità?</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12</a:t>
            </a:fld>
            <a:endParaRPr lang="en-US"/>
          </a:p>
        </p:txBody>
      </p:sp>
    </p:spTree>
    <p:extLst>
      <p:ext uri="{BB962C8B-B14F-4D97-AF65-F5344CB8AC3E}">
        <p14:creationId xmlns:p14="http://schemas.microsoft.com/office/powerpoint/2010/main" val="4027153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dirty="0" smtClean="0"/>
              <a:t>Le prime biografie improntate alla </a:t>
            </a:r>
            <a:r>
              <a:rPr lang="it-IT" dirty="0" err="1" smtClean="0"/>
              <a:t>psico</a:t>
            </a:r>
            <a:r>
              <a:rPr lang="it-IT" dirty="0" smtClean="0"/>
              <a:t>-storia: l’infanzia difficile, le umili origini, o la «grigia mediocrità» (</a:t>
            </a:r>
            <a:r>
              <a:rPr lang="it-IT" dirty="0" err="1" smtClean="0"/>
              <a:t>Trockij</a:t>
            </a:r>
            <a:r>
              <a:rPr lang="it-IT" dirty="0" smtClean="0"/>
              <a:t>, </a:t>
            </a:r>
            <a:r>
              <a:rPr lang="it-IT" dirty="0" err="1" smtClean="0"/>
              <a:t>Souvarine</a:t>
            </a:r>
            <a:r>
              <a:rPr lang="it-IT" dirty="0" smtClean="0"/>
              <a:t>, </a:t>
            </a:r>
            <a:r>
              <a:rPr lang="it-IT" dirty="0" err="1" smtClean="0"/>
              <a:t>Deutscher</a:t>
            </a:r>
            <a:r>
              <a:rPr lang="it-IT" dirty="0" smtClean="0"/>
              <a:t>)… luoghi comuni smentiti dalla ricerca recente</a:t>
            </a:r>
          </a:p>
          <a:p>
            <a:r>
              <a:rPr lang="it-IT" dirty="0" smtClean="0"/>
              <a:t>Certo nella rivoluzione non ha avuto il ruolo «romantico» di </a:t>
            </a:r>
            <a:r>
              <a:rPr lang="it-IT" dirty="0" err="1" smtClean="0"/>
              <a:t>Trockij</a:t>
            </a:r>
            <a:r>
              <a:rPr lang="it-IT" dirty="0" smtClean="0"/>
              <a:t>, ma è stato: </a:t>
            </a:r>
          </a:p>
          <a:p>
            <a:pPr marL="45720" indent="0">
              <a:buNone/>
            </a:pPr>
            <a:r>
              <a:rPr lang="it-IT" dirty="0"/>
              <a:t>	</a:t>
            </a:r>
            <a:r>
              <a:rPr lang="it-IT" dirty="0" smtClean="0"/>
              <a:t>- l’abile architetto della struttura federale del potere 	sovietico</a:t>
            </a:r>
          </a:p>
          <a:p>
            <a:pPr marL="45720" indent="0">
              <a:buNone/>
            </a:pPr>
            <a:r>
              <a:rPr lang="it-IT" dirty="0"/>
              <a:t>	</a:t>
            </a:r>
            <a:r>
              <a:rPr lang="it-IT" dirty="0" smtClean="0"/>
              <a:t>- l’efficiente segretario generale del partito, in grado di 	risolvere gli innumerevoli conflitti locali attraverso la 	costruzione di una struttura piramidale fondata sui 	segretari periferici a scapito dei Soviet</a:t>
            </a:r>
          </a:p>
          <a:p>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13</a:t>
            </a:fld>
            <a:endParaRPr lang="en-US"/>
          </a:p>
        </p:txBody>
      </p:sp>
    </p:spTree>
    <p:extLst>
      <p:ext uri="{BB962C8B-B14F-4D97-AF65-F5344CB8AC3E}">
        <p14:creationId xmlns:p14="http://schemas.microsoft.com/office/powerpoint/2010/main" val="3035562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L’attribuzione del potere di risoluzione delle dispute affidato ai segretari locali legati a Stalin in un rapporto di fiducia in nome dell’unità del partito</a:t>
            </a:r>
          </a:p>
          <a:p>
            <a:r>
              <a:rPr lang="it-IT" dirty="0" smtClean="0"/>
              <a:t>Questi segretari compongono il 45% del Comitato centrale del Partito bolscevico che nomina il </a:t>
            </a:r>
            <a:r>
              <a:rPr lang="it-IT" dirty="0" err="1" smtClean="0"/>
              <a:t>Politbjuro</a:t>
            </a:r>
            <a:r>
              <a:rPr lang="it-IT" dirty="0" smtClean="0"/>
              <a:t> entro il quale si decide la linea e, nei loro territori di pertinenza, tendono a replicare quella della maggioranza a danno delle opposizioni</a:t>
            </a:r>
          </a:p>
          <a:p>
            <a:r>
              <a:rPr lang="it-IT" dirty="0" smtClean="0"/>
              <a:t>Per </a:t>
            </a:r>
            <a:r>
              <a:rPr lang="it-IT" dirty="0" err="1" smtClean="0"/>
              <a:t>Trockij</a:t>
            </a:r>
            <a:r>
              <a:rPr lang="it-IT" dirty="0" smtClean="0"/>
              <a:t> Stalin è stato un opportunista assetato di potere, che prima sconfigge la sinistra con le idee della destra, e poi viceversa; ma si sottovaluta così il radicalizzarsi verso sinistra delle posizioni interne al partito negli </a:t>
            </a:r>
            <a:r>
              <a:rPr lang="it-IT" smtClean="0"/>
              <a:t>anni Venti</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14</a:t>
            </a:fld>
            <a:endParaRPr lang="en-US"/>
          </a:p>
        </p:txBody>
      </p:sp>
    </p:spTree>
    <p:extLst>
      <p:ext uri="{BB962C8B-B14F-4D97-AF65-F5344CB8AC3E}">
        <p14:creationId xmlns:p14="http://schemas.microsoft.com/office/powerpoint/2010/main" val="2033545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La NEP vissuta dalla maggioranza dei bolscevichi come una ritirata, ma dai risultati innegabili: alla metà del ‘25 ripudiarla significava rischiare di rimettere il Paese in ginocchio</a:t>
            </a:r>
          </a:p>
          <a:p>
            <a:r>
              <a:rPr lang="it-IT" dirty="0" smtClean="0"/>
              <a:t>I quadri locali del partito censurano «spontaneamente» le posizioni della sinistra, che si organizza clandestinamente violando i divieti statutari contro il frazionismo</a:t>
            </a:r>
          </a:p>
          <a:p>
            <a:r>
              <a:rPr lang="it-IT" dirty="0" smtClean="0"/>
              <a:t>L’espulsione della sinistra nel 1927: Stalin come un capo che offre sicurezza e protezione</a:t>
            </a:r>
          </a:p>
          <a:p>
            <a:r>
              <a:rPr lang="it-IT" dirty="0" smtClean="0"/>
              <a:t>Dal 1925 al ‘27 però la NEP palesa i suoi limiti: l’industria è in ripresa e necessita di ingenti investimenti</a:t>
            </a:r>
          </a:p>
          <a:p>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15</a:t>
            </a:fld>
            <a:endParaRPr lang="en-US"/>
          </a:p>
        </p:txBody>
      </p:sp>
    </p:spTree>
    <p:extLst>
      <p:ext uri="{BB962C8B-B14F-4D97-AF65-F5344CB8AC3E}">
        <p14:creationId xmlns:p14="http://schemas.microsoft.com/office/powerpoint/2010/main" val="941329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dirty="0" smtClean="0"/>
              <a:t>Stalin diventa il campione della pianificazione, che offre ragioni di prestigio nella competizione con il capitalismo e accontenta i leader periferici perché li solleva da una quota di responsabilità verso le economie dei territori</a:t>
            </a:r>
          </a:p>
          <a:p>
            <a:r>
              <a:rPr lang="it-IT" dirty="0" smtClean="0"/>
              <a:t>La liquidazione della NEP e la guerra ai contadini risvegliano nella classe operaia e tra le file del partito l’entusiasmo della guerra di classe del 1918-20</a:t>
            </a:r>
          </a:p>
          <a:p>
            <a:r>
              <a:rPr lang="it-IT" dirty="0" smtClean="0"/>
              <a:t>Stalin appare il leader delle politiche che funzionano in ogni stagione, concreto ed efficace</a:t>
            </a:r>
          </a:p>
          <a:p>
            <a:r>
              <a:rPr lang="it-IT" dirty="0" smtClean="0"/>
              <a:t>Appare anche il leader più attento al «pericolo di guerra» e alla minaccia di accerchiamento, ossessioni largamente condivise</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16</a:t>
            </a:fld>
            <a:endParaRPr lang="en-US"/>
          </a:p>
        </p:txBody>
      </p:sp>
    </p:spTree>
    <p:extLst>
      <p:ext uri="{BB962C8B-B14F-4D97-AF65-F5344CB8AC3E}">
        <p14:creationId xmlns:p14="http://schemas.microsoft.com/office/powerpoint/2010/main" val="657396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Le agenzie di intelligence sovietiche enfatizzavano le minacce all’URSS a Est e a Ovest, lungo l’asse franco-polacco-giapponese</a:t>
            </a:r>
          </a:p>
          <a:p>
            <a:r>
              <a:rPr lang="it-IT" dirty="0" smtClean="0"/>
              <a:t>L’assassinio di Kirov nel 1934 e le presunte connessioni tra l’opposizione di sinistra e i piani di aggressione delle potenze straniere: Stalin non detta le conclusioni agli organi inquirenti, ma arriva a determinate conclusioni a causa dei rapporti e degli interrogatori che gli vengono forniti (il ruolo della tortura)</a:t>
            </a:r>
          </a:p>
          <a:p>
            <a:r>
              <a:rPr lang="it-IT" dirty="0" smtClean="0"/>
              <a:t>Nel 1936 il cambio-chiave al vertice della polizia politica: </a:t>
            </a:r>
            <a:r>
              <a:rPr lang="it-IT" dirty="0" err="1" smtClean="0"/>
              <a:t>Yezov</a:t>
            </a:r>
            <a:r>
              <a:rPr lang="it-IT" dirty="0" smtClean="0"/>
              <a:t> prende il posto di </a:t>
            </a:r>
            <a:r>
              <a:rPr lang="it-IT" dirty="0" err="1" smtClean="0"/>
              <a:t>Jagoda</a:t>
            </a:r>
            <a:r>
              <a:rPr lang="it-IT" dirty="0" smtClean="0"/>
              <a:t> e installa i «suoi» uomini, scoperchiando una vasta rete di complicità e omertà locali</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17</a:t>
            </a:fld>
            <a:endParaRPr lang="en-US"/>
          </a:p>
        </p:txBody>
      </p:sp>
    </p:spTree>
    <p:extLst>
      <p:ext uri="{BB962C8B-B14F-4D97-AF65-F5344CB8AC3E}">
        <p14:creationId xmlns:p14="http://schemas.microsoft.com/office/powerpoint/2010/main" val="3500223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Contemporaneamente, lo scenario di guerra si fa sempre più imminente: la «necessità» di ripulire il fronte interno</a:t>
            </a:r>
          </a:p>
          <a:p>
            <a:r>
              <a:rPr lang="it-IT" dirty="0" smtClean="0"/>
              <a:t>Stalin nella storiografia: l’influenza del modello totalitario, già individuata per quanto riguarda Lenin, si somma al peso avuto dalla destalinizzazione </a:t>
            </a:r>
            <a:r>
              <a:rPr lang="it-IT" dirty="0" err="1" smtClean="0"/>
              <a:t>krusceviana</a:t>
            </a:r>
            <a:r>
              <a:rPr lang="it-IT" dirty="0" smtClean="0"/>
              <a:t> nel forgiare l’immagine del </a:t>
            </a:r>
            <a:r>
              <a:rPr lang="it-IT" smtClean="0"/>
              <a:t>«mostro»</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18</a:t>
            </a:fld>
            <a:endParaRPr lang="en-US"/>
          </a:p>
        </p:txBody>
      </p:sp>
    </p:spTree>
    <p:extLst>
      <p:ext uri="{BB962C8B-B14F-4D97-AF65-F5344CB8AC3E}">
        <p14:creationId xmlns:p14="http://schemas.microsoft.com/office/powerpoint/2010/main" val="4096167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9. Lenin e Stalin come personalità nella storia</a:t>
            </a:r>
            <a:endParaRPr lang="it-IT" dirty="0"/>
          </a:p>
        </p:txBody>
      </p:sp>
      <p:sp>
        <p:nvSpPr>
          <p:cNvPr id="3" name="Segnaposto contenuto 2"/>
          <p:cNvSpPr>
            <a:spLocks noGrp="1"/>
          </p:cNvSpPr>
          <p:nvPr>
            <p:ph idx="1"/>
          </p:nvPr>
        </p:nvSpPr>
        <p:spPr/>
        <p:txBody>
          <a:bodyPr>
            <a:normAutofit/>
          </a:bodyPr>
          <a:lstStyle/>
          <a:p>
            <a:r>
              <a:rPr lang="it-IT" dirty="0" smtClean="0"/>
              <a:t>Lenin (Vladimir Ilic </a:t>
            </a:r>
            <a:r>
              <a:rPr lang="it-IT" dirty="0" err="1" smtClean="0"/>
              <a:t>Ulyanov</a:t>
            </a:r>
            <a:r>
              <a:rPr lang="it-IT" dirty="0" smtClean="0"/>
              <a:t>) nasce a </a:t>
            </a:r>
            <a:r>
              <a:rPr lang="it-IT" dirty="0" err="1" smtClean="0"/>
              <a:t>Simbirsk</a:t>
            </a:r>
            <a:r>
              <a:rPr lang="it-IT" dirty="0" smtClean="0"/>
              <a:t> (Russia centrale) nel 1870</a:t>
            </a:r>
          </a:p>
          <a:p>
            <a:r>
              <a:rPr lang="it-IT" dirty="0" smtClean="0"/>
              <a:t>Il padre è un ispettore scolastico che si avvantaggia delle riforme dello zar Alessandro II in materia di sviluppo della pubblica amministrazione; la </a:t>
            </a:r>
            <a:r>
              <a:rPr lang="it-IT" dirty="0"/>
              <a:t>madre è una musicista figlia di un medico</a:t>
            </a:r>
          </a:p>
          <a:p>
            <a:r>
              <a:rPr lang="it-IT" dirty="0" smtClean="0"/>
              <a:t>La famiglia è dunque di estrazione piccolo borghese, imbevuta di fiducia nella cultura e nel lavoro come strumenti di elevazione sociale</a:t>
            </a:r>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2</a:t>
            </a:fld>
            <a:endParaRPr lang="en-US"/>
          </a:p>
        </p:txBody>
      </p:sp>
    </p:spTree>
    <p:extLst>
      <p:ext uri="{BB962C8B-B14F-4D97-AF65-F5344CB8AC3E}">
        <p14:creationId xmlns:p14="http://schemas.microsoft.com/office/powerpoint/2010/main" val="3541988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Due eventi segnano profondamente la giovinezza di Lenin: la morte del padre (1886) e quella del fratello (1887), giustiziato per aver preso parte a un complotto anti-zarista di ispirazione agrario-socialista-terrorista</a:t>
            </a:r>
          </a:p>
          <a:p>
            <a:r>
              <a:rPr lang="it-IT" dirty="0" smtClean="0"/>
              <a:t>Vladimir frequenta la facoltà di giurisprudenza all’Università di Kazan e poi a quella di San Pietroburgo dove ottiene la laurea nel 1891</a:t>
            </a:r>
          </a:p>
          <a:p>
            <a:r>
              <a:rPr lang="it-IT" dirty="0" smtClean="0"/>
              <a:t>Su esempio del fratello, si avvicina alle formazioni politiche rivoluzionarie di ispirazione agraria, che però abbandona presto in favore delle varianti tedesche del marxismo propense ad assegnare un ruolo prominente alla classe operaia sotto l’influsso di </a:t>
            </a:r>
            <a:r>
              <a:rPr lang="it-IT" dirty="0" err="1" smtClean="0"/>
              <a:t>Georgii</a:t>
            </a:r>
            <a:r>
              <a:rPr lang="it-IT" dirty="0" smtClean="0"/>
              <a:t> </a:t>
            </a:r>
            <a:r>
              <a:rPr lang="it-IT" dirty="0" err="1" smtClean="0"/>
              <a:t>Plechanov</a:t>
            </a:r>
            <a:endParaRPr lang="it-IT" dirty="0" smtClean="0"/>
          </a:p>
          <a:p>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3</a:t>
            </a:fld>
            <a:endParaRPr lang="en-US"/>
          </a:p>
        </p:txBody>
      </p:sp>
    </p:spTree>
    <p:extLst>
      <p:ext uri="{BB962C8B-B14F-4D97-AF65-F5344CB8AC3E}">
        <p14:creationId xmlns:p14="http://schemas.microsoft.com/office/powerpoint/2010/main" val="304109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Alla fine dell’Ottocento è attivo nei movimenti clandestini del socialismo rivoluzionario russo a San Pietroburgo, studia approfonditamente il pensiero di </a:t>
            </a:r>
            <a:r>
              <a:rPr lang="it-IT" dirty="0" err="1" smtClean="0"/>
              <a:t>Marx</a:t>
            </a:r>
            <a:r>
              <a:rPr lang="it-IT" dirty="0" smtClean="0"/>
              <a:t> e partecipa a dimostrazioni e proteste che gli valgono il confino in Siberia nel 1895</a:t>
            </a:r>
          </a:p>
          <a:p>
            <a:r>
              <a:rPr lang="it-IT" dirty="0" smtClean="0"/>
              <a:t>Sotto </a:t>
            </a:r>
            <a:r>
              <a:rPr lang="it-IT" dirty="0"/>
              <a:t>l’influenza di </a:t>
            </a:r>
            <a:r>
              <a:rPr lang="it-IT" dirty="0" err="1"/>
              <a:t>Plechanov</a:t>
            </a:r>
            <a:r>
              <a:rPr lang="it-IT" dirty="0"/>
              <a:t> e </a:t>
            </a:r>
            <a:r>
              <a:rPr lang="it-IT" dirty="0" smtClean="0"/>
              <a:t>del </a:t>
            </a:r>
            <a:r>
              <a:rPr lang="it-IT" dirty="0"/>
              <a:t>pensiero di Karl </a:t>
            </a:r>
            <a:r>
              <a:rPr lang="it-IT" dirty="0" err="1" smtClean="0"/>
              <a:t>Kautsky</a:t>
            </a:r>
            <a:r>
              <a:rPr lang="it-IT" dirty="0" smtClean="0"/>
              <a:t>, il suo marxismo si fa sempre più «operaio-centrico» e ostile verso le vecchie correnti del socialismo russo che puntavano sul potenziale rivoluzionario dei contadini</a:t>
            </a:r>
          </a:p>
          <a:p>
            <a:r>
              <a:rPr lang="it-IT" dirty="0" smtClean="0"/>
              <a:t>Pubblica </a:t>
            </a:r>
            <a:r>
              <a:rPr lang="it-IT" i="1" dirty="0" smtClean="0"/>
              <a:t>Lo sviluppo del capitalismo in Russia</a:t>
            </a:r>
            <a:r>
              <a:rPr lang="it-IT" dirty="0" smtClean="0"/>
              <a:t> e al termine della detenzione ripara all’estero</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4</a:t>
            </a:fld>
            <a:endParaRPr lang="en-US"/>
          </a:p>
        </p:txBody>
      </p:sp>
    </p:spTree>
    <p:extLst>
      <p:ext uri="{BB962C8B-B14F-4D97-AF65-F5344CB8AC3E}">
        <p14:creationId xmlns:p14="http://schemas.microsoft.com/office/powerpoint/2010/main" val="284459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Nell’esilio si dimostra non solo un edotto teorico del marxismo ma anche un abile organizzatore, motivato dalla convinzione che una rivoluzione in Russia è possibile</a:t>
            </a:r>
          </a:p>
          <a:p>
            <a:r>
              <a:rPr lang="it-IT" dirty="0" smtClean="0"/>
              <a:t>Teorizza la necessità di un partito </a:t>
            </a:r>
            <a:r>
              <a:rPr lang="it-IT" dirty="0" err="1" smtClean="0"/>
              <a:t>iper</a:t>
            </a:r>
            <a:r>
              <a:rPr lang="it-IT" dirty="0" smtClean="0"/>
              <a:t>-centralizzato e disciplinato che operi da avanguardia della classe operaia; entra in conflitto con </a:t>
            </a:r>
            <a:r>
              <a:rPr lang="it-IT" dirty="0" err="1" smtClean="0"/>
              <a:t>Plechanov</a:t>
            </a:r>
            <a:r>
              <a:rPr lang="it-IT" dirty="0" smtClean="0"/>
              <a:t>, il cui marxismo «classico» enfatizzava il ruolo delle «masse», e viene accusato di «imbastardire» il marxismo con le tendenze terroristiche del populismo russo di fine Ottocento</a:t>
            </a:r>
          </a:p>
          <a:p>
            <a:r>
              <a:rPr lang="it-IT" dirty="0" smtClean="0"/>
              <a:t>Fonda il giornale «</a:t>
            </a:r>
            <a:r>
              <a:rPr lang="it-IT" dirty="0" err="1" smtClean="0"/>
              <a:t>Iskra</a:t>
            </a:r>
            <a:r>
              <a:rPr lang="it-IT" dirty="0" smtClean="0"/>
              <a:t>» e pubblica il pamphlet </a:t>
            </a:r>
            <a:r>
              <a:rPr lang="it-IT" i="1" dirty="0" smtClean="0"/>
              <a:t>Che fare?</a:t>
            </a:r>
            <a:r>
              <a:rPr lang="it-IT" dirty="0" smtClean="0"/>
              <a:t> (1902)</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5</a:t>
            </a:fld>
            <a:endParaRPr lang="en-US"/>
          </a:p>
        </p:txBody>
      </p:sp>
    </p:spTree>
    <p:extLst>
      <p:ext uri="{BB962C8B-B14F-4D97-AF65-F5344CB8AC3E}">
        <p14:creationId xmlns:p14="http://schemas.microsoft.com/office/powerpoint/2010/main" val="2334290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Il gruppo di Lenin domina il congresso del Partito socialdemocratico russo del 1903, ma presto di divide tra maggioritari (bolscevichi) e minoritari (menscevichi) che rifiutano il modello organizzativo imposto da Lenin</a:t>
            </a:r>
          </a:p>
          <a:p>
            <a:r>
              <a:rPr lang="it-IT" dirty="0" smtClean="0"/>
              <a:t>Quando scoppia la rivoluzione del 1905, Lenin perora la creazione di una «dittatura provvisoria degli operai e dei contadini» (libertà civili e politiche, nazionalizzazione della terra, delle banche e della grande industria) per aprire la strada alla rivoluzione democratico-borghese, vista come il primo tempo della futura rivoluzione proletaria</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6</a:t>
            </a:fld>
            <a:endParaRPr lang="en-US"/>
          </a:p>
        </p:txBody>
      </p:sp>
    </p:spTree>
    <p:extLst>
      <p:ext uri="{BB962C8B-B14F-4D97-AF65-F5344CB8AC3E}">
        <p14:creationId xmlns:p14="http://schemas.microsoft.com/office/powerpoint/2010/main" val="808734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dirty="0" smtClean="0"/>
              <a:t>Il suo settarismo e la sua intolleranza determinano una costante diminuzione dei seguaci del «bolscevismo» fino allo scoppio della guerra europea nel 1914</a:t>
            </a:r>
          </a:p>
          <a:p>
            <a:r>
              <a:rPr lang="it-IT" dirty="0" smtClean="0"/>
              <a:t>Il crollo dell’internazionalismo socialista e l’appello per la trasformazione della guerra «imperialista» in guerra civile su base di classe</a:t>
            </a:r>
          </a:p>
          <a:p>
            <a:r>
              <a:rPr lang="it-IT" dirty="0" smtClean="0"/>
              <a:t>Scrive </a:t>
            </a:r>
            <a:r>
              <a:rPr lang="it-IT" i="1" dirty="0" smtClean="0"/>
              <a:t>Imperialismo, fase suprema del capitalismo</a:t>
            </a:r>
            <a:r>
              <a:rPr lang="it-IT" dirty="0" smtClean="0"/>
              <a:t>: le potenze capitaliste portate alla guerra per l’acquisizione di nuovi mercati su scala globale</a:t>
            </a:r>
          </a:p>
          <a:p>
            <a:r>
              <a:rPr lang="it-IT" dirty="0" smtClean="0"/>
              <a:t>Alle conferenze di Zimmerwald (1915) e </a:t>
            </a:r>
            <a:r>
              <a:rPr lang="it-IT" dirty="0" err="1" smtClean="0"/>
              <a:t>Kienthal</a:t>
            </a:r>
            <a:r>
              <a:rPr lang="it-IT" dirty="0" smtClean="0"/>
              <a:t> (1916) diviene la personalità più importante dei socialisti dissidenti europei</a:t>
            </a:r>
            <a:endParaRPr lang="it-IT" dirty="0"/>
          </a:p>
        </p:txBody>
      </p:sp>
      <p:sp>
        <p:nvSpPr>
          <p:cNvPr id="4" name="Segnaposto piè di pagina 3"/>
          <p:cNvSpPr>
            <a:spLocks noGrp="1"/>
          </p:cNvSpPr>
          <p:nvPr>
            <p:ph type="ftr" sz="quarter" idx="11"/>
          </p:nvPr>
        </p:nvSpPr>
        <p:spPr/>
        <p:txBody>
          <a:bodyPr/>
          <a:lstStyle/>
          <a:p>
            <a:r>
              <a:rPr lang="it-IT" smtClean="0"/>
              <a:t>Il comunismo e la storia del XX secolo in prospettiva globale. Incontro 1: Le questioni generali</a:t>
            </a:r>
            <a:endParaRPr lang="en-US"/>
          </a:p>
        </p:txBody>
      </p:sp>
      <p:sp>
        <p:nvSpPr>
          <p:cNvPr id="5" name="Segnaposto numero diapositiva 4"/>
          <p:cNvSpPr>
            <a:spLocks noGrp="1"/>
          </p:cNvSpPr>
          <p:nvPr>
            <p:ph type="sldNum" sz="quarter" idx="12"/>
          </p:nvPr>
        </p:nvSpPr>
        <p:spPr/>
        <p:txBody>
          <a:bodyPr/>
          <a:lstStyle/>
          <a:p>
            <a:fld id="{CE8079A4-7AA8-4A4F-87E2-7781EC5097DD}" type="slidenum">
              <a:rPr lang="en-US" smtClean="0"/>
              <a:pPr/>
              <a:t>7</a:t>
            </a:fld>
            <a:endParaRPr lang="en-US"/>
          </a:p>
        </p:txBody>
      </p:sp>
    </p:spTree>
    <p:extLst>
      <p:ext uri="{BB962C8B-B14F-4D97-AF65-F5344CB8AC3E}">
        <p14:creationId xmlns:p14="http://schemas.microsoft.com/office/powerpoint/2010/main" val="217681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La rivoluzione di febbraio 1917: inaspettatamente per Lenin, lo zarismo è rovesciato, si installa un Governo provvisorio che introduce le libertà politiche e civili</a:t>
            </a:r>
          </a:p>
          <a:p>
            <a:r>
              <a:rPr lang="it-IT" dirty="0" smtClean="0"/>
              <a:t>Lenin torna in Russia e pubblica le </a:t>
            </a:r>
            <a:r>
              <a:rPr lang="it-IT" i="1" dirty="0" smtClean="0"/>
              <a:t>Tesi di aprile</a:t>
            </a:r>
            <a:r>
              <a:rPr lang="it-IT" dirty="0" smtClean="0"/>
              <a:t>: rinnega l’idea di una rivoluzione in due fasi e spinge per l’abbattimento del governo provvisorio che deve essere sostituito dai </a:t>
            </a:r>
            <a:r>
              <a:rPr lang="it-IT" i="1" dirty="0" smtClean="0"/>
              <a:t>soviet</a:t>
            </a:r>
            <a:r>
              <a:rPr lang="it-IT" dirty="0" smtClean="0"/>
              <a:t> (consigli) operai e militari</a:t>
            </a:r>
          </a:p>
          <a:p>
            <a:r>
              <a:rPr lang="it-IT" dirty="0" smtClean="0"/>
              <a:t>Accusa menscevichi e socialisti rivoluzionari di tradire la rivoluzione, accantona la parola d’ordine della guerra civile, promette pace e terra, controllo operaio sulle industrie e auto-determinazione per le nazioni dell’Impero</a:t>
            </a:r>
            <a:endParaRPr lang="it-IT" dirty="0"/>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8</a:t>
            </a:fld>
            <a:endParaRPr lang="en-US"/>
          </a:p>
        </p:txBody>
      </p:sp>
    </p:spTree>
    <p:extLst>
      <p:ext uri="{BB962C8B-B14F-4D97-AF65-F5344CB8AC3E}">
        <p14:creationId xmlns:p14="http://schemas.microsoft.com/office/powerpoint/2010/main" val="2249122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it-IT" dirty="0" smtClean="0"/>
              <a:t>Sostiene che la rivoluzione socialista in Russia scatenerà la rivoluzione nel resto d’Europa aprendo una nuova era nella storia dell’umanità</a:t>
            </a:r>
          </a:p>
          <a:p>
            <a:r>
              <a:rPr lang="it-IT" dirty="0" smtClean="0"/>
              <a:t>Apre il partito bolscevico a radicali di tutte le tendenze favorevoli alle riforme drastiche da lui proposte e dimostra un istinto formidabile per i desideri più profondi della maggioranza della popolazione</a:t>
            </a:r>
          </a:p>
          <a:p>
            <a:r>
              <a:rPr lang="it-IT" dirty="0" smtClean="0"/>
              <a:t>La guerra prosegue e l’economia collassa: la rivoluzione d’ottobre</a:t>
            </a:r>
          </a:p>
          <a:p>
            <a:r>
              <a:rPr lang="it-IT" dirty="0" smtClean="0"/>
              <a:t>La formazione del Consiglio dei commissari del popolo e l’elezione dell’Assemblea costituente (70% di voti contrari ai bolscevichi): la creazione della </a:t>
            </a:r>
            <a:r>
              <a:rPr lang="it-IT" dirty="0" err="1" smtClean="0"/>
              <a:t>Cheka</a:t>
            </a:r>
            <a:r>
              <a:rPr lang="it-IT" dirty="0" smtClean="0"/>
              <a:t> (polizia politica)</a:t>
            </a:r>
          </a:p>
        </p:txBody>
      </p:sp>
      <p:sp>
        <p:nvSpPr>
          <p:cNvPr id="4" name="Segnaposto piè di pagina 3"/>
          <p:cNvSpPr>
            <a:spLocks noGrp="1"/>
          </p:cNvSpPr>
          <p:nvPr>
            <p:ph type="ftr" sz="quarter" idx="11"/>
          </p:nvPr>
        </p:nvSpPr>
        <p:spPr/>
        <p:txBody>
          <a:bodyPr/>
          <a:lstStyle/>
          <a:p>
            <a:r>
              <a:rPr lang="it-IT" dirty="0" smtClean="0"/>
              <a:t>Il comunismo e la storia del XX secolo in prospettiva globale. Incontro 9</a:t>
            </a:r>
            <a:endParaRPr lang="en-US" dirty="0"/>
          </a:p>
        </p:txBody>
      </p:sp>
      <p:sp>
        <p:nvSpPr>
          <p:cNvPr id="5" name="Segnaposto numero diapositiva 4"/>
          <p:cNvSpPr>
            <a:spLocks noGrp="1"/>
          </p:cNvSpPr>
          <p:nvPr>
            <p:ph type="sldNum" sz="quarter" idx="12"/>
          </p:nvPr>
        </p:nvSpPr>
        <p:spPr/>
        <p:txBody>
          <a:bodyPr/>
          <a:lstStyle/>
          <a:p>
            <a:fld id="{CE8079A4-7AA8-4A4F-87E2-7781EC5097DD}" type="slidenum">
              <a:rPr lang="en-US" smtClean="0"/>
              <a:pPr/>
              <a:t>9</a:t>
            </a:fld>
            <a:endParaRPr lang="en-US"/>
          </a:p>
        </p:txBody>
      </p:sp>
    </p:spTree>
    <p:extLst>
      <p:ext uri="{BB962C8B-B14F-4D97-AF65-F5344CB8AC3E}">
        <p14:creationId xmlns:p14="http://schemas.microsoft.com/office/powerpoint/2010/main" val="24057448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spettiva">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Prospettiva.thmx</Template>
  <TotalTime>4121</TotalTime>
  <Words>1651</Words>
  <Application>Microsoft Office PowerPoint</Application>
  <PresentationFormat>Presentazione su schermo (4:3)</PresentationFormat>
  <Paragraphs>97</Paragraphs>
  <Slides>18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Arial</vt:lpstr>
      <vt:lpstr>Calibri</vt:lpstr>
      <vt:lpstr>Wingdings</vt:lpstr>
      <vt:lpstr>Prospettiva</vt:lpstr>
      <vt:lpstr>Il comunismo e la storia del XX secolo in prospettiva globale</vt:lpstr>
      <vt:lpstr>9. Lenin e Stalin come personalità nella storia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Bottone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comunismo e la storia del XX secolo in prospettiva globale</dc:title>
  <dc:creator>Pat&amp;Minnie Karlsen</dc:creator>
  <cp:lastModifiedBy>Patrick Karlsen</cp:lastModifiedBy>
  <cp:revision>275</cp:revision>
  <dcterms:created xsi:type="dcterms:W3CDTF">2018-03-05T14:46:24Z</dcterms:created>
  <dcterms:modified xsi:type="dcterms:W3CDTF">2018-05-09T14:55:24Z</dcterms:modified>
</cp:coreProperties>
</file>