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7"/>
  </p:notesMasterIdLst>
  <p:handoutMasterIdLst>
    <p:handoutMasterId r:id="rId88"/>
  </p:handoutMasterIdLst>
  <p:sldIdLst>
    <p:sldId id="277" r:id="rId3"/>
    <p:sldId id="432" r:id="rId4"/>
    <p:sldId id="433" r:id="rId5"/>
    <p:sldId id="434" r:id="rId6"/>
    <p:sldId id="435" r:id="rId7"/>
    <p:sldId id="436" r:id="rId8"/>
    <p:sldId id="437" r:id="rId9"/>
    <p:sldId id="438" r:id="rId10"/>
    <p:sldId id="439" r:id="rId11"/>
    <p:sldId id="473" r:id="rId12"/>
    <p:sldId id="474" r:id="rId13"/>
    <p:sldId id="475" r:id="rId14"/>
    <p:sldId id="476" r:id="rId15"/>
    <p:sldId id="477" r:id="rId16"/>
    <p:sldId id="478" r:id="rId17"/>
    <p:sldId id="479" r:id="rId18"/>
    <p:sldId id="440" r:id="rId19"/>
    <p:sldId id="441" r:id="rId20"/>
    <p:sldId id="442" r:id="rId21"/>
    <p:sldId id="443" r:id="rId22"/>
    <p:sldId id="444" r:id="rId23"/>
    <p:sldId id="446" r:id="rId24"/>
    <p:sldId id="447" r:id="rId25"/>
    <p:sldId id="491" r:id="rId26"/>
    <p:sldId id="448" r:id="rId27"/>
    <p:sldId id="480" r:id="rId28"/>
    <p:sldId id="481" r:id="rId29"/>
    <p:sldId id="482" r:id="rId30"/>
    <p:sldId id="489" r:id="rId31"/>
    <p:sldId id="449" r:id="rId32"/>
    <p:sldId id="483" r:id="rId33"/>
    <p:sldId id="450" r:id="rId34"/>
    <p:sldId id="451" r:id="rId35"/>
    <p:sldId id="452" r:id="rId36"/>
    <p:sldId id="453" r:id="rId37"/>
    <p:sldId id="493" r:id="rId38"/>
    <p:sldId id="454" r:id="rId39"/>
    <p:sldId id="455" r:id="rId40"/>
    <p:sldId id="456" r:id="rId41"/>
    <p:sldId id="457" r:id="rId42"/>
    <p:sldId id="458" r:id="rId43"/>
    <p:sldId id="459" r:id="rId44"/>
    <p:sldId id="460" r:id="rId45"/>
    <p:sldId id="461" r:id="rId46"/>
    <p:sldId id="462" r:id="rId47"/>
    <p:sldId id="463" r:id="rId48"/>
    <p:sldId id="484" r:id="rId49"/>
    <p:sldId id="485" r:id="rId50"/>
    <p:sldId id="464" r:id="rId51"/>
    <p:sldId id="465" r:id="rId52"/>
    <p:sldId id="466" r:id="rId53"/>
    <p:sldId id="467" r:id="rId54"/>
    <p:sldId id="488" r:id="rId55"/>
    <p:sldId id="468" r:id="rId56"/>
    <p:sldId id="495" r:id="rId57"/>
    <p:sldId id="490" r:id="rId58"/>
    <p:sldId id="499" r:id="rId59"/>
    <p:sldId id="510" r:id="rId60"/>
    <p:sldId id="469" r:id="rId61"/>
    <p:sldId id="470" r:id="rId62"/>
    <p:sldId id="486" r:id="rId63"/>
    <p:sldId id="471" r:id="rId64"/>
    <p:sldId id="472" r:id="rId65"/>
    <p:sldId id="487" r:id="rId66"/>
    <p:sldId id="496" r:id="rId67"/>
    <p:sldId id="492" r:id="rId68"/>
    <p:sldId id="500" r:id="rId69"/>
    <p:sldId id="501" r:id="rId70"/>
    <p:sldId id="502" r:id="rId71"/>
    <p:sldId id="503" r:id="rId72"/>
    <p:sldId id="504" r:id="rId73"/>
    <p:sldId id="497" r:id="rId74"/>
    <p:sldId id="512" r:id="rId75"/>
    <p:sldId id="505" r:id="rId76"/>
    <p:sldId id="511" r:id="rId77"/>
    <p:sldId id="498" r:id="rId78"/>
    <p:sldId id="494" r:id="rId79"/>
    <p:sldId id="507" r:id="rId80"/>
    <p:sldId id="508" r:id="rId81"/>
    <p:sldId id="506" r:id="rId82"/>
    <p:sldId id="513" r:id="rId83"/>
    <p:sldId id="514" r:id="rId84"/>
    <p:sldId id="515" r:id="rId85"/>
    <p:sldId id="516"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5/10/2018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5/10/2018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5/10/2018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5/10/2018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5/10/2018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5/10/2018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5/10/2018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5/10/2018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5/10/2018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5/10/2018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5/10/2018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5/10/2018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5/10/2018</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10</a:t>
            </a:r>
            <a:br>
              <a:rPr lang="it-IT" sz="4800" dirty="0" smtClean="0"/>
            </a:br>
            <a:r>
              <a:rPr lang="it-IT" sz="4800" dirty="0" smtClean="0"/>
              <a:t>Basi di filogenesi molecolare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Esempi - le «proscimmie»</a:t>
            </a:r>
            <a:endParaRPr lang="it-IT" dirty="0"/>
          </a:p>
        </p:txBody>
      </p:sp>
      <p:pic>
        <p:nvPicPr>
          <p:cNvPr id="1026" name="Picture 2" descr="File:Monophyly, paraphyly, polyphy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169" y="638558"/>
            <a:ext cx="4579455" cy="417518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641131" y="1316422"/>
            <a:ext cx="2963917" cy="2371133"/>
          </a:xfrm>
          <a:prstGeom prst="rect">
            <a:avLst/>
          </a:prstGeom>
        </p:spPr>
      </p:pic>
      <p:pic>
        <p:nvPicPr>
          <p:cNvPr id="6" name="Immagine 5"/>
          <p:cNvPicPr>
            <a:picLocks noChangeAspect="1"/>
          </p:cNvPicPr>
          <p:nvPr/>
        </p:nvPicPr>
        <p:blipFill>
          <a:blip r:embed="rId4"/>
          <a:stretch>
            <a:fillRect/>
          </a:stretch>
        </p:blipFill>
        <p:spPr>
          <a:xfrm>
            <a:off x="4403834" y="1501666"/>
            <a:ext cx="2173851" cy="2903644"/>
          </a:xfrm>
          <a:prstGeom prst="rect">
            <a:avLst/>
          </a:prstGeom>
        </p:spPr>
      </p:pic>
      <p:sp>
        <p:nvSpPr>
          <p:cNvPr id="7" name="CasellaDiTesto 6"/>
          <p:cNvSpPr txBox="1"/>
          <p:nvPr/>
        </p:nvSpPr>
        <p:spPr>
          <a:xfrm>
            <a:off x="7875385" y="4629073"/>
            <a:ext cx="2975495" cy="369332"/>
          </a:xfrm>
          <a:prstGeom prst="rect">
            <a:avLst/>
          </a:prstGeom>
          <a:noFill/>
        </p:spPr>
        <p:txBody>
          <a:bodyPr wrap="none" rtlCol="0">
            <a:spAutoFit/>
          </a:bodyPr>
          <a:lstStyle/>
          <a:p>
            <a:r>
              <a:rPr lang="it-IT" dirty="0" smtClean="0"/>
              <a:t>Lemuri + </a:t>
            </a:r>
            <a:r>
              <a:rPr lang="it-IT" dirty="0" err="1"/>
              <a:t>L</a:t>
            </a:r>
            <a:r>
              <a:rPr lang="it-IT" dirty="0" err="1" smtClean="0"/>
              <a:t>orisiformi</a:t>
            </a:r>
            <a:r>
              <a:rPr lang="it-IT" dirty="0" smtClean="0"/>
              <a:t> + Tarsi</a:t>
            </a:r>
            <a:endParaRPr lang="en-US" dirty="0"/>
          </a:p>
        </p:txBody>
      </p:sp>
      <p:pic>
        <p:nvPicPr>
          <p:cNvPr id="8" name="Immagine 7"/>
          <p:cNvPicPr>
            <a:picLocks noChangeAspect="1"/>
          </p:cNvPicPr>
          <p:nvPr/>
        </p:nvPicPr>
        <p:blipFill>
          <a:blip r:embed="rId5"/>
          <a:stretch>
            <a:fillRect/>
          </a:stretch>
        </p:blipFill>
        <p:spPr>
          <a:xfrm>
            <a:off x="560480" y="3835786"/>
            <a:ext cx="3618112" cy="2713584"/>
          </a:xfrm>
          <a:prstGeom prst="rect">
            <a:avLst/>
          </a:prstGeom>
        </p:spPr>
      </p:pic>
      <p:sp>
        <p:nvSpPr>
          <p:cNvPr id="9" name="CasellaDiTesto 8"/>
          <p:cNvSpPr txBox="1"/>
          <p:nvPr/>
        </p:nvSpPr>
        <p:spPr>
          <a:xfrm>
            <a:off x="5076496" y="5391807"/>
            <a:ext cx="6295697" cy="923330"/>
          </a:xfrm>
          <a:prstGeom prst="rect">
            <a:avLst/>
          </a:prstGeom>
          <a:noFill/>
          <a:ln>
            <a:solidFill>
              <a:srgbClr val="FF0000"/>
            </a:solidFill>
          </a:ln>
        </p:spPr>
        <p:txBody>
          <a:bodyPr wrap="square" rtlCol="0">
            <a:spAutoFit/>
          </a:bodyPr>
          <a:lstStyle/>
          <a:p>
            <a:r>
              <a:rPr lang="it-IT" dirty="0" smtClean="0"/>
              <a:t>Spesso queste classificazioni sono ancora utilizzate per motivi «pratici» e storici, essendo il risultato di vecchi schemi di classificazione della zoologia classica</a:t>
            </a:r>
            <a:endParaRPr lang="en-US" dirty="0"/>
          </a:p>
        </p:txBody>
      </p:sp>
    </p:spTree>
    <p:extLst>
      <p:ext uri="{BB962C8B-B14F-4D97-AF65-F5344CB8AC3E}">
        <p14:creationId xmlns:p14="http://schemas.microsoft.com/office/powerpoint/2010/main" val="25640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smtClean="0"/>
              <a:t>Esempi – il caso dei protozoi</a:t>
            </a:r>
            <a:endParaRPr lang="it-IT" dirty="0"/>
          </a:p>
        </p:txBody>
      </p:sp>
      <p:pic>
        <p:nvPicPr>
          <p:cNvPr id="3" name="Immagine 2"/>
          <p:cNvPicPr>
            <a:picLocks noChangeAspect="1"/>
          </p:cNvPicPr>
          <p:nvPr/>
        </p:nvPicPr>
        <p:blipFill>
          <a:blip r:embed="rId2"/>
          <a:stretch>
            <a:fillRect/>
          </a:stretch>
        </p:blipFill>
        <p:spPr>
          <a:xfrm>
            <a:off x="536028" y="1348003"/>
            <a:ext cx="5577202" cy="4905602"/>
          </a:xfrm>
          <a:prstGeom prst="rect">
            <a:avLst/>
          </a:prstGeom>
        </p:spPr>
      </p:pic>
      <p:sp>
        <p:nvSpPr>
          <p:cNvPr id="4" name="CasellaDiTesto 3"/>
          <p:cNvSpPr txBox="1"/>
          <p:nvPr/>
        </p:nvSpPr>
        <p:spPr>
          <a:xfrm>
            <a:off x="7136523" y="564805"/>
            <a:ext cx="4677104" cy="3693319"/>
          </a:xfrm>
          <a:prstGeom prst="rect">
            <a:avLst/>
          </a:prstGeom>
          <a:noFill/>
        </p:spPr>
        <p:txBody>
          <a:bodyPr wrap="square" rtlCol="0">
            <a:spAutoFit/>
          </a:bodyPr>
          <a:lstStyle/>
          <a:p>
            <a:r>
              <a:rPr lang="it-IT" dirty="0" smtClean="0"/>
              <a:t>Il termine </a:t>
            </a:r>
            <a:r>
              <a:rPr lang="it-IT" b="1" dirty="0" err="1" smtClean="0"/>
              <a:t>Protozoa</a:t>
            </a:r>
            <a:r>
              <a:rPr lang="it-IT" dirty="0" smtClean="0"/>
              <a:t> è stato a lungo utilizzato per descrivere una serie di organismi unicellulari, un tempo ritenuti essere una forma «primitiva» e «semplice» di animali.</a:t>
            </a:r>
          </a:p>
          <a:p>
            <a:endParaRPr lang="it-IT" dirty="0"/>
          </a:p>
          <a:p>
            <a:r>
              <a:rPr lang="it-IT" dirty="0" smtClean="0"/>
              <a:t>Il termine non è più ritenuto valido, se non come termine «informale», in quanto include gruppi filogeneticamente molto distanti tra loro, che di fatto non possono essere considerati come appartenenti ad un gruppo monofiletico</a:t>
            </a:r>
            <a:endParaRPr lang="en-US" dirty="0"/>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350" y="4418927"/>
            <a:ext cx="5450659" cy="1777531"/>
          </a:xfrm>
          <a:prstGeom prst="rect">
            <a:avLst/>
          </a:prstGeom>
        </p:spPr>
      </p:pic>
    </p:spTree>
    <p:extLst>
      <p:ext uri="{BB962C8B-B14F-4D97-AF65-F5344CB8AC3E}">
        <p14:creationId xmlns:p14="http://schemas.microsoft.com/office/powerpoint/2010/main" val="22843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smtClean="0"/>
              <a:t>Un classico gruppo parafiletico – i rettili</a:t>
            </a:r>
            <a:endParaRPr lang="it-IT" dirty="0"/>
          </a:p>
        </p:txBody>
      </p:sp>
      <p:pic>
        <p:nvPicPr>
          <p:cNvPr id="5" name="Immagine 4"/>
          <p:cNvPicPr>
            <a:picLocks noChangeAspect="1"/>
          </p:cNvPicPr>
          <p:nvPr/>
        </p:nvPicPr>
        <p:blipFill>
          <a:blip r:embed="rId2"/>
          <a:stretch>
            <a:fillRect/>
          </a:stretch>
        </p:blipFill>
        <p:spPr>
          <a:xfrm>
            <a:off x="599091" y="1212631"/>
            <a:ext cx="4582360" cy="4652142"/>
          </a:xfrm>
          <a:prstGeom prst="rect">
            <a:avLst/>
          </a:prstGeom>
        </p:spPr>
      </p:pic>
      <p:pic>
        <p:nvPicPr>
          <p:cNvPr id="6" name="Immagine 5"/>
          <p:cNvPicPr>
            <a:picLocks noChangeAspect="1"/>
          </p:cNvPicPr>
          <p:nvPr/>
        </p:nvPicPr>
        <p:blipFill rotWithShape="1">
          <a:blip r:embed="rId3"/>
          <a:srcRect t="18171" b="6616"/>
          <a:stretch/>
        </p:blipFill>
        <p:spPr>
          <a:xfrm>
            <a:off x="5984328" y="3237186"/>
            <a:ext cx="5321354" cy="3226676"/>
          </a:xfrm>
          <a:prstGeom prst="rect">
            <a:avLst/>
          </a:prstGeom>
        </p:spPr>
      </p:pic>
      <p:sp>
        <p:nvSpPr>
          <p:cNvPr id="8" name="CasellaDiTesto 7"/>
          <p:cNvSpPr txBox="1"/>
          <p:nvPr/>
        </p:nvSpPr>
        <p:spPr>
          <a:xfrm>
            <a:off x="5654567" y="1460938"/>
            <a:ext cx="5651116" cy="1200329"/>
          </a:xfrm>
          <a:prstGeom prst="rect">
            <a:avLst/>
          </a:prstGeom>
          <a:noFill/>
        </p:spPr>
        <p:txBody>
          <a:bodyPr wrap="square" rtlCol="0">
            <a:spAutoFit/>
          </a:bodyPr>
          <a:lstStyle/>
          <a:p>
            <a:r>
              <a:rPr lang="it-IT" dirty="0" smtClean="0"/>
              <a:t>I rettili (</a:t>
            </a:r>
            <a:r>
              <a:rPr lang="it-IT" dirty="0" err="1" smtClean="0"/>
              <a:t>Reptilia</a:t>
            </a:r>
            <a:r>
              <a:rPr lang="it-IT" dirty="0" smtClean="0"/>
              <a:t>) in realtà non sono considerabili come una «clade» in quanto comprendono tutti gli Amnioti (gruppo monofiletico) ad eccezione di mammiferi ed uccelli</a:t>
            </a:r>
            <a:endParaRPr lang="en-US" dirty="0"/>
          </a:p>
        </p:txBody>
      </p:sp>
    </p:spTree>
    <p:extLst>
      <p:ext uri="{BB962C8B-B14F-4D97-AF65-F5344CB8AC3E}">
        <p14:creationId xmlns:p14="http://schemas.microsoft.com/office/powerpoint/2010/main" val="15544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smtClean="0"/>
              <a:t>Un classico gruppo parafiletico – gli artiodattili</a:t>
            </a:r>
            <a:endParaRPr lang="it-IT" dirty="0"/>
          </a:p>
        </p:txBody>
      </p:sp>
      <p:sp>
        <p:nvSpPr>
          <p:cNvPr id="8" name="CasellaDiTesto 7"/>
          <p:cNvSpPr txBox="1"/>
          <p:nvPr/>
        </p:nvSpPr>
        <p:spPr>
          <a:xfrm>
            <a:off x="5118540" y="1064695"/>
            <a:ext cx="5651116" cy="3416320"/>
          </a:xfrm>
          <a:prstGeom prst="rect">
            <a:avLst/>
          </a:prstGeom>
          <a:noFill/>
        </p:spPr>
        <p:txBody>
          <a:bodyPr wrap="square" rtlCol="0">
            <a:spAutoFit/>
          </a:bodyPr>
          <a:lstStyle/>
          <a:p>
            <a:r>
              <a:rPr lang="it-IT" dirty="0" smtClean="0"/>
              <a:t>SI tratta di un altro gruppo «classico» che non trova riscontro genetico</a:t>
            </a:r>
          </a:p>
          <a:p>
            <a:endParaRPr lang="it-IT" dirty="0"/>
          </a:p>
          <a:p>
            <a:r>
              <a:rPr lang="it-IT" dirty="0" smtClean="0"/>
              <a:t>Difatti, provate a notare la posizione dei cetacei e notate la parentela piuttosto stretta con gli ippopotami</a:t>
            </a:r>
          </a:p>
          <a:p>
            <a:endParaRPr lang="it-IT" dirty="0"/>
          </a:p>
          <a:p>
            <a:r>
              <a:rPr lang="en-US" dirty="0" err="1"/>
              <a:t>Artiodactyla</a:t>
            </a:r>
            <a:r>
              <a:rPr lang="en-US" dirty="0"/>
              <a:t> </a:t>
            </a:r>
            <a:r>
              <a:rPr lang="en-US" dirty="0" smtClean="0"/>
              <a:t>+ </a:t>
            </a:r>
            <a:r>
              <a:rPr lang="en-US" dirty="0" err="1"/>
              <a:t>Cetacea</a:t>
            </a:r>
            <a:r>
              <a:rPr lang="en-US" dirty="0"/>
              <a:t> </a:t>
            </a:r>
            <a:r>
              <a:rPr lang="en-US" dirty="0" smtClean="0"/>
              <a:t>= </a:t>
            </a:r>
            <a:r>
              <a:rPr lang="en-US" dirty="0" err="1" smtClean="0"/>
              <a:t>Cetartiodactyla</a:t>
            </a:r>
            <a:endParaRPr lang="en-US" dirty="0" smtClean="0"/>
          </a:p>
          <a:p>
            <a:endParaRPr lang="it-IT" dirty="0"/>
          </a:p>
          <a:p>
            <a:r>
              <a:rPr lang="it-IT" dirty="0" smtClean="0"/>
              <a:t>E’ richiesta una classificazione aggiornata che ne tenga conto per descrivere correttamente il grado di parentela tra le specie in questo caso</a:t>
            </a:r>
            <a:endParaRPr lang="en-US" dirty="0"/>
          </a:p>
        </p:txBody>
      </p:sp>
      <p:pic>
        <p:nvPicPr>
          <p:cNvPr id="3" name="Immagine 2"/>
          <p:cNvPicPr>
            <a:picLocks noChangeAspect="1"/>
          </p:cNvPicPr>
          <p:nvPr/>
        </p:nvPicPr>
        <p:blipFill>
          <a:blip r:embed="rId2"/>
          <a:stretch>
            <a:fillRect/>
          </a:stretch>
        </p:blipFill>
        <p:spPr>
          <a:xfrm>
            <a:off x="609601" y="1064695"/>
            <a:ext cx="3636579" cy="5452722"/>
          </a:xfrm>
          <a:prstGeom prst="rect">
            <a:avLst/>
          </a:prstGeom>
        </p:spPr>
      </p:pic>
      <p:pic>
        <p:nvPicPr>
          <p:cNvPr id="4" name="Immagine 3"/>
          <p:cNvPicPr>
            <a:picLocks noChangeAspect="1"/>
          </p:cNvPicPr>
          <p:nvPr/>
        </p:nvPicPr>
        <p:blipFill>
          <a:blip r:embed="rId3"/>
          <a:stretch>
            <a:fillRect/>
          </a:stretch>
        </p:blipFill>
        <p:spPr>
          <a:xfrm>
            <a:off x="4841984" y="4601810"/>
            <a:ext cx="2781300" cy="1647825"/>
          </a:xfrm>
          <a:prstGeom prst="rect">
            <a:avLst/>
          </a:prstGeom>
        </p:spPr>
      </p:pic>
      <p:pic>
        <p:nvPicPr>
          <p:cNvPr id="7" name="Immagine 6"/>
          <p:cNvPicPr>
            <a:picLocks noChangeAspect="1"/>
          </p:cNvPicPr>
          <p:nvPr/>
        </p:nvPicPr>
        <p:blipFill>
          <a:blip r:embed="rId4"/>
          <a:stretch>
            <a:fillRect/>
          </a:stretch>
        </p:blipFill>
        <p:spPr>
          <a:xfrm>
            <a:off x="8219088" y="4601810"/>
            <a:ext cx="3013166" cy="1647825"/>
          </a:xfrm>
          <a:prstGeom prst="rect">
            <a:avLst/>
          </a:prstGeom>
        </p:spPr>
      </p:pic>
    </p:spTree>
    <p:extLst>
      <p:ext uri="{BB962C8B-B14F-4D97-AF65-F5344CB8AC3E}">
        <p14:creationId xmlns:p14="http://schemas.microsoft.com/office/powerpoint/2010/main" val="36496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smtClean="0"/>
              <a:t>Un classico gruppo parafiletico – gli osteitti</a:t>
            </a:r>
            <a:endParaRPr lang="it-IT" dirty="0"/>
          </a:p>
        </p:txBody>
      </p:sp>
      <p:sp>
        <p:nvSpPr>
          <p:cNvPr id="8" name="CasellaDiTesto 7"/>
          <p:cNvSpPr txBox="1"/>
          <p:nvPr/>
        </p:nvSpPr>
        <p:spPr>
          <a:xfrm>
            <a:off x="693683" y="4848419"/>
            <a:ext cx="10962287" cy="1754326"/>
          </a:xfrm>
          <a:prstGeom prst="rect">
            <a:avLst/>
          </a:prstGeom>
          <a:noFill/>
        </p:spPr>
        <p:txBody>
          <a:bodyPr wrap="square" rtlCol="0">
            <a:spAutoFit/>
          </a:bodyPr>
          <a:lstStyle/>
          <a:p>
            <a:pPr algn="just"/>
            <a:r>
              <a:rPr lang="it-IT" dirty="0" smtClean="0"/>
              <a:t>Attenzione anche alla classificazione dei pesci (osteitti)!</a:t>
            </a:r>
          </a:p>
          <a:p>
            <a:pPr algn="just"/>
            <a:endParaRPr lang="it-IT" dirty="0"/>
          </a:p>
          <a:p>
            <a:pPr algn="just"/>
            <a:r>
              <a:rPr lang="it-IT" dirty="0" smtClean="0"/>
              <a:t>Quando si parla di </a:t>
            </a:r>
            <a:r>
              <a:rPr lang="it-IT" dirty="0"/>
              <a:t>pesci ossei (</a:t>
            </a:r>
            <a:r>
              <a:rPr lang="it-IT" dirty="0" err="1" smtClean="0"/>
              <a:t>Actinopterygii</a:t>
            </a:r>
            <a:r>
              <a:rPr lang="it-IT" dirty="0" smtClean="0"/>
              <a:t>), includendo anche </a:t>
            </a:r>
            <a:r>
              <a:rPr lang="it-IT" dirty="0"/>
              <a:t>i </a:t>
            </a:r>
            <a:r>
              <a:rPr lang="it-IT" dirty="0" err="1" smtClean="0"/>
              <a:t>Sarcopterygii</a:t>
            </a:r>
            <a:r>
              <a:rPr lang="it-IT" dirty="0" smtClean="0"/>
              <a:t> (pesci polmonati + celacanti) ma non i tetrapodi, il gruppo diventa parafiletico</a:t>
            </a:r>
          </a:p>
          <a:p>
            <a:pPr algn="just"/>
            <a:endParaRPr lang="it-IT" dirty="0"/>
          </a:p>
          <a:p>
            <a:pPr algn="just"/>
            <a:r>
              <a:rPr lang="it-IT" dirty="0" smtClean="0"/>
              <a:t>Ancora peggio se includo anche lamprede e pesci cartilaginei!</a:t>
            </a:r>
            <a:endParaRPr lang="en-US" dirty="0"/>
          </a:p>
        </p:txBody>
      </p:sp>
      <p:pic>
        <p:nvPicPr>
          <p:cNvPr id="5" name="Immagine 4"/>
          <p:cNvPicPr>
            <a:picLocks noChangeAspect="1"/>
          </p:cNvPicPr>
          <p:nvPr/>
        </p:nvPicPr>
        <p:blipFill>
          <a:blip r:embed="rId2"/>
          <a:stretch>
            <a:fillRect/>
          </a:stretch>
        </p:blipFill>
        <p:spPr>
          <a:xfrm>
            <a:off x="693683" y="1064695"/>
            <a:ext cx="6521869" cy="3475773"/>
          </a:xfrm>
          <a:prstGeom prst="rect">
            <a:avLst/>
          </a:prstGeom>
        </p:spPr>
      </p:pic>
      <p:sp>
        <p:nvSpPr>
          <p:cNvPr id="6" name="Rettangolo 5"/>
          <p:cNvSpPr/>
          <p:nvPr/>
        </p:nvSpPr>
        <p:spPr>
          <a:xfrm>
            <a:off x="1870840" y="943900"/>
            <a:ext cx="3258208" cy="1536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1839310" y="912370"/>
            <a:ext cx="5344712" cy="26401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p:cNvPicPr>
            <a:picLocks noChangeAspect="1"/>
          </p:cNvPicPr>
          <p:nvPr/>
        </p:nvPicPr>
        <p:blipFill>
          <a:blip r:embed="rId3"/>
          <a:stretch>
            <a:fillRect/>
          </a:stretch>
        </p:blipFill>
        <p:spPr>
          <a:xfrm>
            <a:off x="8758765" y="912370"/>
            <a:ext cx="2889356" cy="1921422"/>
          </a:xfrm>
          <a:prstGeom prst="rect">
            <a:avLst/>
          </a:prstGeom>
        </p:spPr>
      </p:pic>
      <p:pic>
        <p:nvPicPr>
          <p:cNvPr id="11" name="Immagine 10"/>
          <p:cNvPicPr>
            <a:picLocks noChangeAspect="1"/>
          </p:cNvPicPr>
          <p:nvPr/>
        </p:nvPicPr>
        <p:blipFill>
          <a:blip r:embed="rId4"/>
          <a:stretch>
            <a:fillRect/>
          </a:stretch>
        </p:blipFill>
        <p:spPr>
          <a:xfrm>
            <a:off x="8758765" y="3032100"/>
            <a:ext cx="2889356" cy="1901722"/>
          </a:xfrm>
          <a:prstGeom prst="rect">
            <a:avLst/>
          </a:prstGeom>
        </p:spPr>
      </p:pic>
    </p:spTree>
    <p:extLst>
      <p:ext uri="{BB962C8B-B14F-4D97-AF65-F5344CB8AC3E}">
        <p14:creationId xmlns:p14="http://schemas.microsoft.com/office/powerpoint/2010/main" val="42509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smtClean="0"/>
              <a:t>Un classico gruppo polifiletico – le alghe</a:t>
            </a:r>
            <a:endParaRPr lang="it-IT" dirty="0"/>
          </a:p>
        </p:txBody>
      </p:sp>
      <p:sp>
        <p:nvSpPr>
          <p:cNvPr id="8" name="CasellaDiTesto 7"/>
          <p:cNvSpPr txBox="1"/>
          <p:nvPr/>
        </p:nvSpPr>
        <p:spPr>
          <a:xfrm>
            <a:off x="6169572" y="1064695"/>
            <a:ext cx="5402318" cy="2862322"/>
          </a:xfrm>
          <a:prstGeom prst="rect">
            <a:avLst/>
          </a:prstGeom>
          <a:noFill/>
        </p:spPr>
        <p:txBody>
          <a:bodyPr wrap="square" rtlCol="0">
            <a:spAutoFit/>
          </a:bodyPr>
          <a:lstStyle/>
          <a:p>
            <a:r>
              <a:rPr lang="it-IT" dirty="0" smtClean="0"/>
              <a:t>Altro termine classico coniato per descrivere una serie di organismi ben diversi l’uno dall’altro, sia unicellulari che pluricellulari</a:t>
            </a:r>
          </a:p>
          <a:p>
            <a:endParaRPr lang="it-IT" dirty="0"/>
          </a:p>
          <a:p>
            <a:r>
              <a:rPr lang="it-IT" dirty="0" smtClean="0"/>
              <a:t>In realtà la classificazione delle alghe è molto complessa e comprende svariati gruppi, inclusi</a:t>
            </a:r>
            <a:r>
              <a:rPr lang="it-IT" dirty="0"/>
              <a:t>: </a:t>
            </a:r>
            <a:r>
              <a:rPr lang="it-IT" dirty="0" err="1"/>
              <a:t>cyanophytes</a:t>
            </a:r>
            <a:r>
              <a:rPr lang="it-IT" dirty="0"/>
              <a:t>, </a:t>
            </a:r>
            <a:r>
              <a:rPr lang="it-IT" dirty="0" err="1"/>
              <a:t>rhodophytes</a:t>
            </a:r>
            <a:r>
              <a:rPr lang="it-IT" dirty="0"/>
              <a:t>, </a:t>
            </a:r>
            <a:r>
              <a:rPr lang="it-IT" dirty="0" err="1"/>
              <a:t>chrysophytes</a:t>
            </a:r>
            <a:r>
              <a:rPr lang="it-IT" dirty="0"/>
              <a:t>, </a:t>
            </a:r>
            <a:r>
              <a:rPr lang="it-IT" dirty="0" err="1"/>
              <a:t>xanthophytes</a:t>
            </a:r>
            <a:r>
              <a:rPr lang="it-IT" dirty="0"/>
              <a:t>, </a:t>
            </a:r>
            <a:r>
              <a:rPr lang="it-IT" dirty="0" err="1"/>
              <a:t>bacillariophytes</a:t>
            </a:r>
            <a:r>
              <a:rPr lang="it-IT" dirty="0"/>
              <a:t>, </a:t>
            </a:r>
            <a:r>
              <a:rPr lang="it-IT" dirty="0" err="1"/>
              <a:t>phaeophytes</a:t>
            </a:r>
            <a:r>
              <a:rPr lang="it-IT" dirty="0"/>
              <a:t>, </a:t>
            </a:r>
            <a:r>
              <a:rPr lang="it-IT" dirty="0" err="1"/>
              <a:t>pyrrhophytes</a:t>
            </a:r>
            <a:r>
              <a:rPr lang="it-IT" dirty="0"/>
              <a:t> (</a:t>
            </a:r>
            <a:r>
              <a:rPr lang="it-IT" dirty="0" err="1"/>
              <a:t>cryptophytes</a:t>
            </a:r>
            <a:r>
              <a:rPr lang="it-IT" dirty="0"/>
              <a:t> and </a:t>
            </a:r>
            <a:r>
              <a:rPr lang="it-IT" dirty="0" err="1"/>
              <a:t>dinophytes</a:t>
            </a:r>
            <a:r>
              <a:rPr lang="it-IT" dirty="0"/>
              <a:t>), </a:t>
            </a:r>
            <a:r>
              <a:rPr lang="it-IT" dirty="0" err="1" smtClean="0"/>
              <a:t>euglenophytes</a:t>
            </a:r>
            <a:r>
              <a:rPr lang="it-IT" dirty="0" smtClean="0"/>
              <a:t> </a:t>
            </a:r>
            <a:r>
              <a:rPr lang="it-IT" dirty="0" err="1" smtClean="0"/>
              <a:t>echlorophytes</a:t>
            </a:r>
            <a:endParaRPr lang="en-US" dirty="0"/>
          </a:p>
        </p:txBody>
      </p:sp>
      <p:pic>
        <p:nvPicPr>
          <p:cNvPr id="6" name="Immagine 5"/>
          <p:cNvPicPr>
            <a:picLocks noChangeAspect="1"/>
          </p:cNvPicPr>
          <p:nvPr/>
        </p:nvPicPr>
        <p:blipFill>
          <a:blip r:embed="rId2"/>
          <a:stretch>
            <a:fillRect/>
          </a:stretch>
        </p:blipFill>
        <p:spPr>
          <a:xfrm>
            <a:off x="241740" y="1064694"/>
            <a:ext cx="5602012" cy="5423311"/>
          </a:xfrm>
          <a:prstGeom prst="rect">
            <a:avLst/>
          </a:prstGeom>
        </p:spPr>
      </p:pic>
      <p:pic>
        <p:nvPicPr>
          <p:cNvPr id="9" name="Immagine 8"/>
          <p:cNvPicPr>
            <a:picLocks noChangeAspect="1"/>
          </p:cNvPicPr>
          <p:nvPr/>
        </p:nvPicPr>
        <p:blipFill>
          <a:blip r:embed="rId3"/>
          <a:stretch>
            <a:fillRect/>
          </a:stretch>
        </p:blipFill>
        <p:spPr>
          <a:xfrm>
            <a:off x="7689955" y="4385202"/>
            <a:ext cx="2242836" cy="1559472"/>
          </a:xfrm>
          <a:prstGeom prst="rect">
            <a:avLst/>
          </a:prstGeom>
        </p:spPr>
      </p:pic>
      <p:pic>
        <p:nvPicPr>
          <p:cNvPr id="10" name="Immagine 9"/>
          <p:cNvPicPr>
            <a:picLocks noChangeAspect="1"/>
          </p:cNvPicPr>
          <p:nvPr/>
        </p:nvPicPr>
        <p:blipFill>
          <a:blip r:embed="rId4"/>
          <a:stretch>
            <a:fillRect/>
          </a:stretch>
        </p:blipFill>
        <p:spPr>
          <a:xfrm>
            <a:off x="10097997" y="4211124"/>
            <a:ext cx="1842246" cy="1907628"/>
          </a:xfrm>
          <a:prstGeom prst="rect">
            <a:avLst/>
          </a:prstGeom>
        </p:spPr>
      </p:pic>
      <p:pic>
        <p:nvPicPr>
          <p:cNvPr id="11" name="Immagine 10"/>
          <p:cNvPicPr>
            <a:picLocks noChangeAspect="1"/>
          </p:cNvPicPr>
          <p:nvPr/>
        </p:nvPicPr>
        <p:blipFill>
          <a:blip r:embed="rId5"/>
          <a:stretch>
            <a:fillRect/>
          </a:stretch>
        </p:blipFill>
        <p:spPr>
          <a:xfrm>
            <a:off x="5986593" y="3927017"/>
            <a:ext cx="1643259" cy="2475843"/>
          </a:xfrm>
          <a:prstGeom prst="rect">
            <a:avLst/>
          </a:prstGeom>
        </p:spPr>
      </p:pic>
    </p:spTree>
    <p:extLst>
      <p:ext uri="{BB962C8B-B14F-4D97-AF65-F5344CB8AC3E}">
        <p14:creationId xmlns:p14="http://schemas.microsoft.com/office/powerpoint/2010/main" val="8557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smtClean="0"/>
              <a:t>Un classico gruppo polifiletico – gli </a:t>
            </a:r>
            <a:r>
              <a:rPr lang="it-IT" dirty="0" err="1" smtClean="0"/>
              <a:t>Xenarthra</a:t>
            </a:r>
            <a:endParaRPr lang="it-IT" dirty="0"/>
          </a:p>
        </p:txBody>
      </p:sp>
      <p:sp>
        <p:nvSpPr>
          <p:cNvPr id="8" name="CasellaDiTesto 7"/>
          <p:cNvSpPr txBox="1"/>
          <p:nvPr/>
        </p:nvSpPr>
        <p:spPr>
          <a:xfrm>
            <a:off x="6148552" y="1232860"/>
            <a:ext cx="5402318" cy="2031325"/>
          </a:xfrm>
          <a:prstGeom prst="rect">
            <a:avLst/>
          </a:prstGeom>
          <a:noFill/>
        </p:spPr>
        <p:txBody>
          <a:bodyPr wrap="square" rtlCol="0">
            <a:spAutoFit/>
          </a:bodyPr>
          <a:lstStyle/>
          <a:p>
            <a:r>
              <a:rPr lang="it-IT" dirty="0" smtClean="0"/>
              <a:t>Questo gruppo riuniva classicamente formichieri, armadilli, bradipi, pangolini e l’oritteropo</a:t>
            </a:r>
          </a:p>
          <a:p>
            <a:endParaRPr lang="it-IT" dirty="0"/>
          </a:p>
          <a:p>
            <a:r>
              <a:rPr lang="it-IT" dirty="0" smtClean="0"/>
              <a:t>Tuttavia indagini molecolari hanno rivelato che i pangolini e l’oritteropo non fanno parte dello stesso gruppo monofiletico!</a:t>
            </a:r>
            <a:endParaRPr lang="en-US" dirty="0"/>
          </a:p>
        </p:txBody>
      </p:sp>
      <p:pic>
        <p:nvPicPr>
          <p:cNvPr id="3" name="Immagine 2"/>
          <p:cNvPicPr>
            <a:picLocks noChangeAspect="1"/>
          </p:cNvPicPr>
          <p:nvPr/>
        </p:nvPicPr>
        <p:blipFill>
          <a:blip r:embed="rId2"/>
          <a:stretch>
            <a:fillRect/>
          </a:stretch>
        </p:blipFill>
        <p:spPr>
          <a:xfrm>
            <a:off x="304800" y="943900"/>
            <a:ext cx="3342289" cy="1880037"/>
          </a:xfrm>
          <a:prstGeom prst="rect">
            <a:avLst/>
          </a:prstGeom>
        </p:spPr>
      </p:pic>
      <p:pic>
        <p:nvPicPr>
          <p:cNvPr id="7" name="Immagine 6"/>
          <p:cNvPicPr>
            <a:picLocks noChangeAspect="1"/>
          </p:cNvPicPr>
          <p:nvPr/>
        </p:nvPicPr>
        <p:blipFill>
          <a:blip r:embed="rId3"/>
          <a:stretch>
            <a:fillRect/>
          </a:stretch>
        </p:blipFill>
        <p:spPr>
          <a:xfrm>
            <a:off x="2701158" y="2346282"/>
            <a:ext cx="2753710" cy="1835806"/>
          </a:xfrm>
          <a:prstGeom prst="rect">
            <a:avLst/>
          </a:prstGeom>
        </p:spPr>
      </p:pic>
      <p:pic>
        <p:nvPicPr>
          <p:cNvPr id="12" name="Immagine 11"/>
          <p:cNvPicPr>
            <a:picLocks noChangeAspect="1"/>
          </p:cNvPicPr>
          <p:nvPr/>
        </p:nvPicPr>
        <p:blipFill>
          <a:blip r:embed="rId4"/>
          <a:stretch>
            <a:fillRect/>
          </a:stretch>
        </p:blipFill>
        <p:spPr>
          <a:xfrm>
            <a:off x="2532993" y="4897821"/>
            <a:ext cx="3152938" cy="1763881"/>
          </a:xfrm>
          <a:prstGeom prst="rect">
            <a:avLst/>
          </a:prstGeom>
        </p:spPr>
      </p:pic>
      <p:pic>
        <p:nvPicPr>
          <p:cNvPr id="4" name="Immagine 3"/>
          <p:cNvPicPr>
            <a:picLocks noChangeAspect="1"/>
          </p:cNvPicPr>
          <p:nvPr/>
        </p:nvPicPr>
        <p:blipFill>
          <a:blip r:embed="rId5"/>
          <a:stretch>
            <a:fillRect/>
          </a:stretch>
        </p:blipFill>
        <p:spPr>
          <a:xfrm>
            <a:off x="149480" y="3425682"/>
            <a:ext cx="2719597" cy="2039698"/>
          </a:xfrm>
          <a:prstGeom prst="rect">
            <a:avLst/>
          </a:prstGeom>
        </p:spPr>
      </p:pic>
      <p:pic>
        <p:nvPicPr>
          <p:cNvPr id="13" name="Immagine 12"/>
          <p:cNvPicPr>
            <a:picLocks noChangeAspect="1"/>
          </p:cNvPicPr>
          <p:nvPr/>
        </p:nvPicPr>
        <p:blipFill>
          <a:blip r:embed="rId6"/>
          <a:stretch>
            <a:fillRect/>
          </a:stretch>
        </p:blipFill>
        <p:spPr>
          <a:xfrm>
            <a:off x="6396858" y="3274354"/>
            <a:ext cx="4891251" cy="3212663"/>
          </a:xfrm>
          <a:prstGeom prst="rect">
            <a:avLst/>
          </a:prstGeom>
        </p:spPr>
      </p:pic>
    </p:spTree>
    <p:extLst>
      <p:ext uri="{BB962C8B-B14F-4D97-AF65-F5344CB8AC3E}">
        <p14:creationId xmlns:p14="http://schemas.microsoft.com/office/powerpoint/2010/main" val="5219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904701" y="1798043"/>
            <a:ext cx="7698971" cy="4343400"/>
          </a:xfrm>
        </p:spPr>
        <p:txBody>
          <a:bodyPr>
            <a:normAutofit/>
          </a:bodyPr>
          <a:lstStyle/>
          <a:p>
            <a:r>
              <a:rPr lang="it-IT" dirty="0" smtClean="0"/>
              <a:t>L’insieme dei branching patterns di un albero filogenetico, quindi la sua forma, è definito </a:t>
            </a:r>
            <a:r>
              <a:rPr lang="it-IT" b="1" u="sng" dirty="0" smtClean="0"/>
              <a:t>topologia</a:t>
            </a:r>
          </a:p>
          <a:p>
            <a:r>
              <a:rPr lang="it-IT" dirty="0" smtClean="0"/>
              <a:t>Quando un albero contiene esclusivamente biforcazioni (cioè ogni ancestore da origine a due discendenti) si può parlare di </a:t>
            </a:r>
            <a:r>
              <a:rPr lang="it-IT" b="1" u="sng" dirty="0" smtClean="0"/>
              <a:t>dicotomia</a:t>
            </a:r>
          </a:p>
          <a:p>
            <a:r>
              <a:rPr lang="it-IT" dirty="0" smtClean="0"/>
              <a:t>A volte però un ancestore può dare origine a più discendenti, dando origine ad un </a:t>
            </a:r>
            <a:r>
              <a:rPr lang="it-IT" b="1" u="sng" dirty="0" smtClean="0"/>
              <a:t>nodo multiforcato</a:t>
            </a:r>
            <a:r>
              <a:rPr lang="it-IT" b="1" dirty="0" smtClean="0"/>
              <a:t> </a:t>
            </a:r>
            <a:r>
              <a:rPr lang="it-IT" dirty="0" smtClean="0"/>
              <a:t>ed il risultato è una </a:t>
            </a:r>
            <a:r>
              <a:rPr lang="it-IT" b="1" u="sng" dirty="0" smtClean="0"/>
              <a:t>politomia</a:t>
            </a:r>
          </a:p>
          <a:p>
            <a:r>
              <a:rPr lang="it-IT" dirty="0" smtClean="0"/>
              <a:t>Quando ciò accade si va incontro ad un processo noto come </a:t>
            </a:r>
            <a:r>
              <a:rPr lang="it-IT" b="1" u="sng" dirty="0" smtClean="0"/>
              <a:t>radiazione</a:t>
            </a:r>
            <a:r>
              <a:rPr lang="it-IT" dirty="0" smtClean="0"/>
              <a:t>, cioè una parte dell’albero non risolta dove non è possibile stabilire con certezza l’ordine reciproco delle biforcazioni</a:t>
            </a:r>
          </a:p>
          <a:p>
            <a:pPr marL="45720" indent="0">
              <a:buNone/>
            </a:pPr>
            <a:endParaRPr lang="it-IT" dirty="0"/>
          </a:p>
        </p:txBody>
      </p:sp>
      <p:pic>
        <p:nvPicPr>
          <p:cNvPr id="4" name="Picture 3"/>
          <p:cNvPicPr>
            <a:picLocks noChangeAspect="1"/>
          </p:cNvPicPr>
          <p:nvPr/>
        </p:nvPicPr>
        <p:blipFill>
          <a:blip r:embed="rId2"/>
          <a:stretch>
            <a:fillRect/>
          </a:stretch>
        </p:blipFill>
        <p:spPr>
          <a:xfrm>
            <a:off x="9008917" y="1091045"/>
            <a:ext cx="2819400" cy="1600200"/>
          </a:xfrm>
          <a:prstGeom prst="rect">
            <a:avLst/>
          </a:prstGeom>
        </p:spPr>
      </p:pic>
      <p:pic>
        <p:nvPicPr>
          <p:cNvPr id="7170" name="Picture 2" descr="http://www.nature.com/article-assets/npg/nmicrobiol/2016/nmicrobiol201648/images_hires/m685/nmicrobiol20164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192" y="2847861"/>
            <a:ext cx="3131126" cy="375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5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16329" y="1953907"/>
            <a:ext cx="10982498" cy="4343400"/>
          </a:xfrm>
        </p:spPr>
        <p:txBody>
          <a:bodyPr>
            <a:normAutofit lnSpcReduction="10000"/>
          </a:bodyPr>
          <a:lstStyle/>
          <a:p>
            <a:r>
              <a:rPr lang="it-IT" dirty="0" smtClean="0"/>
              <a:t>Un albero filogenetico può essere </a:t>
            </a:r>
            <a:r>
              <a:rPr lang="it-IT" b="1" u="sng" dirty="0" smtClean="0"/>
              <a:t>non radicato</a:t>
            </a:r>
          </a:p>
          <a:p>
            <a:r>
              <a:rPr lang="it-IT" dirty="0" smtClean="0"/>
              <a:t>In questo caso </a:t>
            </a:r>
            <a:r>
              <a:rPr lang="it-IT" b="1" u="sng" dirty="0" smtClean="0"/>
              <a:t>non si hanno informazioni relative a quale sia l’ancestore comune</a:t>
            </a:r>
            <a:r>
              <a:rPr lang="it-IT" dirty="0" smtClean="0"/>
              <a:t>, ma sono esclusivamente note le posizioni reciproche tra i vari taxa nell’albero</a:t>
            </a:r>
          </a:p>
          <a:p>
            <a:r>
              <a:rPr lang="it-IT" dirty="0" smtClean="0"/>
              <a:t>Non c’è </a:t>
            </a:r>
            <a:r>
              <a:rPr lang="it-IT" b="1" u="sng" dirty="0" smtClean="0"/>
              <a:t>nessuna informazione relativa alla direzione del percorso evolutivo </a:t>
            </a:r>
          </a:p>
          <a:p>
            <a:r>
              <a:rPr lang="it-IT" dirty="0" smtClean="0"/>
              <a:t>Il caso opposto è quello di un </a:t>
            </a:r>
            <a:r>
              <a:rPr lang="it-IT" b="1" u="sng" dirty="0" smtClean="0"/>
              <a:t>albero radicato</a:t>
            </a:r>
          </a:p>
          <a:p>
            <a:r>
              <a:rPr lang="it-IT" dirty="0" smtClean="0"/>
              <a:t>In questo caso </a:t>
            </a:r>
            <a:r>
              <a:rPr lang="it-IT" b="1" u="sng" dirty="0" smtClean="0"/>
              <a:t>la direzione del percorso evolutivo è nota</a:t>
            </a:r>
            <a:r>
              <a:rPr lang="it-IT" dirty="0" smtClean="0"/>
              <a:t>, come è nota la sequenza ancestrale</a:t>
            </a:r>
          </a:p>
          <a:p>
            <a:r>
              <a:rPr lang="it-IT" dirty="0" smtClean="0"/>
              <a:t>Un albero radicato per questo motivo è molto più informativo di un albero non radicato</a:t>
            </a:r>
          </a:p>
          <a:p>
            <a:r>
              <a:rPr lang="it-IT" dirty="0" smtClean="0"/>
              <a:t>E’ possibile transformare un albero non radicato in radicato, ma prima bisogna determinare dove mettere la radice</a:t>
            </a:r>
            <a:endParaRPr lang="it-IT" dirty="0"/>
          </a:p>
        </p:txBody>
      </p:sp>
      <p:pic>
        <p:nvPicPr>
          <p:cNvPr id="5" name="Picture 4"/>
          <p:cNvPicPr>
            <a:picLocks noChangeAspect="1"/>
          </p:cNvPicPr>
          <p:nvPr/>
        </p:nvPicPr>
        <p:blipFill>
          <a:blip r:embed="rId2"/>
          <a:stretch>
            <a:fillRect/>
          </a:stretch>
        </p:blipFill>
        <p:spPr>
          <a:xfrm>
            <a:off x="7470199" y="324751"/>
            <a:ext cx="4400550" cy="2038350"/>
          </a:xfrm>
          <a:prstGeom prst="rect">
            <a:avLst/>
          </a:prstGeom>
        </p:spPr>
      </p:pic>
    </p:spTree>
    <p:extLst>
      <p:ext uri="{BB962C8B-B14F-4D97-AF65-F5344CB8AC3E}">
        <p14:creationId xmlns:p14="http://schemas.microsoft.com/office/powerpoint/2010/main" val="87463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16329" y="1953907"/>
            <a:ext cx="7293726" cy="4343400"/>
          </a:xfrm>
        </p:spPr>
        <p:txBody>
          <a:bodyPr>
            <a:normAutofit fontScale="92500" lnSpcReduction="10000"/>
          </a:bodyPr>
          <a:lstStyle/>
          <a:p>
            <a:r>
              <a:rPr lang="it-IT" dirty="0" smtClean="0"/>
              <a:t>Ci sono due approcci possibili per la radicazione di un albero</a:t>
            </a:r>
          </a:p>
          <a:p>
            <a:r>
              <a:rPr lang="it-IT" dirty="0" smtClean="0"/>
              <a:t>Il primo è l’uso di un </a:t>
            </a:r>
            <a:r>
              <a:rPr lang="it-IT" b="1" u="sng" dirty="0" smtClean="0"/>
              <a:t>outgroup</a:t>
            </a:r>
            <a:r>
              <a:rPr lang="it-IT" dirty="0" smtClean="0"/>
              <a:t>, cioè una sequenza omologa a quelle prese in considerazione ma «esterna» alle altre, cioè </a:t>
            </a:r>
            <a:r>
              <a:rPr lang="it-IT" b="1" dirty="0" smtClean="0"/>
              <a:t>dipartitasi da un nodo più ancestrale rispetto a tutte le altre</a:t>
            </a:r>
          </a:p>
          <a:p>
            <a:r>
              <a:rPr lang="it-IT" dirty="0" smtClean="0"/>
              <a:t>Ad esempio potrei utilizzare una sequenza di un rettile per radicare un albero di mammiferi, perché so già da molte fonti in mio possesso che è accertato che la branca dei rettili costituisce un outgroup evolutivo certo rispetto all’ingroup dei mammiferi</a:t>
            </a:r>
          </a:p>
          <a:p>
            <a:r>
              <a:rPr lang="it-IT" dirty="0" smtClean="0"/>
              <a:t>In ogni caso l’outgroup non deve nemmeno essere troppo distante, in quanto una divergenza troppo ampia potrebbe portare all’introduzione di errori nell’analisi filogenetica</a:t>
            </a:r>
            <a:endParaRPr lang="it-IT" dirty="0"/>
          </a:p>
        </p:txBody>
      </p:sp>
      <p:pic>
        <p:nvPicPr>
          <p:cNvPr id="8194" name="Picture 2" descr="http://2.bp.blogspot.com/-o6tstQop9jg/T8URedbFUXI/AAAAAAAAOUk/vUCjLS0dJ6w/s1600/photo-729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055" y="826798"/>
            <a:ext cx="4067175" cy="24765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mage.slidesharecdn.com/26lecturepresentation-110329072649-phpapp02/95/chapter-26-presentation-52-728.jpg?cb=1301384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629" y="3362757"/>
            <a:ext cx="3784601" cy="283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06661"/>
          </a:xfrm>
        </p:spPr>
        <p:txBody>
          <a:bodyPr>
            <a:noAutofit/>
          </a:bodyPr>
          <a:lstStyle/>
          <a:p>
            <a:r>
              <a:rPr lang="it-IT" sz="2400" dirty="0" smtClean="0"/>
              <a:t>Cenni introduttivi</a:t>
            </a:r>
            <a:endParaRPr lang="it-IT" sz="2400" dirty="0"/>
          </a:p>
        </p:txBody>
      </p:sp>
      <p:sp>
        <p:nvSpPr>
          <p:cNvPr id="3" name="Content Placeholder 2"/>
          <p:cNvSpPr>
            <a:spLocks noGrp="1"/>
          </p:cNvSpPr>
          <p:nvPr>
            <p:ph idx="1"/>
          </p:nvPr>
        </p:nvSpPr>
        <p:spPr>
          <a:xfrm>
            <a:off x="1341120" y="1153390"/>
            <a:ext cx="9509760" cy="5018810"/>
          </a:xfrm>
        </p:spPr>
        <p:txBody>
          <a:bodyPr>
            <a:normAutofit fontScale="85000" lnSpcReduction="10000"/>
          </a:bodyPr>
          <a:lstStyle/>
          <a:p>
            <a:endParaRPr lang="it-IT" dirty="0"/>
          </a:p>
          <a:p>
            <a:r>
              <a:rPr lang="it-IT" dirty="0" smtClean="0"/>
              <a:t>L’analisi di sequenze biologiche sono fondate su solidi principi evolutivi</a:t>
            </a:r>
          </a:p>
          <a:p>
            <a:r>
              <a:rPr lang="it-IT" dirty="0" smtClean="0"/>
              <a:t>La similarità e divergenza di sequenze (nucleotidiche o proteiche) possono essere razionalizzate e visualizzate comodamente con una rappresentazione grafica sotto forma di </a:t>
            </a:r>
            <a:r>
              <a:rPr lang="it-IT" b="1" u="sng" dirty="0" smtClean="0"/>
              <a:t>alberi filogenetici</a:t>
            </a:r>
          </a:p>
          <a:p>
            <a:r>
              <a:rPr lang="it-IT" dirty="0" smtClean="0"/>
              <a:t>Pertanto la </a:t>
            </a:r>
            <a:r>
              <a:rPr lang="it-IT" b="1" u="sng" dirty="0" smtClean="0"/>
              <a:t>filogenesi molecolare </a:t>
            </a:r>
            <a:r>
              <a:rPr lang="it-IT" dirty="0" smtClean="0"/>
              <a:t>è uno degli aspetti fondamentali della bioinformatica</a:t>
            </a:r>
          </a:p>
          <a:p>
            <a:r>
              <a:rPr lang="it-IT" dirty="0" smtClean="0"/>
              <a:t>L’</a:t>
            </a:r>
            <a:r>
              <a:rPr lang="it-IT" b="1" u="sng" dirty="0" smtClean="0"/>
              <a:t>evoluzione</a:t>
            </a:r>
            <a:r>
              <a:rPr lang="it-IT" dirty="0" smtClean="0"/>
              <a:t>, in un contesto biologico, indica lo sviluppo di forme biologiche da altre forme biologiche preesistenti attraverso modifiche e selezione naturale</a:t>
            </a:r>
          </a:p>
          <a:p>
            <a:r>
              <a:rPr lang="it-IT" dirty="0" smtClean="0"/>
              <a:t>In un contesto molecolare, l’evoluzione può avvenire grazie all’esistenza di </a:t>
            </a:r>
            <a:r>
              <a:rPr lang="it-IT" b="1" u="sng" dirty="0" smtClean="0"/>
              <a:t>mutazioni genetiche spontanee</a:t>
            </a:r>
          </a:p>
          <a:p>
            <a:r>
              <a:rPr lang="it-IT" dirty="0" smtClean="0"/>
              <a:t>La </a:t>
            </a:r>
            <a:r>
              <a:rPr lang="it-IT" b="1" u="sng" dirty="0" smtClean="0"/>
              <a:t>selezione naturale </a:t>
            </a:r>
            <a:r>
              <a:rPr lang="it-IT" dirty="0" smtClean="0"/>
              <a:t>tende ad eliminare le mutazioni che determinano una fitness riproduttiva minore e che quindi peggio si adattano a determinate condizioni ambiantali</a:t>
            </a:r>
          </a:p>
          <a:p>
            <a:r>
              <a:rPr lang="it-IT" dirty="0" smtClean="0"/>
              <a:t>La </a:t>
            </a:r>
            <a:r>
              <a:rPr lang="it-IT" b="1" u="sng" dirty="0" smtClean="0"/>
              <a:t>variabilità genetica </a:t>
            </a:r>
            <a:r>
              <a:rPr lang="it-IT" dirty="0" smtClean="0"/>
              <a:t>offre il materiale grezzo su cui la selezione naturale agisce</a:t>
            </a:r>
            <a:endParaRPr lang="it-IT" dirty="0"/>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89066" y="1735698"/>
            <a:ext cx="10286307" cy="4343400"/>
          </a:xfrm>
        </p:spPr>
        <p:txBody>
          <a:bodyPr>
            <a:normAutofit lnSpcReduction="10000"/>
          </a:bodyPr>
          <a:lstStyle/>
          <a:p>
            <a:pPr algn="just"/>
            <a:r>
              <a:rPr lang="it-IT" dirty="0" smtClean="0"/>
              <a:t>La seconda possiblità è quella di utilizzare un approccio «</a:t>
            </a:r>
            <a:r>
              <a:rPr lang="it-IT" b="1" u="sng" dirty="0" smtClean="0"/>
              <a:t>midpoint rooting</a:t>
            </a:r>
            <a:r>
              <a:rPr lang="it-IT" dirty="0" smtClean="0"/>
              <a:t>», in cui il punto dell’albero a metà tra i due gruppi di taxa più divergenti è arbitrariamente scelto come punto di radicazione</a:t>
            </a:r>
          </a:p>
          <a:p>
            <a:pPr algn="just"/>
            <a:r>
              <a:rPr lang="it-IT" dirty="0" smtClean="0"/>
              <a:t>Questo tipo di radicazione viene effettuato nel caso in cui non sia possibile reperire o identificare un outgroup certo e soprattutto </a:t>
            </a:r>
            <a:r>
              <a:rPr lang="it-IT" b="1" u="sng" dirty="0" smtClean="0"/>
              <a:t>da per scontato che la divergenza di tutti i taxa dalla radice sia identica</a:t>
            </a:r>
            <a:r>
              <a:rPr lang="it-IT" dirty="0" smtClean="0"/>
              <a:t> (la lunghezza di tutti i rami dalla radice è quindi identica)</a:t>
            </a:r>
          </a:p>
          <a:p>
            <a:pPr algn="just"/>
            <a:r>
              <a:rPr lang="it-IT" dirty="0" smtClean="0"/>
              <a:t>Cio’ è consistente con l’ipotesi dell’</a:t>
            </a:r>
            <a:r>
              <a:rPr lang="it-IT" b="1" u="sng" dirty="0" smtClean="0"/>
              <a:t>orologio molecolare</a:t>
            </a:r>
            <a:r>
              <a:rPr lang="it-IT" dirty="0" smtClean="0"/>
              <a:t>, secondo cui tutte le sequenze evolvono ad un tasso costante e quindi il numero di mutazioni accumulate è direttamente proporzionale al tempo di divergenza</a:t>
            </a:r>
          </a:p>
          <a:p>
            <a:pPr algn="just"/>
            <a:r>
              <a:rPr lang="it-IT" dirty="0" smtClean="0"/>
              <a:t>La lunghezza dei rami in questo caso può essere direttamente stimata per calcolare il tempo di divergenza tra due taxa</a:t>
            </a:r>
          </a:p>
          <a:p>
            <a:pPr algn="just"/>
            <a:r>
              <a:rPr lang="it-IT" b="1" u="sng" dirty="0" smtClean="0">
                <a:solidFill>
                  <a:srgbClr val="FF0000"/>
                </a:solidFill>
              </a:rPr>
              <a:t>Tuttavia questo modello è raramente utilizzabile in dataset reali</a:t>
            </a:r>
            <a:endParaRPr lang="it-IT" b="1" u="sng" dirty="0">
              <a:solidFill>
                <a:srgbClr val="FF0000"/>
              </a:solidFill>
            </a:endParaRPr>
          </a:p>
        </p:txBody>
      </p:sp>
    </p:spTree>
    <p:extLst>
      <p:ext uri="{BB962C8B-B14F-4D97-AF65-F5344CB8AC3E}">
        <p14:creationId xmlns:p14="http://schemas.microsoft.com/office/powerpoint/2010/main" val="178570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 scelta del target per studi di filogenesi molecolare è fondamentale</a:t>
            </a:r>
            <a:endParaRPr lang="it-IT" dirty="0"/>
          </a:p>
        </p:txBody>
      </p:sp>
      <p:pic>
        <p:nvPicPr>
          <p:cNvPr id="10242" name="Picture 2" descr="http://www.practicallyscience.com/wp-content/uploads/2015/08/FIG01-evolutions-molecular-clock-v20-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276" y="1673352"/>
            <a:ext cx="7180406" cy="479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Sequence phylogeny vs species phylogeny</a:t>
            </a:r>
            <a:endParaRPr lang="it-IT" dirty="0"/>
          </a:p>
        </p:txBody>
      </p:sp>
      <p:sp>
        <p:nvSpPr>
          <p:cNvPr id="3" name="Content Placeholder 2"/>
          <p:cNvSpPr>
            <a:spLocks noGrp="1"/>
          </p:cNvSpPr>
          <p:nvPr>
            <p:ph idx="1"/>
          </p:nvPr>
        </p:nvSpPr>
        <p:spPr/>
        <p:txBody>
          <a:bodyPr>
            <a:normAutofit lnSpcReduction="10000"/>
          </a:bodyPr>
          <a:lstStyle/>
          <a:p>
            <a:pPr marL="285750" indent="-285750" algn="just"/>
            <a:r>
              <a:rPr lang="it-IT" dirty="0"/>
              <a:t>Spesso la filogenesi molecolare si basa sull’utilizzo di singoli geni per inferire la storia evolutiva di specie o gruppi di organismi</a:t>
            </a:r>
          </a:p>
          <a:p>
            <a:pPr marL="285750" indent="-285750" algn="just"/>
            <a:r>
              <a:rPr lang="it-IT" dirty="0"/>
              <a:t> Tuttavia </a:t>
            </a:r>
            <a:r>
              <a:rPr lang="it-IT" b="1" u="sng" dirty="0"/>
              <a:t>l’albero di una sequenza descrive esclusivamente la storia evolutiva di quel particolare gene o di quella particolare famiglia proteica</a:t>
            </a:r>
          </a:p>
          <a:p>
            <a:pPr marL="285750" indent="-285750" algn="just"/>
            <a:r>
              <a:rPr lang="it-IT" b="1" u="sng" dirty="0"/>
              <a:t>Non necessariamente c’è una corrispondenza tra l’evoluzione di un gene in un gruppo di organismi e le relazioni evolutive tra le specie stesse</a:t>
            </a:r>
          </a:p>
          <a:p>
            <a:pPr algn="just"/>
            <a:r>
              <a:rPr lang="it-IT" dirty="0" smtClean="0"/>
              <a:t>Alcuni geni possono evolvere più o meno rapidamente, senza prendere in considerazione la possibilità di eventi di trasferimento genico orizzontale</a:t>
            </a:r>
          </a:p>
          <a:p>
            <a:pPr algn="just"/>
            <a:r>
              <a:rPr lang="it-IT" dirty="0" smtClean="0"/>
              <a:t>Per bilanciare questi problemi è necessario utilizzare dataset contenenti molti geni per ciascuna specie se si vuole studiare l’evoluzione a questo livello, passando ad approcci di </a:t>
            </a:r>
            <a:r>
              <a:rPr lang="it-IT" b="1" u="sng" dirty="0" smtClean="0"/>
              <a:t>filogenomica molecolare</a:t>
            </a:r>
            <a:endParaRPr lang="it-IT" b="1" u="sng" dirty="0"/>
          </a:p>
        </p:txBody>
      </p:sp>
    </p:spTree>
    <p:extLst>
      <p:ext uri="{BB962C8B-B14F-4D97-AF65-F5344CB8AC3E}">
        <p14:creationId xmlns:p14="http://schemas.microsoft.com/office/powerpoint/2010/main" val="332634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normAutofit/>
          </a:bodyPr>
          <a:lstStyle/>
          <a:p>
            <a:r>
              <a:rPr lang="it-IT" sz="2800" dirty="0" smtClean="0"/>
              <a:t>La filogenomica – un campo in rapida espansione</a:t>
            </a:r>
            <a:endParaRPr lang="it-IT" sz="2800" dirty="0"/>
          </a:p>
        </p:txBody>
      </p:sp>
      <p:pic>
        <p:nvPicPr>
          <p:cNvPr id="12290" name="Picture 2" descr="https://procogen.files.wordpress.com/2014/12/genbank-versus-1kp-on-20120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65" y="1413839"/>
            <a:ext cx="6026439" cy="451983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dvg4ol0hclm7o.cloudfront.net/content/royprsb/281/1788/20140970/F2.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5155" y="1413839"/>
            <a:ext cx="4245725" cy="493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00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297" y="438912"/>
            <a:ext cx="10520855" cy="620961"/>
          </a:xfrm>
        </p:spPr>
        <p:txBody>
          <a:bodyPr>
            <a:normAutofit fontScale="90000"/>
          </a:bodyPr>
          <a:lstStyle/>
          <a:p>
            <a:r>
              <a:rPr lang="it-IT" sz="2800" dirty="0" err="1" smtClean="0"/>
              <a:t>Horizontal</a:t>
            </a:r>
            <a:r>
              <a:rPr lang="it-IT" sz="2800" dirty="0" smtClean="0"/>
              <a:t> gene transfer – un problema nelle analisi filogenetiche</a:t>
            </a:r>
            <a:endParaRPr lang="it-IT" sz="2800" dirty="0"/>
          </a:p>
        </p:txBody>
      </p:sp>
      <p:pic>
        <p:nvPicPr>
          <p:cNvPr id="3" name="Immagine 2"/>
          <p:cNvPicPr>
            <a:picLocks noChangeAspect="1"/>
          </p:cNvPicPr>
          <p:nvPr/>
        </p:nvPicPr>
        <p:blipFill>
          <a:blip r:embed="rId2"/>
          <a:stretch>
            <a:fillRect/>
          </a:stretch>
        </p:blipFill>
        <p:spPr>
          <a:xfrm>
            <a:off x="531922" y="1198180"/>
            <a:ext cx="3356905" cy="2039743"/>
          </a:xfrm>
          <a:prstGeom prst="rect">
            <a:avLst/>
          </a:prstGeom>
        </p:spPr>
      </p:pic>
      <p:sp>
        <p:nvSpPr>
          <p:cNvPr id="4" name="CasellaDiTesto 3"/>
          <p:cNvSpPr txBox="1"/>
          <p:nvPr/>
        </p:nvSpPr>
        <p:spPr>
          <a:xfrm>
            <a:off x="4435366" y="1282262"/>
            <a:ext cx="7178566" cy="2862322"/>
          </a:xfrm>
          <a:prstGeom prst="rect">
            <a:avLst/>
          </a:prstGeom>
          <a:noFill/>
        </p:spPr>
        <p:txBody>
          <a:bodyPr wrap="square" rtlCol="0">
            <a:spAutoFit/>
          </a:bodyPr>
          <a:lstStyle/>
          <a:p>
            <a:r>
              <a:rPr lang="it-IT" dirty="0" smtClean="0"/>
              <a:t>Normalmente si tratta di eventi sporadici</a:t>
            </a:r>
          </a:p>
          <a:p>
            <a:endParaRPr lang="it-IT" dirty="0"/>
          </a:p>
          <a:p>
            <a:r>
              <a:rPr lang="it-IT" dirty="0" smtClean="0"/>
              <a:t>Derivati spesso da vita in stretto contatto con microorganismi, perciò molto spesso coinvolge il trasferimento di geni batterici in eucarioti</a:t>
            </a:r>
          </a:p>
          <a:p>
            <a:endParaRPr lang="it-IT" dirty="0"/>
          </a:p>
          <a:p>
            <a:r>
              <a:rPr lang="it-IT" dirty="0" smtClean="0"/>
              <a:t>Molto frequente per geni di origine virale</a:t>
            </a:r>
          </a:p>
          <a:p>
            <a:endParaRPr lang="it-IT" dirty="0"/>
          </a:p>
          <a:p>
            <a:r>
              <a:rPr lang="it-IT" dirty="0" smtClean="0"/>
              <a:t>In alcuni gruppi animali è molto più comune di quanto ci si possa aspettare (es. tardigradi e rotiferi)</a:t>
            </a:r>
            <a:endParaRPr lang="en-US" dirty="0"/>
          </a:p>
        </p:txBody>
      </p:sp>
      <p:pic>
        <p:nvPicPr>
          <p:cNvPr id="5" name="Immagine 4"/>
          <p:cNvPicPr>
            <a:picLocks noChangeAspect="1"/>
          </p:cNvPicPr>
          <p:nvPr/>
        </p:nvPicPr>
        <p:blipFill>
          <a:blip r:embed="rId3"/>
          <a:stretch>
            <a:fillRect/>
          </a:stretch>
        </p:blipFill>
        <p:spPr>
          <a:xfrm>
            <a:off x="492711" y="3465457"/>
            <a:ext cx="3435325" cy="274615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792" y="4486752"/>
            <a:ext cx="7633409" cy="1919013"/>
          </a:xfrm>
          <a:prstGeom prst="rect">
            <a:avLst/>
          </a:prstGeom>
        </p:spPr>
      </p:pic>
    </p:spTree>
    <p:extLst>
      <p:ext uri="{BB962C8B-B14F-4D97-AF65-F5344CB8AC3E}">
        <p14:creationId xmlns:p14="http://schemas.microsoft.com/office/powerpoint/2010/main" val="152729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Un albero filogenetico radicato può essere sostanzialmente rappresentato in due  (o tre) modi</a:t>
            </a:r>
          </a:p>
          <a:p>
            <a:pPr algn="just"/>
            <a:r>
              <a:rPr lang="it-IT" sz="1800" dirty="0" smtClean="0"/>
              <a:t>Un </a:t>
            </a:r>
            <a:r>
              <a:rPr lang="it-IT" sz="1800" b="1" u="sng" dirty="0" smtClean="0"/>
              <a:t>filogramma</a:t>
            </a:r>
            <a:r>
              <a:rPr lang="it-IT" sz="1800" dirty="0" smtClean="0"/>
              <a:t> la lunghezza dei rami rappresenta la divergenza; hanno quindi il pregio di rappresentare sia le relazioni reciproche che una scala di variazione</a:t>
            </a:r>
          </a:p>
          <a:p>
            <a:pPr algn="just"/>
            <a:r>
              <a:rPr lang="it-IT" sz="1800" dirty="0" smtClean="0"/>
              <a:t>Un </a:t>
            </a:r>
            <a:r>
              <a:rPr lang="it-IT" sz="1800" b="1" u="sng" dirty="0" smtClean="0"/>
              <a:t>cladogramma</a:t>
            </a:r>
            <a:r>
              <a:rPr lang="it-IT" sz="1800" dirty="0" smtClean="0"/>
              <a:t> mostra tutti i taxa allineati, cioè la lunghezza di tutti i rami a partire dalla radice è identica. Non sono contenute informazioni relative alla divergenza, soltanto quelle relative alle relazioni reciproche tra taxa</a:t>
            </a:r>
          </a:p>
          <a:p>
            <a:pPr algn="just"/>
            <a:r>
              <a:rPr lang="it-IT" sz="1800" dirty="0" smtClean="0"/>
              <a:t>Un </a:t>
            </a:r>
            <a:r>
              <a:rPr lang="it-IT" sz="1800" b="1" u="sng" dirty="0" smtClean="0"/>
              <a:t>cronogramma</a:t>
            </a:r>
            <a:r>
              <a:rPr lang="it-IT" sz="1800" dirty="0" smtClean="0"/>
              <a:t> è concettualmente simile ad un cladogramma, ma la lunghezza dei rami in questo caso dipende dal tempo (è quindi conforme all’ipotesi dell’orologio molecolare)</a:t>
            </a:r>
            <a:endParaRPr lang="it-IT" sz="1800" dirty="0"/>
          </a:p>
        </p:txBody>
      </p:sp>
      <p:pic>
        <p:nvPicPr>
          <p:cNvPr id="4" name="Picture 3"/>
          <p:cNvPicPr>
            <a:picLocks noChangeAspect="1"/>
          </p:cNvPicPr>
          <p:nvPr/>
        </p:nvPicPr>
        <p:blipFill rotWithShape="1">
          <a:blip r:embed="rId2"/>
          <a:srcRect t="30869" b="24264"/>
          <a:stretch/>
        </p:blipFill>
        <p:spPr>
          <a:xfrm>
            <a:off x="2828925" y="4717473"/>
            <a:ext cx="6076950" cy="2047009"/>
          </a:xfrm>
          <a:prstGeom prst="rect">
            <a:avLst/>
          </a:prstGeom>
        </p:spPr>
      </p:pic>
    </p:spTree>
    <p:extLst>
      <p:ext uri="{BB962C8B-B14F-4D97-AF65-F5344CB8AC3E}">
        <p14:creationId xmlns:p14="http://schemas.microsoft.com/office/powerpoint/2010/main" val="9836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Un albero filogenetico può essere mostrato anche come albero radiale (non radicato)</a:t>
            </a:r>
          </a:p>
          <a:p>
            <a:pPr algn="just"/>
            <a:r>
              <a:rPr lang="it-IT" sz="1800" dirty="0" smtClean="0"/>
              <a:t>Alternativamente può essere mostrato come albero circolare (sia sotto forma di cladogramma che sotto forma di </a:t>
            </a:r>
            <a:r>
              <a:rPr lang="it-IT" sz="1800" dirty="0" err="1" smtClean="0"/>
              <a:t>filogramma</a:t>
            </a:r>
            <a:r>
              <a:rPr lang="it-IT" sz="1800" dirty="0" smtClean="0"/>
              <a:t>)</a:t>
            </a:r>
            <a:endParaRPr lang="it-IT" sz="1800" dirty="0"/>
          </a:p>
        </p:txBody>
      </p:sp>
      <p:pic>
        <p:nvPicPr>
          <p:cNvPr id="5" name="Immagine 4"/>
          <p:cNvPicPr>
            <a:picLocks noChangeAspect="1"/>
          </p:cNvPicPr>
          <p:nvPr/>
        </p:nvPicPr>
        <p:blipFill rotWithShape="1">
          <a:blip r:embed="rId2"/>
          <a:srcRect r="812"/>
          <a:stretch/>
        </p:blipFill>
        <p:spPr>
          <a:xfrm>
            <a:off x="1341120" y="2683093"/>
            <a:ext cx="3819459" cy="3665155"/>
          </a:xfrm>
          <a:prstGeom prst="rect">
            <a:avLst/>
          </a:prstGeom>
        </p:spPr>
      </p:pic>
      <p:sp>
        <p:nvSpPr>
          <p:cNvPr id="6" name="CasellaDiTesto 5"/>
          <p:cNvSpPr txBox="1"/>
          <p:nvPr/>
        </p:nvSpPr>
        <p:spPr>
          <a:xfrm>
            <a:off x="5927834" y="3615559"/>
            <a:ext cx="5633545" cy="1477328"/>
          </a:xfrm>
          <a:prstGeom prst="rect">
            <a:avLst/>
          </a:prstGeom>
          <a:noFill/>
        </p:spPr>
        <p:txBody>
          <a:bodyPr wrap="square" rtlCol="0">
            <a:spAutoFit/>
          </a:bodyPr>
          <a:lstStyle/>
          <a:p>
            <a:r>
              <a:rPr lang="it-IT" dirty="0" smtClean="0"/>
              <a:t>L’esempio a fianco mostra un cladogramma circolare</a:t>
            </a:r>
          </a:p>
          <a:p>
            <a:endParaRPr lang="it-IT" dirty="0"/>
          </a:p>
          <a:p>
            <a:r>
              <a:rPr lang="it-IT" dirty="0" smtClean="0"/>
              <a:t>Tutti i rami sono equidistanti dal centro dell’albero, nodo da cui si dipartono tutti i rami</a:t>
            </a:r>
            <a:endParaRPr lang="en-US" dirty="0"/>
          </a:p>
        </p:txBody>
      </p:sp>
    </p:spTree>
    <p:extLst>
      <p:ext uri="{BB962C8B-B14F-4D97-AF65-F5344CB8AC3E}">
        <p14:creationId xmlns:p14="http://schemas.microsoft.com/office/powerpoint/2010/main" val="36981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pic>
        <p:nvPicPr>
          <p:cNvPr id="7" name="Immagine 6"/>
          <p:cNvPicPr>
            <a:picLocks noChangeAspect="1"/>
          </p:cNvPicPr>
          <p:nvPr/>
        </p:nvPicPr>
        <p:blipFill rotWithShape="1">
          <a:blip r:embed="rId2"/>
          <a:srcRect l="1793" t="901" r="1373" b="1317"/>
          <a:stretch/>
        </p:blipFill>
        <p:spPr>
          <a:xfrm>
            <a:off x="977464" y="1366345"/>
            <a:ext cx="5195136" cy="4776952"/>
          </a:xfrm>
          <a:prstGeom prst="rect">
            <a:avLst/>
          </a:prstGeom>
        </p:spPr>
      </p:pic>
      <p:sp>
        <p:nvSpPr>
          <p:cNvPr id="8" name="CasellaDiTesto 7"/>
          <p:cNvSpPr txBox="1"/>
          <p:nvPr/>
        </p:nvSpPr>
        <p:spPr>
          <a:xfrm>
            <a:off x="6705600" y="1660634"/>
            <a:ext cx="5129048" cy="2308324"/>
          </a:xfrm>
          <a:prstGeom prst="rect">
            <a:avLst/>
          </a:prstGeom>
          <a:noFill/>
        </p:spPr>
        <p:txBody>
          <a:bodyPr wrap="square" rtlCol="0">
            <a:spAutoFit/>
          </a:bodyPr>
          <a:lstStyle/>
          <a:p>
            <a:r>
              <a:rPr lang="it-IT" dirty="0" err="1" smtClean="0"/>
              <a:t>Filogramma</a:t>
            </a:r>
            <a:r>
              <a:rPr lang="it-IT" dirty="0" smtClean="0"/>
              <a:t> circolare</a:t>
            </a:r>
          </a:p>
          <a:p>
            <a:endParaRPr lang="it-IT" dirty="0"/>
          </a:p>
          <a:p>
            <a:r>
              <a:rPr lang="it-IT" dirty="0" smtClean="0"/>
              <a:t>Notate la diversa lunghezza dei rami</a:t>
            </a:r>
          </a:p>
          <a:p>
            <a:endParaRPr lang="it-IT" dirty="0"/>
          </a:p>
          <a:p>
            <a:r>
              <a:rPr lang="it-IT" dirty="0" smtClean="0"/>
              <a:t>Spesso i nomi dei </a:t>
            </a:r>
            <a:r>
              <a:rPr lang="it-IT" dirty="0" err="1" smtClean="0"/>
              <a:t>taxa</a:t>
            </a:r>
            <a:r>
              <a:rPr lang="it-IT" dirty="0" smtClean="0"/>
              <a:t> sono comunque mostrati, per semplicità di rappresentazione (e leggibilità) su una immaginaria circonferenza</a:t>
            </a:r>
            <a:endParaRPr lang="en-US" dirty="0"/>
          </a:p>
        </p:txBody>
      </p:sp>
    </p:spTree>
    <p:extLst>
      <p:ext uri="{BB962C8B-B14F-4D97-AF65-F5344CB8AC3E}">
        <p14:creationId xmlns:p14="http://schemas.microsoft.com/office/powerpoint/2010/main" val="38861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8" name="CasellaDiTesto 7"/>
          <p:cNvSpPr txBox="1"/>
          <p:nvPr/>
        </p:nvSpPr>
        <p:spPr>
          <a:xfrm>
            <a:off x="6642538" y="1660634"/>
            <a:ext cx="5129048" cy="3970318"/>
          </a:xfrm>
          <a:prstGeom prst="rect">
            <a:avLst/>
          </a:prstGeom>
          <a:noFill/>
        </p:spPr>
        <p:txBody>
          <a:bodyPr wrap="square" rtlCol="0">
            <a:spAutoFit/>
          </a:bodyPr>
          <a:lstStyle/>
          <a:p>
            <a:r>
              <a:rPr lang="it-IT" dirty="0" smtClean="0"/>
              <a:t>Albero radiale (per definizione si tratta di un </a:t>
            </a:r>
            <a:r>
              <a:rPr lang="it-IT" dirty="0" err="1" smtClean="0"/>
              <a:t>filogramma</a:t>
            </a:r>
            <a:r>
              <a:rPr lang="it-IT" dirty="0" smtClean="0"/>
              <a:t>)</a:t>
            </a:r>
          </a:p>
          <a:p>
            <a:endParaRPr lang="it-IT" dirty="0"/>
          </a:p>
          <a:p>
            <a:r>
              <a:rPr lang="it-IT" dirty="0" smtClean="0"/>
              <a:t>Notate la diversa lunghezza dei rami</a:t>
            </a:r>
          </a:p>
          <a:p>
            <a:endParaRPr lang="it-IT" dirty="0"/>
          </a:p>
          <a:p>
            <a:r>
              <a:rPr lang="it-IT" dirty="0" smtClean="0"/>
              <a:t>Non è possibile stabilire il nodo ancestrale</a:t>
            </a:r>
          </a:p>
          <a:p>
            <a:endParaRPr lang="it-IT" dirty="0"/>
          </a:p>
          <a:p>
            <a:r>
              <a:rPr lang="it-IT" dirty="0" err="1" smtClean="0"/>
              <a:t>E’un</a:t>
            </a:r>
            <a:r>
              <a:rPr lang="it-IT" dirty="0" smtClean="0"/>
              <a:t> tipo di rappresentazione che in ogni caso mi permette di evidenziare la distanza evolutiva tra i </a:t>
            </a:r>
            <a:r>
              <a:rPr lang="it-IT" dirty="0" err="1" smtClean="0"/>
              <a:t>taxa</a:t>
            </a:r>
            <a:r>
              <a:rPr lang="it-IT" dirty="0" smtClean="0"/>
              <a:t> all’interno dell’albero</a:t>
            </a:r>
          </a:p>
          <a:p>
            <a:endParaRPr lang="it-IT" dirty="0"/>
          </a:p>
          <a:p>
            <a:r>
              <a:rPr lang="it-IT" b="1" dirty="0" smtClean="0"/>
              <a:t>Se uno dei </a:t>
            </a:r>
            <a:r>
              <a:rPr lang="it-IT" b="1" dirty="0" err="1" smtClean="0"/>
              <a:t>taxa</a:t>
            </a:r>
            <a:r>
              <a:rPr lang="it-IT" b="1" dirty="0" smtClean="0"/>
              <a:t> presenti nell’albero fosse un </a:t>
            </a:r>
            <a:r>
              <a:rPr lang="it-IT" b="1" dirty="0" err="1" smtClean="0"/>
              <a:t>outgroup</a:t>
            </a:r>
            <a:r>
              <a:rPr lang="it-IT" b="1" dirty="0" smtClean="0"/>
              <a:t>, sarebbe possibile radicare l’albero</a:t>
            </a:r>
            <a:endParaRPr lang="en-US" b="1" dirty="0"/>
          </a:p>
        </p:txBody>
      </p:sp>
      <p:pic>
        <p:nvPicPr>
          <p:cNvPr id="3" name="Immagine 2"/>
          <p:cNvPicPr>
            <a:picLocks noChangeAspect="1"/>
          </p:cNvPicPr>
          <p:nvPr/>
        </p:nvPicPr>
        <p:blipFill>
          <a:blip r:embed="rId2"/>
          <a:stretch>
            <a:fillRect/>
          </a:stretch>
        </p:blipFill>
        <p:spPr>
          <a:xfrm>
            <a:off x="565916" y="1470724"/>
            <a:ext cx="5782332" cy="4625866"/>
          </a:xfrm>
          <a:prstGeom prst="rect">
            <a:avLst/>
          </a:prstGeom>
        </p:spPr>
      </p:pic>
    </p:spTree>
    <p:extLst>
      <p:ext uri="{BB962C8B-B14F-4D97-AF65-F5344CB8AC3E}">
        <p14:creationId xmlns:p14="http://schemas.microsoft.com/office/powerpoint/2010/main" val="398273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8" name="CasellaDiTesto 7"/>
          <p:cNvSpPr txBox="1"/>
          <p:nvPr/>
        </p:nvSpPr>
        <p:spPr>
          <a:xfrm>
            <a:off x="6642538" y="1660634"/>
            <a:ext cx="5129048" cy="3693319"/>
          </a:xfrm>
          <a:prstGeom prst="rect">
            <a:avLst/>
          </a:prstGeom>
          <a:noFill/>
        </p:spPr>
        <p:txBody>
          <a:bodyPr wrap="square" rtlCol="0">
            <a:spAutoFit/>
          </a:bodyPr>
          <a:lstStyle/>
          <a:p>
            <a:r>
              <a:rPr lang="it-IT" dirty="0" smtClean="0"/>
              <a:t>In un albero i nodi possono essere liberamente ruotati senza cambiare il grado di relazione reciproca tra le sequenze (o le specie)</a:t>
            </a:r>
          </a:p>
          <a:p>
            <a:endParaRPr lang="it-IT" dirty="0"/>
          </a:p>
          <a:p>
            <a:r>
              <a:rPr lang="it-IT" dirty="0" smtClean="0"/>
              <a:t>La distanza globale tra due sequenze si calcola esclusivamente sulla dimensione orizzontale</a:t>
            </a:r>
          </a:p>
          <a:p>
            <a:endParaRPr lang="it-IT" dirty="0"/>
          </a:p>
          <a:p>
            <a:r>
              <a:rPr lang="it-IT" dirty="0" smtClean="0"/>
              <a:t>Il ruotare alcuni nodi può permettere a volte di organizzare l’albero in modo più razionale, senza però andare ad alterare in alcun modo la topologia</a:t>
            </a:r>
            <a:endParaRPr lang="en-US" dirty="0"/>
          </a:p>
        </p:txBody>
      </p:sp>
      <p:pic>
        <p:nvPicPr>
          <p:cNvPr id="4" name="Immagine 3"/>
          <p:cNvPicPr>
            <a:picLocks noChangeAspect="1"/>
          </p:cNvPicPr>
          <p:nvPr/>
        </p:nvPicPr>
        <p:blipFill>
          <a:blip r:embed="rId2"/>
          <a:stretch>
            <a:fillRect/>
          </a:stretch>
        </p:blipFill>
        <p:spPr>
          <a:xfrm>
            <a:off x="981030" y="1660634"/>
            <a:ext cx="4974767" cy="4554107"/>
          </a:xfrm>
          <a:prstGeom prst="rect">
            <a:avLst/>
          </a:prstGeom>
        </p:spPr>
      </p:pic>
    </p:spTree>
    <p:extLst>
      <p:ext uri="{BB962C8B-B14F-4D97-AF65-F5344CB8AC3E}">
        <p14:creationId xmlns:p14="http://schemas.microsoft.com/office/powerpoint/2010/main" val="209853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56" y="851297"/>
            <a:ext cx="5028508" cy="1756821"/>
          </a:xfrm>
        </p:spPr>
        <p:txBody>
          <a:bodyPr>
            <a:normAutofit/>
          </a:bodyPr>
          <a:lstStyle/>
          <a:p>
            <a:r>
              <a:rPr lang="it-IT" sz="2000" dirty="0" smtClean="0"/>
              <a:t>Il concetto di selezione naturale con cui abbiamo familiarità a livello di specie è anche applicabile a livello di sequenze</a:t>
            </a:r>
            <a:endParaRPr lang="it-IT" sz="2000" dirty="0"/>
          </a:p>
        </p:txBody>
      </p:sp>
      <p:pic>
        <p:nvPicPr>
          <p:cNvPr id="1026" name="Picture 2" descr="https://storybookstorage.s3.amazonaws.com/items/images/000/296/218/original/20160309-12191-1idtip9.png?14575253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46" y="3314546"/>
            <a:ext cx="6509716" cy="3217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ssets.answersingenesis.org/img/cms/content/contentnode/image/understanding-natural-sele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008" y="4078750"/>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ath.ucla.edu/~tao/finch.jpg?w=24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567054" y="110633"/>
            <a:ext cx="5105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Formato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In bioinformatica, le informazioni relative alla topologia di un albero sono contenute in file di un particolare formato detto </a:t>
            </a:r>
            <a:r>
              <a:rPr lang="it-IT" sz="1800" b="1" u="sng" dirty="0" smtClean="0"/>
              <a:t>Newick</a:t>
            </a:r>
          </a:p>
          <a:p>
            <a:pPr algn="just"/>
            <a:r>
              <a:rPr lang="it-IT" sz="1800" dirty="0" smtClean="0"/>
              <a:t>Le relazioni tra taxa ed i branching patterns sono definiti da </a:t>
            </a:r>
            <a:r>
              <a:rPr lang="it-IT" sz="1800" b="1" u="sng" dirty="0" smtClean="0"/>
              <a:t>parentesi annidate</a:t>
            </a:r>
          </a:p>
          <a:p>
            <a:pPr algn="just"/>
            <a:r>
              <a:rPr lang="it-IT" sz="1800" dirty="0" smtClean="0"/>
              <a:t>In un filogramma le informazioni relative alla lunghezza dei rami sono indicate subito dopo il nome del taxa e precdute dal simbolo «:»</a:t>
            </a:r>
            <a:endParaRPr lang="it-IT" sz="1800" dirty="0"/>
          </a:p>
        </p:txBody>
      </p:sp>
      <p:pic>
        <p:nvPicPr>
          <p:cNvPr id="5" name="Picture 4"/>
          <p:cNvPicPr>
            <a:picLocks noChangeAspect="1"/>
          </p:cNvPicPr>
          <p:nvPr/>
        </p:nvPicPr>
        <p:blipFill>
          <a:blip r:embed="rId2"/>
          <a:stretch>
            <a:fillRect/>
          </a:stretch>
        </p:blipFill>
        <p:spPr>
          <a:xfrm>
            <a:off x="3548062" y="3665826"/>
            <a:ext cx="5095875" cy="2581275"/>
          </a:xfrm>
          <a:prstGeom prst="rect">
            <a:avLst/>
          </a:prstGeom>
        </p:spPr>
      </p:pic>
    </p:spTree>
    <p:extLst>
      <p:ext uri="{BB962C8B-B14F-4D97-AF65-F5344CB8AC3E}">
        <p14:creationId xmlns:p14="http://schemas.microsoft.com/office/powerpoint/2010/main" val="115085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Formato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Il formato </a:t>
            </a:r>
            <a:r>
              <a:rPr lang="it-IT" sz="1800" dirty="0" err="1" smtClean="0"/>
              <a:t>Newick</a:t>
            </a:r>
            <a:r>
              <a:rPr lang="it-IT" sz="1800" dirty="0" smtClean="0"/>
              <a:t> può contenere anche altri due tipi di informazioni oltre alla topologia</a:t>
            </a:r>
          </a:p>
          <a:p>
            <a:pPr algn="just"/>
            <a:r>
              <a:rPr lang="it-IT" sz="1800" dirty="0" smtClean="0"/>
              <a:t>Prima di tutto la </a:t>
            </a:r>
            <a:r>
              <a:rPr lang="it-IT" sz="1800" b="1" dirty="0" smtClean="0"/>
              <a:t>lunghezza dei rami </a:t>
            </a:r>
            <a:r>
              <a:rPr lang="it-IT" sz="1800" dirty="0" smtClean="0"/>
              <a:t>(nel caso di un </a:t>
            </a:r>
            <a:r>
              <a:rPr lang="it-IT" sz="1800" dirty="0" err="1" smtClean="0"/>
              <a:t>filogramma</a:t>
            </a:r>
            <a:r>
              <a:rPr lang="it-IT" sz="1800" dirty="0" smtClean="0"/>
              <a:t>)</a:t>
            </a:r>
          </a:p>
          <a:p>
            <a:pPr algn="just"/>
            <a:r>
              <a:rPr lang="it-IT" sz="1800" dirty="0" smtClean="0"/>
              <a:t>In secondo luogo, l’eventuale </a:t>
            </a:r>
            <a:r>
              <a:rPr lang="it-IT" sz="1800" b="1" dirty="0" smtClean="0"/>
              <a:t>supporto statistico dei nodi</a:t>
            </a:r>
          </a:p>
          <a:p>
            <a:pPr algn="just"/>
            <a:r>
              <a:rPr lang="it-IT" sz="1800" dirty="0" smtClean="0"/>
              <a:t>Notazione dopo «:» (lunghezza dei rami) o tra parentesi quadre (supporto)</a:t>
            </a:r>
            <a:endParaRPr lang="it-IT" sz="1800" dirty="0"/>
          </a:p>
        </p:txBody>
      </p:sp>
      <p:pic>
        <p:nvPicPr>
          <p:cNvPr id="4" name="Immagine 3"/>
          <p:cNvPicPr>
            <a:picLocks noChangeAspect="1"/>
          </p:cNvPicPr>
          <p:nvPr/>
        </p:nvPicPr>
        <p:blipFill>
          <a:blip r:embed="rId2"/>
          <a:stretch>
            <a:fillRect/>
          </a:stretch>
        </p:blipFill>
        <p:spPr>
          <a:xfrm>
            <a:off x="2617075" y="3289141"/>
            <a:ext cx="7109382" cy="3160713"/>
          </a:xfrm>
          <a:prstGeom prst="rect">
            <a:avLst/>
          </a:prstGeom>
        </p:spPr>
      </p:pic>
    </p:spTree>
    <p:extLst>
      <p:ext uri="{BB962C8B-B14F-4D97-AF65-F5344CB8AC3E}">
        <p14:creationId xmlns:p14="http://schemas.microsoft.com/office/powerpoint/2010/main" val="146330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Alberi consensus</a:t>
            </a:r>
            <a:endParaRPr lang="it-IT" dirty="0"/>
          </a:p>
        </p:txBody>
      </p:sp>
      <p:sp>
        <p:nvSpPr>
          <p:cNvPr id="3" name="Content Placeholder 2"/>
          <p:cNvSpPr>
            <a:spLocks noGrp="1"/>
          </p:cNvSpPr>
          <p:nvPr>
            <p:ph idx="1"/>
          </p:nvPr>
        </p:nvSpPr>
        <p:spPr>
          <a:xfrm>
            <a:off x="1081347" y="1662961"/>
            <a:ext cx="5620789" cy="4343400"/>
          </a:xfrm>
        </p:spPr>
        <p:txBody>
          <a:bodyPr>
            <a:normAutofit lnSpcReduction="10000"/>
          </a:bodyPr>
          <a:lstStyle/>
          <a:p>
            <a:pPr algn="just"/>
            <a:r>
              <a:rPr lang="it-IT" sz="1800" dirty="0" smtClean="0"/>
              <a:t>Spesso i metodi di analisi filogenomica possono risultare in una serie di alberi tutti ugualmente probabili ed ottimali</a:t>
            </a:r>
          </a:p>
          <a:p>
            <a:pPr algn="just"/>
            <a:r>
              <a:rPr lang="it-IT" sz="1800" dirty="0" smtClean="0"/>
              <a:t>E’pertanto necessare generare un </a:t>
            </a:r>
            <a:r>
              <a:rPr lang="it-IT" sz="1800" b="1" u="sng" dirty="0" smtClean="0"/>
              <a:t>albero consensus</a:t>
            </a:r>
            <a:r>
              <a:rPr lang="it-IT" sz="1800" dirty="0" smtClean="0"/>
              <a:t> che possa mostrare le biforcazioni evidenziate in modo inequivoco e collassare quelle che al contrario sono risolte conflittualmente dai differenti alberi, che risultano in una politomia</a:t>
            </a:r>
          </a:p>
          <a:p>
            <a:pPr algn="just"/>
            <a:r>
              <a:rPr lang="it-IT" sz="1800" dirty="0" smtClean="0"/>
              <a:t>La combinazione dei nodi può essere fatta per </a:t>
            </a:r>
            <a:r>
              <a:rPr lang="it-IT" sz="1800" b="1" u="sng" dirty="0" smtClean="0"/>
              <a:t>consenso stretto</a:t>
            </a:r>
            <a:r>
              <a:rPr lang="it-IT" sz="1800" dirty="0" smtClean="0"/>
              <a:t> (tutti i nodi conflittuali vengono mostrati come politomie) o per </a:t>
            </a:r>
            <a:r>
              <a:rPr lang="it-IT" sz="1800" b="1" u="sng" dirty="0" smtClean="0"/>
              <a:t>majority rule</a:t>
            </a:r>
            <a:r>
              <a:rPr lang="it-IT" sz="1800" dirty="0" smtClean="0"/>
              <a:t> (vengono mantenuti soltanto i nodi dicotomici supportati da almeno il 50% degli alberi, mentre gli altri restano come politomie)</a:t>
            </a:r>
            <a:endParaRPr lang="it-IT" sz="1800" dirty="0"/>
          </a:p>
        </p:txBody>
      </p:sp>
      <p:pic>
        <p:nvPicPr>
          <p:cNvPr id="13314" name="Picture 2" descr="http://www.frozenevolution.com/sites/default/files/imce/formulae/snimek10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872" y="2016252"/>
            <a:ext cx="4309310" cy="336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89788"/>
          </a:xfrm>
        </p:spPr>
        <p:txBody>
          <a:bodyPr/>
          <a:lstStyle/>
          <a:p>
            <a:r>
              <a:rPr lang="it-IT" dirty="0" smtClean="0"/>
              <a:t>Obiettivo di un’analisi filogenetica</a:t>
            </a:r>
            <a:endParaRPr lang="it-IT" dirty="0"/>
          </a:p>
        </p:txBody>
      </p:sp>
      <p:sp>
        <p:nvSpPr>
          <p:cNvPr id="3" name="Content Placeholder 2"/>
          <p:cNvSpPr>
            <a:spLocks noGrp="1"/>
          </p:cNvSpPr>
          <p:nvPr>
            <p:ph idx="1"/>
          </p:nvPr>
        </p:nvSpPr>
        <p:spPr>
          <a:xfrm>
            <a:off x="1008611" y="1517488"/>
            <a:ext cx="9509760" cy="4343400"/>
          </a:xfrm>
        </p:spPr>
        <p:txBody>
          <a:bodyPr>
            <a:normAutofit/>
          </a:bodyPr>
          <a:lstStyle/>
          <a:p>
            <a:r>
              <a:rPr lang="it-IT" dirty="0" smtClean="0"/>
              <a:t>L’obiettivo finale di un’analisi filogenetica è quello di ricostruire correttamente la storia evolutiva sulla base dell’osservazione della divergenza tra le sequenze degli organismi</a:t>
            </a:r>
          </a:p>
          <a:p>
            <a:r>
              <a:rPr lang="it-IT" dirty="0" smtClean="0"/>
              <a:t>Cioè di </a:t>
            </a:r>
            <a:r>
              <a:rPr lang="it-IT" b="1" u="sng" dirty="0" smtClean="0"/>
              <a:t>trovare la topologia corretta associata alla lunghezza dei rami corretta</a:t>
            </a:r>
          </a:p>
          <a:p>
            <a:r>
              <a:rPr lang="it-IT" dirty="0" smtClean="0"/>
              <a:t>Tuttavia questa ricerca non è affatto semplice e può richiedere risorse computazionali molto importanti</a:t>
            </a:r>
          </a:p>
          <a:p>
            <a:r>
              <a:rPr lang="it-IT" b="1" u="sng" dirty="0" smtClean="0"/>
              <a:t>Il numero di possibili topologie in un albero aumenta in modo esponenziale </a:t>
            </a:r>
            <a:r>
              <a:rPr lang="it-IT" dirty="0" smtClean="0"/>
              <a:t>ed è definito dalla formula:</a:t>
            </a:r>
            <a:endParaRPr lang="it-IT" dirty="0"/>
          </a:p>
          <a:p>
            <a:pPr marL="45720" indent="0">
              <a:buNone/>
            </a:pPr>
            <a:r>
              <a:rPr lang="pt-BR" dirty="0"/>
              <a:t>N</a:t>
            </a:r>
            <a:r>
              <a:rPr lang="pt-BR" i="1" baseline="-25000" dirty="0"/>
              <a:t>R</a:t>
            </a:r>
            <a:r>
              <a:rPr lang="pt-BR" i="1" dirty="0"/>
              <a:t> = </a:t>
            </a:r>
            <a:r>
              <a:rPr lang="pt-BR" dirty="0"/>
              <a:t>(2n- 3)!/2</a:t>
            </a:r>
            <a:r>
              <a:rPr lang="pt-BR" baseline="30000" dirty="0"/>
              <a:t>n-2</a:t>
            </a:r>
            <a:r>
              <a:rPr lang="pt-BR" dirty="0"/>
              <a:t>(n- 2)! </a:t>
            </a:r>
          </a:p>
          <a:p>
            <a:pPr marL="45720" indent="0">
              <a:buNone/>
            </a:pPr>
            <a:r>
              <a:rPr lang="pt-BR" dirty="0" smtClean="0"/>
              <a:t>Dove n è il numero di taxa ed </a:t>
            </a:r>
            <a:r>
              <a:rPr lang="pt-BR" dirty="0"/>
              <a:t>N</a:t>
            </a:r>
            <a:r>
              <a:rPr lang="pt-BR" i="1" baseline="-25000" dirty="0"/>
              <a:t>R </a:t>
            </a:r>
            <a:r>
              <a:rPr lang="pt-BR" i="1" baseline="-25000" dirty="0" smtClean="0"/>
              <a:t> </a:t>
            </a:r>
            <a:r>
              <a:rPr lang="pt-BR" dirty="0" smtClean="0"/>
              <a:t>è il numero di alberi radicati possibili</a:t>
            </a:r>
            <a:endParaRPr lang="it-IT" dirty="0" smtClean="0"/>
          </a:p>
        </p:txBody>
      </p:sp>
    </p:spTree>
    <p:extLst>
      <p:ext uri="{BB962C8B-B14F-4D97-AF65-F5344CB8AC3E}">
        <p14:creationId xmlns:p14="http://schemas.microsoft.com/office/powerpoint/2010/main" val="165660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2070" y="3100821"/>
            <a:ext cx="8743950" cy="2381250"/>
          </a:xfrm>
          <a:prstGeom prst="rect">
            <a:avLst/>
          </a:prstGeom>
        </p:spPr>
      </p:pic>
      <p:sp>
        <p:nvSpPr>
          <p:cNvPr id="5" name="TextBox 4"/>
          <p:cNvSpPr txBox="1"/>
          <p:nvPr/>
        </p:nvSpPr>
        <p:spPr>
          <a:xfrm>
            <a:off x="1423555" y="1288473"/>
            <a:ext cx="9518071" cy="369332"/>
          </a:xfrm>
          <a:prstGeom prst="rect">
            <a:avLst/>
          </a:prstGeom>
          <a:noFill/>
        </p:spPr>
        <p:txBody>
          <a:bodyPr wrap="square" rtlCol="0">
            <a:spAutoFit/>
          </a:bodyPr>
          <a:lstStyle/>
          <a:p>
            <a:r>
              <a:rPr lang="it-IT" b="1" dirty="0" smtClean="0"/>
              <a:t>Con tre taxa abbiamo un unico albero non radicato e tre alberi radicati possibili</a:t>
            </a:r>
            <a:endParaRPr lang="it-IT" b="1" dirty="0"/>
          </a:p>
        </p:txBody>
      </p:sp>
    </p:spTree>
    <p:extLst>
      <p:ext uri="{BB962C8B-B14F-4D97-AF65-F5344CB8AC3E}">
        <p14:creationId xmlns:p14="http://schemas.microsoft.com/office/powerpoint/2010/main" val="1253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129" y="1143415"/>
            <a:ext cx="3999807" cy="4343400"/>
          </a:xfrm>
        </p:spPr>
        <p:txBody>
          <a:bodyPr>
            <a:normAutofit fontScale="92500" lnSpcReduction="10000"/>
          </a:bodyPr>
          <a:lstStyle/>
          <a:p>
            <a:pPr marL="45720" indent="0">
              <a:buNone/>
            </a:pPr>
            <a:r>
              <a:rPr lang="it-IT" dirty="0" smtClean="0"/>
              <a:t>Ma già con 4 taxa saliamo a 3 alberi non radicati e ben 15 alberi radicati</a:t>
            </a:r>
          </a:p>
          <a:p>
            <a:pPr marL="45720" indent="0">
              <a:buNone/>
            </a:pPr>
            <a:endParaRPr lang="it-IT" dirty="0" smtClean="0"/>
          </a:p>
          <a:p>
            <a:pPr marL="45720" indent="0">
              <a:buNone/>
            </a:pPr>
            <a:r>
              <a:rPr lang="it-IT" dirty="0" smtClean="0"/>
              <a:t>Se eseguiamo il calcolo dell’equazione precedente per soli 6 taxa ci riroveremo con 105 alberi non radicati e 945 alberi radicati...</a:t>
            </a:r>
            <a:r>
              <a:rPr lang="en-US" dirty="0" smtClean="0"/>
              <a:t> </a:t>
            </a:r>
          </a:p>
          <a:p>
            <a:pPr marL="45720" indent="0">
              <a:buNone/>
            </a:pPr>
            <a:endParaRPr lang="en-US" dirty="0"/>
          </a:p>
          <a:p>
            <a:pPr marL="45720" indent="0">
              <a:buNone/>
            </a:pPr>
            <a:r>
              <a:rPr lang="it-IT" dirty="0" smtClean="0"/>
              <a:t>Per 10 taxa arriviamo addirittura a </a:t>
            </a:r>
            <a:r>
              <a:rPr lang="it-IT" b="1" i="1" dirty="0" smtClean="0"/>
              <a:t>2,027,025 </a:t>
            </a:r>
            <a:r>
              <a:rPr lang="it-IT" dirty="0" smtClean="0"/>
              <a:t>(non radicati) e </a:t>
            </a:r>
            <a:r>
              <a:rPr lang="it-IT" b="1" i="1" dirty="0" smtClean="0"/>
              <a:t>34,459,425 </a:t>
            </a:r>
            <a:r>
              <a:rPr lang="it-IT" dirty="0" smtClean="0"/>
              <a:t>(radicati)</a:t>
            </a:r>
          </a:p>
          <a:p>
            <a:pPr marL="45720" indent="0">
              <a:buNone/>
            </a:pPr>
            <a:endParaRPr lang="it-IT" dirty="0"/>
          </a:p>
        </p:txBody>
      </p:sp>
      <p:pic>
        <p:nvPicPr>
          <p:cNvPr id="4" name="Picture 3"/>
          <p:cNvPicPr>
            <a:picLocks noChangeAspect="1"/>
          </p:cNvPicPr>
          <p:nvPr/>
        </p:nvPicPr>
        <p:blipFill>
          <a:blip r:embed="rId2"/>
          <a:stretch>
            <a:fillRect/>
          </a:stretch>
        </p:blipFill>
        <p:spPr>
          <a:xfrm>
            <a:off x="5568988" y="748937"/>
            <a:ext cx="5281892" cy="5392092"/>
          </a:xfrm>
          <a:prstGeom prst="rect">
            <a:avLst/>
          </a:prstGeom>
        </p:spPr>
      </p:pic>
    </p:spTree>
    <p:extLst>
      <p:ext uri="{BB962C8B-B14F-4D97-AF65-F5344CB8AC3E}">
        <p14:creationId xmlns:p14="http://schemas.microsoft.com/office/powerpoint/2010/main" val="20379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t="20999" r="33013"/>
          <a:stretch/>
        </p:blipFill>
        <p:spPr>
          <a:xfrm>
            <a:off x="718721" y="399393"/>
            <a:ext cx="6134024" cy="5418380"/>
          </a:xfrm>
          <a:prstGeom prst="rect">
            <a:avLst/>
          </a:prstGeom>
        </p:spPr>
      </p:pic>
      <p:sp>
        <p:nvSpPr>
          <p:cNvPr id="6" name="CasellaDiTesto 5"/>
          <p:cNvSpPr txBox="1"/>
          <p:nvPr/>
        </p:nvSpPr>
        <p:spPr>
          <a:xfrm>
            <a:off x="7273159" y="914400"/>
            <a:ext cx="4656082" cy="1200329"/>
          </a:xfrm>
          <a:prstGeom prst="rect">
            <a:avLst/>
          </a:prstGeom>
          <a:noFill/>
        </p:spPr>
        <p:txBody>
          <a:bodyPr wrap="square" rtlCol="0">
            <a:spAutoFit/>
          </a:bodyPr>
          <a:lstStyle/>
          <a:p>
            <a:r>
              <a:rPr lang="it-IT" dirty="0" smtClean="0"/>
              <a:t>Proviamo a ragionare sulle varie possibilità di radicazione di un albero non radicato per valutare la complessità delle possibilità</a:t>
            </a:r>
            <a:endParaRPr lang="en-US" dirty="0"/>
          </a:p>
        </p:txBody>
      </p:sp>
    </p:spTree>
    <p:extLst>
      <p:ext uri="{BB962C8B-B14F-4D97-AF65-F5344CB8AC3E}">
        <p14:creationId xmlns:p14="http://schemas.microsoft.com/office/powerpoint/2010/main" val="26069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Calcolo dell’albero</a:t>
            </a:r>
            <a:endParaRPr lang="it-IT" dirty="0"/>
          </a:p>
        </p:txBody>
      </p:sp>
      <p:sp>
        <p:nvSpPr>
          <p:cNvPr id="3" name="Content Placeholder 2"/>
          <p:cNvSpPr>
            <a:spLocks noGrp="1"/>
          </p:cNvSpPr>
          <p:nvPr>
            <p:ph idx="1"/>
          </p:nvPr>
        </p:nvSpPr>
        <p:spPr>
          <a:xfrm>
            <a:off x="1341120" y="1319645"/>
            <a:ext cx="9509760" cy="4697107"/>
          </a:xfrm>
        </p:spPr>
        <p:txBody>
          <a:bodyPr/>
          <a:lstStyle/>
          <a:p>
            <a:r>
              <a:rPr lang="it-IT" dirty="0" smtClean="0"/>
              <a:t>Visto il numero minore di alberi non radicati possibili, conviene partire dalla loro computazione, per procedere alla radicazione tramite outgroup in un secondo momento</a:t>
            </a:r>
          </a:p>
          <a:p>
            <a:r>
              <a:rPr lang="it-IT" dirty="0" smtClean="0"/>
              <a:t>Gli step sono:</a:t>
            </a:r>
          </a:p>
          <a:p>
            <a:pPr marL="45720" indent="0">
              <a:buNone/>
            </a:pPr>
            <a:endParaRPr lang="it-IT" dirty="0" smtClean="0"/>
          </a:p>
          <a:p>
            <a:pPr marL="502920" indent="-457200">
              <a:buAutoNum type="arabicParenR"/>
            </a:pPr>
            <a:r>
              <a:rPr lang="it-IT" b="1" dirty="0" smtClean="0"/>
              <a:t>Scelta dei marker filogenetici</a:t>
            </a:r>
          </a:p>
          <a:p>
            <a:pPr marL="502920" indent="-457200">
              <a:buAutoNum type="arabicParenR"/>
            </a:pPr>
            <a:r>
              <a:rPr lang="it-IT" b="1" dirty="0" smtClean="0"/>
              <a:t>Allineamento multiplo</a:t>
            </a:r>
          </a:p>
          <a:p>
            <a:pPr marL="502920" indent="-457200">
              <a:buAutoNum type="arabicParenR"/>
            </a:pPr>
            <a:r>
              <a:rPr lang="it-IT" b="1" dirty="0" smtClean="0"/>
              <a:t>Definizione del modello di evoluzione molecolare</a:t>
            </a:r>
          </a:p>
          <a:p>
            <a:pPr marL="502920" indent="-457200">
              <a:buAutoNum type="arabicParenR"/>
            </a:pPr>
            <a:r>
              <a:rPr lang="it-IT" b="1" dirty="0" smtClean="0"/>
              <a:t>Determinazione del metodo di costruzione dell’albero</a:t>
            </a:r>
          </a:p>
          <a:p>
            <a:pPr marL="502920" indent="-457200">
              <a:buAutoNum type="arabicParenR"/>
            </a:pPr>
            <a:r>
              <a:rPr lang="it-IT" b="1" dirty="0" smtClean="0"/>
              <a:t>Valutazione della solidità dell’analisi</a:t>
            </a:r>
            <a:endParaRPr lang="it-IT" b="1" dirty="0"/>
          </a:p>
        </p:txBody>
      </p:sp>
    </p:spTree>
    <p:extLst>
      <p:ext uri="{BB962C8B-B14F-4D97-AF65-F5344CB8AC3E}">
        <p14:creationId xmlns:p14="http://schemas.microsoft.com/office/powerpoint/2010/main" val="230056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Scelta dei marker molecolari</a:t>
            </a:r>
            <a:endParaRPr lang="it-IT" dirty="0"/>
          </a:p>
        </p:txBody>
      </p:sp>
      <p:sp>
        <p:nvSpPr>
          <p:cNvPr id="3" name="Content Placeholder 2"/>
          <p:cNvSpPr>
            <a:spLocks noGrp="1"/>
          </p:cNvSpPr>
          <p:nvPr>
            <p:ph idx="1"/>
          </p:nvPr>
        </p:nvSpPr>
        <p:spPr>
          <a:xfrm>
            <a:off x="1341120" y="1319645"/>
            <a:ext cx="9509760" cy="4697107"/>
          </a:xfrm>
        </p:spPr>
        <p:txBody>
          <a:bodyPr>
            <a:normAutofit fontScale="92500"/>
          </a:bodyPr>
          <a:lstStyle/>
          <a:p>
            <a:r>
              <a:rPr lang="it-IT" b="1" dirty="0" smtClean="0"/>
              <a:t>Per organismi molto vicini posso scegliere sequenze nucleotidiche, visto che mi danno una maggior informazione rispetto a sequenze proteiche che avranno uno scarso livello di variabilità </a:t>
            </a:r>
            <a:r>
              <a:rPr lang="it-IT" dirty="0" smtClean="0"/>
              <a:t>(es.DNA mitocondriale nello studio di popolazioni)</a:t>
            </a:r>
          </a:p>
          <a:p>
            <a:r>
              <a:rPr lang="it-IT" b="1" dirty="0" smtClean="0"/>
              <a:t>Per organismi più distanti è opportuno scegliere sequenze nucleotidiche che evolvono lentamente </a:t>
            </a:r>
            <a:r>
              <a:rPr lang="it-IT" dirty="0" smtClean="0"/>
              <a:t>(es. RNA ribosomale o regioni di DNA codificanti proteine relativamente ben conservate)</a:t>
            </a:r>
          </a:p>
          <a:p>
            <a:r>
              <a:rPr lang="it-IT" dirty="0" smtClean="0"/>
              <a:t>Se l’interesse è volto invece a </a:t>
            </a:r>
            <a:r>
              <a:rPr lang="it-IT" b="1" dirty="0" smtClean="0"/>
              <a:t>relazioni molto distanti non ha molto senso affidarsi a sequenze nucleotidiche per l’accumulo di sostituzioni multiple e per la troppa divergenza e bisogna necessariamente affidarsi a sequenze proteiche conservate</a:t>
            </a:r>
            <a:r>
              <a:rPr lang="it-IT" dirty="0" smtClean="0"/>
              <a:t> perlomeno in tutti gli organismi di interesse</a:t>
            </a:r>
          </a:p>
          <a:p>
            <a:r>
              <a:rPr lang="it-IT" dirty="0" smtClean="0"/>
              <a:t>Abbiamo già discusso bevemente quali possano essere i benefici nell’allineamento multiplo di proteine rispetto a sequenze nucleotidiche a causa della degenerazione del codice genetico -&gt; </a:t>
            </a:r>
            <a:r>
              <a:rPr lang="it-IT" b="1" dirty="0" smtClean="0"/>
              <a:t>nella maggior parte dei casi l’utilizzo di sequenze proteiche è maggiormente appropriato</a:t>
            </a:r>
            <a:endParaRPr lang="it-IT" b="1" dirty="0"/>
          </a:p>
        </p:txBody>
      </p:sp>
    </p:spTree>
    <p:extLst>
      <p:ext uri="{BB962C8B-B14F-4D97-AF65-F5344CB8AC3E}">
        <p14:creationId xmlns:p14="http://schemas.microsoft.com/office/powerpoint/2010/main" val="4075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Allineamento multiplo</a:t>
            </a:r>
            <a:endParaRPr lang="it-IT" dirty="0"/>
          </a:p>
        </p:txBody>
      </p:sp>
      <p:sp>
        <p:nvSpPr>
          <p:cNvPr id="3" name="Content Placeholder 2"/>
          <p:cNvSpPr>
            <a:spLocks noGrp="1"/>
          </p:cNvSpPr>
          <p:nvPr>
            <p:ph idx="1"/>
          </p:nvPr>
        </p:nvSpPr>
        <p:spPr>
          <a:xfrm>
            <a:off x="1341120" y="1319645"/>
            <a:ext cx="9509760" cy="4697107"/>
          </a:xfrm>
        </p:spPr>
        <p:txBody>
          <a:bodyPr>
            <a:normAutofit lnSpcReduction="10000"/>
          </a:bodyPr>
          <a:lstStyle/>
          <a:p>
            <a:pPr algn="just"/>
            <a:r>
              <a:rPr lang="it-IT" dirty="0" smtClean="0"/>
              <a:t>Abbiamo già visto come l’allineamento multiplo di sequenze può comportare alcune problematiche</a:t>
            </a:r>
          </a:p>
          <a:p>
            <a:pPr algn="just"/>
            <a:r>
              <a:rPr lang="it-IT" b="1" u="sng" dirty="0" smtClean="0">
                <a:solidFill>
                  <a:srgbClr val="FF0000"/>
                </a:solidFill>
              </a:rPr>
              <a:t>Affinchè un’analisi filogenetica sia affidabile essa deve essere idealmente basata su un’allineamento multiplo corretto</a:t>
            </a:r>
          </a:p>
          <a:p>
            <a:pPr algn="just"/>
            <a:r>
              <a:rPr lang="it-IT" dirty="0" smtClean="0"/>
              <a:t>Al di là della scelta di sequenze nucleotidiche o proteiche ed i conseguenti probelmi che possono essere collegati alla </a:t>
            </a:r>
            <a:r>
              <a:rPr lang="it-IT" b="1" dirty="0" smtClean="0"/>
              <a:t>degenerazione del codice genetico</a:t>
            </a:r>
            <a:r>
              <a:rPr lang="it-IT" dirty="0" smtClean="0"/>
              <a:t>, </a:t>
            </a:r>
            <a:r>
              <a:rPr lang="it-IT" b="1" dirty="0" smtClean="0"/>
              <a:t>all’utilizzo preferenziale di alcuni codoni </a:t>
            </a:r>
            <a:r>
              <a:rPr lang="it-IT" dirty="0" smtClean="0"/>
              <a:t>oppure al </a:t>
            </a:r>
            <a:r>
              <a:rPr lang="it-IT" b="1" dirty="0" smtClean="0"/>
              <a:t>mancato rispetto delle triplette dei codoni nell’allineamento</a:t>
            </a:r>
            <a:r>
              <a:rPr lang="it-IT" dirty="0" smtClean="0"/>
              <a:t>, la scelta fondamentale da fare è se </a:t>
            </a:r>
            <a:r>
              <a:rPr lang="it-IT" b="1" u="sng" dirty="0" smtClean="0">
                <a:solidFill>
                  <a:srgbClr val="FF0000"/>
                </a:solidFill>
              </a:rPr>
              <a:t>tenere in considerazione l’intero allineamento oppure se analizzarne solamente una porzione</a:t>
            </a:r>
          </a:p>
          <a:p>
            <a:pPr algn="just"/>
            <a:r>
              <a:rPr lang="it-IT" b="1" u="sng" dirty="0" smtClean="0"/>
              <a:t>Si tratta di una scelta soggettiva ed arbitraria, che dovrebbe portare a scartare le regioni troppo divergenti per essere informative</a:t>
            </a:r>
          </a:p>
          <a:p>
            <a:pPr algn="just"/>
            <a:r>
              <a:rPr lang="it-IT" dirty="0" smtClean="0"/>
              <a:t>Queste potrebbero contenere molte </a:t>
            </a:r>
            <a:r>
              <a:rPr lang="it-IT" b="1" u="sng" dirty="0" smtClean="0"/>
              <a:t>indels</a:t>
            </a:r>
            <a:r>
              <a:rPr lang="it-IT" dirty="0" smtClean="0"/>
              <a:t> e, soprattutto, </a:t>
            </a:r>
            <a:r>
              <a:rPr lang="it-IT" b="1" u="sng" dirty="0" smtClean="0"/>
              <a:t>sostituzioni multiple</a:t>
            </a:r>
            <a:r>
              <a:rPr lang="it-IT" dirty="0" smtClean="0"/>
              <a:t> che mascherano la storia evolutiva di un carattere (</a:t>
            </a:r>
            <a:r>
              <a:rPr lang="it-IT" b="1" u="sng" dirty="0" smtClean="0"/>
              <a:t>omoplasia</a:t>
            </a:r>
            <a:r>
              <a:rPr lang="it-IT" dirty="0" smtClean="0"/>
              <a:t>)</a:t>
            </a:r>
            <a:endParaRPr lang="it-IT" dirty="0"/>
          </a:p>
        </p:txBody>
      </p:sp>
    </p:spTree>
    <p:extLst>
      <p:ext uri="{BB962C8B-B14F-4D97-AF65-F5344CB8AC3E}">
        <p14:creationId xmlns:p14="http://schemas.microsoft.com/office/powerpoint/2010/main" val="205789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smtClean="0"/>
              <a:t>Filogenetica e filogenesi - definizione</a:t>
            </a:r>
            <a:endParaRPr lang="it-IT" dirty="0"/>
          </a:p>
        </p:txBody>
      </p:sp>
      <p:sp>
        <p:nvSpPr>
          <p:cNvPr id="3" name="Content Placeholder 2"/>
          <p:cNvSpPr>
            <a:spLocks noGrp="1"/>
          </p:cNvSpPr>
          <p:nvPr>
            <p:ph idx="1"/>
          </p:nvPr>
        </p:nvSpPr>
        <p:spPr>
          <a:xfrm>
            <a:off x="1341120" y="1205762"/>
            <a:ext cx="9509760" cy="4343400"/>
          </a:xfrm>
        </p:spPr>
        <p:txBody>
          <a:bodyPr/>
          <a:lstStyle/>
          <a:p>
            <a:pPr algn="just"/>
            <a:r>
              <a:rPr lang="it-IT" dirty="0" smtClean="0"/>
              <a:t>Per </a:t>
            </a:r>
            <a:r>
              <a:rPr lang="it-IT" b="1" u="sng" dirty="0" smtClean="0"/>
              <a:t>filogenetica</a:t>
            </a:r>
            <a:r>
              <a:rPr lang="it-IT" dirty="0" smtClean="0"/>
              <a:t> si intende lo studio della storia evolutiva degli organismi utilizzando diagrammi a forma di albero che rappresentano il loro pedigree</a:t>
            </a:r>
          </a:p>
          <a:p>
            <a:pPr algn="just"/>
            <a:r>
              <a:rPr lang="it-IT" dirty="0" smtClean="0"/>
              <a:t>Gli schemi di ramificazione che rappresentano la divergenza evolutiva sono complessivamente definiti «</a:t>
            </a:r>
            <a:r>
              <a:rPr lang="it-IT" b="1" u="sng" dirty="0" smtClean="0"/>
              <a:t>filogenesi</a:t>
            </a:r>
            <a:r>
              <a:rPr lang="it-IT" dirty="0" smtClean="0"/>
              <a:t>»</a:t>
            </a:r>
          </a:p>
          <a:p>
            <a:pPr algn="just"/>
            <a:r>
              <a:rPr lang="it-IT" dirty="0" smtClean="0"/>
              <a:t>Originariamente la filogenetica si basava in larga parte sullo studio di </a:t>
            </a:r>
            <a:r>
              <a:rPr lang="it-IT" b="1" u="sng" dirty="0" smtClean="0"/>
              <a:t>fossili</a:t>
            </a:r>
            <a:r>
              <a:rPr lang="it-IT" dirty="0" smtClean="0"/>
              <a:t> per ricavare caratteristiche ancestrali dalle quali si sono originate quelle degli organismi attualmente viventi. Tuttavia questo approccio ha molte limitazioni: dati frammentari nello spazio e nel tempo, difficoltà di raccolta per inaccessibilità dei depositi fossili, mancanza di dati per molti gruppi animali e vegetali</a:t>
            </a:r>
          </a:p>
          <a:p>
            <a:endParaRPr lang="it-IT" dirty="0"/>
          </a:p>
        </p:txBody>
      </p:sp>
      <p:pic>
        <p:nvPicPr>
          <p:cNvPr id="2050" name="Picture 2" descr="https://assets.answersingenesis.org/img/cms/content/contentnode/header_image/fossil-rec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689561" y="5074231"/>
            <a:ext cx="4316384" cy="13702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iscover-trieste.it/ProxyVFS.axd/image_big/r14775/file-jpg?v=7719&amp;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344" y="4807756"/>
            <a:ext cx="3031029" cy="163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3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smtClean="0"/>
              <a:t>Si tratta di modelli che aiutano a correggere i fenomeni di omoplasia, che sono comunque sempre possibili in qualsiasi dataset di sequenze</a:t>
            </a:r>
          </a:p>
          <a:p>
            <a:pPr algn="just"/>
            <a:r>
              <a:rPr lang="it-IT" dirty="0" smtClean="0"/>
              <a:t>Vengono comunemente denominati </a:t>
            </a:r>
            <a:r>
              <a:rPr lang="it-IT" b="1" dirty="0" smtClean="0"/>
              <a:t>modelli di sostituzione</a:t>
            </a:r>
            <a:r>
              <a:rPr lang="it-IT" dirty="0" smtClean="0"/>
              <a:t> o </a:t>
            </a:r>
            <a:r>
              <a:rPr lang="it-IT" b="1" dirty="0" smtClean="0"/>
              <a:t>modelli evolutivi</a:t>
            </a:r>
          </a:p>
          <a:p>
            <a:pPr algn="just"/>
            <a:r>
              <a:rPr lang="it-IT" dirty="0" smtClean="0"/>
              <a:t>Per la filogenesi basata su sequenze di DNA esistono molteplici modelli di sostituzione nucleotidica</a:t>
            </a:r>
          </a:p>
          <a:p>
            <a:pPr algn="just"/>
            <a:r>
              <a:rPr lang="it-IT" dirty="0" smtClean="0"/>
              <a:t>Il più semplice è il modello di </a:t>
            </a:r>
            <a:r>
              <a:rPr lang="it-IT" b="1" dirty="0" smtClean="0"/>
              <a:t>Jukes-Cantor</a:t>
            </a:r>
            <a:r>
              <a:rPr lang="it-IT" dirty="0" smtClean="0"/>
              <a:t>, che assume che tutte le sostituzioni nucleotidiche avvengano con la medesima frequenza e considera la possibilità di sostituzioni multiple con una funzione logaritmica</a:t>
            </a:r>
          </a:p>
          <a:p>
            <a:pPr algn="just"/>
            <a:r>
              <a:rPr lang="it-IT" dirty="0" smtClean="0"/>
              <a:t>Un modello leggermente più complesso è il </a:t>
            </a:r>
            <a:r>
              <a:rPr lang="it-IT" b="1" dirty="0" smtClean="0"/>
              <a:t>modello di Kimura a due parametri</a:t>
            </a:r>
            <a:r>
              <a:rPr lang="it-IT" dirty="0" smtClean="0"/>
              <a:t>, che considera due frequenze diverse per transizioni e transversioni e meglio rispecchia la realtà biologica</a:t>
            </a:r>
            <a:endParaRPr lang="it-IT" dirty="0"/>
          </a:p>
        </p:txBody>
      </p:sp>
    </p:spTree>
    <p:extLst>
      <p:ext uri="{BB962C8B-B14F-4D97-AF65-F5344CB8AC3E}">
        <p14:creationId xmlns:p14="http://schemas.microsoft.com/office/powerpoint/2010/main" val="108202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smtClean="0"/>
              <a:t>Esistono tuttavia molti altri </a:t>
            </a:r>
            <a:r>
              <a:rPr lang="it-IT" b="1" dirty="0" smtClean="0"/>
              <a:t>modelli di evoluzione molecolare più complessi </a:t>
            </a:r>
            <a:r>
              <a:rPr lang="it-IT" dirty="0" smtClean="0"/>
              <a:t>(GTR, HKY, ecc.) che prendono in considerazione molti più parametri ma che solo in rare occasioni trovano un’applicazione pratica dal momento che comportano una complessità di calcolo molto maggiore (possono essere stimati con software come </a:t>
            </a:r>
            <a:r>
              <a:rPr lang="it-IT" b="1" dirty="0" smtClean="0"/>
              <a:t>ModelTest</a:t>
            </a:r>
            <a:r>
              <a:rPr lang="it-IT" dirty="0" smtClean="0"/>
              <a:t>)</a:t>
            </a:r>
          </a:p>
          <a:p>
            <a:pPr algn="just"/>
            <a:r>
              <a:rPr lang="it-IT" dirty="0" smtClean="0"/>
              <a:t>Specifici modelli di evoluzione molecolare sono stati messi a punto per sequenze particolare (DNA mitocrondriale, DNA del virus HIV, etc.)</a:t>
            </a:r>
          </a:p>
          <a:p>
            <a:pPr algn="just"/>
            <a:r>
              <a:rPr lang="it-IT" dirty="0" smtClean="0"/>
              <a:t>Per sequenze proteiche si possono usare delle matrici di sostituzione simili alle PAM, già corrette per sostituzioni multiple</a:t>
            </a:r>
            <a:endParaRPr lang="it-IT" dirty="0"/>
          </a:p>
        </p:txBody>
      </p:sp>
      <p:pic>
        <p:nvPicPr>
          <p:cNvPr id="4" name="Picture 3"/>
          <p:cNvPicPr>
            <a:picLocks noChangeAspect="1"/>
          </p:cNvPicPr>
          <p:nvPr/>
        </p:nvPicPr>
        <p:blipFill>
          <a:blip r:embed="rId2"/>
          <a:stretch>
            <a:fillRect/>
          </a:stretch>
        </p:blipFill>
        <p:spPr>
          <a:xfrm>
            <a:off x="3371850" y="4311777"/>
            <a:ext cx="5448300" cy="1933575"/>
          </a:xfrm>
          <a:prstGeom prst="rect">
            <a:avLst/>
          </a:prstGeom>
        </p:spPr>
      </p:pic>
    </p:spTree>
    <p:extLst>
      <p:ext uri="{BB962C8B-B14F-4D97-AF65-F5344CB8AC3E}">
        <p14:creationId xmlns:p14="http://schemas.microsoft.com/office/powerpoint/2010/main" val="310331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698660" y="1340427"/>
            <a:ext cx="6452062" cy="4697107"/>
          </a:xfrm>
        </p:spPr>
        <p:txBody>
          <a:bodyPr>
            <a:normAutofit lnSpcReduction="10000"/>
          </a:bodyPr>
          <a:lstStyle/>
          <a:p>
            <a:pPr algn="just"/>
            <a:r>
              <a:rPr lang="it-IT" dirty="0" smtClean="0"/>
              <a:t>Bisogna tenere in considerazione che non tutti i siti in una sequenza evolvono con la stessa velocità (si parla di </a:t>
            </a:r>
            <a:r>
              <a:rPr lang="it-IT" b="1" u="sng" dirty="0" smtClean="0"/>
              <a:t>among sites variation</a:t>
            </a:r>
            <a:r>
              <a:rPr lang="it-IT" dirty="0" smtClean="0"/>
              <a:t>)</a:t>
            </a:r>
          </a:p>
          <a:p>
            <a:pPr algn="just"/>
            <a:r>
              <a:rPr lang="it-IT" dirty="0" smtClean="0"/>
              <a:t>Pensiamo alla velocità differente con cui possono evolvere le tre posizioni delle triplette dei codoni: la terza può variare spesso liberamente senza comportare modifiche nell’amino acido codificato, le altre due sono soggette a maggiori restrizioni</a:t>
            </a:r>
          </a:p>
          <a:p>
            <a:pPr algn="just"/>
            <a:r>
              <a:rPr lang="it-IT" dirty="0" smtClean="0"/>
              <a:t>La stessa cosa vale per le proteine</a:t>
            </a:r>
          </a:p>
          <a:p>
            <a:pPr algn="just"/>
            <a:r>
              <a:rPr lang="it-IT" dirty="0" smtClean="0"/>
              <a:t>La distribuzione della variazione dei siti in una sequenza segue una </a:t>
            </a:r>
            <a:r>
              <a:rPr lang="it-IT" b="1" u="sng" dirty="0" smtClean="0"/>
              <a:t>distribuzione gamma</a:t>
            </a:r>
            <a:r>
              <a:rPr lang="it-IT" dirty="0" smtClean="0"/>
              <a:t>, che pul essere tenuta in considerazione nel modello di evoluzione molecolare per descrivere quanti siti invariabili e quanti siti variabili sono presenti</a:t>
            </a:r>
            <a:endParaRPr lang="it-IT" dirty="0"/>
          </a:p>
        </p:txBody>
      </p:sp>
      <p:pic>
        <p:nvPicPr>
          <p:cNvPr id="5" name="Picture 4"/>
          <p:cNvPicPr>
            <a:picLocks noChangeAspect="1"/>
          </p:cNvPicPr>
          <p:nvPr/>
        </p:nvPicPr>
        <p:blipFill>
          <a:blip r:embed="rId2"/>
          <a:stretch>
            <a:fillRect/>
          </a:stretch>
        </p:blipFill>
        <p:spPr>
          <a:xfrm>
            <a:off x="7071937" y="1787236"/>
            <a:ext cx="5120063" cy="3169228"/>
          </a:xfrm>
          <a:prstGeom prst="rect">
            <a:avLst/>
          </a:prstGeom>
        </p:spPr>
      </p:pic>
    </p:spTree>
    <p:extLst>
      <p:ext uri="{BB962C8B-B14F-4D97-AF65-F5344CB8AC3E}">
        <p14:creationId xmlns:p14="http://schemas.microsoft.com/office/powerpoint/2010/main" val="62803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lstStyle/>
          <a:p>
            <a:r>
              <a:rPr lang="it-IT" dirty="0" smtClean="0"/>
              <a:t>Metodi di costruzione degli alberi</a:t>
            </a:r>
            <a:endParaRPr lang="it-IT" dirty="0"/>
          </a:p>
        </p:txBody>
      </p:sp>
      <p:sp>
        <p:nvSpPr>
          <p:cNvPr id="3" name="Content Placeholder 2"/>
          <p:cNvSpPr>
            <a:spLocks noGrp="1"/>
          </p:cNvSpPr>
          <p:nvPr>
            <p:ph idx="1"/>
          </p:nvPr>
        </p:nvSpPr>
        <p:spPr/>
        <p:txBody>
          <a:bodyPr/>
          <a:lstStyle/>
          <a:p>
            <a:pPr algn="just"/>
            <a:r>
              <a:rPr lang="it-IT" dirty="0" smtClean="0"/>
              <a:t>Ci sono due grandi categorie principali di metodi di ricostruzione filogenetica</a:t>
            </a:r>
          </a:p>
          <a:p>
            <a:pPr algn="just"/>
            <a:r>
              <a:rPr lang="it-IT" dirty="0" smtClean="0"/>
              <a:t>La prima è basata sulle </a:t>
            </a:r>
            <a:r>
              <a:rPr lang="it-IT" b="1" dirty="0" smtClean="0"/>
              <a:t>distanze</a:t>
            </a:r>
            <a:r>
              <a:rPr lang="it-IT" dirty="0" smtClean="0"/>
              <a:t>, cioè sulla dissimilarità tra le sequenze evidenziata dall’allineamento multiplo -&gt; </a:t>
            </a:r>
            <a:r>
              <a:rPr lang="it-IT" b="1" u="sng" dirty="0" smtClean="0"/>
              <a:t>approccio fenetico</a:t>
            </a:r>
          </a:p>
          <a:p>
            <a:pPr algn="just"/>
            <a:r>
              <a:rPr lang="it-IT" dirty="0" smtClean="0"/>
              <a:t>Questi metodi danno per scontato che tutte le sequenze incluse siano </a:t>
            </a:r>
            <a:r>
              <a:rPr lang="it-IT" b="1" dirty="0" smtClean="0"/>
              <a:t>omologhe</a:t>
            </a:r>
            <a:r>
              <a:rPr lang="it-IT" dirty="0" smtClean="0"/>
              <a:t> e che i rami siano </a:t>
            </a:r>
            <a:r>
              <a:rPr lang="it-IT" b="1" dirty="0" smtClean="0"/>
              <a:t>additivi</a:t>
            </a:r>
            <a:r>
              <a:rPr lang="it-IT" dirty="0" smtClean="0"/>
              <a:t>, nel senso che la distanza tra due taxa sia uguale alla somma di tuti i rami che li collegano</a:t>
            </a:r>
          </a:p>
          <a:p>
            <a:pPr algn="just"/>
            <a:r>
              <a:rPr lang="it-IT" dirty="0" smtClean="0"/>
              <a:t>Come abbiamo già brevemente accennato parlando degli allineamenti multipli, questi si basano su una </a:t>
            </a:r>
            <a:r>
              <a:rPr lang="it-IT" b="1" u="sng" dirty="0" smtClean="0"/>
              <a:t>matrice di distanze a coppie</a:t>
            </a:r>
            <a:r>
              <a:rPr lang="it-IT" dirty="0" smtClean="0"/>
              <a:t>, le cui informazioni possono essere utilizzate per generare l’albero</a:t>
            </a:r>
          </a:p>
          <a:p>
            <a:pPr algn="just"/>
            <a:r>
              <a:rPr lang="it-IT" dirty="0" smtClean="0"/>
              <a:t>Questi metodi possono a loro volta essere distinti in metodi </a:t>
            </a:r>
            <a:r>
              <a:rPr lang="it-IT" b="1" dirty="0" smtClean="0"/>
              <a:t>clustering based</a:t>
            </a:r>
            <a:r>
              <a:rPr lang="it-IT" dirty="0" smtClean="0"/>
              <a:t> ed </a:t>
            </a:r>
            <a:r>
              <a:rPr lang="it-IT" b="1" dirty="0" smtClean="0"/>
              <a:t>optimality based</a:t>
            </a:r>
            <a:endParaRPr lang="it-IT" b="1" dirty="0"/>
          </a:p>
        </p:txBody>
      </p:sp>
    </p:spTree>
    <p:extLst>
      <p:ext uri="{BB962C8B-B14F-4D97-AF65-F5344CB8AC3E}">
        <p14:creationId xmlns:p14="http://schemas.microsoft.com/office/powerpoint/2010/main" val="29697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fontScale="90000"/>
          </a:bodyPr>
          <a:lstStyle/>
          <a:p>
            <a:r>
              <a:rPr lang="it-IT" dirty="0" smtClean="0"/>
              <a:t>Algoritmi clustering-based ed optimality-based</a:t>
            </a:r>
            <a:endParaRPr lang="it-IT" dirty="0"/>
          </a:p>
        </p:txBody>
      </p:sp>
      <p:sp>
        <p:nvSpPr>
          <p:cNvPr id="3" name="Content Placeholder 2"/>
          <p:cNvSpPr>
            <a:spLocks noGrp="1"/>
          </p:cNvSpPr>
          <p:nvPr>
            <p:ph idx="1"/>
          </p:nvPr>
        </p:nvSpPr>
        <p:spPr/>
        <p:txBody>
          <a:bodyPr/>
          <a:lstStyle/>
          <a:p>
            <a:pPr algn="just"/>
            <a:r>
              <a:rPr lang="it-IT" dirty="0" smtClean="0"/>
              <a:t>Gli algoritmi clustering-based computano l’albero partendo dalla coppia di sequenze con la </a:t>
            </a:r>
            <a:r>
              <a:rPr lang="it-IT" b="1" u="sng" dirty="0" smtClean="0"/>
              <a:t>minore distanza nella matrice</a:t>
            </a:r>
          </a:p>
          <a:p>
            <a:pPr algn="just"/>
            <a:r>
              <a:rPr lang="it-IT" dirty="0" smtClean="0"/>
              <a:t>Tra questi consideriamo i </a:t>
            </a:r>
            <a:r>
              <a:rPr lang="it-IT" b="1" dirty="0" smtClean="0"/>
              <a:t>metodi </a:t>
            </a:r>
            <a:r>
              <a:rPr lang="it-IT" b="1" u="sng" dirty="0" smtClean="0">
                <a:solidFill>
                  <a:srgbClr val="FF0000"/>
                </a:solidFill>
              </a:rPr>
              <a:t>Neighbor-joining</a:t>
            </a:r>
            <a:r>
              <a:rPr lang="it-IT" b="1" dirty="0" smtClean="0"/>
              <a:t> e </a:t>
            </a:r>
            <a:r>
              <a:rPr lang="it-IT" b="1" u="sng" dirty="0" smtClean="0">
                <a:solidFill>
                  <a:srgbClr val="FF0000"/>
                </a:solidFill>
              </a:rPr>
              <a:t>UPGMA</a:t>
            </a:r>
            <a:r>
              <a:rPr lang="it-IT" b="1" dirty="0" smtClean="0"/>
              <a:t> (</a:t>
            </a:r>
            <a:r>
              <a:rPr lang="en-US" b="1" dirty="0"/>
              <a:t>unweighted pair group method using arithmetic </a:t>
            </a:r>
            <a:r>
              <a:rPr lang="en-US" b="1" dirty="0" smtClean="0"/>
              <a:t>average)</a:t>
            </a:r>
          </a:p>
          <a:p>
            <a:pPr algn="just"/>
            <a:r>
              <a:rPr lang="it-IT" dirty="0" smtClean="0"/>
              <a:t>Al contrario i metodi optimality-based comparano molte topologie alternative di alberi e selezionano quella ritenuta ottimale</a:t>
            </a:r>
          </a:p>
          <a:p>
            <a:pPr algn="just"/>
            <a:r>
              <a:rPr lang="it-IT" dirty="0" smtClean="0"/>
              <a:t>Tra questi metodi teniamo in considerazione gli </a:t>
            </a:r>
            <a:r>
              <a:rPr lang="it-IT" b="1" dirty="0" smtClean="0"/>
              <a:t>algoritmi Fitch-Margoliash e di </a:t>
            </a:r>
            <a:r>
              <a:rPr lang="it-IT" b="1" u="sng" dirty="0" smtClean="0">
                <a:solidFill>
                  <a:srgbClr val="FF0000"/>
                </a:solidFill>
              </a:rPr>
              <a:t>minima evoluzione</a:t>
            </a:r>
            <a:endParaRPr lang="it-IT" b="1" u="sng" dirty="0">
              <a:solidFill>
                <a:srgbClr val="FF0000"/>
              </a:solidFill>
            </a:endParaRPr>
          </a:p>
        </p:txBody>
      </p:sp>
    </p:spTree>
    <p:extLst>
      <p:ext uri="{BB962C8B-B14F-4D97-AF65-F5344CB8AC3E}">
        <p14:creationId xmlns:p14="http://schemas.microsoft.com/office/powerpoint/2010/main" val="8519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smtClean="0"/>
              <a:t>Metodi clustering-based – UPGMA e NJ</a:t>
            </a:r>
            <a:endParaRPr lang="it-IT" dirty="0"/>
          </a:p>
        </p:txBody>
      </p:sp>
      <p:sp>
        <p:nvSpPr>
          <p:cNvPr id="3" name="Content Placeholder 2"/>
          <p:cNvSpPr>
            <a:spLocks noGrp="1"/>
          </p:cNvSpPr>
          <p:nvPr>
            <p:ph idx="1"/>
          </p:nvPr>
        </p:nvSpPr>
        <p:spPr>
          <a:xfrm>
            <a:off x="831273" y="1205346"/>
            <a:ext cx="6244648" cy="5081154"/>
          </a:xfrm>
        </p:spPr>
        <p:txBody>
          <a:bodyPr>
            <a:normAutofit lnSpcReduction="10000"/>
          </a:bodyPr>
          <a:lstStyle/>
          <a:p>
            <a:pPr algn="just"/>
            <a:r>
              <a:rPr lang="it-IT" dirty="0" smtClean="0"/>
              <a:t>I due metodi UPGMA e Neighbor-Joining apparentemente si assimigliano</a:t>
            </a:r>
          </a:p>
          <a:p>
            <a:pPr algn="just"/>
            <a:r>
              <a:rPr lang="it-IT" dirty="0" smtClean="0"/>
              <a:t>Tuttavia il metodo UPGMA parte semplicemento dal raggruppamento in un cluster delle due sequenze con la minor distanza nella matrice e procede sequenzialmente aggiungendo la terza sequenza che mostra la minor distanza (ricalcolata) dalle due già clusterizzate</a:t>
            </a:r>
          </a:p>
          <a:p>
            <a:pPr algn="just"/>
            <a:r>
              <a:rPr lang="it-IT" dirty="0" smtClean="0"/>
              <a:t>Questo determina una </a:t>
            </a:r>
            <a:r>
              <a:rPr lang="it-IT" b="1" u="sng" dirty="0" smtClean="0"/>
              <a:t>costrizione nella topologia dell’albero</a:t>
            </a:r>
            <a:r>
              <a:rPr lang="it-IT" dirty="0" smtClean="0"/>
              <a:t>, che può portare ad errori</a:t>
            </a:r>
          </a:p>
          <a:p>
            <a:pPr algn="just"/>
            <a:r>
              <a:rPr lang="it-IT" dirty="0" smtClean="0"/>
              <a:t>Il metodo NJ invece adotta un’implementazione, non ricercando soltanto la coppia con la minor distanza, ma calcolando il set di «vicini» che minimizza la lunghezza totale dei rami dell’albero</a:t>
            </a:r>
            <a:endParaRPr lang="it-IT" dirty="0"/>
          </a:p>
        </p:txBody>
      </p:sp>
      <p:pic>
        <p:nvPicPr>
          <p:cNvPr id="1026" name="Picture 2" descr="http://slideplayer.com/slide/9251002/27/images/3/Neighbor+Joining+vs.+UPGMA.jpg"/>
          <p:cNvPicPr>
            <a:picLocks noChangeAspect="1" noChangeArrowheads="1"/>
          </p:cNvPicPr>
          <p:nvPr/>
        </p:nvPicPr>
        <p:blipFill rotWithShape="1">
          <a:blip r:embed="rId2">
            <a:extLst>
              <a:ext uri="{28A0092B-C50C-407E-A947-70E740481C1C}">
                <a14:useLocalDpi xmlns:a14="http://schemas.microsoft.com/office/drawing/2010/main" val="0"/>
              </a:ext>
            </a:extLst>
          </a:blip>
          <a:srcRect t="24501" b="12317"/>
          <a:stretch/>
        </p:blipFill>
        <p:spPr bwMode="auto">
          <a:xfrm>
            <a:off x="7203773" y="866386"/>
            <a:ext cx="4793930" cy="2271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60210" y="3586311"/>
            <a:ext cx="4281055" cy="2308324"/>
          </a:xfrm>
          <a:prstGeom prst="rect">
            <a:avLst/>
          </a:prstGeom>
          <a:noFill/>
          <a:ln>
            <a:solidFill>
              <a:schemeClr val="accent1"/>
            </a:solidFill>
          </a:ln>
        </p:spPr>
        <p:txBody>
          <a:bodyPr wrap="square" rtlCol="0">
            <a:spAutoFit/>
          </a:bodyPr>
          <a:lstStyle/>
          <a:p>
            <a:r>
              <a:rPr lang="it-IT" b="1" dirty="0" smtClean="0"/>
              <a:t>Ricordiamo che:</a:t>
            </a:r>
          </a:p>
          <a:p>
            <a:pPr marL="342900" indent="-342900">
              <a:buAutoNum type="arabicParenR"/>
            </a:pPr>
            <a:r>
              <a:rPr lang="it-IT" b="1" dirty="0" smtClean="0"/>
              <a:t>UPGMA genera sempre alberi radicati di default, NJ non radicati</a:t>
            </a:r>
          </a:p>
          <a:p>
            <a:pPr marL="342900" indent="-342900">
              <a:buAutoNum type="arabicParenR"/>
            </a:pPr>
            <a:r>
              <a:rPr lang="it-IT" b="1" dirty="0" smtClean="0"/>
              <a:t>In UPGMA tutti i taxa sono equidistanti dalla radice (molecular clock), in NJ non necessariamente </a:t>
            </a:r>
            <a:endParaRPr lang="it-IT" b="1" dirty="0"/>
          </a:p>
        </p:txBody>
      </p:sp>
    </p:spTree>
    <p:extLst>
      <p:ext uri="{BB962C8B-B14F-4D97-AF65-F5344CB8AC3E}">
        <p14:creationId xmlns:p14="http://schemas.microsoft.com/office/powerpoint/2010/main" val="27575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smtClean="0"/>
              <a:t>Metodi clustering-based – UPGMA e NJ</a:t>
            </a:r>
            <a:endParaRPr lang="it-IT" dirty="0"/>
          </a:p>
        </p:txBody>
      </p:sp>
      <p:sp>
        <p:nvSpPr>
          <p:cNvPr id="3" name="Content Placeholder 2"/>
          <p:cNvSpPr>
            <a:spLocks noGrp="1"/>
          </p:cNvSpPr>
          <p:nvPr>
            <p:ph idx="1"/>
          </p:nvPr>
        </p:nvSpPr>
        <p:spPr>
          <a:xfrm>
            <a:off x="831273" y="1205346"/>
            <a:ext cx="9601200" cy="5081154"/>
          </a:xfrm>
        </p:spPr>
        <p:txBody>
          <a:bodyPr>
            <a:normAutofit lnSpcReduction="10000"/>
          </a:bodyPr>
          <a:lstStyle/>
          <a:p>
            <a:pPr algn="just"/>
            <a:r>
              <a:rPr lang="it-IT" dirty="0" smtClean="0"/>
              <a:t>Essendo applicabile in scarsissime occasioni a dataset reali, il metodo UPGMA non trova oggi importanti applicazioni</a:t>
            </a:r>
          </a:p>
          <a:p>
            <a:pPr algn="just"/>
            <a:r>
              <a:rPr lang="it-IT" dirty="0" smtClean="0"/>
              <a:t>Il metodo NJ al contrario è </a:t>
            </a:r>
            <a:r>
              <a:rPr lang="it-IT" b="1" dirty="0" smtClean="0"/>
              <a:t>largamente utilizzato e si adatta molto bene ad un’ampia gamma di casi</a:t>
            </a:r>
            <a:r>
              <a:rPr lang="it-IT" dirty="0" smtClean="0"/>
              <a:t>, specialmente quando le distanze evolutive sono ridotte. Ha un ulteriore pregio rispetto ad altri metodi (che è però comune al metodo UPGMA), cioè la </a:t>
            </a:r>
            <a:r>
              <a:rPr lang="it-IT" b="1" dirty="0" smtClean="0"/>
              <a:t>velocità di calcolo</a:t>
            </a:r>
          </a:p>
          <a:p>
            <a:pPr algn="just"/>
            <a:r>
              <a:rPr lang="it-IT" dirty="0" smtClean="0"/>
              <a:t>Possiamo tuttavia vederlo come un </a:t>
            </a:r>
            <a:r>
              <a:rPr lang="it-IT" b="1" dirty="0" smtClean="0"/>
              <a:t>metodo subottimale</a:t>
            </a:r>
            <a:r>
              <a:rPr lang="it-IT" dirty="0" smtClean="0"/>
              <a:t>, in quanto non vi è alcun modello di evoluzione molecolare esplicito</a:t>
            </a:r>
          </a:p>
          <a:p>
            <a:pPr algn="just"/>
            <a:r>
              <a:rPr lang="it-IT" dirty="0" smtClean="0"/>
              <a:t>Non adremo in questo corso ad analizzare a fondo le differenze tecniche tra i due algoritmi, basti ricordare che un albero NJ è sempre non radicato e solitamente viene presentato dai software che lo generano con una radicazione di default tramite midpoint rooting. UPGMA al contrario genera alberi radicati, proprio a causa delle costrizioni nella sua topologia. Inoltre varia la lunghezza de rami, in quanto in NJ non c’è l’assunzione di evoluzione a tasso costante, mentre in UPGMA sì -&gt; in un albero UPGMA tutti i </a:t>
            </a:r>
            <a:r>
              <a:rPr lang="it-IT" dirty="0" err="1" smtClean="0"/>
              <a:t>taxa</a:t>
            </a:r>
            <a:r>
              <a:rPr lang="it-IT" dirty="0" smtClean="0"/>
              <a:t> sono equidistanti dalla </a:t>
            </a:r>
            <a:r>
              <a:rPr lang="it-IT" dirty="0" err="1" smtClean="0"/>
              <a:t>racice</a:t>
            </a:r>
            <a:r>
              <a:rPr lang="it-IT" dirty="0" smtClean="0"/>
              <a:t> dell’albero, in un albero NJ no</a:t>
            </a:r>
            <a:endParaRPr lang="it-IT" dirty="0"/>
          </a:p>
        </p:txBody>
      </p:sp>
    </p:spTree>
    <p:extLst>
      <p:ext uri="{BB962C8B-B14F-4D97-AF65-F5344CB8AC3E}">
        <p14:creationId xmlns:p14="http://schemas.microsoft.com/office/powerpoint/2010/main" val="292862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upg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45" y="149652"/>
            <a:ext cx="10899227" cy="660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4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neighbour jo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251" y="93672"/>
            <a:ext cx="8757198" cy="662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83306"/>
          </a:xfrm>
        </p:spPr>
        <p:txBody>
          <a:bodyPr/>
          <a:lstStyle/>
          <a:p>
            <a:r>
              <a:rPr lang="it-IT" dirty="0" smtClean="0"/>
              <a:t>Alberi optimality-based</a:t>
            </a:r>
            <a:endParaRPr lang="it-IT" dirty="0"/>
          </a:p>
        </p:txBody>
      </p:sp>
      <p:sp>
        <p:nvSpPr>
          <p:cNvPr id="3" name="Content Placeholder 2"/>
          <p:cNvSpPr>
            <a:spLocks noGrp="1"/>
          </p:cNvSpPr>
          <p:nvPr>
            <p:ph idx="1"/>
          </p:nvPr>
        </p:nvSpPr>
        <p:spPr>
          <a:xfrm>
            <a:off x="1341120" y="1548661"/>
            <a:ext cx="9509760" cy="4343400"/>
          </a:xfrm>
        </p:spPr>
        <p:txBody>
          <a:bodyPr/>
          <a:lstStyle/>
          <a:p>
            <a:pPr algn="just"/>
            <a:r>
              <a:rPr lang="it-IT" dirty="0" smtClean="0"/>
              <a:t>I metodi basati sulla distanza generano sempre </a:t>
            </a:r>
            <a:r>
              <a:rPr lang="it-IT" b="1" u="sng" dirty="0" smtClean="0"/>
              <a:t>uno ed un solo albero</a:t>
            </a:r>
          </a:p>
          <a:p>
            <a:pPr algn="just"/>
            <a:r>
              <a:rPr lang="it-IT" dirty="0" smtClean="0"/>
              <a:t>Tuttavia non c’è alcun criterio per stabilire quanto l’abero generato sia «migliore» o «peggiore» rispetto a tutte le possibili alternative</a:t>
            </a:r>
          </a:p>
          <a:p>
            <a:pPr algn="just"/>
            <a:r>
              <a:rPr lang="it-IT" dirty="0" smtClean="0"/>
              <a:t>I metodi optimality based usano </a:t>
            </a:r>
            <a:r>
              <a:rPr lang="it-IT" b="1" dirty="0" smtClean="0"/>
              <a:t>algoritmi </a:t>
            </a:r>
            <a:r>
              <a:rPr lang="it-IT" dirty="0" smtClean="0"/>
              <a:t>ben definiti per comparare tutte le possibili topologie, selezionando quella maggiormente consistente con la matrice di distanze</a:t>
            </a:r>
          </a:p>
          <a:p>
            <a:pPr algn="just"/>
            <a:r>
              <a:rPr lang="it-IT" dirty="0" smtClean="0"/>
              <a:t>Dal momento che la ricerca è esaustiva, l’esame di tutte le possibili topologie richiede, come è intuibile, una </a:t>
            </a:r>
            <a:r>
              <a:rPr lang="it-IT" b="1" dirty="0" smtClean="0"/>
              <a:t>grossa complessità di calcolo</a:t>
            </a:r>
            <a:r>
              <a:rPr lang="it-IT" dirty="0" smtClean="0"/>
              <a:t>, specialmente per grandi dataset</a:t>
            </a:r>
          </a:p>
          <a:p>
            <a:pPr algn="just"/>
            <a:r>
              <a:rPr lang="it-IT" b="1" u="sng" dirty="0" smtClean="0"/>
              <a:t>L’algoritmo di minima evoluzione (ME)</a:t>
            </a:r>
            <a:r>
              <a:rPr lang="it-IT" dirty="0" smtClean="0"/>
              <a:t> identifica come albero L migliore quello la cui lunghezza (sommatoria delle lunghezze ti tutti i singoli rami) è la minore</a:t>
            </a:r>
          </a:p>
          <a:p>
            <a:endParaRPr lang="it-IT" dirty="0"/>
          </a:p>
        </p:txBody>
      </p:sp>
    </p:spTree>
    <p:extLst>
      <p:ext uri="{BB962C8B-B14F-4D97-AF65-F5344CB8AC3E}">
        <p14:creationId xmlns:p14="http://schemas.microsoft.com/office/powerpoint/2010/main" val="8808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smtClean="0"/>
              <a:t>Filogenesi molecolare</a:t>
            </a:r>
            <a:endParaRPr lang="it-IT" dirty="0"/>
          </a:p>
        </p:txBody>
      </p:sp>
      <p:sp>
        <p:nvSpPr>
          <p:cNvPr id="3" name="Content Placeholder 2"/>
          <p:cNvSpPr>
            <a:spLocks noGrp="1"/>
          </p:cNvSpPr>
          <p:nvPr>
            <p:ph idx="1"/>
          </p:nvPr>
        </p:nvSpPr>
        <p:spPr>
          <a:xfrm>
            <a:off x="1341120" y="1205762"/>
            <a:ext cx="9509760" cy="4343400"/>
          </a:xfrm>
        </p:spPr>
        <p:txBody>
          <a:bodyPr>
            <a:normAutofit fontScale="92500" lnSpcReduction="10000"/>
          </a:bodyPr>
          <a:lstStyle/>
          <a:p>
            <a:pPr algn="just"/>
            <a:r>
              <a:rPr lang="it-IT" dirty="0" smtClean="0"/>
              <a:t>Fortunatamente sono possibili approcci alternativi basati sui dati di sequenza</a:t>
            </a:r>
          </a:p>
          <a:p>
            <a:pPr algn="just"/>
            <a:r>
              <a:rPr lang="it-IT" dirty="0" smtClean="0"/>
              <a:t>Geni e, conseguentemente, proteine accumulano mutazioni nel tempo risultando in variazioni anche a livello fenotipico</a:t>
            </a:r>
          </a:p>
          <a:p>
            <a:pPr algn="just"/>
            <a:r>
              <a:rPr lang="it-IT" dirty="0" smtClean="0"/>
              <a:t>Per questo motivo i geni possono essere visti come dei </a:t>
            </a:r>
            <a:r>
              <a:rPr lang="it-IT" b="1" u="sng" dirty="0" smtClean="0"/>
              <a:t>fossili molecolari</a:t>
            </a:r>
            <a:r>
              <a:rPr lang="it-IT" dirty="0" smtClean="0"/>
              <a:t>, dato che la loro comparazione può permetterci di </a:t>
            </a:r>
            <a:r>
              <a:rPr lang="it-IT" b="1" u="sng" dirty="0" smtClean="0"/>
              <a:t>inferire</a:t>
            </a:r>
            <a:r>
              <a:rPr lang="it-IT" dirty="0" smtClean="0"/>
              <a:t> le sequenze ancestrali dalle quali sono derivati</a:t>
            </a:r>
          </a:p>
          <a:p>
            <a:pPr algn="just"/>
            <a:r>
              <a:rPr lang="it-IT" dirty="0" smtClean="0"/>
              <a:t>I dati molecolari sono </a:t>
            </a:r>
            <a:r>
              <a:rPr lang="it-IT" b="1" u="sng" dirty="0" smtClean="0"/>
              <a:t>più facilmente reperibili </a:t>
            </a:r>
            <a:r>
              <a:rPr lang="it-IT" dirty="0" smtClean="0"/>
              <a:t>rispetto ai fossili</a:t>
            </a:r>
          </a:p>
          <a:p>
            <a:pPr algn="just"/>
            <a:r>
              <a:rPr lang="it-IT" b="1" u="sng" dirty="0" smtClean="0"/>
              <a:t>Non ci sono bias lagati al campionamento </a:t>
            </a:r>
            <a:r>
              <a:rPr lang="it-IT" dirty="0" smtClean="0"/>
              <a:t>(è possibile riempire i gap dovuti all’assenza di determinati fossili)</a:t>
            </a:r>
          </a:p>
          <a:p>
            <a:pPr algn="just"/>
            <a:r>
              <a:rPr lang="it-IT" b="1" u="sng" dirty="0" smtClean="0"/>
              <a:t>Gli alberi filogenetici ottenuti con dati molecolari sono solitamente ben più solidi di quelli ottenuti con i soli dati fossili</a:t>
            </a:r>
            <a:r>
              <a:rPr lang="it-IT" dirty="0" smtClean="0"/>
              <a:t> (posso esservare un maggior numero di caratteri la cui interpretazione non è ambigua)</a:t>
            </a:r>
          </a:p>
          <a:p>
            <a:endParaRPr lang="it-IT" dirty="0"/>
          </a:p>
        </p:txBody>
      </p:sp>
    </p:spTree>
    <p:extLst>
      <p:ext uri="{BB962C8B-B14F-4D97-AF65-F5344CB8AC3E}">
        <p14:creationId xmlns:p14="http://schemas.microsoft.com/office/powerpoint/2010/main" val="13782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83306"/>
          </a:xfrm>
        </p:spPr>
        <p:txBody>
          <a:bodyPr/>
          <a:lstStyle/>
          <a:p>
            <a:r>
              <a:rPr lang="it-IT" dirty="0" smtClean="0"/>
              <a:t>Da ricordare...</a:t>
            </a:r>
            <a:endParaRPr lang="it-IT" dirty="0"/>
          </a:p>
        </p:txBody>
      </p:sp>
      <p:sp>
        <p:nvSpPr>
          <p:cNvPr id="3" name="Content Placeholder 2"/>
          <p:cNvSpPr>
            <a:spLocks noGrp="1"/>
          </p:cNvSpPr>
          <p:nvPr>
            <p:ph idx="1"/>
          </p:nvPr>
        </p:nvSpPr>
        <p:spPr>
          <a:xfrm>
            <a:off x="1341120" y="1548661"/>
            <a:ext cx="9509760" cy="4343400"/>
          </a:xfrm>
        </p:spPr>
        <p:txBody>
          <a:bodyPr/>
          <a:lstStyle/>
          <a:p>
            <a:pPr algn="just"/>
            <a:r>
              <a:rPr lang="it-IT" dirty="0" smtClean="0"/>
              <a:t>I metodi di ricostruzione filogenetica più usati in assoluti sono basati sul clustering (NJ in particolare)</a:t>
            </a:r>
          </a:p>
          <a:p>
            <a:pPr algn="just"/>
            <a:r>
              <a:rPr lang="it-IT" dirty="0" smtClean="0"/>
              <a:t>Questo perchè hanno il pregio di essere </a:t>
            </a:r>
            <a:r>
              <a:rPr lang="it-IT" b="1" dirty="0" smtClean="0"/>
              <a:t>veloci ed applicabili a diversi dataset</a:t>
            </a:r>
            <a:r>
              <a:rPr lang="it-IT" dirty="0" smtClean="0"/>
              <a:t>, anche quelli di dimensioni rilevanti che non potrebbero altrimenti essere analizzati con altri metodi più complessi</a:t>
            </a:r>
          </a:p>
          <a:p>
            <a:pPr algn="just"/>
            <a:r>
              <a:rPr lang="it-IT" dirty="0" smtClean="0"/>
              <a:t>Non c’è tuttavia alcuna garanzia che l’albero generato sia il migliore, pertanto </a:t>
            </a:r>
            <a:r>
              <a:rPr lang="it-IT" b="1" dirty="0" smtClean="0"/>
              <a:t>i metodi esaustivi optmality based sono decisamente più accurati</a:t>
            </a:r>
          </a:p>
          <a:p>
            <a:pPr algn="just"/>
            <a:r>
              <a:rPr lang="it-IT" dirty="0" smtClean="0"/>
              <a:t>Tuttavia </a:t>
            </a:r>
            <a:r>
              <a:rPr lang="it-IT" b="1" dirty="0" smtClean="0"/>
              <a:t>il loro utilizzo è limitato a dataset di piccole dimensioni </a:t>
            </a:r>
            <a:r>
              <a:rPr lang="it-IT" dirty="0" smtClean="0"/>
              <a:t>altrimenti il numero di possibili topologie da tenere in considerazione nel calcolo diventerebbe improponibile</a:t>
            </a:r>
            <a:endParaRPr lang="it-IT" dirty="0"/>
          </a:p>
        </p:txBody>
      </p:sp>
    </p:spTree>
    <p:extLst>
      <p:ext uri="{BB962C8B-B14F-4D97-AF65-F5344CB8AC3E}">
        <p14:creationId xmlns:p14="http://schemas.microsoft.com/office/powerpoint/2010/main" val="9105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41743"/>
          </a:xfrm>
        </p:spPr>
        <p:txBody>
          <a:bodyPr/>
          <a:lstStyle/>
          <a:p>
            <a:r>
              <a:rPr lang="it-IT" dirty="0" smtClean="0"/>
              <a:t>Metodi basati sui caratteri</a:t>
            </a:r>
            <a:endParaRPr lang="it-IT" dirty="0"/>
          </a:p>
        </p:txBody>
      </p:sp>
      <p:sp>
        <p:nvSpPr>
          <p:cNvPr id="3" name="Content Placeholder 2"/>
          <p:cNvSpPr>
            <a:spLocks noGrp="1"/>
          </p:cNvSpPr>
          <p:nvPr>
            <p:ph idx="1"/>
          </p:nvPr>
        </p:nvSpPr>
        <p:spPr/>
        <p:txBody>
          <a:bodyPr/>
          <a:lstStyle/>
          <a:p>
            <a:pPr algn="just"/>
            <a:r>
              <a:rPr lang="it-IT" dirty="0" smtClean="0"/>
              <a:t>La seconda grande classe di algoritmi di ricostruzione filogenetica è quella dei </a:t>
            </a:r>
            <a:r>
              <a:rPr lang="it-IT" b="1" u="sng" dirty="0" smtClean="0"/>
              <a:t>metodi basati su caratteri discreti</a:t>
            </a:r>
          </a:p>
          <a:p>
            <a:pPr algn="just"/>
            <a:r>
              <a:rPr lang="it-IT" dirty="0" smtClean="0"/>
              <a:t>Questi prendono direttamente in considerazione i caratteri allineati (nucleotidi o amino acidi) e contano gli eventi di mutazione accumulati per ciascuna sequenza, risultando molto più efficienti rispetto ai metodi basati sulla distanza, dove fenomeni di reversione e sostituzioni multiple vengono sostanzialmente ignorati</a:t>
            </a:r>
          </a:p>
          <a:p>
            <a:pPr algn="just"/>
            <a:r>
              <a:rPr lang="it-IT" dirty="0" smtClean="0"/>
              <a:t>Ciò permette anche di poter </a:t>
            </a:r>
            <a:r>
              <a:rPr lang="it-IT" b="1" u="sng" dirty="0" smtClean="0"/>
              <a:t>inferire le sequenze ancestrali -&gt; approccio cladistico</a:t>
            </a:r>
          </a:p>
          <a:p>
            <a:pPr algn="just"/>
            <a:r>
              <a:rPr lang="it-IT" dirty="0" smtClean="0"/>
              <a:t>I due metodi più popolari appartenenti a questa categoria sono i metodi di </a:t>
            </a:r>
            <a:r>
              <a:rPr lang="it-IT" b="1" u="sng" dirty="0" smtClean="0"/>
              <a:t>massima parsimonia (MP) e massima verosimiglianza (o maximum likelihood, ML)</a:t>
            </a:r>
            <a:endParaRPr lang="it-IT" b="1" u="sng" dirty="0"/>
          </a:p>
        </p:txBody>
      </p:sp>
    </p:spTree>
    <p:extLst>
      <p:ext uri="{BB962C8B-B14F-4D97-AF65-F5344CB8AC3E}">
        <p14:creationId xmlns:p14="http://schemas.microsoft.com/office/powerpoint/2010/main" val="16612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lstStyle/>
          <a:p>
            <a:r>
              <a:rPr lang="it-IT" dirty="0" smtClean="0"/>
              <a:t>Metodi di massima parsimonia</a:t>
            </a:r>
            <a:endParaRPr lang="it-IT" dirty="0"/>
          </a:p>
        </p:txBody>
      </p:sp>
      <p:sp>
        <p:nvSpPr>
          <p:cNvPr id="3" name="Content Placeholder 2"/>
          <p:cNvSpPr>
            <a:spLocks noGrp="1"/>
          </p:cNvSpPr>
          <p:nvPr>
            <p:ph idx="1"/>
          </p:nvPr>
        </p:nvSpPr>
        <p:spPr>
          <a:xfrm>
            <a:off x="685800" y="1673353"/>
            <a:ext cx="5746173" cy="3397412"/>
          </a:xfrm>
        </p:spPr>
        <p:txBody>
          <a:bodyPr>
            <a:normAutofit/>
          </a:bodyPr>
          <a:lstStyle/>
          <a:p>
            <a:r>
              <a:rPr lang="it-IT" dirty="0" smtClean="0"/>
              <a:t>Questo approccio si basa sul concetto del </a:t>
            </a:r>
            <a:r>
              <a:rPr lang="it-IT" b="1" u="sng" dirty="0" smtClean="0"/>
              <a:t>rasoio di Ockham</a:t>
            </a:r>
          </a:p>
          <a:p>
            <a:r>
              <a:rPr lang="it-IT" dirty="0" smtClean="0"/>
              <a:t>Quando ci sono molteplici possibili spiegazioni per un avvenimento, quella più semplice tende ad essere quella migliore</a:t>
            </a:r>
          </a:p>
          <a:p>
            <a:r>
              <a:rPr lang="it-IT" dirty="0" smtClean="0"/>
              <a:t>Si ricerca </a:t>
            </a:r>
            <a:r>
              <a:rPr lang="it-IT" b="1" dirty="0" smtClean="0"/>
              <a:t>l’albero più parsimonioso, cioè quello che richiede il minor numero di assunzioni </a:t>
            </a:r>
            <a:r>
              <a:rPr lang="it-IT" b="1" i="1" dirty="0" smtClean="0"/>
              <a:t>ad hoc </a:t>
            </a:r>
            <a:r>
              <a:rPr lang="it-IT" b="1" dirty="0" smtClean="0"/>
              <a:t>per spiegare la variabilità osservata tra le sequenze</a:t>
            </a:r>
            <a:endParaRPr lang="it-IT" b="1" dirty="0"/>
          </a:p>
        </p:txBody>
      </p:sp>
      <p:pic>
        <p:nvPicPr>
          <p:cNvPr id="2050" name="Picture 2" descr="https://isene.files.wordpress.com/2016/09/william-of-ockham-razor-quo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8366" y="1976646"/>
            <a:ext cx="5076825"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9318" y="5496791"/>
            <a:ext cx="10359737" cy="646331"/>
          </a:xfrm>
          <a:prstGeom prst="rect">
            <a:avLst/>
          </a:prstGeom>
          <a:noFill/>
        </p:spPr>
        <p:txBody>
          <a:bodyPr wrap="square" rtlCol="0">
            <a:spAutoFit/>
          </a:bodyPr>
          <a:lstStyle/>
          <a:p>
            <a:r>
              <a:rPr lang="it-IT" b="1" dirty="0" smtClean="0"/>
              <a:t>L’albero a massima parsimonia non ammette esplicitamente nessun modello di evoluzione molecolare</a:t>
            </a:r>
            <a:endParaRPr lang="it-IT" b="1" dirty="0"/>
          </a:p>
        </p:txBody>
      </p:sp>
    </p:spTree>
    <p:extLst>
      <p:ext uri="{BB962C8B-B14F-4D97-AF65-F5344CB8AC3E}">
        <p14:creationId xmlns:p14="http://schemas.microsoft.com/office/powerpoint/2010/main" val="17494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normAutofit fontScale="90000"/>
          </a:bodyPr>
          <a:lstStyle/>
          <a:p>
            <a:r>
              <a:rPr lang="it-IT" dirty="0" smtClean="0"/>
              <a:t>Metodi di massima parsimonia – il problema del «long </a:t>
            </a:r>
            <a:r>
              <a:rPr lang="it-IT" dirty="0" err="1" smtClean="0"/>
              <a:t>branch</a:t>
            </a:r>
            <a:r>
              <a:rPr lang="it-IT" dirty="0" smtClean="0"/>
              <a:t> </a:t>
            </a:r>
            <a:r>
              <a:rPr lang="it-IT" dirty="0" err="1" smtClean="0"/>
              <a:t>attraction</a:t>
            </a:r>
            <a:r>
              <a:rPr lang="it-IT" dirty="0" smtClean="0"/>
              <a:t>»</a:t>
            </a:r>
            <a:endParaRPr lang="it-IT" dirty="0"/>
          </a:p>
        </p:txBody>
      </p:sp>
      <p:sp>
        <p:nvSpPr>
          <p:cNvPr id="3" name="Content Placeholder 2"/>
          <p:cNvSpPr>
            <a:spLocks noGrp="1"/>
          </p:cNvSpPr>
          <p:nvPr>
            <p:ph idx="1"/>
          </p:nvPr>
        </p:nvSpPr>
        <p:spPr>
          <a:xfrm>
            <a:off x="685801" y="1673352"/>
            <a:ext cx="5515302" cy="4412137"/>
          </a:xfrm>
        </p:spPr>
        <p:txBody>
          <a:bodyPr>
            <a:normAutofit fontScale="92500" lnSpcReduction="20000"/>
          </a:bodyPr>
          <a:lstStyle/>
          <a:p>
            <a:r>
              <a:rPr lang="it-IT" dirty="0" smtClean="0"/>
              <a:t>Si tratta di un errore sistematico delle analisi filogenetiche, in particolare di quelle di massima parsimonia</a:t>
            </a:r>
          </a:p>
          <a:p>
            <a:r>
              <a:rPr lang="it-IT" b="1" dirty="0" smtClean="0"/>
              <a:t>Si incontra quando si ha a che fare con sequenze che evolvono molto rapidamente, in cui l’impronta evolutiva può essere facilmente mascherata da sostituzioni multiple</a:t>
            </a:r>
          </a:p>
          <a:p>
            <a:r>
              <a:rPr lang="it-IT" dirty="0" smtClean="0"/>
              <a:t>Un tasso elevato di mutazione può portare (soprattutto in sequenze nucleotidiche) a reversioni… come abbiamo già detto l’omoplasia è considerata come fenomeno trascurabile da un’analisi a massima parsimonia</a:t>
            </a:r>
          </a:p>
          <a:p>
            <a:r>
              <a:rPr lang="it-IT" dirty="0" smtClean="0"/>
              <a:t>Il risultato è che due </a:t>
            </a:r>
            <a:r>
              <a:rPr lang="it-IT" dirty="0" err="1" smtClean="0"/>
              <a:t>taxa</a:t>
            </a:r>
            <a:r>
              <a:rPr lang="it-IT" dirty="0" smtClean="0"/>
              <a:t> lontanamente imparentati risulteranno (incorrettamente) fare parte di una stessa clade</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504" y="905163"/>
            <a:ext cx="5329842" cy="264767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150" y="3855533"/>
            <a:ext cx="4754549" cy="2790289"/>
          </a:xfrm>
          <a:prstGeom prst="rect">
            <a:avLst/>
          </a:prstGeom>
        </p:spPr>
      </p:pic>
    </p:spTree>
    <p:extLst>
      <p:ext uri="{BB962C8B-B14F-4D97-AF65-F5344CB8AC3E}">
        <p14:creationId xmlns:p14="http://schemas.microsoft.com/office/powerpoint/2010/main" val="148079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Metodi di Maximum Likelihood</a:t>
            </a:r>
            <a:endParaRPr lang="it-IT" dirty="0"/>
          </a:p>
        </p:txBody>
      </p:sp>
      <p:sp>
        <p:nvSpPr>
          <p:cNvPr id="3" name="Content Placeholder 2"/>
          <p:cNvSpPr>
            <a:spLocks noGrp="1"/>
          </p:cNvSpPr>
          <p:nvPr>
            <p:ph idx="1"/>
          </p:nvPr>
        </p:nvSpPr>
        <p:spPr>
          <a:xfrm>
            <a:off x="602674" y="1673352"/>
            <a:ext cx="4894118" cy="4343400"/>
          </a:xfrm>
        </p:spPr>
        <p:txBody>
          <a:bodyPr/>
          <a:lstStyle/>
          <a:p>
            <a:pPr algn="just"/>
            <a:r>
              <a:rPr lang="it-IT" dirty="0" smtClean="0"/>
              <a:t>Si tratta di </a:t>
            </a:r>
            <a:r>
              <a:rPr lang="it-IT" b="1" dirty="0" smtClean="0"/>
              <a:t>metodi probabilistici</a:t>
            </a:r>
            <a:r>
              <a:rPr lang="it-IT" dirty="0" smtClean="0"/>
              <a:t>, che anch’essi valutano tutte le possibili topologie per un dato set di taxa</a:t>
            </a:r>
          </a:p>
          <a:p>
            <a:pPr algn="just"/>
            <a:r>
              <a:rPr lang="it-IT" dirty="0" smtClean="0"/>
              <a:t>Il fattore probabilistico del metodo sta nell’assegnare una probabilità ad ogni possibile evento di sostituzione per ciascuna posizione dell’allineamento multiplo e massimizzando la probabilità totale dell’albero</a:t>
            </a:r>
          </a:p>
          <a:p>
            <a:pPr algn="just"/>
            <a:r>
              <a:rPr lang="it-IT" b="1" u="sng" dirty="0" smtClean="0"/>
              <a:t>L’albero migliore è quello che ottiene la migliore Likelihood</a:t>
            </a:r>
          </a:p>
        </p:txBody>
      </p:sp>
      <p:pic>
        <p:nvPicPr>
          <p:cNvPr id="4" name="Picture 3"/>
          <p:cNvPicPr>
            <a:picLocks noChangeAspect="1"/>
          </p:cNvPicPr>
          <p:nvPr/>
        </p:nvPicPr>
        <p:blipFill rotWithShape="1">
          <a:blip r:embed="rId2"/>
          <a:srcRect l="11944" t="11807" r="13403" b="16099"/>
          <a:stretch/>
        </p:blipFill>
        <p:spPr>
          <a:xfrm>
            <a:off x="5818909" y="1673352"/>
            <a:ext cx="6089073" cy="4156364"/>
          </a:xfrm>
          <a:prstGeom prst="rect">
            <a:avLst/>
          </a:prstGeom>
        </p:spPr>
      </p:pic>
    </p:spTree>
    <p:extLst>
      <p:ext uri="{BB962C8B-B14F-4D97-AF65-F5344CB8AC3E}">
        <p14:creationId xmlns:p14="http://schemas.microsoft.com/office/powerpoint/2010/main" val="16287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Metodi di Maximum Likelihood</a:t>
            </a:r>
            <a:endParaRPr lang="it-IT" dirty="0"/>
          </a:p>
        </p:txBody>
      </p:sp>
      <p:sp>
        <p:nvSpPr>
          <p:cNvPr id="3" name="Content Placeholder 2"/>
          <p:cNvSpPr>
            <a:spLocks noGrp="1"/>
          </p:cNvSpPr>
          <p:nvPr>
            <p:ph idx="1"/>
          </p:nvPr>
        </p:nvSpPr>
        <p:spPr>
          <a:xfrm>
            <a:off x="602674" y="1673352"/>
            <a:ext cx="4894118" cy="4343400"/>
          </a:xfrm>
        </p:spPr>
        <p:txBody>
          <a:bodyPr>
            <a:normAutofit fontScale="92500" lnSpcReduction="10000"/>
          </a:bodyPr>
          <a:lstStyle/>
          <a:p>
            <a:pPr algn="just"/>
            <a:r>
              <a:rPr lang="it-IT" dirty="0" smtClean="0"/>
              <a:t>Alcuni principi alla base di una analisi Maximum </a:t>
            </a:r>
            <a:r>
              <a:rPr lang="it-IT" dirty="0" err="1" smtClean="0"/>
              <a:t>Likelihood</a:t>
            </a:r>
            <a:r>
              <a:rPr lang="it-IT" dirty="0" smtClean="0"/>
              <a:t>:</a:t>
            </a:r>
          </a:p>
          <a:p>
            <a:pPr algn="just"/>
            <a:r>
              <a:rPr lang="it-IT" b="1" u="sng" dirty="0" smtClean="0"/>
              <a:t>Il processo che porta all’evoluzione dei caratteri (amino acidi o nucleotidi) può essere definito da formule matematiche note, i cui parametri non sono però noti </a:t>
            </a:r>
            <a:r>
              <a:rPr lang="it-IT" b="1" i="1" u="sng" dirty="0" smtClean="0"/>
              <a:t>a priori</a:t>
            </a:r>
            <a:r>
              <a:rPr lang="it-IT" b="1" u="sng" dirty="0" smtClean="0"/>
              <a:t> e devono quindi essere stimati</a:t>
            </a:r>
          </a:p>
          <a:p>
            <a:pPr algn="just"/>
            <a:r>
              <a:rPr lang="it-IT" u="sng" dirty="0" smtClean="0"/>
              <a:t>Ogni carattere dell’allineamento evolve indipendentemente dagli altri</a:t>
            </a:r>
          </a:p>
          <a:p>
            <a:pPr algn="just"/>
            <a:r>
              <a:rPr lang="it-IT" dirty="0" smtClean="0"/>
              <a:t>I diversi rami dell’albero possono mostrare diverse probabilità di sostituzione (ed evolvere quindi a tassi diversi) – </a:t>
            </a:r>
            <a:r>
              <a:rPr lang="it-IT" u="sng" dirty="0" smtClean="0"/>
              <a:t>ogni </a:t>
            </a:r>
            <a:r>
              <a:rPr lang="it-IT" u="sng" dirty="0" err="1" smtClean="0"/>
              <a:t>lineage</a:t>
            </a:r>
            <a:r>
              <a:rPr lang="it-IT" u="sng" dirty="0" smtClean="0"/>
              <a:t> evolutivo evolve indipendentemente dagli altri</a:t>
            </a:r>
            <a:endParaRPr lang="it-IT" u="sng" dirty="0" smtClean="0"/>
          </a:p>
        </p:txBody>
      </p:sp>
      <p:pic>
        <p:nvPicPr>
          <p:cNvPr id="5" name="Immagine 4"/>
          <p:cNvPicPr>
            <a:picLocks noChangeAspect="1"/>
          </p:cNvPicPr>
          <p:nvPr/>
        </p:nvPicPr>
        <p:blipFill>
          <a:blip r:embed="rId2"/>
          <a:stretch>
            <a:fillRect/>
          </a:stretch>
        </p:blipFill>
        <p:spPr>
          <a:xfrm>
            <a:off x="5752357" y="1412537"/>
            <a:ext cx="6236749" cy="4865030"/>
          </a:xfrm>
          <a:prstGeom prst="rect">
            <a:avLst/>
          </a:prstGeom>
        </p:spPr>
      </p:pic>
    </p:spTree>
    <p:extLst>
      <p:ext uri="{BB962C8B-B14F-4D97-AF65-F5344CB8AC3E}">
        <p14:creationId xmlns:p14="http://schemas.microsoft.com/office/powerpoint/2010/main" val="10285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1866" y="1189877"/>
            <a:ext cx="6863293" cy="4343400"/>
          </a:xfrm>
        </p:spPr>
        <p:txBody>
          <a:bodyPr>
            <a:normAutofit/>
          </a:bodyPr>
          <a:lstStyle/>
          <a:p>
            <a:pPr algn="just"/>
            <a:r>
              <a:rPr lang="it-IT" dirty="0" smtClean="0"/>
              <a:t>Si tratta di metodi «</a:t>
            </a:r>
            <a:r>
              <a:rPr lang="it-IT" dirty="0" err="1" smtClean="0"/>
              <a:t>hill</a:t>
            </a:r>
            <a:r>
              <a:rPr lang="it-IT" dirty="0" smtClean="0"/>
              <a:t>-climbing», che cioè cercano di migliorare progressivamente il risultato</a:t>
            </a:r>
          </a:p>
          <a:p>
            <a:pPr algn="just"/>
            <a:r>
              <a:rPr lang="it-IT" b="1" u="sng" dirty="0" smtClean="0"/>
              <a:t>Di fatto, ogni «mossa» che migliori la </a:t>
            </a:r>
            <a:r>
              <a:rPr lang="it-IT" b="1" u="sng" dirty="0" err="1" smtClean="0"/>
              <a:t>likelihood</a:t>
            </a:r>
            <a:r>
              <a:rPr lang="it-IT" b="1" u="sng" dirty="0" smtClean="0"/>
              <a:t> dell’albero viene tollerata, mentre ogni «mossa» che la peggiora viene rigettata</a:t>
            </a:r>
          </a:p>
          <a:p>
            <a:pPr algn="just"/>
            <a:r>
              <a:rPr lang="it-IT" dirty="0" smtClean="0"/>
              <a:t>L’obiettivo è quello di raggiungere un «massimo», facendo però attenzione al raggiungimento di picchi «locali»</a:t>
            </a:r>
            <a:endParaRPr lang="it-IT" dirty="0"/>
          </a:p>
        </p:txBody>
      </p:sp>
      <p:pic>
        <p:nvPicPr>
          <p:cNvPr id="4" name="Immagine 3"/>
          <p:cNvPicPr>
            <a:picLocks noChangeAspect="1"/>
          </p:cNvPicPr>
          <p:nvPr/>
        </p:nvPicPr>
        <p:blipFill>
          <a:blip r:embed="rId2"/>
          <a:stretch>
            <a:fillRect/>
          </a:stretch>
        </p:blipFill>
        <p:spPr>
          <a:xfrm>
            <a:off x="1042694" y="1673352"/>
            <a:ext cx="3939172" cy="3939172"/>
          </a:xfrm>
          <a:prstGeom prst="rect">
            <a:avLst/>
          </a:prstGeom>
        </p:spPr>
      </p:pic>
      <p:pic>
        <p:nvPicPr>
          <p:cNvPr id="5" name="Immagine 4"/>
          <p:cNvPicPr>
            <a:picLocks noChangeAspect="1"/>
          </p:cNvPicPr>
          <p:nvPr/>
        </p:nvPicPr>
        <p:blipFill rotWithShape="1">
          <a:blip r:embed="rId3"/>
          <a:srcRect t="7764" b="6903"/>
          <a:stretch/>
        </p:blipFill>
        <p:spPr>
          <a:xfrm>
            <a:off x="6653048" y="4040640"/>
            <a:ext cx="4197832" cy="2686612"/>
          </a:xfrm>
          <a:prstGeom prst="rect">
            <a:avLst/>
          </a:prstGeom>
        </p:spPr>
      </p:pic>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spTree>
    <p:extLst>
      <p:ext uri="{BB962C8B-B14F-4D97-AF65-F5344CB8AC3E}">
        <p14:creationId xmlns:p14="http://schemas.microsoft.com/office/powerpoint/2010/main" val="189967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846" y="1457334"/>
            <a:ext cx="6863293" cy="4727447"/>
          </a:xfrm>
        </p:spPr>
        <p:txBody>
          <a:bodyPr>
            <a:normAutofit lnSpcReduction="10000"/>
          </a:bodyPr>
          <a:lstStyle/>
          <a:p>
            <a:pPr algn="just"/>
            <a:r>
              <a:rPr lang="it-IT" dirty="0" smtClean="0"/>
              <a:t>I metodi sono di gran lunga «migliori» di quelli visti finora, in quanto riflettono meglio la realtà biologica dei processi evolutivi ed utilizzano modelli di evoluzione molecolare espliciti</a:t>
            </a:r>
          </a:p>
          <a:p>
            <a:pPr algn="just"/>
            <a:r>
              <a:rPr lang="it-IT" dirty="0" smtClean="0"/>
              <a:t>… </a:t>
            </a:r>
            <a:r>
              <a:rPr lang="it-IT" u="sng" dirty="0" smtClean="0"/>
              <a:t>questo a patto di specificare il modello di evoluzione molecolare corretto</a:t>
            </a:r>
            <a:r>
              <a:rPr lang="it-IT" dirty="0" smtClean="0"/>
              <a:t>! Una analisi effettuata con modelli errati porterebbe a risultati fuorvianti</a:t>
            </a:r>
          </a:p>
          <a:p>
            <a:pPr algn="just"/>
            <a:r>
              <a:rPr lang="it-IT" dirty="0" smtClean="0"/>
              <a:t>E’ possibile stimare quale sia il modello di evoluzione molecolare più «adatto» (best </a:t>
            </a:r>
            <a:r>
              <a:rPr lang="it-IT" dirty="0" err="1" smtClean="0"/>
              <a:t>fitting</a:t>
            </a:r>
            <a:r>
              <a:rPr lang="it-IT" dirty="0" smtClean="0"/>
              <a:t>) il </a:t>
            </a:r>
            <a:r>
              <a:rPr lang="it-IT" dirty="0" err="1" smtClean="0"/>
              <a:t>dataset</a:t>
            </a:r>
            <a:r>
              <a:rPr lang="it-IT" dirty="0" smtClean="0"/>
              <a:t> (ovvero, l’allineamento multiplo) con un </a:t>
            </a:r>
            <a:r>
              <a:rPr lang="it-IT" dirty="0" err="1" smtClean="0"/>
              <a:t>likelihood</a:t>
            </a:r>
            <a:r>
              <a:rPr lang="it-IT" dirty="0" smtClean="0"/>
              <a:t> test</a:t>
            </a:r>
          </a:p>
          <a:p>
            <a:pPr algn="just"/>
            <a:r>
              <a:rPr lang="it-IT" dirty="0" smtClean="0"/>
              <a:t>I software deputati a questa funzione sono </a:t>
            </a:r>
            <a:r>
              <a:rPr lang="it-IT" b="1" dirty="0" err="1" smtClean="0"/>
              <a:t>Modeltest</a:t>
            </a:r>
            <a:r>
              <a:rPr lang="it-IT" dirty="0" smtClean="0"/>
              <a:t> (sequenze nucleotidiche) e </a:t>
            </a:r>
            <a:r>
              <a:rPr lang="it-IT" b="1" dirty="0" err="1" smtClean="0"/>
              <a:t>Prottest</a:t>
            </a:r>
            <a:r>
              <a:rPr lang="it-IT" dirty="0" smtClean="0"/>
              <a:t> (sequenze proteiche)</a:t>
            </a:r>
            <a:endParaRPr lang="it-IT" dirty="0"/>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pic>
        <p:nvPicPr>
          <p:cNvPr id="2" name="Immagine 1"/>
          <p:cNvPicPr>
            <a:picLocks noChangeAspect="1"/>
          </p:cNvPicPr>
          <p:nvPr/>
        </p:nvPicPr>
        <p:blipFill>
          <a:blip r:embed="rId2"/>
          <a:stretch>
            <a:fillRect/>
          </a:stretch>
        </p:blipFill>
        <p:spPr>
          <a:xfrm>
            <a:off x="1042694" y="1189876"/>
            <a:ext cx="3718212" cy="5262364"/>
          </a:xfrm>
          <a:prstGeom prst="rect">
            <a:avLst/>
          </a:prstGeom>
        </p:spPr>
      </p:pic>
    </p:spTree>
    <p:extLst>
      <p:ext uri="{BB962C8B-B14F-4D97-AF65-F5344CB8AC3E}">
        <p14:creationId xmlns:p14="http://schemas.microsoft.com/office/powerpoint/2010/main" val="8490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7228" y="1457334"/>
            <a:ext cx="5496911" cy="4727447"/>
          </a:xfrm>
        </p:spPr>
        <p:txBody>
          <a:bodyPr>
            <a:normAutofit/>
          </a:bodyPr>
          <a:lstStyle/>
          <a:p>
            <a:pPr algn="just"/>
            <a:r>
              <a:rPr lang="it-IT" dirty="0" smtClean="0"/>
              <a:t>Quello a fianco è un output di esempio di un’analisi di </a:t>
            </a:r>
            <a:r>
              <a:rPr lang="it-IT" dirty="0" err="1" smtClean="0"/>
              <a:t>Modeltest</a:t>
            </a:r>
            <a:endParaRPr lang="it-IT" dirty="0" smtClean="0"/>
          </a:p>
          <a:p>
            <a:pPr algn="just"/>
            <a:r>
              <a:rPr lang="it-IT" dirty="0" smtClean="0"/>
              <a:t>Notate che i vari modelli sono proposti in un ranking, dal «migliore» al «peggiore» sulla base della </a:t>
            </a:r>
            <a:r>
              <a:rPr lang="it-IT" dirty="0" err="1" smtClean="0"/>
              <a:t>likelihood</a:t>
            </a:r>
            <a:r>
              <a:rPr lang="it-IT" dirty="0" smtClean="0"/>
              <a:t>, o più precisamente del –logaritmo della </a:t>
            </a:r>
            <a:r>
              <a:rPr lang="it-IT" dirty="0" err="1" smtClean="0"/>
              <a:t>likelihood</a:t>
            </a:r>
            <a:r>
              <a:rPr lang="it-IT" dirty="0" smtClean="0"/>
              <a:t> (colonna –</a:t>
            </a:r>
            <a:r>
              <a:rPr lang="it-IT" dirty="0" err="1" smtClean="0"/>
              <a:t>lnL</a:t>
            </a:r>
            <a:r>
              <a:rPr lang="it-IT" dirty="0" smtClean="0"/>
              <a:t>)</a:t>
            </a:r>
          </a:p>
          <a:p>
            <a:pPr algn="just"/>
            <a:r>
              <a:rPr lang="it-IT" dirty="0" smtClean="0"/>
              <a:t>I modelli sono accompagnati da «+I, +F, +G», ecc.</a:t>
            </a:r>
          </a:p>
          <a:p>
            <a:pPr algn="just"/>
            <a:r>
              <a:rPr lang="it-IT" dirty="0" smtClean="0"/>
              <a:t>Non dobbiamo preoccuparci in modo particolare di questi parametri, ma ricordiamo che </a:t>
            </a:r>
            <a:r>
              <a:rPr lang="it-IT" dirty="0" err="1" smtClean="0"/>
              <a:t>cio’</a:t>
            </a:r>
            <a:r>
              <a:rPr lang="it-IT" dirty="0" smtClean="0"/>
              <a:t> significa, ad esempio, il prevedere una distribuzione gamma (+G) della variazione dei siti</a:t>
            </a:r>
            <a:endParaRPr lang="it-IT" dirty="0"/>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81" y="1190379"/>
            <a:ext cx="5630856" cy="5261356"/>
          </a:xfrm>
          <a:prstGeom prst="rect">
            <a:avLst/>
          </a:prstGeom>
        </p:spPr>
      </p:pic>
    </p:spTree>
    <p:extLst>
      <p:ext uri="{BB962C8B-B14F-4D97-AF65-F5344CB8AC3E}">
        <p14:creationId xmlns:p14="http://schemas.microsoft.com/office/powerpoint/2010/main" val="3257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7443"/>
          </a:xfrm>
        </p:spPr>
        <p:txBody>
          <a:bodyPr>
            <a:normAutofit fontScale="90000"/>
          </a:bodyPr>
          <a:lstStyle/>
          <a:p>
            <a:r>
              <a:rPr lang="it-IT" dirty="0" smtClean="0"/>
              <a:t>Vantaggi e svantaggi dei vari metodi</a:t>
            </a:r>
            <a:endParaRPr lang="it-IT" dirty="0"/>
          </a:p>
        </p:txBody>
      </p:sp>
      <p:sp>
        <p:nvSpPr>
          <p:cNvPr id="3" name="Content Placeholder 2"/>
          <p:cNvSpPr>
            <a:spLocks noGrp="1"/>
          </p:cNvSpPr>
          <p:nvPr>
            <p:ph idx="1"/>
          </p:nvPr>
        </p:nvSpPr>
        <p:spPr/>
        <p:txBody>
          <a:bodyPr>
            <a:normAutofit fontScale="77500" lnSpcReduction="20000"/>
          </a:bodyPr>
          <a:lstStyle/>
          <a:p>
            <a:pPr marL="45720" indent="0">
              <a:buNone/>
            </a:pPr>
            <a:r>
              <a:rPr lang="it-IT" b="1" dirty="0" smtClean="0"/>
              <a:t>Minima evoluzione</a:t>
            </a:r>
          </a:p>
          <a:p>
            <a:r>
              <a:rPr lang="it-IT" dirty="0" smtClean="0">
                <a:solidFill>
                  <a:srgbClr val="00B050"/>
                </a:solidFill>
              </a:rPr>
              <a:t>Veloce rispetto agli altri due (può essere utilizzato con un numero maggiore di taxa)</a:t>
            </a:r>
          </a:p>
          <a:p>
            <a:r>
              <a:rPr lang="it-IT" dirty="0" smtClean="0">
                <a:solidFill>
                  <a:srgbClr val="FF0000"/>
                </a:solidFill>
              </a:rPr>
              <a:t>Si perdono informazioni filogenetiche nel passaggio tra caratteri con difficoltà nella stima delle distanze geniche</a:t>
            </a:r>
          </a:p>
          <a:p>
            <a:pPr marL="45720" indent="0">
              <a:buNone/>
            </a:pPr>
            <a:r>
              <a:rPr lang="it-IT" b="1" dirty="0" smtClean="0"/>
              <a:t>Massima parsimonia</a:t>
            </a:r>
          </a:p>
          <a:p>
            <a:r>
              <a:rPr lang="it-IT" dirty="0" smtClean="0">
                <a:solidFill>
                  <a:srgbClr val="00B050"/>
                </a:solidFill>
              </a:rPr>
              <a:t>Consente di usare molti taxa sfruttando completamente l’informazione dei singoli caratteri</a:t>
            </a:r>
          </a:p>
          <a:p>
            <a:r>
              <a:rPr lang="it-IT" dirty="0" smtClean="0">
                <a:solidFill>
                  <a:srgbClr val="FF0000"/>
                </a:solidFill>
              </a:rPr>
              <a:t>Può produrre alberi ugualmente parsimoniosi di difficile interpretazione; considera eventi di omoplasia come rari e sostanzialmente trascurabili</a:t>
            </a:r>
          </a:p>
          <a:p>
            <a:pPr marL="45720" indent="0">
              <a:buNone/>
            </a:pPr>
            <a:r>
              <a:rPr lang="it-IT" b="1" dirty="0" smtClean="0"/>
              <a:t>Maximum likelihood</a:t>
            </a:r>
          </a:p>
          <a:p>
            <a:r>
              <a:rPr lang="it-IT" dirty="0" smtClean="0">
                <a:solidFill>
                  <a:srgbClr val="00B050"/>
                </a:solidFill>
              </a:rPr>
              <a:t>Molto solida statisticamente parlando; permette di implementare modelli di evoluzione molecolare anche molto complessi e realistici</a:t>
            </a:r>
          </a:p>
          <a:p>
            <a:r>
              <a:rPr lang="it-IT" dirty="0" smtClean="0">
                <a:solidFill>
                  <a:srgbClr val="FF0000"/>
                </a:solidFill>
              </a:rPr>
              <a:t>Estremamente dispendiosa sotto un punto di vista computazionale; non impiegabile per grossi dataset</a:t>
            </a:r>
          </a:p>
          <a:p>
            <a:endParaRPr lang="it-IT" dirty="0" smtClean="0"/>
          </a:p>
          <a:p>
            <a:endParaRPr lang="it-IT" dirty="0"/>
          </a:p>
        </p:txBody>
      </p:sp>
    </p:spTree>
    <p:extLst>
      <p:ext uri="{BB962C8B-B14F-4D97-AF65-F5344CB8AC3E}">
        <p14:creationId xmlns:p14="http://schemas.microsoft.com/office/powerpoint/2010/main" val="272195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assunzioni base</a:t>
            </a:r>
            <a:endParaRPr lang="it-IT" dirty="0"/>
          </a:p>
        </p:txBody>
      </p:sp>
      <p:sp>
        <p:nvSpPr>
          <p:cNvPr id="3" name="Content Placeholder 2"/>
          <p:cNvSpPr>
            <a:spLocks noGrp="1"/>
          </p:cNvSpPr>
          <p:nvPr>
            <p:ph idx="1"/>
          </p:nvPr>
        </p:nvSpPr>
        <p:spPr/>
        <p:txBody>
          <a:bodyPr/>
          <a:lstStyle/>
          <a:p>
            <a:r>
              <a:rPr lang="it-IT" b="1" u="sng" dirty="0" smtClean="0">
                <a:solidFill>
                  <a:srgbClr val="FF0000"/>
                </a:solidFill>
              </a:rPr>
              <a:t>Le sequenze da analizzare devono essere omologhe</a:t>
            </a:r>
            <a:r>
              <a:rPr lang="it-IT" dirty="0" smtClean="0"/>
              <a:t>, cioè avere un’origine evolutiva comune a partire da una medesima sequenza ancestrale dalla quale si sono differenziate</a:t>
            </a:r>
          </a:p>
          <a:p>
            <a:r>
              <a:rPr lang="it-IT" dirty="0" smtClean="0"/>
              <a:t>La ricostruzione filogenetica procede per </a:t>
            </a:r>
            <a:r>
              <a:rPr lang="it-IT" b="1" u="sng" dirty="0" smtClean="0">
                <a:solidFill>
                  <a:srgbClr val="FF0000"/>
                </a:solidFill>
              </a:rPr>
              <a:t>biforcazioni</a:t>
            </a:r>
            <a:r>
              <a:rPr lang="it-IT" dirty="0" smtClean="0"/>
              <a:t>, nel senso che un dato ramo «madre» si biforca in due rami «figli» in un determinato punto, che identifica l’ancestore comune da cui i due lineage evolutivi si sono diversificati</a:t>
            </a:r>
          </a:p>
          <a:p>
            <a:r>
              <a:rPr lang="it-IT" b="1" u="sng" dirty="0" smtClean="0">
                <a:solidFill>
                  <a:srgbClr val="FF0000"/>
                </a:solidFill>
              </a:rPr>
              <a:t>Ogni posizione di una sequenza evolve indipendentemente</a:t>
            </a:r>
            <a:r>
              <a:rPr lang="it-IT" dirty="0" smtClean="0"/>
              <a:t> (posso avere siti conservati vicini ad altri altamente variabili)</a:t>
            </a:r>
          </a:p>
          <a:p>
            <a:r>
              <a:rPr lang="it-IT" dirty="0" smtClean="0"/>
              <a:t>La variabilità tra le sequenze deve essere sufficiente per generare alberi filogenetici privi di ambiguità</a:t>
            </a:r>
            <a:endParaRPr lang="it-IT" dirty="0"/>
          </a:p>
        </p:txBody>
      </p:sp>
    </p:spTree>
    <p:extLst>
      <p:ext uri="{BB962C8B-B14F-4D97-AF65-F5344CB8AC3E}">
        <p14:creationId xmlns:p14="http://schemas.microsoft.com/office/powerpoint/2010/main" val="25888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E’ possibile utilizzare tecniche di </a:t>
            </a:r>
            <a:r>
              <a:rPr lang="it-IT" b="1" u="sng" dirty="0" smtClean="0"/>
              <a:t>bootstrap</a:t>
            </a:r>
            <a:r>
              <a:rPr lang="it-IT" dirty="0" smtClean="0"/>
              <a:t>, cioè un </a:t>
            </a:r>
            <a:r>
              <a:rPr lang="it-IT" b="1" dirty="0" smtClean="0"/>
              <a:t>ricampionamento casuale dai dati di partenza</a:t>
            </a:r>
            <a:r>
              <a:rPr lang="it-IT" dirty="0" smtClean="0"/>
              <a:t>. Ciò consente di deteminare gli errori nel campionamento e comprendere gli intervalli di confidenza sulle stime dei parametri</a:t>
            </a:r>
          </a:p>
          <a:p>
            <a:pPr algn="just"/>
            <a:r>
              <a:rPr lang="it-IT" dirty="0" smtClean="0"/>
              <a:t>I numeri che spesso vedete </a:t>
            </a:r>
            <a:r>
              <a:rPr lang="it-IT" b="1" dirty="0" smtClean="0"/>
              <a:t>associati ai nodi di un albero</a:t>
            </a:r>
            <a:r>
              <a:rPr lang="it-IT" dirty="0" smtClean="0"/>
              <a:t> sono valori di boostrap</a:t>
            </a:r>
          </a:p>
          <a:p>
            <a:pPr algn="just"/>
            <a:r>
              <a:rPr lang="it-IT" b="1" u="sng" dirty="0" smtClean="0"/>
              <a:t>Sebbene essi possano assumere valori da 1 a 100, non si tratta di probabilità di correttezza, ma soltanto di valori di supporto statistico</a:t>
            </a:r>
          </a:p>
          <a:p>
            <a:pPr algn="just"/>
            <a:r>
              <a:rPr lang="it-IT" dirty="0" smtClean="0"/>
              <a:t>Rispetto alla reale probabilità, i valori di bootstrap tendono a sovrastimare alte probabilità e sottostimare probabiltà medio basse</a:t>
            </a:r>
            <a:endParaRPr lang="it-IT" dirty="0"/>
          </a:p>
        </p:txBody>
      </p:sp>
      <p:pic>
        <p:nvPicPr>
          <p:cNvPr id="4098" name="Picture 2" descr="https://www.researchgate.net/profile/Chen_Ding2/publication/51549963/figure/fig3/AS:271086499659781@1441643466036/Figure-2-Maximum-likelihood-Ctr-representative-phylogeny-Bootstrap-resampling-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284" y="438912"/>
            <a:ext cx="3877375" cy="568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4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454262" y="1051034"/>
            <a:ext cx="6990070" cy="4965718"/>
          </a:xfrm>
          <a:prstGeom prst="rect">
            <a:avLst/>
          </a:prstGeom>
        </p:spPr>
      </p:pic>
    </p:spTree>
    <p:extLst>
      <p:ext uri="{BB962C8B-B14F-4D97-AF65-F5344CB8AC3E}">
        <p14:creationId xmlns:p14="http://schemas.microsoft.com/office/powerpoint/2010/main" val="281006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1219" y="623888"/>
            <a:ext cx="7629563" cy="5392737"/>
          </a:xfrm>
          <a:prstGeom prst="rect">
            <a:avLst/>
          </a:prstGeom>
        </p:spPr>
      </p:pic>
    </p:spTree>
    <p:extLst>
      <p:ext uri="{BB962C8B-B14F-4D97-AF65-F5344CB8AC3E}">
        <p14:creationId xmlns:p14="http://schemas.microsoft.com/office/powerpoint/2010/main" val="359511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29562" y="550863"/>
            <a:ext cx="7732877" cy="5465762"/>
          </a:xfrm>
          <a:prstGeom prst="rect">
            <a:avLst/>
          </a:prstGeom>
        </p:spPr>
      </p:pic>
    </p:spTree>
    <p:extLst>
      <p:ext uri="{BB962C8B-B14F-4D97-AF65-F5344CB8AC3E}">
        <p14:creationId xmlns:p14="http://schemas.microsoft.com/office/powerpoint/2010/main" val="49710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Una seconda metodica per la valutazione della solidità di un albero filogenetico è la procedura nota come </a:t>
            </a:r>
            <a:r>
              <a:rPr lang="it-IT" b="1" dirty="0" err="1" smtClean="0"/>
              <a:t>jacknifing</a:t>
            </a:r>
            <a:endParaRPr lang="it-IT" b="1" dirty="0" smtClean="0"/>
          </a:p>
          <a:p>
            <a:pPr algn="just"/>
            <a:r>
              <a:rPr lang="it-IT" dirty="0" smtClean="0"/>
              <a:t>Come per il </a:t>
            </a:r>
            <a:r>
              <a:rPr lang="it-IT" dirty="0" err="1" smtClean="0"/>
              <a:t>bootstrapping</a:t>
            </a:r>
            <a:r>
              <a:rPr lang="it-IT" dirty="0" smtClean="0"/>
              <a:t>, anche in questo caso vengono generati </a:t>
            </a:r>
            <a:r>
              <a:rPr lang="it-IT" dirty="0"/>
              <a:t>n</a:t>
            </a:r>
            <a:r>
              <a:rPr lang="it-IT" dirty="0" smtClean="0"/>
              <a:t>uovi </a:t>
            </a:r>
            <a:r>
              <a:rPr lang="it-IT" dirty="0" err="1" smtClean="0"/>
              <a:t>dataset</a:t>
            </a:r>
            <a:r>
              <a:rPr lang="it-IT" dirty="0" smtClean="0"/>
              <a:t> di dati a partire da quello di partenza</a:t>
            </a:r>
          </a:p>
          <a:p>
            <a:pPr algn="just"/>
            <a:r>
              <a:rPr lang="it-IT" dirty="0" smtClean="0"/>
              <a:t>In questo caso si tratta però di </a:t>
            </a:r>
            <a:r>
              <a:rPr lang="it-IT" b="1" dirty="0" smtClean="0"/>
              <a:t>subset</a:t>
            </a:r>
            <a:r>
              <a:rPr lang="it-IT" dirty="0" smtClean="0"/>
              <a:t> del </a:t>
            </a:r>
            <a:r>
              <a:rPr lang="it-IT" dirty="0" err="1" smtClean="0"/>
              <a:t>dataset</a:t>
            </a:r>
            <a:r>
              <a:rPr lang="it-IT" dirty="0" smtClean="0"/>
              <a:t> originale</a:t>
            </a:r>
          </a:p>
          <a:p>
            <a:pPr algn="just"/>
            <a:r>
              <a:rPr lang="it-IT" dirty="0" smtClean="0"/>
              <a:t>Il razionale alla base del test è lo stesso del </a:t>
            </a:r>
            <a:r>
              <a:rPr lang="it-IT" dirty="0" err="1" smtClean="0"/>
              <a:t>bootstrapping</a:t>
            </a:r>
            <a:r>
              <a:rPr lang="it-IT" dirty="0" smtClean="0"/>
              <a:t>. Se un albero è solido, allora anche una porzione soltanto dell’allineamento multiplo che lo ha generato dovrebbe supportare la sua topologia</a:t>
            </a:r>
            <a:endParaRPr lang="it-IT" dirty="0"/>
          </a:p>
        </p:txBody>
      </p:sp>
      <p:pic>
        <p:nvPicPr>
          <p:cNvPr id="4" name="Immagine 3"/>
          <p:cNvPicPr>
            <a:picLocks noChangeAspect="1"/>
          </p:cNvPicPr>
          <p:nvPr/>
        </p:nvPicPr>
        <p:blipFill rotWithShape="1">
          <a:blip r:embed="rId2"/>
          <a:srcRect l="6342" t="19955" r="7781" b="19595"/>
          <a:stretch/>
        </p:blipFill>
        <p:spPr>
          <a:xfrm>
            <a:off x="7998372" y="1154672"/>
            <a:ext cx="3762704" cy="2648607"/>
          </a:xfrm>
          <a:prstGeom prst="rect">
            <a:avLst/>
          </a:prstGeom>
        </p:spPr>
      </p:pic>
      <p:sp>
        <p:nvSpPr>
          <p:cNvPr id="5" name="CasellaDiTesto 4"/>
          <p:cNvSpPr txBox="1"/>
          <p:nvPr/>
        </p:nvSpPr>
        <p:spPr>
          <a:xfrm>
            <a:off x="7998372" y="4204138"/>
            <a:ext cx="3573518" cy="1200329"/>
          </a:xfrm>
          <a:prstGeom prst="rect">
            <a:avLst/>
          </a:prstGeom>
          <a:noFill/>
          <a:ln w="19050">
            <a:solidFill>
              <a:srgbClr val="FF0000"/>
            </a:solidFill>
          </a:ln>
        </p:spPr>
        <p:txBody>
          <a:bodyPr wrap="square" rtlCol="0">
            <a:spAutoFit/>
          </a:bodyPr>
          <a:lstStyle/>
          <a:p>
            <a:r>
              <a:rPr lang="it-IT" dirty="0" smtClean="0"/>
              <a:t>I valori di </a:t>
            </a:r>
            <a:r>
              <a:rPr lang="it-IT" dirty="0" err="1" smtClean="0"/>
              <a:t>jacknife</a:t>
            </a:r>
            <a:r>
              <a:rPr lang="it-IT" dirty="0" smtClean="0"/>
              <a:t>, come quelli di bootstrap, assumono valori da 1 a 100, ma non si tratta di probabilità</a:t>
            </a:r>
            <a:endParaRPr lang="en-US" dirty="0"/>
          </a:p>
        </p:txBody>
      </p:sp>
    </p:spTree>
    <p:extLst>
      <p:ext uri="{BB962C8B-B14F-4D97-AF65-F5344CB8AC3E}">
        <p14:creationId xmlns:p14="http://schemas.microsoft.com/office/powerpoint/2010/main" val="168589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10003724" cy="4987221"/>
          </a:xfrm>
        </p:spPr>
        <p:txBody>
          <a:bodyPr>
            <a:normAutofit lnSpcReduction="10000"/>
          </a:bodyPr>
          <a:lstStyle/>
          <a:p>
            <a:pPr marL="45720" indent="0" algn="just">
              <a:buNone/>
            </a:pPr>
            <a:r>
              <a:rPr lang="it-IT" sz="2800" b="1" dirty="0" smtClean="0">
                <a:solidFill>
                  <a:srgbClr val="FF0000"/>
                </a:solidFill>
              </a:rPr>
              <a:t>ATTENZIONE!</a:t>
            </a:r>
          </a:p>
          <a:p>
            <a:pPr marL="45720" indent="0" algn="just">
              <a:buNone/>
            </a:pPr>
            <a:endParaRPr lang="it-IT" sz="2800" b="1" dirty="0">
              <a:solidFill>
                <a:srgbClr val="FF0000"/>
              </a:solidFill>
            </a:endParaRPr>
          </a:p>
          <a:p>
            <a:pPr marL="45720" indent="0" algn="just">
              <a:buNone/>
            </a:pPr>
            <a:r>
              <a:rPr lang="it-IT" sz="2800" b="1" dirty="0" smtClean="0">
                <a:solidFill>
                  <a:srgbClr val="FF0000"/>
                </a:solidFill>
              </a:rPr>
              <a:t>Bootstrap e </a:t>
            </a:r>
            <a:r>
              <a:rPr lang="it-IT" sz="2800" b="1" dirty="0" err="1" smtClean="0">
                <a:solidFill>
                  <a:srgbClr val="FF0000"/>
                </a:solidFill>
              </a:rPr>
              <a:t>Jacknife</a:t>
            </a:r>
            <a:r>
              <a:rPr lang="it-IT" sz="2800" b="1" dirty="0" smtClean="0">
                <a:solidFill>
                  <a:srgbClr val="FF0000"/>
                </a:solidFill>
              </a:rPr>
              <a:t> permettono solamente di stimare la solidità di un albero filogenetico, ma non di capire se il metodo utilizzato per la costruzione dell’albero stesso è appropriato</a:t>
            </a:r>
          </a:p>
          <a:p>
            <a:pPr marL="45720" indent="0" algn="just">
              <a:buNone/>
            </a:pPr>
            <a:endParaRPr lang="it-IT" sz="2800" b="1" dirty="0">
              <a:solidFill>
                <a:srgbClr val="FF0000"/>
              </a:solidFill>
            </a:endParaRPr>
          </a:p>
          <a:p>
            <a:pPr marL="45720" indent="0" algn="just">
              <a:buNone/>
            </a:pPr>
            <a:r>
              <a:rPr lang="it-IT" sz="2400" dirty="0" smtClean="0">
                <a:solidFill>
                  <a:schemeClr val="tx2"/>
                </a:solidFill>
              </a:rPr>
              <a:t>In altre parole un albero completamente errato (perché costruito male (con il metodo sbagliato o a partire da un allineamento fatto male) potrebbe anche mostrare tutti i nodi supportati da bootstrap = 100 </a:t>
            </a:r>
            <a:endParaRPr lang="it-IT" sz="2400" dirty="0">
              <a:solidFill>
                <a:schemeClr val="tx2"/>
              </a:solidFill>
            </a:endParaRPr>
          </a:p>
        </p:txBody>
      </p:sp>
    </p:spTree>
    <p:extLst>
      <p:ext uri="{BB962C8B-B14F-4D97-AF65-F5344CB8AC3E}">
        <p14:creationId xmlns:p14="http://schemas.microsoft.com/office/powerpoint/2010/main" val="108608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Lo scopo di un’analisi </a:t>
            </a:r>
            <a:r>
              <a:rPr lang="it-IT" dirty="0" err="1" smtClean="0"/>
              <a:t>Bayesiana</a:t>
            </a:r>
            <a:r>
              <a:rPr lang="it-IT" dirty="0" smtClean="0"/>
              <a:t> è quello di calcolare la </a:t>
            </a:r>
            <a:r>
              <a:rPr lang="it-IT" b="1" dirty="0" smtClean="0"/>
              <a:t>probabilità a posteriori </a:t>
            </a:r>
            <a:r>
              <a:rPr lang="it-IT" dirty="0" smtClean="0"/>
              <a:t>di tutte le possibili topologie di un albero dato l’allineamento multiplo di sequenze</a:t>
            </a:r>
          </a:p>
          <a:p>
            <a:pPr algn="just"/>
            <a:r>
              <a:rPr lang="it-IT" dirty="0" smtClean="0"/>
              <a:t>Questa computazione analitica è tecnicamente impossibile… vengono pertanto impiegate tecniche dette di </a:t>
            </a:r>
            <a:r>
              <a:rPr lang="it-IT" b="1" u="sng" dirty="0" err="1" smtClean="0"/>
              <a:t>Metropolis-coupled</a:t>
            </a:r>
            <a:r>
              <a:rPr lang="it-IT" b="1" u="sng" dirty="0" smtClean="0"/>
              <a:t> Monte Carlo </a:t>
            </a:r>
            <a:r>
              <a:rPr lang="it-IT" b="1" u="sng" dirty="0" err="1" smtClean="0"/>
              <a:t>Markov</a:t>
            </a:r>
            <a:r>
              <a:rPr lang="it-IT" b="1" u="sng" dirty="0" smtClean="0"/>
              <a:t> Chain (MCMC)</a:t>
            </a:r>
          </a:p>
          <a:p>
            <a:pPr algn="just"/>
            <a:r>
              <a:rPr lang="it-IT" dirty="0" smtClean="0"/>
              <a:t>Queste generano un campione statisticamente rappresentativo (di alberi) dalla distribuzione a posteriori degli alberi</a:t>
            </a:r>
          </a:p>
          <a:p>
            <a:pPr algn="just"/>
            <a:r>
              <a:rPr lang="it-IT" dirty="0" smtClean="0"/>
              <a:t>OBIETTIVO: ottenere </a:t>
            </a:r>
            <a:r>
              <a:rPr lang="it-IT" b="1" dirty="0" smtClean="0"/>
              <a:t>l’albero maggiormente probabile</a:t>
            </a:r>
            <a:r>
              <a:rPr lang="it-IT" dirty="0" smtClean="0"/>
              <a:t> -&gt; il più presente nel campione rappresentativo</a:t>
            </a:r>
            <a:endParaRPr lang="it-IT" dirty="0"/>
          </a:p>
        </p:txBody>
      </p:sp>
      <p:pic>
        <p:nvPicPr>
          <p:cNvPr id="6" name="Immagine 5"/>
          <p:cNvPicPr>
            <a:picLocks noChangeAspect="1"/>
          </p:cNvPicPr>
          <p:nvPr/>
        </p:nvPicPr>
        <p:blipFill>
          <a:blip r:embed="rId2"/>
          <a:stretch>
            <a:fillRect/>
          </a:stretch>
        </p:blipFill>
        <p:spPr>
          <a:xfrm>
            <a:off x="8358351" y="888453"/>
            <a:ext cx="2895600" cy="3105150"/>
          </a:xfrm>
          <a:prstGeom prst="rect">
            <a:avLst/>
          </a:prstGeom>
        </p:spPr>
      </p:pic>
      <p:sp>
        <p:nvSpPr>
          <p:cNvPr id="7" name="CasellaDiTesto 6"/>
          <p:cNvSpPr txBox="1"/>
          <p:nvPr/>
        </p:nvSpPr>
        <p:spPr>
          <a:xfrm>
            <a:off x="7935310" y="4288221"/>
            <a:ext cx="3741683" cy="1200329"/>
          </a:xfrm>
          <a:prstGeom prst="rect">
            <a:avLst/>
          </a:prstGeom>
          <a:noFill/>
          <a:ln>
            <a:solidFill>
              <a:srgbClr val="FF0000"/>
            </a:solidFill>
          </a:ln>
        </p:spPr>
        <p:txBody>
          <a:bodyPr wrap="square" rtlCol="0">
            <a:spAutoFit/>
          </a:bodyPr>
          <a:lstStyle/>
          <a:p>
            <a:r>
              <a:rPr lang="it-IT" dirty="0" smtClean="0"/>
              <a:t>Prende il nome dal </a:t>
            </a:r>
            <a:r>
              <a:rPr lang="it-IT" b="1" dirty="0" smtClean="0"/>
              <a:t>teorema di </a:t>
            </a:r>
            <a:r>
              <a:rPr lang="it-IT" b="1" dirty="0" err="1" smtClean="0"/>
              <a:t>Bayes</a:t>
            </a:r>
            <a:r>
              <a:rPr lang="it-IT" dirty="0" smtClean="0"/>
              <a:t>, enunciato da </a:t>
            </a:r>
            <a:r>
              <a:rPr lang="en-US" dirty="0"/>
              <a:t>Thomas Bayes (</a:t>
            </a:r>
            <a:r>
              <a:rPr lang="en-US" dirty="0" err="1"/>
              <a:t>Londra</a:t>
            </a:r>
            <a:r>
              <a:rPr lang="en-US" dirty="0"/>
              <a:t>, 1702 – Royal </a:t>
            </a:r>
            <a:r>
              <a:rPr lang="en-US" dirty="0" err="1"/>
              <a:t>Tunbridge</a:t>
            </a:r>
            <a:r>
              <a:rPr lang="en-US" dirty="0"/>
              <a:t> Wells, 17 </a:t>
            </a:r>
            <a:r>
              <a:rPr lang="en-US" dirty="0" err="1"/>
              <a:t>aprile</a:t>
            </a:r>
            <a:r>
              <a:rPr lang="en-US" dirty="0"/>
              <a:t> 1761)</a:t>
            </a:r>
          </a:p>
        </p:txBody>
      </p:sp>
    </p:spTree>
    <p:extLst>
      <p:ext uri="{BB962C8B-B14F-4D97-AF65-F5344CB8AC3E}">
        <p14:creationId xmlns:p14="http://schemas.microsoft.com/office/powerpoint/2010/main" val="21612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pic>
        <p:nvPicPr>
          <p:cNvPr id="5" name="Immagine 4"/>
          <p:cNvPicPr>
            <a:picLocks noChangeAspect="1"/>
          </p:cNvPicPr>
          <p:nvPr/>
        </p:nvPicPr>
        <p:blipFill>
          <a:blip r:embed="rId2"/>
          <a:stretch>
            <a:fillRect/>
          </a:stretch>
        </p:blipFill>
        <p:spPr>
          <a:xfrm>
            <a:off x="5818550" y="286675"/>
            <a:ext cx="5742829" cy="5882898"/>
          </a:xfrm>
          <a:prstGeom prst="rect">
            <a:avLst/>
          </a:prstGeom>
        </p:spPr>
      </p:pic>
      <p:sp>
        <p:nvSpPr>
          <p:cNvPr id="8" name="CasellaDiTesto 7"/>
          <p:cNvSpPr txBox="1"/>
          <p:nvPr/>
        </p:nvSpPr>
        <p:spPr>
          <a:xfrm>
            <a:off x="790401" y="1891862"/>
            <a:ext cx="4874675" cy="3693319"/>
          </a:xfrm>
          <a:prstGeom prst="rect">
            <a:avLst/>
          </a:prstGeom>
          <a:noFill/>
        </p:spPr>
        <p:txBody>
          <a:bodyPr wrap="square" rtlCol="0">
            <a:spAutoFit/>
          </a:bodyPr>
          <a:lstStyle/>
          <a:p>
            <a:pPr marL="285750" indent="-285750">
              <a:buFont typeface="Arial" panose="020B0604020202020204" pitchFamily="34" charset="0"/>
              <a:buChar char="•"/>
            </a:pPr>
            <a:r>
              <a:rPr lang="it-IT" dirty="0" smtClean="0"/>
              <a:t>Si parta da una distribuzione di probabilità a priori per ciascun parametro (es. topologia dell’albero, lunghezza di un ramo, tasso di sostituzione A -&gt; G, ecc.), che possono coprire valori tra X ed Y</a:t>
            </a:r>
          </a:p>
          <a:p>
            <a:pPr marL="285750" indent="-285750">
              <a:buFont typeface="Arial" panose="020B0604020202020204" pitchFamily="34" charset="0"/>
              <a:buChar char="•"/>
            </a:pPr>
            <a:r>
              <a:rPr lang="it-IT" u="sng" dirty="0" smtClean="0"/>
              <a:t>L’osservazione dei dati</a:t>
            </a:r>
            <a:r>
              <a:rPr lang="it-IT" dirty="0" smtClean="0"/>
              <a:t> (= dell’allineamento) consente di stimare quali siano i valori che più probabilmente hanno generato i dati stessi -&gt; giungo ad una distribuzione di probabilità a posteriori</a:t>
            </a:r>
          </a:p>
          <a:p>
            <a:endParaRPr lang="en-US" dirty="0"/>
          </a:p>
        </p:txBody>
      </p:sp>
    </p:spTree>
    <p:extLst>
      <p:ext uri="{BB962C8B-B14F-4D97-AF65-F5344CB8AC3E}">
        <p14:creationId xmlns:p14="http://schemas.microsoft.com/office/powerpoint/2010/main" val="377038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670606" y="1891863"/>
            <a:ext cx="4874675" cy="3693319"/>
          </a:xfrm>
          <a:prstGeom prst="rect">
            <a:avLst/>
          </a:prstGeom>
          <a:noFill/>
        </p:spPr>
        <p:txBody>
          <a:bodyPr wrap="square" rtlCol="0">
            <a:spAutoFit/>
          </a:bodyPr>
          <a:lstStyle/>
          <a:p>
            <a:pPr marL="285750" indent="-285750">
              <a:buFont typeface="Arial" panose="020B0604020202020204" pitchFamily="34" charset="0"/>
              <a:buChar char="•"/>
            </a:pPr>
            <a:r>
              <a:rPr lang="it-IT" dirty="0" smtClean="0"/>
              <a:t>Durante l’analisi MCMC alcuni parametri vengono variati, risultando nell’ottenimento di 3 topologie differenti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I cambiamenti dei parametri non sono però casuali… quelli che determinano un aumento della </a:t>
            </a:r>
            <a:r>
              <a:rPr lang="it-IT" dirty="0" err="1" smtClean="0"/>
              <a:t>likelihood</a:t>
            </a:r>
            <a:r>
              <a:rPr lang="it-IT" dirty="0" smtClean="0"/>
              <a:t> sono sempre accettati, quelli che ne determinano una diminuzione sono quasi sempre rifiutati -&gt; proprietà «</a:t>
            </a:r>
            <a:r>
              <a:rPr lang="it-IT" dirty="0" err="1" smtClean="0"/>
              <a:t>hill</a:t>
            </a:r>
            <a:r>
              <a:rPr lang="it-IT" dirty="0" smtClean="0"/>
              <a:t>-climbing» dell’algoritmo </a:t>
            </a:r>
          </a:p>
          <a:p>
            <a:endParaRPr lang="en-US" dirty="0"/>
          </a:p>
        </p:txBody>
      </p:sp>
      <p:pic>
        <p:nvPicPr>
          <p:cNvPr id="4" name="Immagine 3"/>
          <p:cNvPicPr>
            <a:picLocks noChangeAspect="1"/>
          </p:cNvPicPr>
          <p:nvPr/>
        </p:nvPicPr>
        <p:blipFill>
          <a:blip r:embed="rId2"/>
          <a:stretch>
            <a:fillRect/>
          </a:stretch>
        </p:blipFill>
        <p:spPr>
          <a:xfrm>
            <a:off x="5560686" y="899796"/>
            <a:ext cx="6536939" cy="4131388"/>
          </a:xfrm>
          <a:prstGeom prst="rect">
            <a:avLst/>
          </a:prstGeom>
        </p:spPr>
      </p:pic>
    </p:spTree>
    <p:extLst>
      <p:ext uri="{BB962C8B-B14F-4D97-AF65-F5344CB8AC3E}">
        <p14:creationId xmlns:p14="http://schemas.microsoft.com/office/powerpoint/2010/main" val="36377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790401" y="1891862"/>
            <a:ext cx="4874675" cy="3139321"/>
          </a:xfrm>
          <a:prstGeom prst="rect">
            <a:avLst/>
          </a:prstGeom>
          <a:noFill/>
        </p:spPr>
        <p:txBody>
          <a:bodyPr wrap="square" rtlCol="0">
            <a:spAutoFit/>
          </a:bodyPr>
          <a:lstStyle/>
          <a:p>
            <a:pPr marL="285750" indent="-285750">
              <a:buFont typeface="Arial" panose="020B0604020202020204" pitchFamily="34" charset="0"/>
              <a:buChar char="•"/>
            </a:pPr>
            <a:r>
              <a:rPr lang="it-IT" dirty="0" smtClean="0"/>
              <a:t>Genero N alberi che risultano avere in seguito alla procedura MCMC una distribuzione a posteriori come quella mostrata a fianco</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Quale è la topologia più probabile dell’albero che ha prodotto i dati osservati (cioè l’allineamento multiplo tra le sequenze dei primati da cui sono partito?</a:t>
            </a:r>
          </a:p>
          <a:p>
            <a:endParaRPr lang="en-US" dirty="0"/>
          </a:p>
        </p:txBody>
      </p:sp>
      <p:pic>
        <p:nvPicPr>
          <p:cNvPr id="3" name="Immagine 2"/>
          <p:cNvPicPr>
            <a:picLocks noChangeAspect="1"/>
          </p:cNvPicPr>
          <p:nvPr/>
        </p:nvPicPr>
        <p:blipFill>
          <a:blip r:embed="rId2"/>
          <a:stretch>
            <a:fillRect/>
          </a:stretch>
        </p:blipFill>
        <p:spPr>
          <a:xfrm>
            <a:off x="5871398" y="226102"/>
            <a:ext cx="6018409" cy="5916128"/>
          </a:xfrm>
          <a:prstGeom prst="rect">
            <a:avLst/>
          </a:prstGeom>
        </p:spPr>
      </p:pic>
    </p:spTree>
    <p:extLst>
      <p:ext uri="{BB962C8B-B14F-4D97-AF65-F5344CB8AC3E}">
        <p14:creationId xmlns:p14="http://schemas.microsoft.com/office/powerpoint/2010/main" val="177195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4799907" cy="4343400"/>
          </a:xfrm>
        </p:spPr>
        <p:txBody>
          <a:bodyPr>
            <a:normAutofit fontScale="92500" lnSpcReduction="10000"/>
          </a:bodyPr>
          <a:lstStyle/>
          <a:p>
            <a:r>
              <a:rPr lang="it-IT" b="1" dirty="0" smtClean="0"/>
              <a:t>Radice (root) </a:t>
            </a:r>
            <a:r>
              <a:rPr lang="it-IT" dirty="0" smtClean="0"/>
              <a:t>= la sequenza ancestrale da cui tutte le altre sono state originate</a:t>
            </a:r>
          </a:p>
          <a:p>
            <a:r>
              <a:rPr lang="it-IT" b="1" dirty="0" smtClean="0"/>
              <a:t>Rami (branches) </a:t>
            </a:r>
            <a:r>
              <a:rPr lang="it-IT" dirty="0" smtClean="0"/>
              <a:t>= rappresentano i passaggi evolutivi che, nel tempo, hanno portato alle sequenze osservate</a:t>
            </a:r>
          </a:p>
          <a:p>
            <a:r>
              <a:rPr lang="it-IT" b="1" dirty="0" smtClean="0"/>
              <a:t>Nodi</a:t>
            </a:r>
            <a:r>
              <a:rPr lang="it-IT" dirty="0" smtClean="0"/>
              <a:t> = rappresentano i punti di biforcazione, ovvero le sequenze ancestrali intermedie dalle quali si sono differenziate alcune delle sequenze osservate</a:t>
            </a:r>
          </a:p>
          <a:p>
            <a:r>
              <a:rPr lang="it-IT" b="1" dirty="0" smtClean="0"/>
              <a:t>Nodi terminali </a:t>
            </a:r>
            <a:r>
              <a:rPr lang="it-IT" dirty="0" smtClean="0"/>
              <a:t>= rappresentano le sequenze osservate, cioè il prodotto del processo evolutivo</a:t>
            </a:r>
            <a:endParaRPr lang="it-IT" dirty="0"/>
          </a:p>
        </p:txBody>
      </p:sp>
      <p:pic>
        <p:nvPicPr>
          <p:cNvPr id="3074" name="Picture 2" descr="https://image.slidesharecdn.com/bioinfo5-120125034202-phpapp01/95/boinformatics-lecture-5-9-728.jpg?cb=1327463410"/>
          <p:cNvPicPr>
            <a:picLocks noChangeAspect="1" noChangeArrowheads="1"/>
          </p:cNvPicPr>
          <p:nvPr/>
        </p:nvPicPr>
        <p:blipFill rotWithShape="1">
          <a:blip r:embed="rId2">
            <a:extLst>
              <a:ext uri="{28A0092B-C50C-407E-A947-70E740481C1C}">
                <a14:useLocalDpi xmlns:a14="http://schemas.microsoft.com/office/drawing/2010/main" val="0"/>
              </a:ext>
            </a:extLst>
          </a:blip>
          <a:srcRect t="18886" b="10052"/>
          <a:stretch/>
        </p:blipFill>
        <p:spPr bwMode="auto">
          <a:xfrm>
            <a:off x="6230941" y="2410691"/>
            <a:ext cx="5205569" cy="277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6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454070" y="1502980"/>
            <a:ext cx="5116413" cy="452431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Il processo MCMC, per definizione, parte da alberi di cattiva qualità, e per la sua proprietà </a:t>
            </a:r>
            <a:r>
              <a:rPr lang="it-IT" dirty="0" err="1" smtClean="0"/>
              <a:t>hill</a:t>
            </a:r>
            <a:r>
              <a:rPr lang="it-IT" dirty="0" smtClean="0"/>
              <a:t>-climbing tenderà a raggiungere prima o poi una fase in cui si è giunti ad una </a:t>
            </a:r>
            <a:r>
              <a:rPr lang="it-IT" dirty="0" err="1" smtClean="0"/>
              <a:t>likelihood</a:t>
            </a:r>
            <a:r>
              <a:rPr lang="it-IT" dirty="0" smtClean="0"/>
              <a:t> «ottimale»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La fase «preparatoria» in cui la </a:t>
            </a:r>
            <a:r>
              <a:rPr lang="it-IT" dirty="0" err="1" smtClean="0"/>
              <a:t>likelihood</a:t>
            </a:r>
            <a:r>
              <a:rPr lang="it-IT" dirty="0" smtClean="0"/>
              <a:t> sale è detta «</a:t>
            </a:r>
            <a:r>
              <a:rPr lang="it-IT" b="1" dirty="0" err="1" smtClean="0"/>
              <a:t>burnin</a:t>
            </a:r>
            <a:r>
              <a:rPr lang="it-IT" dirty="0" smtClean="0"/>
              <a:t>» e non viene presa in considerazione per il campionamento degli alberi</a:t>
            </a:r>
          </a:p>
          <a:p>
            <a:endParaRPr lang="it-IT" dirty="0" smtClean="0"/>
          </a:p>
          <a:p>
            <a:r>
              <a:rPr lang="it-IT" dirty="0" smtClean="0"/>
              <a:t>Gli alberi (ed i rispettivi parametri) vengono invece campionati nella </a:t>
            </a:r>
            <a:r>
              <a:rPr lang="it-IT" b="1" dirty="0" smtClean="0"/>
              <a:t>fase stazionaria</a:t>
            </a:r>
            <a:r>
              <a:rPr lang="it-IT" dirty="0" smtClean="0"/>
              <a:t>, cioè quella in cui ottengo alberi che hanno una </a:t>
            </a:r>
            <a:r>
              <a:rPr lang="it-IT" dirty="0" err="1" smtClean="0"/>
              <a:t>likelihood</a:t>
            </a:r>
            <a:r>
              <a:rPr lang="it-IT" dirty="0" smtClean="0"/>
              <a:t> più o meno comparabile, e quindi ugualmente probabili</a:t>
            </a:r>
            <a:endParaRPr lang="en-US" dirty="0"/>
          </a:p>
        </p:txBody>
      </p:sp>
      <p:pic>
        <p:nvPicPr>
          <p:cNvPr id="4" name="Immagine 3"/>
          <p:cNvPicPr>
            <a:picLocks noChangeAspect="1"/>
          </p:cNvPicPr>
          <p:nvPr/>
        </p:nvPicPr>
        <p:blipFill>
          <a:blip r:embed="rId2"/>
          <a:stretch>
            <a:fillRect/>
          </a:stretch>
        </p:blipFill>
        <p:spPr>
          <a:xfrm>
            <a:off x="5876665" y="1091045"/>
            <a:ext cx="6220742" cy="4635062"/>
          </a:xfrm>
          <a:prstGeom prst="rect">
            <a:avLst/>
          </a:prstGeom>
        </p:spPr>
      </p:pic>
    </p:spTree>
    <p:extLst>
      <p:ext uri="{BB962C8B-B14F-4D97-AF65-F5344CB8AC3E}">
        <p14:creationId xmlns:p14="http://schemas.microsoft.com/office/powerpoint/2010/main" val="41909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pic>
        <p:nvPicPr>
          <p:cNvPr id="6" name="Immagine 5"/>
          <p:cNvPicPr>
            <a:picLocks noChangeAspect="1"/>
          </p:cNvPicPr>
          <p:nvPr/>
        </p:nvPicPr>
        <p:blipFill>
          <a:blip r:embed="rId2"/>
          <a:stretch>
            <a:fillRect/>
          </a:stretch>
        </p:blipFill>
        <p:spPr>
          <a:xfrm>
            <a:off x="3559492" y="1325231"/>
            <a:ext cx="8352244" cy="5279594"/>
          </a:xfrm>
          <a:prstGeom prst="rect">
            <a:avLst/>
          </a:prstGeom>
        </p:spPr>
      </p:pic>
      <p:sp>
        <p:nvSpPr>
          <p:cNvPr id="17" name="CasellaDiTesto 16"/>
          <p:cNvSpPr txBox="1"/>
          <p:nvPr/>
        </p:nvSpPr>
        <p:spPr>
          <a:xfrm>
            <a:off x="220717" y="1555531"/>
            <a:ext cx="3338775" cy="4524315"/>
          </a:xfrm>
          <a:prstGeom prst="rect">
            <a:avLst/>
          </a:prstGeom>
          <a:noFill/>
        </p:spPr>
        <p:txBody>
          <a:bodyPr wrap="square" rtlCol="0">
            <a:spAutoFit/>
          </a:bodyPr>
          <a:lstStyle/>
          <a:p>
            <a:r>
              <a:rPr lang="it-IT" dirty="0" smtClean="0"/>
              <a:t>Esempio: quante generazioni è opportuno scartare vedendo il grafico?</a:t>
            </a:r>
          </a:p>
          <a:p>
            <a:endParaRPr lang="it-IT" dirty="0"/>
          </a:p>
          <a:p>
            <a:r>
              <a:rPr lang="it-IT" b="1" dirty="0" smtClean="0"/>
              <a:t>Devo anche sempre chiedermi se il numero di generazioni incluse è stato sufficiente… i parametri sono andati a convergenza oppure sono bloccato in un «picco locale» di </a:t>
            </a:r>
            <a:r>
              <a:rPr lang="it-IT" b="1" dirty="0" err="1" smtClean="0"/>
              <a:t>likelihood</a:t>
            </a:r>
            <a:r>
              <a:rPr lang="it-IT" b="1" dirty="0" smtClean="0"/>
              <a:t>?</a:t>
            </a:r>
          </a:p>
          <a:p>
            <a:endParaRPr lang="it-IT" b="1" dirty="0"/>
          </a:p>
          <a:p>
            <a:r>
              <a:rPr lang="it-IT" b="1" dirty="0" smtClean="0"/>
              <a:t>Per questo motivo nel MCMC si corrono più analisi in parallelo</a:t>
            </a:r>
            <a:endParaRPr lang="en-US" b="1" dirty="0"/>
          </a:p>
        </p:txBody>
      </p:sp>
    </p:spTree>
    <p:extLst>
      <p:ext uri="{BB962C8B-B14F-4D97-AF65-F5344CB8AC3E}">
        <p14:creationId xmlns:p14="http://schemas.microsoft.com/office/powerpoint/2010/main" val="28099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fontScale="90000"/>
          </a:bodyPr>
          <a:lstStyle/>
          <a:p>
            <a:r>
              <a:rPr lang="it-IT" sz="2800" dirty="0" smtClean="0"/>
              <a:t>Filogenesi </a:t>
            </a:r>
            <a:r>
              <a:rPr lang="it-IT" sz="2800" dirty="0" err="1" smtClean="0"/>
              <a:t>Bayesiana</a:t>
            </a:r>
            <a:r>
              <a:rPr lang="it-IT" sz="2800" dirty="0" smtClean="0"/>
              <a:t> – </a:t>
            </a:r>
            <a:r>
              <a:rPr lang="it-IT" sz="2800" dirty="0" err="1" smtClean="0"/>
              <a:t>posterior</a:t>
            </a:r>
            <a:r>
              <a:rPr lang="it-IT" sz="2800" dirty="0" smtClean="0"/>
              <a:t> </a:t>
            </a:r>
            <a:r>
              <a:rPr lang="it-IT" sz="2800" dirty="0" err="1" smtClean="0"/>
              <a:t>probabilities</a:t>
            </a:r>
            <a:r>
              <a:rPr lang="it-IT" sz="2800" dirty="0" smtClean="0"/>
              <a:t> vs bootstrap</a:t>
            </a:r>
            <a:endParaRPr lang="it-IT" sz="2800" dirty="0"/>
          </a:p>
        </p:txBody>
      </p:sp>
      <p:pic>
        <p:nvPicPr>
          <p:cNvPr id="5" name="Immagine 4"/>
          <p:cNvPicPr>
            <a:picLocks noChangeAspect="1"/>
          </p:cNvPicPr>
          <p:nvPr/>
        </p:nvPicPr>
        <p:blipFill>
          <a:blip r:embed="rId2"/>
          <a:stretch>
            <a:fillRect/>
          </a:stretch>
        </p:blipFill>
        <p:spPr>
          <a:xfrm>
            <a:off x="3867047" y="1635204"/>
            <a:ext cx="8412893" cy="4471308"/>
          </a:xfrm>
          <a:prstGeom prst="rect">
            <a:avLst/>
          </a:prstGeom>
        </p:spPr>
      </p:pic>
      <p:sp>
        <p:nvSpPr>
          <p:cNvPr id="6" name="CasellaDiTesto 5"/>
          <p:cNvSpPr txBox="1"/>
          <p:nvPr/>
        </p:nvSpPr>
        <p:spPr>
          <a:xfrm>
            <a:off x="430925" y="1635204"/>
            <a:ext cx="3436122" cy="3970318"/>
          </a:xfrm>
          <a:prstGeom prst="rect">
            <a:avLst/>
          </a:prstGeom>
          <a:noFill/>
        </p:spPr>
        <p:txBody>
          <a:bodyPr wrap="square" rtlCol="0">
            <a:spAutoFit/>
          </a:bodyPr>
          <a:lstStyle/>
          <a:p>
            <a:pPr marL="285750" indent="-285750">
              <a:buFont typeface="Arial" panose="020B0604020202020204" pitchFamily="34" charset="0"/>
              <a:buChar char="•"/>
            </a:pPr>
            <a:r>
              <a:rPr lang="it-IT" dirty="0" smtClean="0"/>
              <a:t>Le analisi </a:t>
            </a:r>
            <a:r>
              <a:rPr lang="it-IT" dirty="0" err="1" smtClean="0"/>
              <a:t>Bayesiane</a:t>
            </a:r>
            <a:r>
              <a:rPr lang="it-IT" dirty="0" smtClean="0"/>
              <a:t> restituiscono per ciascun nodo delle </a:t>
            </a:r>
            <a:r>
              <a:rPr lang="it-IT" b="1" dirty="0" smtClean="0"/>
              <a:t>probabilità a posteriori</a:t>
            </a:r>
          </a:p>
          <a:p>
            <a:pPr marL="285750" indent="-285750">
              <a:buFont typeface="Arial" panose="020B0604020202020204" pitchFamily="34" charset="0"/>
              <a:buChar char="•"/>
            </a:pPr>
            <a:r>
              <a:rPr lang="it-IT" dirty="0" smtClean="0"/>
              <a:t>Pur potendo assumere valori, come il bootstrap, da 1 a 10o, non si tratta di valori di supporto statistico, ma di </a:t>
            </a:r>
            <a:r>
              <a:rPr lang="it-IT" u="sng" dirty="0" smtClean="0"/>
              <a:t>vere e proprie probabilità</a:t>
            </a:r>
          </a:p>
          <a:p>
            <a:pPr marL="285750" indent="-285750">
              <a:buFont typeface="Arial" panose="020B0604020202020204" pitchFamily="34" charset="0"/>
              <a:buChar char="•"/>
            </a:pPr>
            <a:r>
              <a:rPr lang="it-IT" dirty="0" smtClean="0"/>
              <a:t>Il bootstrap tende a sottostimare le probabilità reali… potremmo definirlo «</a:t>
            </a:r>
            <a:r>
              <a:rPr lang="it-IT" dirty="0" err="1" smtClean="0"/>
              <a:t>pessimsta</a:t>
            </a:r>
            <a:r>
              <a:rPr lang="it-IT" dirty="0" smtClean="0"/>
              <a:t>»</a:t>
            </a:r>
            <a:endParaRPr lang="en-US" dirty="0"/>
          </a:p>
        </p:txBody>
      </p:sp>
      <p:sp>
        <p:nvSpPr>
          <p:cNvPr id="8" name="Ovale 7"/>
          <p:cNvSpPr/>
          <p:nvPr/>
        </p:nvSpPr>
        <p:spPr>
          <a:xfrm>
            <a:off x="4078014" y="2217683"/>
            <a:ext cx="252248" cy="23122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olo isoscele 8"/>
          <p:cNvSpPr/>
          <p:nvPr/>
        </p:nvSpPr>
        <p:spPr>
          <a:xfrm>
            <a:off x="4078014" y="3111062"/>
            <a:ext cx="252248" cy="232302"/>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5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3920358" cy="3693319"/>
          </a:xfrm>
          <a:prstGeom prst="rect">
            <a:avLst/>
          </a:prstGeom>
          <a:noFill/>
        </p:spPr>
        <p:txBody>
          <a:bodyPr wrap="square" rtlCol="0">
            <a:spAutoFit/>
          </a:bodyPr>
          <a:lstStyle/>
          <a:p>
            <a:endParaRPr lang="it-IT" dirty="0"/>
          </a:p>
          <a:p>
            <a:pPr marL="285750" indent="-285750">
              <a:buFont typeface="Arial" panose="020B0604020202020204" pitchFamily="34" charset="0"/>
              <a:buChar char="•"/>
            </a:pPr>
            <a:r>
              <a:rPr lang="it-IT" b="1" dirty="0" err="1" smtClean="0"/>
              <a:t>MrBayes</a:t>
            </a:r>
            <a:r>
              <a:rPr lang="it-IT" b="1" dirty="0" smtClean="0"/>
              <a:t> </a:t>
            </a:r>
            <a:r>
              <a:rPr lang="it-IT" dirty="0" smtClean="0"/>
              <a:t>è l’approccio </a:t>
            </a:r>
            <a:r>
              <a:rPr lang="it-IT" dirty="0" err="1" smtClean="0"/>
              <a:t>Bayesiano</a:t>
            </a:r>
            <a:r>
              <a:rPr lang="it-IT" dirty="0" smtClean="0"/>
              <a:t> più popolare e molto versatile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err="1"/>
              <a:t>MrBayes</a:t>
            </a:r>
            <a:r>
              <a:rPr lang="en-US" dirty="0"/>
              <a:t> 3: Bayesian phylogenetic inference under mixed </a:t>
            </a:r>
            <a:r>
              <a:rPr lang="en-US" dirty="0" smtClean="0"/>
              <a:t>models(2003</a:t>
            </a:r>
            <a:r>
              <a:rPr lang="en-US" dirty="0"/>
              <a:t>) Bioinformatics, 19(12), pp. </a:t>
            </a:r>
            <a:r>
              <a:rPr lang="en-US" dirty="0" smtClean="0"/>
              <a:t>1572-1574</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Citato oltre 18mila volte dal 2003!</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483" y="3679382"/>
            <a:ext cx="7509250" cy="2563764"/>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455" y="1191278"/>
            <a:ext cx="6010716" cy="2290585"/>
          </a:xfrm>
          <a:prstGeom prst="rect">
            <a:avLst/>
          </a:prstGeom>
        </p:spPr>
      </p:pic>
    </p:spTree>
    <p:extLst>
      <p:ext uri="{BB962C8B-B14F-4D97-AF65-F5344CB8AC3E}">
        <p14:creationId xmlns:p14="http://schemas.microsoft.com/office/powerpoint/2010/main" val="7760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3436122" cy="4247317"/>
          </a:xfrm>
          <a:prstGeom prst="rect">
            <a:avLst/>
          </a:prstGeom>
          <a:noFill/>
        </p:spPr>
        <p:txBody>
          <a:bodyPr wrap="square" rtlCol="0">
            <a:spAutoFit/>
          </a:bodyPr>
          <a:lstStyle/>
          <a:p>
            <a:endParaRPr lang="it-IT" dirty="0"/>
          </a:p>
          <a:p>
            <a:pPr marL="285750" indent="-285750">
              <a:buFont typeface="Arial" panose="020B0604020202020204" pitchFamily="34" charset="0"/>
              <a:buChar char="•"/>
            </a:pPr>
            <a:r>
              <a:rPr lang="it-IT" b="1" dirty="0" smtClean="0"/>
              <a:t>BEAST</a:t>
            </a:r>
            <a:r>
              <a:rPr lang="it-IT" dirty="0" smtClean="0"/>
              <a:t> – popolare per alcune applicazioni particolari… </a:t>
            </a:r>
            <a:r>
              <a:rPr lang="it-IT" b="1" dirty="0" smtClean="0"/>
              <a:t>alberi «time </a:t>
            </a:r>
            <a:r>
              <a:rPr lang="it-IT" b="1" dirty="0" err="1" smtClean="0"/>
              <a:t>calibrated</a:t>
            </a:r>
            <a:r>
              <a:rPr lang="it-IT" b="1" dirty="0" smtClean="0"/>
              <a:t>»</a:t>
            </a:r>
            <a:r>
              <a:rPr lang="it-IT" dirty="0" smtClean="0"/>
              <a:t>,in cui di solito vengono specificati dei limiti minimi e massimi per l’età di alcuni nodi supportati da dati fossili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Può essere anche stimata l’</a:t>
            </a:r>
            <a:r>
              <a:rPr lang="it-IT" b="1" dirty="0" smtClean="0"/>
              <a:t>incertezza</a:t>
            </a:r>
            <a:r>
              <a:rPr lang="it-IT" dirty="0" smtClean="0"/>
              <a:t> della stima dell’età dei nodi. Si generano, di base, dei cronogrammi</a:t>
            </a:r>
            <a:endParaRPr lang="en-US" dirty="0"/>
          </a:p>
        </p:txBody>
      </p:sp>
      <p:pic>
        <p:nvPicPr>
          <p:cNvPr id="3" name="Immagine 2"/>
          <p:cNvPicPr>
            <a:picLocks noChangeAspect="1"/>
          </p:cNvPicPr>
          <p:nvPr/>
        </p:nvPicPr>
        <p:blipFill>
          <a:blip r:embed="rId2"/>
          <a:stretch>
            <a:fillRect/>
          </a:stretch>
        </p:blipFill>
        <p:spPr>
          <a:xfrm>
            <a:off x="4322971" y="1271093"/>
            <a:ext cx="7519192" cy="4866948"/>
          </a:xfrm>
          <a:prstGeom prst="rect">
            <a:avLst/>
          </a:prstGeom>
        </p:spPr>
      </p:pic>
      <p:pic>
        <p:nvPicPr>
          <p:cNvPr id="4" name="Immagine 3"/>
          <p:cNvPicPr>
            <a:picLocks noChangeAspect="1"/>
          </p:cNvPicPr>
          <p:nvPr/>
        </p:nvPicPr>
        <p:blipFill>
          <a:blip r:embed="rId3"/>
          <a:stretch>
            <a:fillRect/>
          </a:stretch>
        </p:blipFill>
        <p:spPr>
          <a:xfrm>
            <a:off x="3948717" y="1271093"/>
            <a:ext cx="4133850" cy="1104900"/>
          </a:xfrm>
          <a:prstGeom prst="rect">
            <a:avLst/>
          </a:prstGeom>
        </p:spPr>
      </p:pic>
    </p:spTree>
    <p:extLst>
      <p:ext uri="{BB962C8B-B14F-4D97-AF65-F5344CB8AC3E}">
        <p14:creationId xmlns:p14="http://schemas.microsoft.com/office/powerpoint/2010/main" val="11616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4834758" cy="1477328"/>
          </a:xfrm>
          <a:prstGeom prst="rect">
            <a:avLst/>
          </a:prstGeom>
          <a:noFill/>
        </p:spPr>
        <p:txBody>
          <a:bodyPr wrap="square" rtlCol="0">
            <a:spAutoFit/>
          </a:bodyPr>
          <a:lstStyle/>
          <a:p>
            <a:pPr marL="285750" indent="-285750">
              <a:buFont typeface="Arial" panose="020B0604020202020204" pitchFamily="34" charset="0"/>
              <a:buChar char="•"/>
            </a:pPr>
            <a:r>
              <a:rPr lang="it-IT" dirty="0" smtClean="0"/>
              <a:t>C’è la possibilità di inserire anche specie ormai estinte, grazie a dati fossili (naturalmente sulla base di dati morfologici, visto che i dati di sequenza non sono reperibili</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480" y="1008299"/>
            <a:ext cx="5601482" cy="2886478"/>
          </a:xfrm>
          <a:prstGeom prst="rect">
            <a:avLst/>
          </a:prstGeom>
        </p:spPr>
      </p:pic>
      <p:sp>
        <p:nvSpPr>
          <p:cNvPr id="7" name="CasellaDiTesto 6"/>
          <p:cNvSpPr txBox="1"/>
          <p:nvPr/>
        </p:nvSpPr>
        <p:spPr>
          <a:xfrm>
            <a:off x="357352" y="4496562"/>
            <a:ext cx="4981904" cy="1754326"/>
          </a:xfrm>
          <a:prstGeom prst="rect">
            <a:avLst/>
          </a:prstGeom>
          <a:noFill/>
        </p:spPr>
        <p:txBody>
          <a:bodyPr wrap="square" rtlCol="0">
            <a:spAutoFit/>
          </a:bodyPr>
          <a:lstStyle/>
          <a:p>
            <a:r>
              <a:rPr lang="en-US" dirty="0"/>
              <a:t>BEAST: Bayesian evolutionary analysis by sampling trees</a:t>
            </a:r>
          </a:p>
          <a:p>
            <a:r>
              <a:rPr lang="en-US" dirty="0" smtClean="0"/>
              <a:t>(</a:t>
            </a:r>
            <a:r>
              <a:rPr lang="en-US" dirty="0"/>
              <a:t>2007) BMC Evolutionary Biology, 7(1),  </a:t>
            </a:r>
            <a:r>
              <a:rPr lang="en-US" dirty="0" smtClean="0"/>
              <a:t>214</a:t>
            </a:r>
          </a:p>
          <a:p>
            <a:endParaRPr lang="it-IT" dirty="0"/>
          </a:p>
          <a:p>
            <a:r>
              <a:rPr lang="it-IT" dirty="0" smtClean="0"/>
              <a:t>Citato oltre 7000 volte dal 2007!</a:t>
            </a:r>
            <a:endParaRPr lang="en-US" dirty="0"/>
          </a:p>
          <a:p>
            <a:endParaRPr lang="en-US"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281" y="4060263"/>
            <a:ext cx="6376664" cy="2472322"/>
          </a:xfrm>
          <a:prstGeom prst="rect">
            <a:avLst/>
          </a:prstGeom>
        </p:spPr>
      </p:pic>
    </p:spTree>
    <p:extLst>
      <p:ext uri="{BB962C8B-B14F-4D97-AF65-F5344CB8AC3E}">
        <p14:creationId xmlns:p14="http://schemas.microsoft.com/office/powerpoint/2010/main" val="31208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0" y="438912"/>
            <a:ext cx="9877599" cy="652133"/>
          </a:xfrm>
        </p:spPr>
        <p:txBody>
          <a:bodyPr>
            <a:normAutofit/>
          </a:bodyPr>
          <a:lstStyle/>
          <a:p>
            <a:r>
              <a:rPr lang="it-IT" sz="2400" dirty="0" smtClean="0"/>
              <a:t>Il fattore «tempo di calcolo» va sempre tenuto in considerazione</a:t>
            </a:r>
            <a:endParaRPr lang="it-IT" sz="2400" dirty="0"/>
          </a:p>
        </p:txBody>
      </p:sp>
      <p:pic>
        <p:nvPicPr>
          <p:cNvPr id="3" name="Immagine 2"/>
          <p:cNvPicPr>
            <a:picLocks noChangeAspect="1"/>
          </p:cNvPicPr>
          <p:nvPr/>
        </p:nvPicPr>
        <p:blipFill>
          <a:blip r:embed="rId2"/>
          <a:stretch>
            <a:fillRect/>
          </a:stretch>
        </p:blipFill>
        <p:spPr>
          <a:xfrm>
            <a:off x="1294059" y="1574775"/>
            <a:ext cx="9120406" cy="4633362"/>
          </a:xfrm>
          <a:prstGeom prst="rect">
            <a:avLst/>
          </a:prstGeom>
        </p:spPr>
      </p:pic>
    </p:spTree>
    <p:extLst>
      <p:ext uri="{BB962C8B-B14F-4D97-AF65-F5344CB8AC3E}">
        <p14:creationId xmlns:p14="http://schemas.microsoft.com/office/powerpoint/2010/main" val="329055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Non sempre le singole sequenze geniche o proteiche sono «ideali» per stimare la distanza tra specie</a:t>
            </a:r>
          </a:p>
          <a:p>
            <a:pPr algn="just"/>
            <a:r>
              <a:rPr lang="it-IT" dirty="0" smtClean="0"/>
              <a:t>Prendiamo l’esempio a fianco, in cui abbiamo una duplicazione avvenuta soltanto nel </a:t>
            </a:r>
            <a:r>
              <a:rPr lang="it-IT" dirty="0" err="1" smtClean="0"/>
              <a:t>lineage</a:t>
            </a:r>
            <a:r>
              <a:rPr lang="it-IT" dirty="0" smtClean="0"/>
              <a:t> evolutivo dei roditori (GNS1 + GNS2), rispetto alla singola sequenza GNS presente nei primati</a:t>
            </a:r>
          </a:p>
          <a:p>
            <a:pPr algn="just"/>
            <a:r>
              <a:rPr lang="it-IT" dirty="0" smtClean="0"/>
              <a:t>Se nell’allineamento multiplo di sequenze considerassi GNS1 di topo e GNS2 di ratto </a:t>
            </a:r>
            <a:r>
              <a:rPr lang="it-IT" u="sng" dirty="0" smtClean="0"/>
              <a:t>sovrastimerei</a:t>
            </a:r>
            <a:r>
              <a:rPr lang="it-IT" dirty="0" smtClean="0"/>
              <a:t> la distanza evolutiva tra le due specie, in quanto non starei prendendo in considerazione sequenze </a:t>
            </a:r>
            <a:r>
              <a:rPr lang="it-IT" dirty="0" err="1" smtClean="0"/>
              <a:t>ortologhe</a:t>
            </a:r>
            <a:endParaRPr lang="it-IT" dirty="0" smtClean="0"/>
          </a:p>
          <a:p>
            <a:pPr algn="just"/>
            <a:r>
              <a:rPr lang="it-IT" dirty="0" smtClean="0"/>
              <a:t>La distanza evolutiva tra GNS1 di topo e GNS2 di ratto non mi da informazioni sull’evento di speciazione, ma sull’evento di duplicazione genica (che è avvenuto </a:t>
            </a:r>
            <a:r>
              <a:rPr lang="it-IT" u="sng" dirty="0" smtClean="0"/>
              <a:t>prima</a:t>
            </a:r>
            <a:r>
              <a:rPr lang="it-IT" dirty="0" smtClean="0"/>
              <a:t>, nell’</a:t>
            </a:r>
            <a:r>
              <a:rPr lang="it-IT" dirty="0" err="1" smtClean="0"/>
              <a:t>ancestore</a:t>
            </a:r>
            <a:r>
              <a:rPr lang="it-IT" dirty="0" smtClean="0"/>
              <a:t> comune dei due roditori)</a:t>
            </a:r>
            <a:endParaRPr lang="it-IT" dirty="0"/>
          </a:p>
        </p:txBody>
      </p:sp>
      <p:pic>
        <p:nvPicPr>
          <p:cNvPr id="4" name="Immagine 3"/>
          <p:cNvPicPr>
            <a:picLocks noChangeAspect="1"/>
          </p:cNvPicPr>
          <p:nvPr/>
        </p:nvPicPr>
        <p:blipFill rotWithShape="1">
          <a:blip r:embed="rId2"/>
          <a:srcRect l="53988"/>
          <a:stretch/>
        </p:blipFill>
        <p:spPr>
          <a:xfrm>
            <a:off x="7683061" y="1484401"/>
            <a:ext cx="3758853" cy="4267570"/>
          </a:xfrm>
          <a:prstGeom prst="rect">
            <a:avLst/>
          </a:prstGeom>
        </p:spPr>
      </p:pic>
    </p:spTree>
    <p:extLst>
      <p:ext uri="{BB962C8B-B14F-4D97-AF65-F5344CB8AC3E}">
        <p14:creationId xmlns:p14="http://schemas.microsoft.com/office/powerpoint/2010/main" val="8866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Nell’era genomica è possibile considerare svariate centinaia di sequenze (o anche migliaia) simultaneamente</a:t>
            </a:r>
          </a:p>
          <a:p>
            <a:pPr algn="just"/>
            <a:r>
              <a:rPr lang="it-IT" dirty="0" smtClean="0"/>
              <a:t>Se il singolo gene (o la singola proteina) può non essere rappresentativa dell’evoluzione della specie, è probabile che la situazione «mediata» di tutte le </a:t>
            </a:r>
            <a:r>
              <a:rPr lang="it-IT" b="1" dirty="0" smtClean="0"/>
              <a:t>sequenze </a:t>
            </a:r>
            <a:r>
              <a:rPr lang="it-IT" b="1" dirty="0" err="1" smtClean="0"/>
              <a:t>ortologhe</a:t>
            </a:r>
            <a:r>
              <a:rPr lang="it-IT" b="1" dirty="0" smtClean="0"/>
              <a:t> </a:t>
            </a:r>
            <a:r>
              <a:rPr lang="it-IT" dirty="0" smtClean="0"/>
              <a:t>riesca a fornirmi un quadro d’insieme più attendibile, bilanciando eventuali casi di gene </a:t>
            </a:r>
            <a:r>
              <a:rPr lang="it-IT" dirty="0" err="1" smtClean="0"/>
              <a:t>loss</a:t>
            </a:r>
            <a:r>
              <a:rPr lang="it-IT" dirty="0" smtClean="0"/>
              <a:t> ed errori di campionamento</a:t>
            </a:r>
          </a:p>
          <a:p>
            <a:pPr algn="just"/>
            <a:r>
              <a:rPr lang="it-IT" dirty="0" smtClean="0"/>
              <a:t>Esempio: se una singola proteina comprende, in media, 300 amino acidi, in </a:t>
            </a:r>
            <a:r>
              <a:rPr lang="it-IT" dirty="0" err="1" smtClean="0"/>
              <a:t>un’approccio</a:t>
            </a:r>
            <a:r>
              <a:rPr lang="it-IT" dirty="0" smtClean="0"/>
              <a:t> </a:t>
            </a:r>
            <a:r>
              <a:rPr lang="it-IT" dirty="0" err="1" smtClean="0"/>
              <a:t>filogenomico</a:t>
            </a:r>
            <a:r>
              <a:rPr lang="it-IT" dirty="0" smtClean="0"/>
              <a:t> in cui prendo in considerazione 100 proteine </a:t>
            </a:r>
            <a:r>
              <a:rPr lang="it-IT" dirty="0" err="1" smtClean="0"/>
              <a:t>ortologhe</a:t>
            </a:r>
            <a:r>
              <a:rPr lang="it-IT" dirty="0" smtClean="0"/>
              <a:t> avrò a disposizione 300x100 = 30000 caratteri allineati… l’allineamento multiplo diventa estremamente </a:t>
            </a:r>
            <a:r>
              <a:rPr lang="it-IT" b="1" dirty="0" smtClean="0"/>
              <a:t>più informativo</a:t>
            </a:r>
            <a:endParaRPr lang="it-IT" b="1" dirty="0"/>
          </a:p>
        </p:txBody>
      </p:sp>
      <p:pic>
        <p:nvPicPr>
          <p:cNvPr id="7" name="Immagine 6"/>
          <p:cNvPicPr>
            <a:picLocks noChangeAspect="1"/>
          </p:cNvPicPr>
          <p:nvPr/>
        </p:nvPicPr>
        <p:blipFill>
          <a:blip r:embed="rId2"/>
          <a:stretch>
            <a:fillRect/>
          </a:stretch>
        </p:blipFill>
        <p:spPr>
          <a:xfrm>
            <a:off x="8121048" y="1406108"/>
            <a:ext cx="2736138" cy="3862783"/>
          </a:xfrm>
          <a:prstGeom prst="rect">
            <a:avLst/>
          </a:prstGeom>
        </p:spPr>
      </p:pic>
    </p:spTree>
    <p:extLst>
      <p:ext uri="{BB962C8B-B14F-4D97-AF65-F5344CB8AC3E}">
        <p14:creationId xmlns:p14="http://schemas.microsoft.com/office/powerpoint/2010/main" val="8233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527641" y="1320179"/>
            <a:ext cx="6041324" cy="4987221"/>
          </a:xfrm>
        </p:spPr>
        <p:txBody>
          <a:bodyPr>
            <a:normAutofit fontScale="92500" lnSpcReduction="20000"/>
          </a:bodyPr>
          <a:lstStyle/>
          <a:p>
            <a:pPr algn="just"/>
            <a:r>
              <a:rPr lang="it-IT" dirty="0" smtClean="0"/>
              <a:t>Due possibili approcci</a:t>
            </a:r>
          </a:p>
          <a:p>
            <a:pPr algn="just"/>
            <a:r>
              <a:rPr lang="it-IT" b="1" dirty="0" smtClean="0"/>
              <a:t>1) concatenazione: </a:t>
            </a:r>
            <a:r>
              <a:rPr lang="it-IT" dirty="0" smtClean="0"/>
              <a:t>più allineamenti multipli vengono uniti uno in coda all’altro, generando un singolo allineamento multiplo detto </a:t>
            </a:r>
            <a:r>
              <a:rPr lang="it-IT" b="1" dirty="0" err="1" smtClean="0"/>
              <a:t>supermatrix</a:t>
            </a:r>
            <a:endParaRPr lang="it-IT" b="1" dirty="0" smtClean="0"/>
          </a:p>
          <a:p>
            <a:pPr algn="just"/>
            <a:r>
              <a:rPr lang="it-IT" b="1" dirty="0" smtClean="0"/>
              <a:t>2) </a:t>
            </a:r>
            <a:r>
              <a:rPr lang="it-IT" b="1" dirty="0" err="1" smtClean="0"/>
              <a:t>Supertree</a:t>
            </a:r>
            <a:r>
              <a:rPr lang="it-IT" b="1" dirty="0" smtClean="0"/>
              <a:t>: </a:t>
            </a:r>
            <a:r>
              <a:rPr lang="it-IT" dirty="0" smtClean="0"/>
              <a:t>vengono calcolati molti alberi indipendentemente (uno per ciascun gene o proteina), le cui topologie vengono poi confrontate e riunite in un singolo albero consenso detto </a:t>
            </a:r>
            <a:r>
              <a:rPr lang="it-IT" b="1" dirty="0" err="1" smtClean="0"/>
              <a:t>supertree</a:t>
            </a:r>
            <a:r>
              <a:rPr lang="it-IT" dirty="0" smtClean="0"/>
              <a:t> (il concetto è simile a quello della generazione di un albero con approccio </a:t>
            </a:r>
            <a:r>
              <a:rPr lang="it-IT" dirty="0" err="1" smtClean="0"/>
              <a:t>Bayesiano</a:t>
            </a:r>
            <a:r>
              <a:rPr lang="it-IT" dirty="0" smtClean="0"/>
              <a:t>)</a:t>
            </a:r>
          </a:p>
          <a:p>
            <a:pPr algn="just"/>
            <a:endParaRPr lang="it-IT" b="1" dirty="0"/>
          </a:p>
          <a:p>
            <a:pPr algn="just"/>
            <a:r>
              <a:rPr lang="it-IT" b="1" dirty="0" smtClean="0"/>
              <a:t>La concatenazione pone il problema che non tutti i geni evolvono seguendo i medesimi modelli; inoltre alcune sequenze possono essere assenti in alcune specie e devo essere trattati come «</a:t>
            </a:r>
            <a:r>
              <a:rPr lang="it-IT" b="1" dirty="0" err="1" smtClean="0"/>
              <a:t>missing</a:t>
            </a:r>
            <a:r>
              <a:rPr lang="it-IT" b="1" dirty="0" smtClean="0"/>
              <a:t> data»</a:t>
            </a:r>
            <a:endParaRPr lang="it-IT" b="1" dirty="0"/>
          </a:p>
        </p:txBody>
      </p:sp>
      <p:pic>
        <p:nvPicPr>
          <p:cNvPr id="4" name="Immagine 3"/>
          <p:cNvPicPr>
            <a:picLocks noChangeAspect="1"/>
          </p:cNvPicPr>
          <p:nvPr/>
        </p:nvPicPr>
        <p:blipFill>
          <a:blip r:embed="rId2"/>
          <a:stretch>
            <a:fillRect/>
          </a:stretch>
        </p:blipFill>
        <p:spPr>
          <a:xfrm>
            <a:off x="6989925" y="903847"/>
            <a:ext cx="4780545" cy="2585587"/>
          </a:xfrm>
          <a:prstGeom prst="rect">
            <a:avLst/>
          </a:prstGeom>
        </p:spPr>
      </p:pic>
      <p:sp>
        <p:nvSpPr>
          <p:cNvPr id="5" name="CasellaDiTesto 4"/>
          <p:cNvSpPr txBox="1"/>
          <p:nvPr/>
        </p:nvSpPr>
        <p:spPr>
          <a:xfrm>
            <a:off x="7241629" y="4109545"/>
            <a:ext cx="4645572" cy="1754326"/>
          </a:xfrm>
          <a:prstGeom prst="rect">
            <a:avLst/>
          </a:prstGeom>
          <a:noFill/>
          <a:ln>
            <a:solidFill>
              <a:srgbClr val="FF0000"/>
            </a:solidFill>
          </a:ln>
        </p:spPr>
        <p:txBody>
          <a:bodyPr wrap="square" rtlCol="0">
            <a:spAutoFit/>
          </a:bodyPr>
          <a:lstStyle/>
          <a:p>
            <a:r>
              <a:rPr lang="it-IT" dirty="0" smtClean="0"/>
              <a:t>Il vantaggio degli approcci «</a:t>
            </a:r>
            <a:r>
              <a:rPr lang="it-IT" dirty="0" err="1" smtClean="0"/>
              <a:t>supertree</a:t>
            </a:r>
            <a:r>
              <a:rPr lang="it-IT" dirty="0" smtClean="0"/>
              <a:t>» è che matrici incomplete e quindi anche alberi che condividono soltanto alcuni </a:t>
            </a:r>
            <a:r>
              <a:rPr lang="it-IT" dirty="0" err="1" smtClean="0"/>
              <a:t>taxa</a:t>
            </a:r>
            <a:r>
              <a:rPr lang="it-IT" dirty="0" smtClean="0"/>
              <a:t>, ma non tutti, possono essere combinati per generale il </a:t>
            </a:r>
            <a:r>
              <a:rPr lang="it-IT" dirty="0" err="1" smtClean="0"/>
              <a:t>supertree</a:t>
            </a:r>
            <a:endParaRPr lang="en-US" dirty="0"/>
          </a:p>
        </p:txBody>
      </p:sp>
    </p:spTree>
    <p:extLst>
      <p:ext uri="{BB962C8B-B14F-4D97-AF65-F5344CB8AC3E}">
        <p14:creationId xmlns:p14="http://schemas.microsoft.com/office/powerpoint/2010/main" val="344617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9509760" cy="4343400"/>
          </a:xfrm>
        </p:spPr>
        <p:txBody>
          <a:bodyPr>
            <a:normAutofit/>
          </a:bodyPr>
          <a:lstStyle/>
          <a:p>
            <a:r>
              <a:rPr lang="it-IT" dirty="0" smtClean="0"/>
              <a:t>I nodi terminali sono spesso definiti semplicemente come </a:t>
            </a:r>
            <a:r>
              <a:rPr lang="it-IT" b="1" u="sng" dirty="0" smtClean="0"/>
              <a:t>taxa</a:t>
            </a:r>
            <a:r>
              <a:rPr lang="it-IT" dirty="0" smtClean="0"/>
              <a:t> oppure come </a:t>
            </a:r>
            <a:r>
              <a:rPr lang="it-IT" b="1" u="sng" dirty="0" smtClean="0"/>
              <a:t>OTU (Operational Taxonomic Units)</a:t>
            </a:r>
          </a:p>
          <a:p>
            <a:r>
              <a:rPr lang="it-IT" dirty="0" smtClean="0"/>
              <a:t>Un gruppo di taxa che discendono da un singolo ancestore comune può essere definito </a:t>
            </a:r>
            <a:r>
              <a:rPr lang="it-IT" b="1" u="sng" dirty="0" smtClean="0"/>
              <a:t>clade</a:t>
            </a:r>
            <a:r>
              <a:rPr lang="it-IT" dirty="0" smtClean="0"/>
              <a:t> oppure </a:t>
            </a:r>
            <a:r>
              <a:rPr lang="it-IT" b="1" u="sng" dirty="0" smtClean="0"/>
              <a:t>gruppo monofiletico</a:t>
            </a:r>
          </a:p>
          <a:p>
            <a:r>
              <a:rPr lang="it-IT" dirty="0" smtClean="0"/>
              <a:t>All’interno di un gruppo monofiletico, due taxa condividono un ancestore comune che non è condiviso da nessuna altra sequenza nell’albero. Si possono quindi definire «</a:t>
            </a:r>
            <a:r>
              <a:rPr lang="it-IT" b="1" u="sng" dirty="0" smtClean="0"/>
              <a:t>sister taxa</a:t>
            </a:r>
            <a:r>
              <a:rPr lang="it-IT" dirty="0" smtClean="0"/>
              <a:t>» (es. A, B e C nell’esempio precedente)</a:t>
            </a:r>
          </a:p>
          <a:p>
            <a:r>
              <a:rPr lang="it-IT" dirty="0" smtClean="0"/>
              <a:t>Un ramo che porti ad un taxa a partire da un ancestore può essere definito </a:t>
            </a:r>
            <a:r>
              <a:rPr lang="it-IT" b="1" u="sng" dirty="0" smtClean="0"/>
              <a:t>lineage</a:t>
            </a:r>
          </a:p>
          <a:p>
            <a:pPr marL="45720" indent="0">
              <a:buNone/>
            </a:pPr>
            <a:endParaRPr lang="it-IT" dirty="0"/>
          </a:p>
        </p:txBody>
      </p:sp>
    </p:spTree>
    <p:extLst>
      <p:ext uri="{BB962C8B-B14F-4D97-AF65-F5344CB8AC3E}">
        <p14:creationId xmlns:p14="http://schemas.microsoft.com/office/powerpoint/2010/main" val="313324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800" dirty="0" smtClean="0"/>
              <a:t>Approcci </a:t>
            </a:r>
            <a:r>
              <a:rPr lang="it-IT" sz="2800" dirty="0" err="1" smtClean="0"/>
              <a:t>filogenomici</a:t>
            </a:r>
            <a:endParaRPr lang="it-IT" sz="2800" dirty="0"/>
          </a:p>
        </p:txBody>
      </p:sp>
      <p:pic>
        <p:nvPicPr>
          <p:cNvPr id="6" name="Immagine 5"/>
          <p:cNvPicPr>
            <a:picLocks noChangeAspect="1"/>
          </p:cNvPicPr>
          <p:nvPr/>
        </p:nvPicPr>
        <p:blipFill>
          <a:blip r:embed="rId2"/>
          <a:stretch>
            <a:fillRect/>
          </a:stretch>
        </p:blipFill>
        <p:spPr>
          <a:xfrm>
            <a:off x="4899104" y="438912"/>
            <a:ext cx="7163944" cy="6080616"/>
          </a:xfrm>
          <a:prstGeom prst="rect">
            <a:avLst/>
          </a:prstGeom>
        </p:spPr>
      </p:pic>
      <p:pic>
        <p:nvPicPr>
          <p:cNvPr id="7" name="Immagine 6"/>
          <p:cNvPicPr>
            <a:picLocks noChangeAspect="1"/>
          </p:cNvPicPr>
          <p:nvPr/>
        </p:nvPicPr>
        <p:blipFill>
          <a:blip r:embed="rId3"/>
          <a:stretch>
            <a:fillRect/>
          </a:stretch>
        </p:blipFill>
        <p:spPr>
          <a:xfrm>
            <a:off x="345115" y="4148108"/>
            <a:ext cx="4322196" cy="1937382"/>
          </a:xfrm>
          <a:prstGeom prst="rect">
            <a:avLst/>
          </a:prstGeom>
        </p:spPr>
      </p:pic>
      <p:sp>
        <p:nvSpPr>
          <p:cNvPr id="8" name="CasellaDiTesto 7"/>
          <p:cNvSpPr txBox="1"/>
          <p:nvPr/>
        </p:nvSpPr>
        <p:spPr>
          <a:xfrm>
            <a:off x="609600" y="1713186"/>
            <a:ext cx="4057711" cy="1200329"/>
          </a:xfrm>
          <a:prstGeom prst="rect">
            <a:avLst/>
          </a:prstGeom>
          <a:noFill/>
        </p:spPr>
        <p:txBody>
          <a:bodyPr wrap="square" rtlCol="0">
            <a:spAutoFit/>
          </a:bodyPr>
          <a:lstStyle/>
          <a:p>
            <a:r>
              <a:rPr lang="it-IT" dirty="0" smtClean="0"/>
              <a:t>E’ possibile combinare in una analisi </a:t>
            </a:r>
            <a:r>
              <a:rPr lang="it-IT" dirty="0" err="1" smtClean="0"/>
              <a:t>Bayesiana</a:t>
            </a:r>
            <a:r>
              <a:rPr lang="it-IT" dirty="0" smtClean="0"/>
              <a:t> dati molecolari e dati morfologici (rappresentati sotto come matrice numerica)</a:t>
            </a:r>
            <a:endParaRPr lang="en-US" dirty="0"/>
          </a:p>
        </p:txBody>
      </p:sp>
      <p:pic>
        <p:nvPicPr>
          <p:cNvPr id="9" name="Immagine 8"/>
          <p:cNvPicPr>
            <a:picLocks noChangeAspect="1"/>
          </p:cNvPicPr>
          <p:nvPr/>
        </p:nvPicPr>
        <p:blipFill>
          <a:blip r:embed="rId4"/>
          <a:stretch>
            <a:fillRect/>
          </a:stretch>
        </p:blipFill>
        <p:spPr>
          <a:xfrm>
            <a:off x="8569862" y="6251281"/>
            <a:ext cx="3724979" cy="536494"/>
          </a:xfrm>
          <a:prstGeom prst="rect">
            <a:avLst/>
          </a:prstGeom>
        </p:spPr>
      </p:pic>
    </p:spTree>
    <p:extLst>
      <p:ext uri="{BB962C8B-B14F-4D97-AF65-F5344CB8AC3E}">
        <p14:creationId xmlns:p14="http://schemas.microsoft.com/office/powerpoint/2010/main" val="175822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pic>
        <p:nvPicPr>
          <p:cNvPr id="3" name="Immagine 2"/>
          <p:cNvPicPr>
            <a:picLocks noChangeAspect="1"/>
          </p:cNvPicPr>
          <p:nvPr/>
        </p:nvPicPr>
        <p:blipFill>
          <a:blip r:embed="rId2"/>
          <a:stretch>
            <a:fillRect/>
          </a:stretch>
        </p:blipFill>
        <p:spPr>
          <a:xfrm>
            <a:off x="7346731" y="151574"/>
            <a:ext cx="4493351" cy="6388788"/>
          </a:xfrm>
          <a:prstGeom prst="rect">
            <a:avLst/>
          </a:prstGeom>
        </p:spPr>
      </p:pic>
      <p:sp>
        <p:nvSpPr>
          <p:cNvPr id="4" name="CasellaDiTesto 3"/>
          <p:cNvSpPr txBox="1"/>
          <p:nvPr/>
        </p:nvSpPr>
        <p:spPr>
          <a:xfrm>
            <a:off x="788277" y="1713186"/>
            <a:ext cx="6358758" cy="3693319"/>
          </a:xfrm>
          <a:prstGeom prst="rect">
            <a:avLst/>
          </a:prstGeom>
          <a:noFill/>
        </p:spPr>
        <p:txBody>
          <a:bodyPr wrap="square" rtlCol="0">
            <a:spAutoFit/>
          </a:bodyPr>
          <a:lstStyle/>
          <a:p>
            <a:r>
              <a:rPr lang="it-IT" dirty="0" smtClean="0"/>
              <a:t>Gli approcci </a:t>
            </a:r>
            <a:r>
              <a:rPr lang="it-IT" dirty="0" err="1" smtClean="0"/>
              <a:t>filogenomici</a:t>
            </a:r>
            <a:r>
              <a:rPr lang="it-IT" dirty="0" smtClean="0"/>
              <a:t> sono intrinsecamente  molto complessi</a:t>
            </a:r>
          </a:p>
          <a:p>
            <a:endParaRPr lang="it-IT" dirty="0"/>
          </a:p>
          <a:p>
            <a:r>
              <a:rPr lang="it-IT" dirty="0" smtClean="0"/>
              <a:t>La loro risoluzione richiede </a:t>
            </a:r>
            <a:r>
              <a:rPr lang="it-IT" dirty="0" err="1" smtClean="0"/>
              <a:t>supercomputer</a:t>
            </a:r>
            <a:endParaRPr lang="it-IT" dirty="0" smtClean="0"/>
          </a:p>
          <a:p>
            <a:endParaRPr lang="it-IT" dirty="0"/>
          </a:p>
          <a:p>
            <a:r>
              <a:rPr lang="it-IT" dirty="0" smtClean="0"/>
              <a:t>Tuttavia, quando applicate correttamente, queste analisi permettono analisi su larga scala di grandissimo interesse, permettendo di stabilire con un buon margine di sicurezza il rado di relazione tra specie</a:t>
            </a:r>
          </a:p>
          <a:p>
            <a:endParaRPr lang="it-IT" dirty="0"/>
          </a:p>
          <a:p>
            <a:r>
              <a:rPr lang="it-IT" dirty="0" smtClean="0"/>
              <a:t>Ricordiamo che, per definizione, un approccio </a:t>
            </a:r>
            <a:r>
              <a:rPr lang="it-IT" dirty="0" err="1" smtClean="0"/>
              <a:t>filogenomico</a:t>
            </a:r>
            <a:r>
              <a:rPr lang="it-IT" dirty="0" smtClean="0"/>
              <a:t> è diretto alla generazione di un </a:t>
            </a:r>
            <a:r>
              <a:rPr lang="it-IT" b="1" dirty="0" smtClean="0"/>
              <a:t>albero di specie</a:t>
            </a:r>
            <a:endParaRPr lang="en-US" b="1" dirty="0"/>
          </a:p>
        </p:txBody>
      </p:sp>
    </p:spTree>
    <p:extLst>
      <p:ext uri="{BB962C8B-B14F-4D97-AF65-F5344CB8AC3E}">
        <p14:creationId xmlns:p14="http://schemas.microsoft.com/office/powerpoint/2010/main" val="504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3299629" cy="1200329"/>
          </a:xfrm>
          <a:prstGeom prst="rect">
            <a:avLst/>
          </a:prstGeom>
          <a:noFill/>
        </p:spPr>
        <p:txBody>
          <a:bodyPr wrap="square" rtlCol="0">
            <a:spAutoFit/>
          </a:bodyPr>
          <a:lstStyle/>
          <a:p>
            <a:r>
              <a:rPr lang="it-IT" dirty="0" smtClean="0"/>
              <a:t>Filogenesi molecolare degli insetti</a:t>
            </a:r>
          </a:p>
          <a:p>
            <a:endParaRPr lang="it-IT" dirty="0"/>
          </a:p>
          <a:p>
            <a:r>
              <a:rPr lang="it-IT" dirty="0" smtClean="0"/>
              <a:t>1478 </a:t>
            </a:r>
            <a:r>
              <a:rPr lang="it-IT" dirty="0" err="1" smtClean="0"/>
              <a:t>protein-coding</a:t>
            </a:r>
            <a:r>
              <a:rPr lang="it-IT" dirty="0" smtClean="0"/>
              <a:t> </a:t>
            </a:r>
            <a:r>
              <a:rPr lang="it-IT" dirty="0" err="1" smtClean="0"/>
              <a:t>genes</a:t>
            </a:r>
            <a:endParaRPr lang="en-US" b="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53" y="4093129"/>
            <a:ext cx="6401693" cy="2257740"/>
          </a:xfrm>
          <a:prstGeom prst="rect">
            <a:avLst/>
          </a:prstGeom>
        </p:spPr>
      </p:pic>
      <p:pic>
        <p:nvPicPr>
          <p:cNvPr id="6" name="Immagine 5"/>
          <p:cNvPicPr>
            <a:picLocks noChangeAspect="1"/>
          </p:cNvPicPr>
          <p:nvPr/>
        </p:nvPicPr>
        <p:blipFill>
          <a:blip r:embed="rId3"/>
          <a:stretch>
            <a:fillRect/>
          </a:stretch>
        </p:blipFill>
        <p:spPr>
          <a:xfrm>
            <a:off x="6909567" y="157340"/>
            <a:ext cx="4945360" cy="6492371"/>
          </a:xfrm>
          <a:prstGeom prst="rect">
            <a:avLst/>
          </a:prstGeom>
        </p:spPr>
      </p:pic>
    </p:spTree>
    <p:extLst>
      <p:ext uri="{BB962C8B-B14F-4D97-AF65-F5344CB8AC3E}">
        <p14:creationId xmlns:p14="http://schemas.microsoft.com/office/powerpoint/2010/main" val="22513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5063883" cy="1477328"/>
          </a:xfrm>
          <a:prstGeom prst="rect">
            <a:avLst/>
          </a:prstGeom>
          <a:noFill/>
        </p:spPr>
        <p:txBody>
          <a:bodyPr wrap="square" rtlCol="0">
            <a:spAutoFit/>
          </a:bodyPr>
          <a:lstStyle/>
          <a:p>
            <a:r>
              <a:rPr lang="it-IT" dirty="0" smtClean="0"/>
              <a:t>Filogenesi molecolare dei metazoi, con focus sui nodi basali</a:t>
            </a:r>
          </a:p>
          <a:p>
            <a:endParaRPr lang="it-IT" b="1" dirty="0"/>
          </a:p>
          <a:p>
            <a:r>
              <a:rPr lang="it-IT" b="1" dirty="0" smtClean="0"/>
              <a:t>Dati per specie «chiave» mancanti generati con sequenziamento massivo</a:t>
            </a:r>
            <a:endParaRPr lang="en-US" b="1" dirty="0"/>
          </a:p>
        </p:txBody>
      </p:sp>
      <p:pic>
        <p:nvPicPr>
          <p:cNvPr id="3" name="Immagine 2"/>
          <p:cNvPicPr>
            <a:picLocks noChangeAspect="1"/>
          </p:cNvPicPr>
          <p:nvPr/>
        </p:nvPicPr>
        <p:blipFill>
          <a:blip r:embed="rId2"/>
          <a:stretch>
            <a:fillRect/>
          </a:stretch>
        </p:blipFill>
        <p:spPr>
          <a:xfrm>
            <a:off x="7024654" y="134332"/>
            <a:ext cx="5005981" cy="672366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96" y="3801244"/>
            <a:ext cx="6403462" cy="2814709"/>
          </a:xfrm>
          <a:prstGeom prst="rect">
            <a:avLst/>
          </a:prstGeom>
        </p:spPr>
      </p:pic>
    </p:spTree>
    <p:extLst>
      <p:ext uri="{BB962C8B-B14F-4D97-AF65-F5344CB8AC3E}">
        <p14:creationId xmlns:p14="http://schemas.microsoft.com/office/powerpoint/2010/main" val="4440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5063883" cy="2308324"/>
          </a:xfrm>
          <a:prstGeom prst="rect">
            <a:avLst/>
          </a:prstGeom>
          <a:noFill/>
        </p:spPr>
        <p:txBody>
          <a:bodyPr wrap="square" rtlCol="0">
            <a:spAutoFit/>
          </a:bodyPr>
          <a:lstStyle/>
          <a:p>
            <a:r>
              <a:rPr lang="it-IT" dirty="0" smtClean="0"/>
              <a:t>Filogenesi molecolare delle piante terrestri</a:t>
            </a:r>
          </a:p>
          <a:p>
            <a:endParaRPr lang="it-IT" b="1" dirty="0"/>
          </a:p>
          <a:p>
            <a:r>
              <a:rPr lang="it-IT" b="1" dirty="0" smtClean="0"/>
              <a:t>Approccio </a:t>
            </a:r>
            <a:r>
              <a:rPr lang="it-IT" b="1" dirty="0" err="1" smtClean="0"/>
              <a:t>filotrascrittomico</a:t>
            </a:r>
            <a:r>
              <a:rPr lang="it-IT" b="1" dirty="0" smtClean="0"/>
              <a:t>, cioè prendendo spunto dai dati di sequenze espresse</a:t>
            </a:r>
          </a:p>
          <a:p>
            <a:endParaRPr lang="it-IT" b="1" dirty="0"/>
          </a:p>
          <a:p>
            <a:r>
              <a:rPr lang="it-IT" dirty="0" smtClean="0"/>
              <a:t>852 famiglie geniche prese in considerazione</a:t>
            </a:r>
            <a:endParaRPr lang="en-US" dirty="0"/>
          </a:p>
        </p:txBody>
      </p:sp>
      <p:pic>
        <p:nvPicPr>
          <p:cNvPr id="5" name="Immagine 4"/>
          <p:cNvPicPr>
            <a:picLocks noChangeAspect="1"/>
          </p:cNvPicPr>
          <p:nvPr/>
        </p:nvPicPr>
        <p:blipFill>
          <a:blip r:embed="rId2"/>
          <a:stretch>
            <a:fillRect/>
          </a:stretch>
        </p:blipFill>
        <p:spPr>
          <a:xfrm>
            <a:off x="6905297" y="438912"/>
            <a:ext cx="5064168" cy="6069415"/>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42" y="4740166"/>
            <a:ext cx="6230378" cy="1663057"/>
          </a:xfrm>
          <a:prstGeom prst="rect">
            <a:avLst/>
          </a:prstGeom>
        </p:spPr>
      </p:pic>
    </p:spTree>
    <p:extLst>
      <p:ext uri="{BB962C8B-B14F-4D97-AF65-F5344CB8AC3E}">
        <p14:creationId xmlns:p14="http://schemas.microsoft.com/office/powerpoint/2010/main" val="189788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9509760" cy="4343400"/>
          </a:xfrm>
        </p:spPr>
        <p:txBody>
          <a:bodyPr>
            <a:normAutofit/>
          </a:bodyPr>
          <a:lstStyle/>
          <a:p>
            <a:r>
              <a:rPr lang="it-IT" dirty="0" smtClean="0"/>
              <a:t>Quando un gruppo di taxa comprende soltanto alcuni dei taxa derivati da un ancestore comune si parla di un </a:t>
            </a:r>
            <a:r>
              <a:rPr lang="it-IT" b="1" u="sng" dirty="0" smtClean="0"/>
              <a:t>gruppo parafiletico</a:t>
            </a:r>
          </a:p>
          <a:p>
            <a:r>
              <a:rPr lang="it-IT" dirty="0" smtClean="0"/>
              <a:t>Quando un gruppo di taxa comprende taxa che hanno più di un singolo ancestore comune si parla di </a:t>
            </a:r>
            <a:r>
              <a:rPr lang="it-IT" b="1" u="sng" dirty="0" smtClean="0"/>
              <a:t>gruppo polifiletico</a:t>
            </a:r>
          </a:p>
          <a:p>
            <a:pPr marL="45720" indent="0">
              <a:buNone/>
            </a:pPr>
            <a:endParaRPr lang="it-IT" dirty="0"/>
          </a:p>
        </p:txBody>
      </p:sp>
      <p:pic>
        <p:nvPicPr>
          <p:cNvPr id="5122" name="Picture 2" descr="https://i.stack.imgur.com/Egj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493" y="3973801"/>
            <a:ext cx="95250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6085</Words>
  <Application>Microsoft Office PowerPoint</Application>
  <PresentationFormat>Widescreen</PresentationFormat>
  <Paragraphs>398</Paragraphs>
  <Slides>84</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84</vt:i4>
      </vt:variant>
    </vt:vector>
  </HeadingPairs>
  <TitlesOfParts>
    <vt:vector size="87" baseType="lpstr">
      <vt:lpstr>Arial</vt:lpstr>
      <vt:lpstr>Century Gothic</vt:lpstr>
      <vt:lpstr>Sheer Green 16x9</vt:lpstr>
      <vt:lpstr>LEZIONE 10 Basi di filogenesi molecolare</vt:lpstr>
      <vt:lpstr>Cenni introduttivi</vt:lpstr>
      <vt:lpstr>Il concetto di selezione naturale con cui abbiamo familiarità a livello di specie è anche applicabile a livello di sequenze</vt:lpstr>
      <vt:lpstr>Filogenetica e filogenesi - definizione</vt:lpstr>
      <vt:lpstr>Filogenesi molecolare</vt:lpstr>
      <vt:lpstr>Filogenesi molecolare – assunzioni base</vt:lpstr>
      <vt:lpstr>Filogenesi molecolare – terminologia</vt:lpstr>
      <vt:lpstr>Filogenesi molecolare – terminologia</vt:lpstr>
      <vt:lpstr>Filogenesi molecolare – terminologia</vt:lpstr>
      <vt:lpstr>Esempi - le «proscimmie»</vt:lpstr>
      <vt:lpstr>Esempi – il caso dei protozoi</vt:lpstr>
      <vt:lpstr>Un classico gruppo parafiletico – i rettili</vt:lpstr>
      <vt:lpstr>Un classico gruppo parafiletico – gli artiodattili</vt:lpstr>
      <vt:lpstr>Un classico gruppo parafiletico – gli osteitti</vt:lpstr>
      <vt:lpstr>Un classico gruppo polifiletico – le alghe</vt:lpstr>
      <vt:lpstr>Un classico gruppo polifiletico – gli Xenarthra</vt:lpstr>
      <vt:lpstr>Filogenesi molecolare – terminologia</vt:lpstr>
      <vt:lpstr>Radicazione di un albero</vt:lpstr>
      <vt:lpstr>Radicazione di un albero</vt:lpstr>
      <vt:lpstr>Radicazione di un albero</vt:lpstr>
      <vt:lpstr>La scelta del target per studi di filogenesi molecolare è fondamentale</vt:lpstr>
      <vt:lpstr>Sequence phylogeny vs species phylogeny</vt:lpstr>
      <vt:lpstr>La filogenomica – un campo in rapida espansione</vt:lpstr>
      <vt:lpstr>Horizontal gene transfer – un problema nelle analisi filogenetiche</vt:lpstr>
      <vt:lpstr>Rappresentazione di un albero</vt:lpstr>
      <vt:lpstr>Rappresentazione di un albero</vt:lpstr>
      <vt:lpstr>Rappresentazione di un albero</vt:lpstr>
      <vt:lpstr>Rappresentazione di un albero</vt:lpstr>
      <vt:lpstr>Rappresentazione di un albero</vt:lpstr>
      <vt:lpstr>Formato di un albero</vt:lpstr>
      <vt:lpstr>Formato di un albero</vt:lpstr>
      <vt:lpstr>Alberi consensus</vt:lpstr>
      <vt:lpstr>Obiettivo di un’analisi filogenetica</vt:lpstr>
      <vt:lpstr>Presentazione standard di PowerPoint</vt:lpstr>
      <vt:lpstr>Presentazione standard di PowerPoint</vt:lpstr>
      <vt:lpstr>Presentazione standard di PowerPoint</vt:lpstr>
      <vt:lpstr>Calcolo dell’albero</vt:lpstr>
      <vt:lpstr>Scelta dei marker molecolari</vt:lpstr>
      <vt:lpstr>Allineamento multiplo</vt:lpstr>
      <vt:lpstr>Modelli di evoluzione molecolare</vt:lpstr>
      <vt:lpstr>Modelli di evoluzione molecolare</vt:lpstr>
      <vt:lpstr>Modelli di evoluzione molecolare</vt:lpstr>
      <vt:lpstr>Metodi di costruzione degli alberi</vt:lpstr>
      <vt:lpstr>Algoritmi clustering-based ed optimality-based</vt:lpstr>
      <vt:lpstr>Metodi clustering-based – UPGMA e NJ</vt:lpstr>
      <vt:lpstr>Metodi clustering-based – UPGMA e NJ</vt:lpstr>
      <vt:lpstr>Presentazione standard di PowerPoint</vt:lpstr>
      <vt:lpstr>Presentazione standard di PowerPoint</vt:lpstr>
      <vt:lpstr>Alberi optimality-based</vt:lpstr>
      <vt:lpstr>Da ricordare...</vt:lpstr>
      <vt:lpstr>Metodi basati sui caratteri</vt:lpstr>
      <vt:lpstr>Metodi di massima parsimonia</vt:lpstr>
      <vt:lpstr>Metodi di massima parsimonia – il problema del «long branch attraction»</vt:lpstr>
      <vt:lpstr>Metodi di Maximum Likelihood</vt:lpstr>
      <vt:lpstr>Metodi di Maximum Likelihood</vt:lpstr>
      <vt:lpstr>Presentazione standard di PowerPoint</vt:lpstr>
      <vt:lpstr>Presentazione standard di PowerPoint</vt:lpstr>
      <vt:lpstr>Presentazione standard di PowerPoint</vt:lpstr>
      <vt:lpstr>Vantaggi e svantaggi dei vari metodi</vt:lpstr>
      <vt:lpstr>Valutazione della solidità di un albero</vt:lpstr>
      <vt:lpstr>Presentazione standard di PowerPoint</vt:lpstr>
      <vt:lpstr>Presentazione standard di PowerPoint</vt:lpstr>
      <vt:lpstr>Presentazione standard di PowerPoint</vt:lpstr>
      <vt:lpstr>Valutazione della solidità di un albero</vt:lpstr>
      <vt:lpstr>Valutazione della solidità di un albero</vt:lpstr>
      <vt:lpstr>Filogenesi Bayesiana</vt:lpstr>
      <vt:lpstr>Filogenesi Bayesiana</vt:lpstr>
      <vt:lpstr>Filogenesi Bayesiana</vt:lpstr>
      <vt:lpstr>Filogenesi Bayesiana</vt:lpstr>
      <vt:lpstr>Filogenesi Bayesiana</vt:lpstr>
      <vt:lpstr>Filogenesi Bayesiana</vt:lpstr>
      <vt:lpstr>Filogenesi Bayesiana – posterior probabilities vs bootstrap</vt:lpstr>
      <vt:lpstr>Filogenesi Bayesiana – software</vt:lpstr>
      <vt:lpstr>Filogenesi Bayesiana – software</vt:lpstr>
      <vt:lpstr>Filogenesi Bayesiana – software</vt:lpstr>
      <vt:lpstr>Il fattore «tempo di calcolo» va sempre tenuto in considerazione</vt:lpstr>
      <vt:lpstr>Approcci filogenomici</vt:lpstr>
      <vt:lpstr>Approcci filogenomici</vt:lpstr>
      <vt:lpstr>Approcci filogenomici</vt:lpstr>
      <vt:lpstr>Approcci filogenomici</vt:lpstr>
      <vt:lpstr>Approcci filogenomici – qualche esempio</vt:lpstr>
      <vt:lpstr>Approcci filogenomici – qualche esempio</vt:lpstr>
      <vt:lpstr>Approcci filogenomici – qualche esempio</vt:lpstr>
      <vt:lpstr>Approcci filogenomici – qualche esempio</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2018-05-11T08:25:59Z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