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28/05/2018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28/05/2018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28/05/2018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28/05/2018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28/05/2018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28/05/2018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28/05/2018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28/05/2018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28/05/2018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28/05/2018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28/05/2018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28/05/2018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Seminario di Storia contemporanea 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 materialismo… trascendente: l’uomo e la donna nuovi, la nuova civiltà, da realizzare con mezzi tecnologici e spirituali</a:t>
            </a:r>
          </a:p>
          <a:p>
            <a:r>
              <a:rPr lang="it-IT" dirty="0"/>
              <a:t>«Stiamo creando una civiltà in paragone alla quale la civiltà capitalista apparirà come un volgare ballo di strada rispetto alle sinfonie eroiche di Beethoven» (</a:t>
            </a:r>
            <a:r>
              <a:rPr lang="it-IT" dirty="0" err="1"/>
              <a:t>Bucharin</a:t>
            </a:r>
            <a:r>
              <a:rPr lang="it-IT" dirty="0"/>
              <a:t>)</a:t>
            </a:r>
          </a:p>
          <a:p>
            <a:r>
              <a:rPr lang="it-IT" dirty="0"/>
              <a:t>«Noi crediamo nel potere trasformativo della conoscenza e nel potenziale </a:t>
            </a:r>
            <a:r>
              <a:rPr lang="it-IT" dirty="0" err="1"/>
              <a:t>emancipatorio</a:t>
            </a:r>
            <a:r>
              <a:rPr lang="it-IT" dirty="0"/>
              <a:t> della scienza» (Samuel): la scienza rende tutto possibile</a:t>
            </a:r>
          </a:p>
          <a:p>
            <a:r>
              <a:rPr lang="it-IT" dirty="0"/>
              <a:t>L’essere umano nuovo: nervi d’acciaio e volontà di ferro, </a:t>
            </a:r>
            <a:r>
              <a:rPr lang="it-IT" dirty="0" err="1"/>
              <a:t>iper</a:t>
            </a:r>
            <a:r>
              <a:rPr lang="it-IT" dirty="0"/>
              <a:t>-produttivo e oltre la morale comune (</a:t>
            </a:r>
            <a:r>
              <a:rPr lang="it-IT" i="1" dirty="0"/>
              <a:t>Come fu temprato l’acciaio</a:t>
            </a:r>
            <a:r>
              <a:rPr lang="it-IT" dirty="0"/>
              <a:t> – Nikolai </a:t>
            </a:r>
            <a:r>
              <a:rPr lang="it-IT" dirty="0" err="1"/>
              <a:t>Ostrovskij</a:t>
            </a:r>
            <a:r>
              <a:rPr lang="it-IT" dirty="0"/>
              <a:t>, 1935)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37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L’attitudine scientista implica l’importanza assegnata allo studio per affinare l’analisi e comprendere sempre meglio il mondo:</a:t>
            </a:r>
          </a:p>
          <a:p>
            <a:pPr marL="45720" indent="0">
              <a:buNone/>
            </a:pPr>
            <a:r>
              <a:rPr lang="it-IT" dirty="0"/>
              <a:t>	- «la scuola è dappertutto, dalla fabbrica al club, dal 	cinema al parco»</a:t>
            </a:r>
          </a:p>
          <a:p>
            <a:pPr marL="45720" indent="0">
              <a:buNone/>
            </a:pPr>
            <a:r>
              <a:rPr lang="it-IT" dirty="0"/>
              <a:t>	- «non c’è niente che tu non possa imparare»</a:t>
            </a:r>
          </a:p>
          <a:p>
            <a:pPr marL="45720" indent="0">
              <a:buNone/>
            </a:pPr>
            <a:r>
              <a:rPr lang="it-IT" dirty="0"/>
              <a:t>	- Stalin il «grande Educatore»</a:t>
            </a:r>
          </a:p>
          <a:p>
            <a:r>
              <a:rPr lang="it-IT" dirty="0"/>
              <a:t>Modi di pensare e pratiche che la «bolscevizzazione» contribuisce a diffondere in tutta la rete del </a:t>
            </a:r>
            <a:r>
              <a:rPr lang="it-IT" dirty="0" err="1"/>
              <a:t>Comintern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2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Labili i confini tra formazione, l’adesione a un apparato simbolico codificato, la lealtà e la repressione del dissenso: esito del processo è l’eliminazione di tutte le scorie social-democratiche e del «piccolo-borghese» dentro di sé</a:t>
            </a:r>
          </a:p>
          <a:p>
            <a:r>
              <a:rPr lang="it-IT" dirty="0"/>
              <a:t>Le limitazioni all’accesso: la domanda di iscrizione attentamente vagliata attraverso la produzione di un’autobiografia che deve toccare</a:t>
            </a:r>
          </a:p>
          <a:p>
            <a:pPr marL="45720" indent="0">
              <a:buNone/>
            </a:pPr>
            <a:r>
              <a:rPr lang="it-IT" dirty="0"/>
              <a:t>	- le origini sociali</a:t>
            </a:r>
          </a:p>
          <a:p>
            <a:pPr marL="45720" indent="0">
              <a:buNone/>
            </a:pPr>
            <a:r>
              <a:rPr lang="it-IT" dirty="0"/>
              <a:t>	- impegno politico pregresso</a:t>
            </a:r>
          </a:p>
          <a:p>
            <a:pPr marL="45720" indent="0">
              <a:buNone/>
            </a:pPr>
            <a:r>
              <a:rPr lang="it-IT" dirty="0"/>
              <a:t>	- motivazioni rispetto alla volontà di iscriversi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40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Segue un’indagine interna che nel corso degli anni Trenta assume sembianze poliziesche</a:t>
            </a:r>
          </a:p>
          <a:p>
            <a:r>
              <a:rPr lang="it-IT" dirty="0"/>
              <a:t>Un effetto collaterale è scoraggiare e complicare le fuoriuscite dal partito</a:t>
            </a:r>
          </a:p>
          <a:p>
            <a:r>
              <a:rPr lang="it-IT" dirty="0"/>
              <a:t>La formazione è continua e non intende essere solo teorica, anzi grande insistenza sulla pratica: non è sufficiente conoscere la giusta linea, occorre sapere anche come attuarla</a:t>
            </a:r>
          </a:p>
          <a:p>
            <a:r>
              <a:rPr lang="it-IT" dirty="0"/>
              <a:t>Qui interviene una forte componente di omologazione: soprattutto durante l’età staliniana, l’applicazione corretta della linea diviene un’automatica ripetizione di schemi, nella quale assume centralità il concetto di «auto-critica»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circolarità dell’assunto: la linea teorica è corretta proprio perché viene confermata nella pratica, è anzi dettata dalla pratica</a:t>
            </a:r>
          </a:p>
          <a:p>
            <a:r>
              <a:rPr lang="it-IT" dirty="0"/>
              <a:t>Nella fase del grande Terrore staliniano, l’auto-critica si eleva nella «confessione»: se il partito ha il diritto-dovere di difendere la propria missione universale dai sabotatori e dai traditori, le «purghe» servono da periodiche verifiche della purezza dei suoi militanti</a:t>
            </a:r>
          </a:p>
          <a:p>
            <a:r>
              <a:rPr lang="it-IT" dirty="0"/>
              <a:t>La centralizzazione e la professionalizzazione della vigilanza: la creazione del Dipartimento quadri del </a:t>
            </a:r>
            <a:r>
              <a:rPr lang="it-IT" dirty="0" err="1"/>
              <a:t>Comintern</a:t>
            </a:r>
            <a:r>
              <a:rPr lang="it-IT" dirty="0"/>
              <a:t> nel 1932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90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Dati i differenti contesti in cui operano i diversi partiti nazionali, sconfitte e fallimenti sono attribuiti a ritardi, errori e sabotaggi, essendo la linea invariabilmente corretta</a:t>
            </a:r>
          </a:p>
          <a:p>
            <a:r>
              <a:rPr lang="it-IT" dirty="0"/>
              <a:t>Nell’assenza di ogni spazio per esprimere dissenso, qualsiasi opposizione è costretta a organizzarsi clandestinamente, alimentando così la cultura del sospetto e la persuasione che l’unico ostacolo alla costruzione del nuovo mondo risieda nella presenza dei «nemici interni»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7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10. Il comunismo come esperienza esistenziale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Diventare comunisti negli anni della Terza Internazionale è una scelta che «cambia la vita» (Eric </a:t>
            </a:r>
            <a:r>
              <a:rPr lang="it-IT" dirty="0" err="1"/>
              <a:t>Hobsbawm</a:t>
            </a:r>
            <a:r>
              <a:rPr lang="it-IT" dirty="0"/>
              <a:t>)</a:t>
            </a:r>
          </a:p>
          <a:p>
            <a:r>
              <a:rPr lang="it-IT" dirty="0"/>
              <a:t>In primo luogo, è compiere una «critica» del mondo esistente e delle condizioni sociali e politiche che lo governano</a:t>
            </a:r>
          </a:p>
          <a:p>
            <a:r>
              <a:rPr lang="it-IT" dirty="0"/>
              <a:t>La critica all’oppressione di classe della società capitalista dentro un partito comunista trova varie espressioni:</a:t>
            </a:r>
          </a:p>
          <a:p>
            <a:pPr marL="45720" indent="0">
              <a:buNone/>
            </a:pPr>
            <a:r>
              <a:rPr lang="it-IT" dirty="0"/>
              <a:t>	- nel sindacato</a:t>
            </a:r>
          </a:p>
          <a:p>
            <a:pPr marL="45720" indent="0">
              <a:buNone/>
            </a:pPr>
            <a:r>
              <a:rPr lang="it-IT" dirty="0"/>
              <a:t>	- nelle campagne per la liberazione della donna</a:t>
            </a:r>
          </a:p>
          <a:p>
            <a:pPr marL="45720" indent="0">
              <a:buNone/>
            </a:pPr>
            <a:r>
              <a:rPr lang="it-IT" dirty="0"/>
              <a:t>	- nei movimenti contadini e anti-coloniali</a:t>
            </a:r>
          </a:p>
          <a:p>
            <a:pPr marL="45720" indent="0">
              <a:buNone/>
            </a:pPr>
            <a:r>
              <a:rPr lang="it-IT" dirty="0"/>
              <a:t>	- nelle lotte contro la guerra e il fascismo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8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E’ anche una opportunità di auto-formazione e di espressione individuale per i membri dei ceti subalterni</a:t>
            </a:r>
          </a:p>
          <a:p>
            <a:r>
              <a:rPr lang="it-IT" dirty="0"/>
              <a:t>Per tutti, è porre al centro dell’esistenza la dimensione politica</a:t>
            </a:r>
          </a:p>
          <a:p>
            <a:r>
              <a:rPr lang="it-IT" dirty="0"/>
              <a:t>E’ compiere una scelta «totale»: il PC è un’istituzione che tende a normare tutti gli aspetti della vita, pubblici e privati, e che impone un adattamento a valori dati per indiscutibili (disciplina, infallibilità del marxismo-leninismo e di chi lo interpreta…). Una «ricostruzione del sé» che riguarda anche l’etica in nome della «rispettabilità» del partito</a:t>
            </a:r>
          </a:p>
          <a:p>
            <a:r>
              <a:rPr lang="it-IT" dirty="0"/>
              <a:t>Significa mettersi «in guerra» contro ambienti ostili: solo 26 su 76 partiti comunisti operavano legalmente nel 1935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0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militanza deve essere «attiva» (regole del terzo Congresso del Komintern): la passività non è ammessa</a:t>
            </a:r>
          </a:p>
          <a:p>
            <a:r>
              <a:rPr lang="it-IT" dirty="0"/>
              <a:t>Ed è proiettata su scala internazionale (le campagne mondiali del Komintern: il «pericolo di guerra», la difesa di Sacco e </a:t>
            </a:r>
            <a:r>
              <a:rPr lang="it-IT" dirty="0" err="1"/>
              <a:t>Vanzetti</a:t>
            </a:r>
            <a:r>
              <a:rPr lang="it-IT" dirty="0"/>
              <a:t>, l’assistenza alla Spagna repubblicana…), nazionale e locale: tre livelli che danno vita a un’esperienza transnazionale</a:t>
            </a:r>
          </a:p>
          <a:p>
            <a:r>
              <a:rPr lang="it-IT" dirty="0"/>
              <a:t>Il possibile percorso di ascesa: dalla cellula di fabbrica, alla frazione comunista nel sindacato, al </a:t>
            </a:r>
            <a:r>
              <a:rPr lang="it-IT" dirty="0" err="1"/>
              <a:t>funzionariato</a:t>
            </a:r>
            <a:r>
              <a:rPr lang="it-IT" dirty="0"/>
              <a:t> nell’organizzazione di massa, fino alla «rivoluzione a tempo pieno»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5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disciplina, la totalità dell’impegno, la globalità degli obiettivi sono i tratti messi nero su bianco da Lenin nel primo Novecento (</a:t>
            </a:r>
            <a:r>
              <a:rPr lang="it-IT" i="1" dirty="0"/>
              <a:t>Che fare?</a:t>
            </a:r>
            <a:r>
              <a:rPr lang="it-IT" dirty="0"/>
              <a:t>) e poi imposti a tutti i partiti associati alla Terza Internazionale</a:t>
            </a:r>
          </a:p>
          <a:p>
            <a:r>
              <a:rPr lang="it-IT" dirty="0"/>
              <a:t>Se il partito è l’organo detentore della «verità rivoluzionaria», che esiste in quanto la deve diffondere a masse inconsapevoli, ha anche il diritto di vigilare sui suoi membri per evitare contaminazioni «impure»</a:t>
            </a:r>
          </a:p>
          <a:p>
            <a:r>
              <a:rPr lang="it-IT" dirty="0"/>
              <a:t>Il «centralismo democratico» (II congresso Komintern): la dialettica interna concessa solo in brevi fasi </a:t>
            </a:r>
            <a:r>
              <a:rPr lang="it-IT" dirty="0" err="1"/>
              <a:t>pre</a:t>
            </a:r>
            <a:r>
              <a:rPr lang="it-IT" dirty="0"/>
              <a:t>-congressuali, poi bandita in nome dell’unità del partito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8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partito ha sempre ragione e ha i suoi motivi: non occorre comprenderli, basta metterli in pratica. La «mistica del partito» (Angelo Tasca)</a:t>
            </a:r>
          </a:p>
          <a:p>
            <a:r>
              <a:rPr lang="it-IT" dirty="0"/>
              <a:t>«L’individuo ha due occhi, il partito molti / l’individuo può essere spazzato via, il partito no» (Bertolt Brecht) </a:t>
            </a:r>
          </a:p>
          <a:p>
            <a:r>
              <a:rPr lang="it-IT" dirty="0"/>
              <a:t>Il partito in questo senso delimita il confine tra due mondi, il mondo di chi ne è parte e il mondo di chi non ne è parte</a:t>
            </a:r>
          </a:p>
          <a:p>
            <a:r>
              <a:rPr lang="it-IT" dirty="0"/>
              <a:t>Per servirlo con la fede cieca che esso esige, bisogna de-soggettivizzarsi: «Non sei più te stesso. Non sei più Karl Schmitt da Berlino, non sei più Anna </a:t>
            </a:r>
            <a:r>
              <a:rPr lang="it-IT" dirty="0" err="1"/>
              <a:t>Kiersk</a:t>
            </a:r>
            <a:r>
              <a:rPr lang="it-IT" dirty="0"/>
              <a:t> da Kazan. Voi tutti siete senza nome e senza madre, fogli bianchi su cui la Rivoluzione scrive i suoi ordini» (Brecht). «Soldati» della rivoluzione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cultura politica militarizzata e basata sulla fede: l’interpretazione totalitaria nella prospettiva della «religione politica»</a:t>
            </a:r>
          </a:p>
          <a:p>
            <a:r>
              <a:rPr lang="it-IT" dirty="0"/>
              <a:t>Ma l’atto della militanza è il frutto di una libera scelta e la politica non è la religione</a:t>
            </a:r>
          </a:p>
          <a:p>
            <a:r>
              <a:rPr lang="it-IT" dirty="0"/>
              <a:t>La tesi della militanza come «ricompensa di per sé»</a:t>
            </a:r>
          </a:p>
          <a:p>
            <a:r>
              <a:rPr lang="it-IT" dirty="0"/>
              <a:t>Le intime soddisfazioni possono essere molte, compreso l’annullamento del sé</a:t>
            </a:r>
          </a:p>
          <a:p>
            <a:pPr marL="45720" indent="0">
              <a:buNone/>
            </a:pPr>
            <a:r>
              <a:rPr lang="it-IT" dirty="0"/>
              <a:t>	- sacrificarsi per una causa fa coincidere morale e 	azione, dando senso a una vita altrimenti insignificante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t-IT" dirty="0"/>
              <a:t>	- il compiacimento di lottare in astratto per una causa 	grande e universale (un mondo più giusto) e in 	concreto per il miglioramento delle condizioni sociali 	del proprio contesto locale</a:t>
            </a:r>
          </a:p>
          <a:p>
            <a:pPr marL="45720" indent="0">
              <a:buNone/>
            </a:pPr>
            <a:r>
              <a:rPr lang="it-IT" dirty="0"/>
              <a:t>	- la gioia di sentirsi elemento singolo ma importante di 	un processo storico vasto, che si realizza a ogni livello 	– dal dirigente al militante – grazie a una comunità 	transnazionale e solidale dotata di propri codici e 	simboli (la bandiera rossa, l’Internazionale, il pugno 	chiuso)</a:t>
            </a:r>
          </a:p>
          <a:p>
            <a:pPr marL="45720" indent="0">
              <a:buNone/>
            </a:pPr>
            <a:r>
              <a:rPr lang="it-IT" dirty="0"/>
              <a:t>	- i vantaggi personali: l’acculturazione, l’acquisizione di 	capacità retoriche e organizzative, di chiavi di lettura per 	capire il mondo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seduzione del marxismo-leninismo nei confronti degli intellettuali: la semplicità che consola e rafforza («Ci piaceva considerarlo scientifico in senso ottocentesco… il materialismo dialettico forniva, se non una teoria del tutto, almeno una cornice per il tutto, connettendo la natura organica e inorganica alle cose umane, collettive e individuali, e fornendo una spiegazione a tutte le interazioni nel flusso costante del mondo» – </a:t>
            </a:r>
            <a:r>
              <a:rPr lang="it-IT" dirty="0" err="1"/>
              <a:t>Hobsbawm</a:t>
            </a:r>
            <a:r>
              <a:rPr lang="it-IT" dirty="0"/>
              <a:t>)</a:t>
            </a:r>
          </a:p>
          <a:p>
            <a:r>
              <a:rPr lang="it-IT" dirty="0"/>
              <a:t>Scientifico in senso ottocentesco: la fiducia nelle capacità dell’uomo di trasformare la realtà data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10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32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4415</TotalTime>
  <Words>1324</Words>
  <Application>Microsoft Office PowerPoint</Application>
  <PresentationFormat>Presentazione su schermo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Prospettiva</vt:lpstr>
      <vt:lpstr>Il comunismo e la storia del XX secolo in prospettiva globale</vt:lpstr>
      <vt:lpstr>10. Il comunismo come esperienza esistenziale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PUPO</cp:lastModifiedBy>
  <cp:revision>296</cp:revision>
  <dcterms:created xsi:type="dcterms:W3CDTF">2018-03-05T14:46:24Z</dcterms:created>
  <dcterms:modified xsi:type="dcterms:W3CDTF">2018-05-28T08:54:48Z</dcterms:modified>
</cp:coreProperties>
</file>