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258" r:id="rId4"/>
    <p:sldId id="259" r:id="rId5"/>
    <p:sldId id="279" r:id="rId6"/>
    <p:sldId id="282" r:id="rId7"/>
    <p:sldId id="284" r:id="rId8"/>
    <p:sldId id="285" r:id="rId9"/>
    <p:sldId id="289" r:id="rId10"/>
    <p:sldId id="290" r:id="rId11"/>
    <p:sldId id="291" r:id="rId12"/>
    <p:sldId id="293" r:id="rId13"/>
    <p:sldId id="294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EB139-5B01-4FEF-A2FF-7F0B2D52E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6528EFA-908B-4572-B7F2-825BAD58F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DA703C-83D8-4D3F-BE27-CA0139E01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4E092-4A18-46C3-97DE-979878178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0B8AF2-3C34-4D6B-ACD6-E94C2A95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4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197023-E200-4C13-8A97-1708BE82F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79BD546-7BE8-4E6D-8F78-B9928BD81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14D6FA-36AF-4A1D-B7ED-18CEB5900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A15685-13FA-4274-B826-3873F1620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AB5898-A2AF-4934-A433-0D62CDE52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19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D75C6E0-E7E6-4F1D-BCC2-5AEA6B51EE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A792D8-D992-46A0-A1E1-C9A1A1FC1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D809E88-784C-4320-B450-A568E284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4C5796-D1B2-42FD-9F9D-248AA634D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3EF539-6567-42E5-8CE5-6CCAD580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71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D57AA-3BCB-4828-8249-60F76589B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E60ED1-9BAE-421D-8C98-FFE62F0B7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5BB5B6-1CD1-480C-927B-9B289FF3B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67D118-66B0-44B6-89EF-1E0989DA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8559FB-281A-4138-A527-EFE7FA569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55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719A14-631A-4D3C-923B-E1C48078C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7F50D6-A9C6-4A54-B14D-33AFC821B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86BF9A-A882-4D33-8B4B-060C83903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A18D09-B89A-477A-9643-71B3C344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820597-0546-4E38-9503-FD114E84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892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187B15-4423-4E2A-9DDB-CCC8AF550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1E2274-D285-4F49-86E8-D7394B3D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BCC0473-4F5F-4377-ACF1-C9CFC1A1E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713172-74F1-4B46-B5BC-8F988F9A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BCFD86-2CD6-4610-93B7-4CDE00300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49AF640-1CAC-433D-9B90-46A8BC3A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42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8448D3-2BF5-4BD9-9210-1B6654147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58C717-1B80-4E88-8266-496EBBD2E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93C51CA-AB12-4E2F-A291-374505F19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02798D0-D21E-4360-B6E4-B8AC1D4BC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97CAA63-CDF6-4CF8-A387-19AE3FB3D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12D6AB2-CD5D-40BE-986C-BF67F099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8D4D230-27AB-499C-B573-F94FE860C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02812A4-E294-40FE-AC3D-26D37AD95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1070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C7F36B-B83A-46DB-84E3-A3E9DA886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715A57-9B84-4AEC-A279-59C08B3C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168D3C8-E8DA-42F6-ADDD-40B94737B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DAFDD37-D828-4BCA-A9D4-EC2A2F03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8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EABDFDA-811A-421A-B419-E591F568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D377940-79D9-4CFB-9624-A47669E3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FA45B7B-D59B-4D7E-96AD-D56AADB39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53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1BAD0-702C-48F3-A516-01FEFFAB7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2CE721-9C09-40F1-B94A-759C6E546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DC0F5D-8EA2-47AC-BC5F-0EEE5870E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EEDE42-00E3-48C8-B023-8B77F16B9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4DC2BD-2710-4FFC-92AC-32321618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748142-A376-4C83-95B0-D6E7FEF1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01232E-2EB2-44E5-9E06-B9FCA57A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C4C2A39-8E21-4BE2-8487-0050F8EBDD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82986F-7335-404C-A8A4-419F9C9F2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22C9F4-8C71-4764-9E25-532E1071C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42A030-50F3-46F7-9A14-A65B8F63B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DCF72B-9C58-4ACB-84C2-79F723ACB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77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B3552E4-7304-4101-875F-5C8F9D613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E147E4-CDB2-4CFA-9499-A6F517557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43FE5A-DF87-4AD9-9870-B1F5812A4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78A81-2445-4CB5-B7FA-16C8939EADA6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549104-4FAA-4F1A-92AB-92840651D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5E03AB-EB8A-4B76-B2F2-EC06A9D48F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7E10-06AA-42B2-856B-9BC360225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08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820AA3-9CDE-4969-9503-83CF002405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Presupposizioni, esempi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E60D0C-FF8C-47E1-8715-5D2046E62F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2017-2018</a:t>
            </a:r>
          </a:p>
        </p:txBody>
      </p:sp>
    </p:spTree>
    <p:extLst>
      <p:ext uri="{BB962C8B-B14F-4D97-AF65-F5344CB8AC3E}">
        <p14:creationId xmlns:p14="http://schemas.microsoft.com/office/powerpoint/2010/main" val="2369073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Presupposizioni...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81076"/>
            <a:ext cx="8291512" cy="5876925"/>
          </a:xfrm>
        </p:spPr>
        <p:txBody>
          <a:bodyPr/>
          <a:lstStyle/>
          <a:p>
            <a:pPr eaLnBrk="1" hangingPunct="1"/>
            <a:r>
              <a:rPr lang="it-IT" altLang="it-IT"/>
              <a:t>verbi fattivi </a:t>
            </a:r>
          </a:p>
          <a:p>
            <a:pPr lvl="1" eaLnBrk="1" hangingPunct="1"/>
            <a:r>
              <a:rPr lang="it-IT" altLang="it-IT"/>
              <a:t>Lo scienziato francese </a:t>
            </a:r>
            <a:r>
              <a:rPr lang="it-IT" altLang="it-IT" b="1"/>
              <a:t>sapeva bene che</a:t>
            </a:r>
            <a:r>
              <a:rPr lang="it-IT" altLang="it-IT"/>
              <a:t> se una soluzione di un sale viene frapposta fra due prismi di spato d'Islanda […] è necessario ruotare uno dei due cristalli di un certo nmero di gradi per permettere a tutta la luce di attraversarlo. (VIB)</a:t>
            </a:r>
            <a:endParaRPr lang="it-IT" altLang="it-IT" b="1" i="1"/>
          </a:p>
          <a:p>
            <a:pPr lvl="1" eaLnBrk="1" hangingPunct="1"/>
            <a:r>
              <a:rPr lang="it-IT" altLang="it-IT" b="1"/>
              <a:t>Come tutti sappiamo</a:t>
            </a:r>
            <a:r>
              <a:rPr lang="it-IT" altLang="it-IT"/>
              <a:t>, numerosi organismi, tra cui la stessa specie umana, presentano delle simmetrie. </a:t>
            </a:r>
          </a:p>
        </p:txBody>
      </p:sp>
    </p:spTree>
    <p:extLst>
      <p:ext uri="{BB962C8B-B14F-4D97-AF65-F5344CB8AC3E}">
        <p14:creationId xmlns:p14="http://schemas.microsoft.com/office/powerpoint/2010/main" val="3563730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Presupposizioni...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81076"/>
            <a:ext cx="8291512" cy="5876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/>
              <a:t>frasi subordinate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temporali, causali, concessive</a:t>
            </a:r>
          </a:p>
          <a:p>
            <a:pPr lvl="1" eaLnBrk="1" hangingPunct="1">
              <a:lnSpc>
                <a:spcPct val="90000"/>
              </a:lnSpc>
            </a:pPr>
            <a:endParaRPr lang="it-IT" altLang="it-IT"/>
          </a:p>
          <a:p>
            <a:pPr lvl="1" eaLnBrk="1" hangingPunct="1">
              <a:lnSpc>
                <a:spcPct val="90000"/>
              </a:lnSpc>
            </a:pPr>
            <a:r>
              <a:rPr lang="it-IT" altLang="it-IT" b="1"/>
              <a:t>Dopo il crollo del Muro e la fine dell’impero sovietico</a:t>
            </a:r>
            <a:r>
              <a:rPr lang="it-IT" altLang="it-IT"/>
              <a:t>, la Grecia, che era la periferia del Vecchio continente, si è trovata a essere il cuore di quell'Europa sud-orientale che va dai Balcani, di cui questo paese è parte integrante, alle rive del Mar Nero.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/>
              <a:t>[…] la frattura della crosta che divide la zolla europea da quella nordamericana. </a:t>
            </a:r>
            <a:r>
              <a:rPr lang="it-IT" altLang="it-IT" b="1"/>
              <a:t>Poiché queste due zolle si allontanano l'una dall'altra, </a:t>
            </a:r>
            <a:r>
              <a:rPr lang="it-IT" altLang="it-IT"/>
              <a:t>lungo questa frattura fuoriesce continuamente magma. </a:t>
            </a:r>
          </a:p>
        </p:txBody>
      </p:sp>
    </p:spTree>
    <p:extLst>
      <p:ext uri="{BB962C8B-B14F-4D97-AF65-F5344CB8AC3E}">
        <p14:creationId xmlns:p14="http://schemas.microsoft.com/office/powerpoint/2010/main" val="291694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Presupposizioni...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81076"/>
            <a:ext cx="8291512" cy="58769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/>
              <a:t>frasi subordinate </a:t>
            </a:r>
          </a:p>
          <a:p>
            <a:pPr lvl="1" eaLnBrk="1" hangingPunct="1"/>
            <a:r>
              <a:rPr lang="it-IT" altLang="it-IT"/>
              <a:t>relative (non-restrittive), gerundi e participi aggiunti</a:t>
            </a:r>
          </a:p>
          <a:p>
            <a:pPr lvl="1" eaLnBrk="1" hangingPunct="1">
              <a:buFontTx/>
              <a:buNone/>
            </a:pPr>
            <a:endParaRPr lang="it-IT" altLang="it-IT"/>
          </a:p>
          <a:p>
            <a:pPr lvl="1" eaLnBrk="1" hangingPunct="1"/>
            <a:r>
              <a:rPr lang="it-IT" altLang="it-IT"/>
              <a:t>La classe più umile, </a:t>
            </a:r>
            <a:r>
              <a:rPr lang="it-IT" altLang="it-IT" b="1"/>
              <a:t>che non poteva avere incarichi nella vita cittadina</a:t>
            </a:r>
            <a:r>
              <a:rPr lang="it-IT" altLang="it-IT"/>
              <a:t>, era formata dagli operai, </a:t>
            </a:r>
            <a:r>
              <a:rPr lang="it-IT" altLang="it-IT" b="1"/>
              <a:t>che lavoravano alle dipendenze degli artigiani</a:t>
            </a:r>
            <a:r>
              <a:rPr lang="it-IT" altLang="it-IT"/>
              <a:t>, e dai pochi contadini che coltivavano le terre di proprietà del Comune. </a:t>
            </a:r>
          </a:p>
        </p:txBody>
      </p:sp>
    </p:spTree>
    <p:extLst>
      <p:ext uri="{BB962C8B-B14F-4D97-AF65-F5344CB8AC3E}">
        <p14:creationId xmlns:p14="http://schemas.microsoft.com/office/powerpoint/2010/main" val="1643293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Presupposizioni...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81076"/>
            <a:ext cx="8291512" cy="587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dirty="0"/>
              <a:t>frasi subordinate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dirty="0"/>
              <a:t>relative (non-restrittive), gerundi e participi aggiunti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it-IT" altLang="it-IT" dirty="0"/>
          </a:p>
          <a:p>
            <a:pPr lvl="1" eaLnBrk="1" hangingPunct="1">
              <a:lnSpc>
                <a:spcPct val="90000"/>
              </a:lnSpc>
            </a:pPr>
            <a:r>
              <a:rPr lang="it-IT" altLang="it-IT" dirty="0"/>
              <a:t>Rispetto alla generazione precedente, </a:t>
            </a:r>
            <a:r>
              <a:rPr lang="it-IT" altLang="it-IT" b="1" dirty="0"/>
              <a:t>ossessionata dalla prestazione sessuale</a:t>
            </a:r>
            <a:r>
              <a:rPr lang="it-IT" altLang="it-IT" dirty="0"/>
              <a:t>, i ragazzi di oggi vagheggiano una famiglia che ancora non hanno;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dirty="0"/>
              <a:t>Pasteur prese in considerazione una soluzione di tartrato - </a:t>
            </a:r>
            <a:r>
              <a:rPr lang="it-IT" altLang="it-IT" b="1" dirty="0"/>
              <a:t>un sale dell'acido tartarico, acido organico derivato del carbonio</a:t>
            </a:r>
            <a:r>
              <a:rPr lang="it-IT" altLang="it-IT" dirty="0"/>
              <a:t> -  e notò che essa non deviava il piano della luce.  </a:t>
            </a:r>
          </a:p>
        </p:txBody>
      </p:sp>
    </p:spTree>
    <p:extLst>
      <p:ext uri="{BB962C8B-B14F-4D97-AF65-F5344CB8AC3E}">
        <p14:creationId xmlns:p14="http://schemas.microsoft.com/office/powerpoint/2010/main" val="9795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/>
              <a:t>presupposizioni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28776"/>
            <a:ext cx="8229600" cy="475297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it-IT" altLang="it-IT" sz="2400" u="sng" dirty="0"/>
              <a:t>Dopo la seconda guerra mondiale</a:t>
            </a:r>
            <a:r>
              <a:rPr lang="it-IT" altLang="it-IT" sz="2400" dirty="0"/>
              <a:t>, la Venezia Giulia </a:t>
            </a:r>
            <a:r>
              <a:rPr lang="it-IT" altLang="it-IT" sz="2400" u="sng" dirty="0"/>
              <a:t>perse</a:t>
            </a:r>
            <a:r>
              <a:rPr lang="it-IT" altLang="it-IT" sz="2400" dirty="0"/>
              <a:t> le province di Pola e di Fiume (da manuale scolastico; </a:t>
            </a:r>
            <a:r>
              <a:rPr lang="it-IT" altLang="it-IT" sz="2400" dirty="0" err="1"/>
              <a:t>Sbisà</a:t>
            </a:r>
            <a:r>
              <a:rPr lang="it-IT" altLang="it-IT" sz="2400" dirty="0"/>
              <a:t> 2007, p. 60)</a:t>
            </a:r>
          </a:p>
          <a:p>
            <a:pPr marL="609600" indent="-609600">
              <a:lnSpc>
                <a:spcPct val="80000"/>
              </a:lnSpc>
              <a:buNone/>
            </a:pPr>
            <a:endParaRPr lang="it-IT" altLang="it-IT" sz="24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it-IT" altLang="it-IT" sz="2400" dirty="0"/>
              <a:t>Tale enunciato presuppone che (a) c’è stata la seconda guerra mondiale. Se non ci fosse stata, la questione della perdita delle province di Pola e di Fiume non si porrebbe affatto. Inoltre presuppone che prima della seconda guerra mondiale le province di Pola e di Fiume (b) esistevano e (c) appartenevano alla Venezia Giulia. Di province non esistenti non si discute l’appartenenza. Di province che non appartengono a una regione non si discute il mantenimento o la perdita.</a:t>
            </a:r>
          </a:p>
        </p:txBody>
      </p:sp>
    </p:spTree>
    <p:extLst>
      <p:ext uri="{BB962C8B-B14F-4D97-AF65-F5344CB8AC3E}">
        <p14:creationId xmlns:p14="http://schemas.microsoft.com/office/powerpoint/2010/main" val="360374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/>
              <a:t>presupposizioni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7825" y="1645401"/>
            <a:ext cx="8229600" cy="4968875"/>
          </a:xfrm>
        </p:spPr>
        <p:txBody>
          <a:bodyPr/>
          <a:lstStyle/>
          <a:p>
            <a:pPr marL="609600" indent="-609600">
              <a:buNone/>
            </a:pPr>
            <a:r>
              <a:rPr lang="it-IT" altLang="it-IT"/>
              <a:t>Se l’enunciato dicesse (falsamente dal punto di vista storico, ma qui non importa):</a:t>
            </a:r>
            <a:endParaRPr lang="it-IT" altLang="it-IT" u="sng"/>
          </a:p>
          <a:p>
            <a:pPr marL="609600" indent="-609600"/>
            <a:r>
              <a:rPr lang="it-IT" altLang="it-IT" u="sng"/>
              <a:t>Dopo la seconda guerra mondiale</a:t>
            </a:r>
            <a:r>
              <a:rPr lang="it-IT" altLang="it-IT"/>
              <a:t>, la Venezia Giulia </a:t>
            </a:r>
            <a:r>
              <a:rPr lang="it-IT" altLang="it-IT" u="sng"/>
              <a:t>non perse</a:t>
            </a:r>
            <a:r>
              <a:rPr lang="it-IT" altLang="it-IT"/>
              <a:t> le province di Pola e di Fiume.</a:t>
            </a:r>
          </a:p>
          <a:p>
            <a:pPr marL="609600" indent="-609600">
              <a:buNone/>
            </a:pPr>
            <a:endParaRPr lang="it-IT" altLang="it-IT"/>
          </a:p>
          <a:p>
            <a:pPr marL="609600" indent="-609600">
              <a:buNone/>
            </a:pPr>
            <a:r>
              <a:rPr lang="it-IT" altLang="it-IT"/>
              <a:t>la situazione affermata come attuale sarebbe diversa (Pola e Fiume sarebbero rappresentate come tuttora appartenenti alla Venezia Giulia) ma le informazioni presupposte (a), (b) e (c) rimarrebbero le stesse.</a:t>
            </a:r>
          </a:p>
        </p:txBody>
      </p:sp>
    </p:spTree>
    <p:extLst>
      <p:ext uri="{BB962C8B-B14F-4D97-AF65-F5344CB8AC3E}">
        <p14:creationId xmlns:p14="http://schemas.microsoft.com/office/powerpoint/2010/main" val="67906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/>
              <a:t>presupposizioni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28776"/>
            <a:ext cx="8229600" cy="4968875"/>
          </a:xfrm>
        </p:spPr>
        <p:txBody>
          <a:bodyPr/>
          <a:lstStyle/>
          <a:p>
            <a:pPr marL="609600" indent="-609600">
              <a:buNone/>
            </a:pPr>
            <a:r>
              <a:rPr lang="it-IT" altLang="it-IT" sz="2400" dirty="0"/>
              <a:t>Un esempio con più presupposizioni: </a:t>
            </a:r>
          </a:p>
          <a:p>
            <a:pPr marL="609600" indent="-609600"/>
            <a:r>
              <a:rPr lang="it-IT" altLang="it-IT" sz="2400" dirty="0"/>
              <a:t>I tribuni della plebe avevano smesso di difendere i diritti del popolo (da manuale di storia; </a:t>
            </a:r>
            <a:r>
              <a:rPr lang="it-IT" altLang="it-IT" sz="2400" dirty="0" err="1"/>
              <a:t>Sbisà</a:t>
            </a:r>
            <a:r>
              <a:rPr lang="it-IT" altLang="it-IT" sz="2400" dirty="0"/>
              <a:t> 2007, p. 59)</a:t>
            </a:r>
          </a:p>
          <a:p>
            <a:pPr marL="609600" indent="-609600"/>
            <a:endParaRPr lang="it-IT" altLang="it-IT" sz="2400" dirty="0"/>
          </a:p>
          <a:p>
            <a:pPr marL="609600" indent="-609600">
              <a:buNone/>
            </a:pPr>
            <a:r>
              <a:rPr lang="it-IT" altLang="it-IT" sz="2400" dirty="0"/>
              <a:t>Questo enunciato presuppone (a) che esistevano i tribuni della plebe (attivatore: </a:t>
            </a:r>
            <a:r>
              <a:rPr lang="it-IT" altLang="it-IT" sz="2400" i="1" dirty="0"/>
              <a:t>i tribuni della plebe</a:t>
            </a:r>
            <a:r>
              <a:rPr lang="it-IT" altLang="it-IT" sz="2400" dirty="0"/>
              <a:t>); (b) che il popolo di cui si parla [sc. romano] aveva dei diritti (attivatore: </a:t>
            </a:r>
            <a:r>
              <a:rPr lang="it-IT" altLang="it-IT" sz="2400" i="1" dirty="0"/>
              <a:t>i diritti del popolo</a:t>
            </a:r>
            <a:r>
              <a:rPr lang="it-IT" altLang="it-IT" sz="2400" dirty="0"/>
              <a:t>); (c) che i diritti del popolo venivano o potevano venir attaccati (attivatore: </a:t>
            </a:r>
            <a:r>
              <a:rPr lang="it-IT" altLang="it-IT" sz="2400" i="1" dirty="0"/>
              <a:t>difendere</a:t>
            </a:r>
            <a:r>
              <a:rPr lang="it-IT" altLang="it-IT" sz="2400" dirty="0"/>
              <a:t>); (d) che in tempi precedenti, i tribuni della plebe avevano difeso i diritti del popolo (attivatore: </a:t>
            </a:r>
            <a:r>
              <a:rPr lang="it-IT" altLang="it-IT" sz="2400" i="1" dirty="0"/>
              <a:t>avevano smesso</a:t>
            </a:r>
            <a:r>
              <a:rPr lang="it-IT" altLang="it-IT" sz="2400" dirty="0"/>
              <a:t>).</a:t>
            </a:r>
            <a:r>
              <a:rPr lang="it-IT" alt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577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Presupposizioni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052514"/>
            <a:ext cx="8291512" cy="531057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it-IT" altLang="it-IT" dirty="0"/>
              <a:t>[…] il farmaco, </a:t>
            </a:r>
            <a:r>
              <a:rPr lang="it-IT" altLang="it-IT" b="1" dirty="0"/>
              <a:t>utilizzato</a:t>
            </a:r>
            <a:r>
              <a:rPr lang="it-IT" altLang="it-IT" dirty="0"/>
              <a:t> in associazione con le terapie convenzionali, </a:t>
            </a:r>
            <a:r>
              <a:rPr lang="it-IT" altLang="it-IT" b="1" dirty="0"/>
              <a:t>è riuscito</a:t>
            </a:r>
            <a:r>
              <a:rPr lang="it-IT" altLang="it-IT" dirty="0"/>
              <a:t> ad allungare la vita delle pazienti di una media di tre mesi. </a:t>
            </a:r>
          </a:p>
          <a:p>
            <a:pPr lvl="1"/>
            <a:endParaRPr lang="it-IT" altLang="it-IT" dirty="0"/>
          </a:p>
          <a:p>
            <a:pPr marL="914400" lvl="1" indent="-457200">
              <a:buAutoNum type="alphaLcParenBoth"/>
            </a:pPr>
            <a:r>
              <a:rPr lang="it-IT" altLang="it-IT" dirty="0"/>
              <a:t>Il farmaco di cui si parla è stato utilizzato in associazione con le terapie convenzionali</a:t>
            </a:r>
          </a:p>
          <a:p>
            <a:pPr marL="914400" lvl="1" indent="-457200">
              <a:buAutoNum type="alphaLcParenBoth"/>
            </a:pPr>
            <a:r>
              <a:rPr lang="it-IT" altLang="it-IT" dirty="0"/>
              <a:t>Esistono per la malattia in questione terapie convenzionali</a:t>
            </a:r>
          </a:p>
          <a:p>
            <a:pPr marL="914400" lvl="1" indent="-457200">
              <a:buAutoNum type="alphaLcParenBoth"/>
            </a:pPr>
            <a:r>
              <a:rPr lang="it-IT" altLang="it-IT" dirty="0"/>
              <a:t>L'allungamento della vita delle pazienti di una media di tre mesi è un risultato difficile da ottenere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it-IT" altLang="it-IT" dirty="0"/>
          </a:p>
          <a:p>
            <a:pPr lvl="1"/>
            <a:r>
              <a:rPr lang="it-IT" altLang="it-IT" dirty="0"/>
              <a:t>Ma siamo sicuri che, per </a:t>
            </a:r>
            <a:r>
              <a:rPr lang="it-IT" altLang="it-IT" b="1" dirty="0"/>
              <a:t>salvaguardare</a:t>
            </a:r>
            <a:r>
              <a:rPr lang="it-IT" altLang="it-IT" dirty="0"/>
              <a:t> il libero arbitrio dei singoli, sia necessario </a:t>
            </a:r>
            <a:r>
              <a:rPr lang="it-IT" altLang="it-IT" b="1" dirty="0"/>
              <a:t>allargare</a:t>
            </a:r>
            <a:r>
              <a:rPr lang="it-IT" altLang="it-IT" dirty="0"/>
              <a:t> gli ambiti del</a:t>
            </a:r>
            <a:r>
              <a:rPr lang="it-IT" altLang="it-IT" b="1" dirty="0"/>
              <a:t>la schiavitù psico-fisica</a:t>
            </a:r>
            <a:r>
              <a:rPr lang="it-IT" altLang="it-IT" dirty="0"/>
              <a:t>? </a:t>
            </a:r>
          </a:p>
          <a:p>
            <a:pPr marL="914400" lvl="1" indent="-457200">
              <a:buAutoNum type="alphaLcParenBoth"/>
            </a:pPr>
            <a:r>
              <a:rPr lang="it-IT" altLang="it-IT" dirty="0"/>
              <a:t>Nella situazione presente i singoli hanno il libero arbitrio</a:t>
            </a:r>
          </a:p>
          <a:p>
            <a:pPr marL="914400" lvl="1" indent="-457200">
              <a:buAutoNum type="alphaLcParenBoth"/>
            </a:pPr>
            <a:r>
              <a:rPr lang="it-IT" altLang="it-IT" dirty="0"/>
              <a:t>Esiste la schiavitù psico-fisica</a:t>
            </a:r>
          </a:p>
          <a:p>
            <a:pPr marL="914400" lvl="1" indent="-457200">
              <a:buAutoNum type="alphaLcParenBoth"/>
            </a:pPr>
            <a:r>
              <a:rPr lang="it-IT" altLang="it-IT" dirty="0"/>
              <a:t>Nella situazione presente gli ambiti della schiavitù psicofisica sono contenuti</a:t>
            </a:r>
          </a:p>
          <a:p>
            <a:pPr marL="914400" lvl="1" indent="-457200">
              <a:buAutoNum type="alphaLcParenBoth"/>
            </a:pPr>
            <a:endParaRPr lang="it-IT" altLang="it-IT" dirty="0"/>
          </a:p>
          <a:p>
            <a:pPr marL="914400" lvl="1" indent="-457200">
              <a:buAutoNum type="alphaLcParenBoth"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9052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Presupposizioni...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81076"/>
            <a:ext cx="8291512" cy="5876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dirty="0"/>
              <a:t>elementi linguistici iterativi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dirty="0"/>
              <a:t>ritornare, di nuovo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dirty="0"/>
              <a:t>La decisione del pretore è destinata a </a:t>
            </a:r>
            <a:r>
              <a:rPr lang="it-IT" altLang="it-IT" b="1" dirty="0"/>
              <a:t>riaprire</a:t>
            </a:r>
            <a:r>
              <a:rPr lang="it-IT" altLang="it-IT" dirty="0"/>
              <a:t> le polemiche sulla utilità del metodo del professor Di Bella. 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/>
              <a:t>presupposizioni aperte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dirty="0"/>
              <a:t>altro, anche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dirty="0"/>
              <a:t>Merita pieno riconoscimento l'azione del governo [...]. Merita apprezzamento </a:t>
            </a:r>
            <a:r>
              <a:rPr lang="it-IT" altLang="it-IT" b="1" dirty="0"/>
              <a:t>anche</a:t>
            </a:r>
            <a:r>
              <a:rPr lang="it-IT" altLang="it-IT" dirty="0"/>
              <a:t> </a:t>
            </a:r>
            <a:r>
              <a:rPr lang="it-IT" altLang="it-IT" b="1" dirty="0"/>
              <a:t>l’opinione pubblica italiana</a:t>
            </a:r>
            <a:r>
              <a:rPr lang="it-IT" altLang="it-IT" dirty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dirty="0"/>
              <a:t>Chi sceglie di fumare lo spinello, ma sta bene </a:t>
            </a:r>
            <a:r>
              <a:rPr lang="it-IT" altLang="it-IT" b="1" dirty="0"/>
              <a:t>anche senza</a:t>
            </a:r>
            <a:r>
              <a:rPr lang="it-IT" altLang="it-IT" dirty="0"/>
              <a:t>, al limite, potrebbe persino fumarlo.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dirty="0"/>
              <a:t>La crisi della famiglia nasce </a:t>
            </a:r>
            <a:r>
              <a:rPr lang="it-IT" altLang="it-IT" b="1" dirty="0"/>
              <a:t>anche dall'atteggiamento narcisistico dei genitori</a:t>
            </a:r>
            <a:r>
              <a:rPr lang="it-IT" altLang="it-IT" dirty="0"/>
              <a:t> che tendono a trascurare la funzione educativa. </a:t>
            </a:r>
          </a:p>
          <a:p>
            <a:pPr lvl="1"/>
            <a:r>
              <a:rPr lang="it-IT" altLang="it-IT" dirty="0"/>
              <a:t>La simmetria e le proporzioni tra le forme sono un’</a:t>
            </a:r>
            <a:r>
              <a:rPr lang="it-IT" altLang="it-IT" b="1" dirty="0"/>
              <a:t>altra</a:t>
            </a:r>
            <a:r>
              <a:rPr lang="it-IT" altLang="it-IT" dirty="0"/>
              <a:t> caratteristica quasi universale della bellezza. </a:t>
            </a:r>
          </a:p>
          <a:p>
            <a:pPr lvl="1" eaLnBrk="1" hangingPunct="1">
              <a:lnSpc>
                <a:spcPct val="90000"/>
              </a:lnSpc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872102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Presupposizioni...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81076"/>
            <a:ext cx="8291512" cy="5876925"/>
          </a:xfrm>
        </p:spPr>
        <p:txBody>
          <a:bodyPr/>
          <a:lstStyle/>
          <a:p>
            <a:pPr eaLnBrk="1" hangingPunct="1"/>
            <a:r>
              <a:rPr lang="it-IT" altLang="it-IT" dirty="0"/>
              <a:t>sintagmi nominali definiti</a:t>
            </a:r>
          </a:p>
          <a:p>
            <a:pPr marL="0" indent="0" eaLnBrk="1" hangingPunct="1">
              <a:buNone/>
            </a:pPr>
            <a:endParaRPr lang="it-IT" altLang="it-IT" dirty="0"/>
          </a:p>
          <a:p>
            <a:pPr lvl="1" eaLnBrk="1" hangingPunct="1"/>
            <a:r>
              <a:rPr lang="it-IT" altLang="it-IT" dirty="0"/>
              <a:t>[La specie umana] ha avuto modo di presentarsi più volte nel ruolo di protagonista </a:t>
            </a:r>
            <a:r>
              <a:rPr lang="it-IT" altLang="it-IT" b="1" dirty="0"/>
              <a:t>sulla scena ecologica globale</a:t>
            </a:r>
            <a:r>
              <a:rPr lang="it-IT" altLang="it-IT" dirty="0"/>
              <a:t>. Basti pensare </a:t>
            </a:r>
            <a:r>
              <a:rPr lang="it-IT" altLang="it-IT" b="1" dirty="0"/>
              <a:t>al radicale mutamento nel paesaggio delle terre emerse</a:t>
            </a:r>
            <a:r>
              <a:rPr lang="it-IT" altLang="it-IT" dirty="0"/>
              <a:t> che ha determinato con </a:t>
            </a:r>
            <a:r>
              <a:rPr lang="it-IT" altLang="it-IT" b="1" dirty="0"/>
              <a:t>la rivoluzione del neolitico</a:t>
            </a:r>
            <a:r>
              <a:rPr lang="it-IT" altLang="it-IT" dirty="0"/>
              <a:t> e </a:t>
            </a:r>
            <a:r>
              <a:rPr lang="it-IT" altLang="it-IT" b="1" dirty="0"/>
              <a:t>l’ “invenzione” dell’agricoltura</a:t>
            </a:r>
            <a:r>
              <a:rPr lang="it-IT" altLang="it-IT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938832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Presupposizioni...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81076"/>
            <a:ext cx="8291512" cy="5876925"/>
          </a:xfrm>
        </p:spPr>
        <p:txBody>
          <a:bodyPr/>
          <a:lstStyle/>
          <a:p>
            <a:pPr eaLnBrk="1" hangingPunct="1"/>
            <a:r>
              <a:rPr lang="it-IT" altLang="it-IT" dirty="0"/>
              <a:t>sintagmi nominali definiti</a:t>
            </a:r>
          </a:p>
          <a:p>
            <a:pPr lvl="1" eaLnBrk="1" hangingPunct="1"/>
            <a:endParaRPr lang="it-IT" altLang="it-IT" dirty="0"/>
          </a:p>
          <a:p>
            <a:pPr lvl="1" eaLnBrk="1" hangingPunct="1"/>
            <a:r>
              <a:rPr lang="it-IT" altLang="it-IT" dirty="0"/>
              <a:t>[…]</a:t>
            </a:r>
            <a:r>
              <a:rPr lang="it-IT" altLang="it-IT" b="1" dirty="0"/>
              <a:t>il metodo del professor Luigi Di Bella per la lotta contro il cancro</a:t>
            </a:r>
            <a:r>
              <a:rPr lang="it-IT" altLang="it-IT" dirty="0"/>
              <a:t> è stato imposto alla Asl Lecce 2 dal giudice. </a:t>
            </a:r>
          </a:p>
          <a:p>
            <a:pPr lvl="1" eaLnBrk="1" hangingPunct="1"/>
            <a:r>
              <a:rPr lang="it-IT" altLang="it-IT" dirty="0"/>
              <a:t>E' tuttavia possibile, con un certo margine di errore, elaborare una valutazione quantitativa </a:t>
            </a:r>
            <a:r>
              <a:rPr lang="it-IT" altLang="it-IT" b="1" dirty="0"/>
              <a:t>dell'impatto umano sull'ambiente globale.</a:t>
            </a:r>
            <a:r>
              <a:rPr lang="it-IT" alt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8102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it-IT" altLang="it-IT" sz="3600"/>
              <a:t>Presupposizioni...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81076"/>
            <a:ext cx="8291512" cy="5876925"/>
          </a:xfrm>
        </p:spPr>
        <p:txBody>
          <a:bodyPr/>
          <a:lstStyle/>
          <a:p>
            <a:pPr eaLnBrk="1" hangingPunct="1"/>
            <a:r>
              <a:rPr lang="it-IT" altLang="it-IT" dirty="0"/>
              <a:t>frasi scisse</a:t>
            </a:r>
          </a:p>
          <a:p>
            <a:pPr marL="0" indent="0" eaLnBrk="1" hangingPunct="1">
              <a:buNone/>
            </a:pPr>
            <a:endParaRPr lang="it-IT" altLang="it-IT" dirty="0"/>
          </a:p>
          <a:p>
            <a:pPr lvl="1" eaLnBrk="1" hangingPunct="1"/>
            <a:r>
              <a:rPr lang="it-IT" altLang="it-IT" b="1" dirty="0"/>
              <a:t>Era stato</a:t>
            </a:r>
            <a:r>
              <a:rPr lang="it-IT" altLang="it-IT" dirty="0"/>
              <a:t> Andreas Papandreu </a:t>
            </a:r>
            <a:r>
              <a:rPr lang="it-IT" altLang="it-IT" b="1" dirty="0"/>
              <a:t>a intuire che</a:t>
            </a:r>
            <a:r>
              <a:rPr lang="it-IT" altLang="it-IT" dirty="0"/>
              <a:t> al di là del secolare conflitto di Atene con Ankara, l’Europa non sarebbe stata completa se non vi avesse partecipato anche la Turchia. </a:t>
            </a:r>
          </a:p>
        </p:txBody>
      </p:sp>
    </p:spTree>
    <p:extLst>
      <p:ext uri="{BB962C8B-B14F-4D97-AF65-F5344CB8AC3E}">
        <p14:creationId xmlns:p14="http://schemas.microsoft.com/office/powerpoint/2010/main" val="2234178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944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Presupposizioni, esempi</vt:lpstr>
      <vt:lpstr>presupposizioni</vt:lpstr>
      <vt:lpstr>presupposizioni</vt:lpstr>
      <vt:lpstr>presupposizioni</vt:lpstr>
      <vt:lpstr>Presupposizioni</vt:lpstr>
      <vt:lpstr>Presupposizioni...</vt:lpstr>
      <vt:lpstr>Presupposizioni...</vt:lpstr>
      <vt:lpstr>Presupposizioni...</vt:lpstr>
      <vt:lpstr>Presupposizioni...</vt:lpstr>
      <vt:lpstr>Presupposizioni...</vt:lpstr>
      <vt:lpstr>Presupposizioni...</vt:lpstr>
      <vt:lpstr>Presupposizioni...</vt:lpstr>
      <vt:lpstr>Presupposizioni...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Impliciti, esempi</dc:title>
  <dc:creator>Reviewer</dc:creator>
  <cp:lastModifiedBy>Reviewer</cp:lastModifiedBy>
  <cp:revision>3</cp:revision>
  <dcterms:created xsi:type="dcterms:W3CDTF">2018-04-23T09:24:30Z</dcterms:created>
  <dcterms:modified xsi:type="dcterms:W3CDTF">2018-04-23T09:43:30Z</dcterms:modified>
</cp:coreProperties>
</file>