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313" r:id="rId4"/>
    <p:sldId id="262" r:id="rId5"/>
    <p:sldId id="263" r:id="rId6"/>
    <p:sldId id="306" r:id="rId7"/>
    <p:sldId id="307" r:id="rId8"/>
    <p:sldId id="265" r:id="rId9"/>
    <p:sldId id="310" r:id="rId10"/>
    <p:sldId id="309" r:id="rId11"/>
    <p:sldId id="311" r:id="rId12"/>
    <p:sldId id="266" r:id="rId13"/>
    <p:sldId id="308" r:id="rId14"/>
    <p:sldId id="276" r:id="rId1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0C4E12-6F8D-44CA-A1BB-9328326A6B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3D3F7FB-9C1F-4A11-871B-2B1A33AE2B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4165CE0-B009-43FA-A719-39C59361E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6504C-A5A1-46FE-BBD8-0459253EFB05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E338445-C9B4-4AE2-93BE-B5328E6CD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A6110D0-0E46-4373-A0CA-6FDF76BF5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EED1-F079-4C15-AD78-13ECD6BAF9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3218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86CDAD-5C9C-4A7A-A0F1-844C9559C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C774C97-6EFD-49DA-971F-E9A97D48F4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FEDCF9D-E537-494A-A459-487402A0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6504C-A5A1-46FE-BBD8-0459253EFB05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ADC2E49-7104-4D15-9FBF-3FA5FC7E6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B9C6723-8998-4287-800B-EDB864ACF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EED1-F079-4C15-AD78-13ECD6BAF9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9326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C5F1056-E9E2-4F08-A2BD-41BEDEED34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199E9A0-00A5-4364-817B-91CF585E9F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7FE1117-FDFC-4ABA-8BAE-776C7390C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6504C-A5A1-46FE-BBD8-0459253EFB05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818FA25-85FE-4159-BDA6-E11800E47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7617A3F-3692-4315-9677-58FCA408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EED1-F079-4C15-AD78-13ECD6BAF9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0845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59CEE4-4F89-4083-88B9-C674B5F71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2FE3D0-AFC9-483A-846A-E18A2A832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B810DA6-B91B-4C84-8CC8-DAE78AFB8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6504C-A5A1-46FE-BBD8-0459253EFB05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A0E3DD5-7C02-4771-BD5B-680761C2B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1DFAA82-70D0-46B5-B4F6-534300DA7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EED1-F079-4C15-AD78-13ECD6BAF9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5096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BD1320-610A-4004-9EB8-B4F1D8EF2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DBE814E-D49F-4449-8647-9CF8BA7DDA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85307A-9285-4D85-85E7-8E93D96A0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6504C-A5A1-46FE-BBD8-0459253EFB05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67E274E-F332-4A2F-AA8E-6F953CFA2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B376CDE-DDA7-479C-89AB-A6A91D452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EED1-F079-4C15-AD78-13ECD6BAF9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8229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02EF1B-0C6D-425D-A824-029095FA1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ABCAAA-D18E-4F98-868B-DF25A14B86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68B679F-0C2A-4013-926F-A41FEBAA32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3CE0EF5-9787-401A-AE17-10F48E07F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6504C-A5A1-46FE-BBD8-0459253EFB05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E53663A-23F2-4DCF-808A-8A3B5E0D8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E2DC943-2F21-49B1-B35C-F71858272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EED1-F079-4C15-AD78-13ECD6BAF9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3644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D546B1-0098-49DD-B19F-7ED87D944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6C01D2F-0AEC-4FA3-8078-80F7D13A78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214538A-DD8F-433D-B4FA-09F372E9AB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334A1A7-6B89-4877-BD0A-41243F2C9D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D26F6AF-C21C-41FF-B309-4B5F6AA21A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C153D39-0EEA-4E56-B8F6-016AA6DD9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6504C-A5A1-46FE-BBD8-0459253EFB05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5599720-C8AF-41C9-956C-0DAEF3207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DACD828-9FC1-4CFC-9A2B-108A319F2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EED1-F079-4C15-AD78-13ECD6BAF9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3263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9093DF-BFCF-4BFD-BDFF-699A78D1D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53DD38A-7BE6-4A16-A29D-25AA79E56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6504C-A5A1-46FE-BBD8-0459253EFB05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CD7A8AB-19C0-4812-9963-500D84359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7B07458-372A-4926-A06C-43A1D2EF9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EED1-F079-4C15-AD78-13ECD6BAF9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9259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7DB1911-ED15-4E5C-9939-F0D692C33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6504C-A5A1-46FE-BBD8-0459253EFB05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2396EE6-CCB0-4F06-8226-A7E48FCCA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5AC19E9-1C87-4F57-AAC1-EE2A21D6A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EED1-F079-4C15-AD78-13ECD6BAF9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318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6FD222-25E8-4D2D-8B65-FDD756F0C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933857-906D-4A5C-89C5-04CFF5E71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B018E0D-0D47-4528-99C8-5E0F54249D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2DA40AA-56EF-408C-8AC1-88851E856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6504C-A5A1-46FE-BBD8-0459253EFB05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2E2AC70-4E75-46DB-8CEC-657062107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2315AC9-6C41-4DBE-99E6-63082EFA9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EED1-F079-4C15-AD78-13ECD6BAF9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0815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5C2CF8-156A-4CA1-8257-12F01F710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C981DBA-BFC8-4AC6-8BC4-A4F7B15C00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7545ED4-B188-49B9-852C-02510E6236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94026D4-0131-4025-990B-B47A96D60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6504C-A5A1-46FE-BBD8-0459253EFB05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19C15DA-3601-4559-B032-3E920CAB0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CD61C29-C499-4968-B3E6-B893794A1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EED1-F079-4C15-AD78-13ECD6BAF9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530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9F7F96C-4D52-420C-B585-8EFF7BC1A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95AF4EB-AE7F-47B1-AF48-330E8BABF6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F8FB817-851B-4D46-A5AD-E262DA28FF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6504C-A5A1-46FE-BBD8-0459253EFB05}" type="datetimeFigureOut">
              <a:rPr lang="it-IT" smtClean="0"/>
              <a:t>02/05/2018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9460070-7D0C-4728-AF3F-4F69FB28A7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1557389-7AF9-4DE4-ABD5-7045D855F5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DEED1-F079-4C15-AD78-13ECD6BAF9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353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B6EB68-A789-4371-A90C-434EF8A4F5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/>
              <a:t>implicature</a:t>
            </a: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868D937-C234-4169-9D05-45969616A4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4800" dirty="0"/>
              <a:t>esempi</a:t>
            </a:r>
          </a:p>
        </p:txBody>
      </p:sp>
    </p:spTree>
    <p:extLst>
      <p:ext uri="{BB962C8B-B14F-4D97-AF65-F5344CB8AC3E}">
        <p14:creationId xmlns:p14="http://schemas.microsoft.com/office/powerpoint/2010/main" val="3677710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"/>
            <a:ext cx="8229600" cy="981075"/>
          </a:xfrm>
        </p:spPr>
        <p:txBody>
          <a:bodyPr/>
          <a:lstStyle/>
          <a:p>
            <a:pPr eaLnBrk="1" hangingPunct="1"/>
            <a:r>
              <a:rPr lang="it-IT" altLang="it-IT"/>
              <a:t>Implicature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412876"/>
            <a:ext cx="8229600" cy="5256213"/>
          </a:xfrm>
        </p:spPr>
        <p:txBody>
          <a:bodyPr/>
          <a:lstStyle/>
          <a:p>
            <a:pPr eaLnBrk="1" hangingPunct="1"/>
            <a:r>
              <a:rPr lang="it-IT" altLang="it-IT" b="1" dirty="0"/>
              <a:t>Quella donna è nata senza utero. […] Perché mai una donna che può generare ma non materialmente affrontare e portare a termine la gravidanza non dovrebbe poter avere un figlio. (UDS)</a:t>
            </a:r>
          </a:p>
          <a:p>
            <a:pPr eaLnBrk="1" hangingPunct="1"/>
            <a:r>
              <a:rPr lang="it-IT" altLang="it-IT" dirty="0">
                <a:solidFill>
                  <a:srgbClr val="FF0000"/>
                </a:solidFill>
              </a:rPr>
              <a:t>Generare è produrre gameti (</a:t>
            </a:r>
            <a:r>
              <a:rPr lang="it-IT" altLang="it-IT" dirty="0" err="1">
                <a:solidFill>
                  <a:srgbClr val="FF0000"/>
                </a:solidFill>
              </a:rPr>
              <a:t>implicatura</a:t>
            </a:r>
            <a:r>
              <a:rPr lang="it-IT" altLang="it-IT" dirty="0">
                <a:solidFill>
                  <a:srgbClr val="FF0000"/>
                </a:solidFill>
              </a:rPr>
              <a:t> guidata dalla supermassima della qualità: è necessaria a evitare che il discorso risulti contraddittorio e quindi falso)</a:t>
            </a:r>
            <a:endParaRPr lang="it-IT" altLang="it-IT" b="1" i="1" dirty="0"/>
          </a:p>
        </p:txBody>
      </p:sp>
    </p:spTree>
    <p:extLst>
      <p:ext uri="{BB962C8B-B14F-4D97-AF65-F5344CB8AC3E}">
        <p14:creationId xmlns:p14="http://schemas.microsoft.com/office/powerpoint/2010/main" val="2790538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"/>
            <a:ext cx="8229600" cy="981075"/>
          </a:xfrm>
        </p:spPr>
        <p:txBody>
          <a:bodyPr/>
          <a:lstStyle/>
          <a:p>
            <a:pPr eaLnBrk="1" hangingPunct="1"/>
            <a:r>
              <a:rPr lang="it-IT" altLang="it-IT"/>
              <a:t>Implicature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412876"/>
            <a:ext cx="8229600" cy="5256213"/>
          </a:xfrm>
        </p:spPr>
        <p:txBody>
          <a:bodyPr/>
          <a:lstStyle/>
          <a:p>
            <a:pPr eaLnBrk="1" hangingPunct="1"/>
            <a:r>
              <a:rPr lang="it-IT" altLang="it-IT" dirty="0"/>
              <a:t>Seguendo l'esempio di Teodolinda, molti altri Longobardi si convertirono </a:t>
            </a:r>
            <a:r>
              <a:rPr lang="it-IT" altLang="it-IT" b="1" dirty="0"/>
              <a:t>e</a:t>
            </a:r>
            <a:r>
              <a:rPr lang="it-IT" altLang="it-IT" dirty="0"/>
              <a:t> i rapporti con gli italici migliorarono. (da un sussidiario di scuola elementare, anni '90)</a:t>
            </a:r>
            <a:endParaRPr lang="it-IT" altLang="it-IT" b="1" dirty="0"/>
          </a:p>
          <a:p>
            <a:pPr eaLnBrk="1" hangingPunct="1"/>
            <a:r>
              <a:rPr lang="it-IT" altLang="it-IT" dirty="0">
                <a:solidFill>
                  <a:srgbClr val="FF0000"/>
                </a:solidFill>
              </a:rPr>
              <a:t>I rapporti con gli italici migliorarono dopo che molti Longobardi si furono convertiti. (</a:t>
            </a:r>
            <a:r>
              <a:rPr lang="it-IT" altLang="it-IT" dirty="0" err="1">
                <a:solidFill>
                  <a:srgbClr val="FF0000"/>
                </a:solidFill>
              </a:rPr>
              <a:t>implicatura</a:t>
            </a:r>
            <a:r>
              <a:rPr lang="it-IT" altLang="it-IT" dirty="0">
                <a:solidFill>
                  <a:srgbClr val="FF0000"/>
                </a:solidFill>
              </a:rPr>
              <a:t> di Modo)</a:t>
            </a:r>
          </a:p>
        </p:txBody>
      </p:sp>
    </p:spTree>
    <p:extLst>
      <p:ext uri="{BB962C8B-B14F-4D97-AF65-F5344CB8AC3E}">
        <p14:creationId xmlns:p14="http://schemas.microsoft.com/office/powerpoint/2010/main" val="3316045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333376"/>
            <a:ext cx="8229600" cy="561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altLang="it-IT" sz="3600"/>
              <a:t>Implicature conversazionali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484314"/>
            <a:ext cx="8280400" cy="5113337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it-IT" altLang="it-IT" dirty="0"/>
              <a:t>[...] l'asimmetria è presente anche nelle particelle elementari [...] tanto che </a:t>
            </a:r>
            <a:r>
              <a:rPr lang="it-IT" altLang="it-IT" dirty="0" err="1"/>
              <a:t>Chien</a:t>
            </a:r>
            <a:r>
              <a:rPr lang="it-IT" altLang="it-IT" dirty="0"/>
              <a:t> </a:t>
            </a:r>
            <a:r>
              <a:rPr lang="it-IT" altLang="it-IT" dirty="0" err="1"/>
              <a:t>Shiung</a:t>
            </a:r>
            <a:r>
              <a:rPr lang="it-IT" altLang="it-IT" dirty="0"/>
              <a:t> </a:t>
            </a:r>
            <a:r>
              <a:rPr lang="it-IT" altLang="it-IT" dirty="0" err="1"/>
              <a:t>Wu</a:t>
            </a:r>
            <a:r>
              <a:rPr lang="it-IT" altLang="it-IT" dirty="0"/>
              <a:t>, un fisico di notevole valore che lavora alla Columbia </a:t>
            </a:r>
            <a:r>
              <a:rPr lang="it-IT" altLang="it-IT" dirty="0" err="1"/>
              <a:t>University</a:t>
            </a:r>
            <a:r>
              <a:rPr lang="it-IT" altLang="it-IT" dirty="0"/>
              <a:t>, ha commentato che </a:t>
            </a:r>
            <a:r>
              <a:rPr lang="it-IT" altLang="it-IT" u="sng" dirty="0"/>
              <a:t>Dio dev'essere mancino</a:t>
            </a:r>
            <a:r>
              <a:rPr lang="it-IT" altLang="it-IT" dirty="0"/>
              <a:t>. (</a:t>
            </a:r>
            <a:r>
              <a:rPr lang="it-IT" altLang="it-IT" dirty="0" err="1"/>
              <a:t>Sbisà</a:t>
            </a:r>
            <a:r>
              <a:rPr lang="it-IT" altLang="it-IT" dirty="0"/>
              <a:t> 2007, p. 142)</a:t>
            </a:r>
          </a:p>
          <a:p>
            <a:pPr marL="609600" indent="-609600">
              <a:lnSpc>
                <a:spcPct val="80000"/>
              </a:lnSpc>
            </a:pPr>
            <a:endParaRPr lang="it-IT" altLang="it-IT" dirty="0"/>
          </a:p>
          <a:p>
            <a:pPr marL="609600" indent="-609600">
              <a:lnSpc>
                <a:spcPct val="80000"/>
              </a:lnSpc>
              <a:buNone/>
            </a:pPr>
            <a:r>
              <a:rPr lang="it-IT" altLang="it-IT" dirty="0">
                <a:sym typeface="Wingdings" panose="05000000000000000000" pitchFamily="2" charset="2"/>
              </a:rPr>
              <a:t>	 </a:t>
            </a:r>
            <a:r>
              <a:rPr lang="it-IT" altLang="it-IT" dirty="0">
                <a:solidFill>
                  <a:srgbClr val="FF0000"/>
                </a:solidFill>
              </a:rPr>
              <a:t>Non possiamo attribuire a </a:t>
            </a:r>
            <a:r>
              <a:rPr lang="it-IT" altLang="it-IT" dirty="0" err="1">
                <a:solidFill>
                  <a:srgbClr val="FF0000"/>
                </a:solidFill>
              </a:rPr>
              <a:t>Chien</a:t>
            </a:r>
            <a:r>
              <a:rPr lang="it-IT" altLang="it-IT" dirty="0">
                <a:solidFill>
                  <a:srgbClr val="FF0000"/>
                </a:solidFill>
              </a:rPr>
              <a:t> </a:t>
            </a:r>
            <a:r>
              <a:rPr lang="it-IT" altLang="it-IT" dirty="0" err="1">
                <a:solidFill>
                  <a:srgbClr val="FF0000"/>
                </a:solidFill>
              </a:rPr>
              <a:t>Shiung</a:t>
            </a:r>
            <a:r>
              <a:rPr lang="it-IT" altLang="it-IT" dirty="0">
                <a:solidFill>
                  <a:srgbClr val="FF0000"/>
                </a:solidFill>
              </a:rPr>
              <a:t> </a:t>
            </a:r>
            <a:r>
              <a:rPr lang="it-IT" altLang="it-IT" dirty="0" err="1">
                <a:solidFill>
                  <a:srgbClr val="FF0000"/>
                </a:solidFill>
              </a:rPr>
              <a:t>Wu</a:t>
            </a:r>
            <a:r>
              <a:rPr lang="it-IT" altLang="it-IT" dirty="0">
                <a:solidFill>
                  <a:srgbClr val="FF0000"/>
                </a:solidFill>
              </a:rPr>
              <a:t>, neppure se fosse credente, la credenza di Dio abbia mani; dobbiamo dedurre che ciò che intende dire (se pur violando la massima di Qualità, rimane cooperativo) è che l'asimmetria nel mondo naturale ha origini profonde e di carattere fondamentale</a:t>
            </a:r>
            <a:r>
              <a:rPr lang="it-IT" altLang="it-IT" i="1" dirty="0">
                <a:solidFill>
                  <a:srgbClr val="FF0000"/>
                </a:solidFill>
              </a:rPr>
              <a:t>.</a:t>
            </a:r>
            <a:r>
              <a:rPr lang="it-IT" altLang="it-IT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0769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"/>
            <a:ext cx="8229600" cy="981075"/>
          </a:xfrm>
        </p:spPr>
        <p:txBody>
          <a:bodyPr/>
          <a:lstStyle/>
          <a:p>
            <a:pPr eaLnBrk="1" hangingPunct="1"/>
            <a:r>
              <a:rPr lang="it-IT" altLang="it-IT" dirty="0"/>
              <a:t>Presupposizioni e </a:t>
            </a:r>
            <a:r>
              <a:rPr lang="it-IT" altLang="it-IT" dirty="0" err="1"/>
              <a:t>implicature</a:t>
            </a:r>
            <a:endParaRPr lang="it-IT" altLang="it-IT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412876"/>
            <a:ext cx="8229600" cy="525621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b="1" dirty="0"/>
              <a:t>La sezione più orientale delle Alpi italiane (Alpi Carniche e Alpi Giulie occidentali) corona a nord la regione [Friuli-Venezia Giulia]. (G-FVG 2)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dirty="0">
                <a:solidFill>
                  <a:srgbClr val="FF0000"/>
                </a:solidFill>
              </a:rPr>
              <a:t>Ci sono Alpi italiane; la sezione più orientale delle Alpi italiane consiste nelle Alpi Carniche e Alpi Giulie occidentali (presupposizioni)</a:t>
            </a:r>
          </a:p>
          <a:p>
            <a:r>
              <a:rPr lang="it-IT" altLang="it-IT" dirty="0">
                <a:solidFill>
                  <a:srgbClr val="FF0000"/>
                </a:solidFill>
              </a:rPr>
              <a:t>Ci sono Alpi Giulie diverse dalle Alpi Giulie occidentali; ci sono Alpi non italiane (</a:t>
            </a:r>
            <a:r>
              <a:rPr lang="it-IT" altLang="it-IT" dirty="0" err="1">
                <a:solidFill>
                  <a:srgbClr val="FF0000"/>
                </a:solidFill>
              </a:rPr>
              <a:t>implicature</a:t>
            </a:r>
            <a:r>
              <a:rPr lang="it-IT" altLang="it-IT" dirty="0">
                <a:solidFill>
                  <a:srgbClr val="FF0000"/>
                </a:solidFill>
              </a:rPr>
              <a:t> secondo quantità, II massima) 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dirty="0">
                <a:solidFill>
                  <a:srgbClr val="FF0000"/>
                </a:solidFill>
              </a:rPr>
              <a:t>La parte delle Alpi Giulie diversa dalle Alpi Giulie occidentali non fa parte della sezione più orientale delle Alpi italiane, cioè non è in Italia (</a:t>
            </a:r>
            <a:r>
              <a:rPr lang="it-IT" altLang="it-IT" dirty="0" err="1">
                <a:solidFill>
                  <a:srgbClr val="FF0000"/>
                </a:solidFill>
              </a:rPr>
              <a:t>implicatura</a:t>
            </a:r>
            <a:r>
              <a:rPr lang="it-IT" altLang="it-IT" dirty="0">
                <a:solidFill>
                  <a:srgbClr val="FF0000"/>
                </a:solidFill>
              </a:rPr>
              <a:t> secondo quantità, II massima, e secondo qualità)</a:t>
            </a:r>
          </a:p>
        </p:txBody>
      </p:sp>
    </p:spTree>
    <p:extLst>
      <p:ext uri="{BB962C8B-B14F-4D97-AF65-F5344CB8AC3E}">
        <p14:creationId xmlns:p14="http://schemas.microsoft.com/office/powerpoint/2010/main" val="644807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"/>
            <a:ext cx="8229600" cy="981075"/>
          </a:xfrm>
        </p:spPr>
        <p:txBody>
          <a:bodyPr/>
          <a:lstStyle/>
          <a:p>
            <a:pPr eaLnBrk="1" hangingPunct="1"/>
            <a:r>
              <a:rPr lang="it-IT" altLang="it-IT" dirty="0"/>
              <a:t>Presupposizioni e </a:t>
            </a:r>
            <a:r>
              <a:rPr lang="it-IT" altLang="it-IT" dirty="0" err="1"/>
              <a:t>implicature</a:t>
            </a:r>
            <a:endParaRPr lang="it-IT" altLang="it-IT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981076"/>
            <a:ext cx="8229600" cy="58769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it-IT" altLang="it-IT" dirty="0"/>
              <a:t>Verso la fine del Quattrocento l’intolleranza verso le comunità ebraiche era diventata insopportabile </a:t>
            </a:r>
            <a:r>
              <a:rPr lang="it-IT" altLang="it-IT" b="1" dirty="0"/>
              <a:t>e</a:t>
            </a:r>
            <a:r>
              <a:rPr lang="it-IT" altLang="it-IT" dirty="0"/>
              <a:t> il “Grande inquisitore”, </a:t>
            </a:r>
            <a:r>
              <a:rPr lang="it-IT" altLang="it-IT" dirty="0" err="1"/>
              <a:t>Torquemada</a:t>
            </a:r>
            <a:r>
              <a:rPr lang="it-IT" altLang="it-IT" dirty="0"/>
              <a:t>, convinse facilmente la </a:t>
            </a:r>
            <a:r>
              <a:rPr lang="it-IT" altLang="it-IT" b="1" dirty="0"/>
              <a:t>pia</a:t>
            </a:r>
            <a:r>
              <a:rPr lang="it-IT" altLang="it-IT" dirty="0"/>
              <a:t> regina Isabella che la loro fede e le loro abitudini stavano pericolosamente portando i cattolici verso l’eresia. Gli ebrei costretti a partire furono 150.000 […] (S-EES)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dirty="0">
                <a:solidFill>
                  <a:srgbClr val="FF0000"/>
                </a:solidFill>
              </a:rPr>
              <a:t>(a) </a:t>
            </a:r>
            <a:r>
              <a:rPr lang="it-IT" altLang="it-IT" dirty="0" err="1">
                <a:solidFill>
                  <a:srgbClr val="FF0000"/>
                </a:solidFill>
              </a:rPr>
              <a:t>Torquemada</a:t>
            </a:r>
            <a:r>
              <a:rPr lang="it-IT" altLang="it-IT" dirty="0">
                <a:solidFill>
                  <a:srgbClr val="FF0000"/>
                </a:solidFill>
              </a:rPr>
              <a:t> convinse Isabella della pericolosità degli ebrei dopo che, verso la fine del Quattrocento, l'intolleranza verso le comunità ebraiche era diventata insopportabile. (</a:t>
            </a:r>
            <a:r>
              <a:rPr lang="it-IT" altLang="it-IT" dirty="0" err="1">
                <a:solidFill>
                  <a:srgbClr val="FF0000"/>
                </a:solidFill>
              </a:rPr>
              <a:t>implicatura</a:t>
            </a:r>
            <a:r>
              <a:rPr lang="it-IT" altLang="it-IT" dirty="0">
                <a:solidFill>
                  <a:srgbClr val="FF0000"/>
                </a:solidFill>
              </a:rPr>
              <a:t> secondo la categoria del modo – massima "sii ordinato")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dirty="0">
                <a:solidFill>
                  <a:srgbClr val="FF0000"/>
                </a:solidFill>
              </a:rPr>
              <a:t>(c) perché </a:t>
            </a:r>
            <a:r>
              <a:rPr lang="it-IT" altLang="it-IT" dirty="0" err="1">
                <a:solidFill>
                  <a:srgbClr val="FF0000"/>
                </a:solidFill>
              </a:rPr>
              <a:t>Torquemada</a:t>
            </a:r>
            <a:r>
              <a:rPr lang="it-IT" altLang="it-IT" dirty="0">
                <a:solidFill>
                  <a:srgbClr val="FF0000"/>
                </a:solidFill>
              </a:rPr>
              <a:t> </a:t>
            </a:r>
            <a:r>
              <a:rPr lang="it-IT" altLang="it-IT" dirty="0" err="1">
                <a:solidFill>
                  <a:srgbClr val="FF0000"/>
                </a:solidFill>
              </a:rPr>
              <a:t>potè</a:t>
            </a:r>
            <a:r>
              <a:rPr lang="it-IT" altLang="it-IT" dirty="0">
                <a:solidFill>
                  <a:srgbClr val="FF0000"/>
                </a:solidFill>
              </a:rPr>
              <a:t> convincere Isabella facilmente? (</a:t>
            </a:r>
            <a:r>
              <a:rPr lang="it-IT" altLang="it-IT" dirty="0" err="1">
                <a:solidFill>
                  <a:srgbClr val="FF0000"/>
                </a:solidFill>
              </a:rPr>
              <a:t>implicatura</a:t>
            </a:r>
            <a:r>
              <a:rPr lang="it-IT" altLang="it-IT" dirty="0">
                <a:solidFill>
                  <a:srgbClr val="FF0000"/>
                </a:solidFill>
              </a:rPr>
              <a:t> secondo relazione)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dirty="0">
                <a:solidFill>
                  <a:srgbClr val="FF0000"/>
                </a:solidFill>
              </a:rPr>
              <a:t>(b)150.000 ebrei furono costretti a partire perché Isabella era stata convinta da </a:t>
            </a:r>
            <a:r>
              <a:rPr lang="it-IT" altLang="it-IT" dirty="0" err="1">
                <a:solidFill>
                  <a:srgbClr val="FF0000"/>
                </a:solidFill>
              </a:rPr>
              <a:t>Torquemada</a:t>
            </a:r>
            <a:r>
              <a:rPr lang="it-IT" altLang="it-IT" dirty="0">
                <a:solidFill>
                  <a:srgbClr val="FF0000"/>
                </a:solidFill>
              </a:rPr>
              <a:t> che gli ebrei erano pericolosi. (presupposizione + </a:t>
            </a:r>
            <a:r>
              <a:rPr lang="it-IT" altLang="it-IT" dirty="0" err="1">
                <a:solidFill>
                  <a:srgbClr val="FF0000"/>
                </a:solidFill>
              </a:rPr>
              <a:t>implicatura</a:t>
            </a:r>
            <a:r>
              <a:rPr lang="it-IT" altLang="it-IT" dirty="0">
                <a:solidFill>
                  <a:srgbClr val="FF0000"/>
                </a:solidFill>
              </a:rPr>
              <a:t> secondo relazione)</a:t>
            </a:r>
          </a:p>
        </p:txBody>
      </p:sp>
    </p:spTree>
    <p:extLst>
      <p:ext uri="{BB962C8B-B14F-4D97-AF65-F5344CB8AC3E}">
        <p14:creationId xmlns:p14="http://schemas.microsoft.com/office/powerpoint/2010/main" val="806091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0"/>
            <a:ext cx="8229600" cy="1138238"/>
          </a:xfrm>
        </p:spPr>
        <p:txBody>
          <a:bodyPr/>
          <a:lstStyle/>
          <a:p>
            <a:pPr eaLnBrk="1" hangingPunct="1"/>
            <a:r>
              <a:rPr lang="it-IT" altLang="it-IT" sz="3600"/>
              <a:t>implicature convenzionali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341439"/>
            <a:ext cx="8229600" cy="53292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altLang="it-IT" sz="2400" dirty="0"/>
              <a:t>Un esempio costruito</a:t>
            </a:r>
          </a:p>
          <a:p>
            <a:pPr marL="0" indent="0">
              <a:buNone/>
            </a:pPr>
            <a:endParaRPr lang="it-IT" altLang="it-IT" sz="2400" dirty="0"/>
          </a:p>
          <a:p>
            <a:pPr marL="0" indent="0">
              <a:buNone/>
            </a:pPr>
            <a:r>
              <a:rPr lang="it-IT" altLang="it-IT" sz="2400" dirty="0"/>
              <a:t>John è un inglese; </a:t>
            </a:r>
            <a:r>
              <a:rPr lang="it-IT" altLang="it-IT" sz="2400" u="sng" dirty="0"/>
              <a:t>quindi</a:t>
            </a:r>
            <a:r>
              <a:rPr lang="it-IT" altLang="it-IT" sz="2400" dirty="0"/>
              <a:t> è coraggioso (</a:t>
            </a:r>
            <a:r>
              <a:rPr lang="it-IT" altLang="it-IT" sz="2400" dirty="0" err="1"/>
              <a:t>Grice</a:t>
            </a:r>
            <a:r>
              <a:rPr lang="it-IT" altLang="it-IT" sz="2400" dirty="0"/>
              <a:t>)</a:t>
            </a:r>
          </a:p>
          <a:p>
            <a:pPr marL="0" indent="0">
              <a:buNone/>
            </a:pPr>
            <a:r>
              <a:rPr lang="it-IT" altLang="it-IT" sz="2400" dirty="0">
                <a:solidFill>
                  <a:srgbClr val="FF0000"/>
                </a:solidFill>
              </a:rPr>
              <a:t>Il parlante implica (ma non afferma) che il fatto che John è coraggioso è conseguenza del fatto che è un inglese </a:t>
            </a:r>
          </a:p>
          <a:p>
            <a:pPr marL="0" indent="0">
              <a:buNone/>
            </a:pPr>
            <a:endParaRPr lang="it-IT" altLang="it-IT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altLang="it-IT" sz="2400" i="1" dirty="0"/>
              <a:t>Si tratta di una </a:t>
            </a:r>
            <a:r>
              <a:rPr lang="it-IT" altLang="it-IT" sz="2400" i="1" dirty="0" err="1"/>
              <a:t>implicatura</a:t>
            </a:r>
            <a:r>
              <a:rPr lang="it-IT" altLang="it-IT" sz="2400" i="1" dirty="0"/>
              <a:t> convenzionale attivata da "quindi";</a:t>
            </a:r>
          </a:p>
          <a:p>
            <a:pPr marL="0" indent="0">
              <a:buNone/>
            </a:pPr>
            <a:r>
              <a:rPr lang="it-IT" altLang="it-IT" sz="2400" i="1" dirty="0"/>
              <a:t>Se risultasse falso che il fatto che John è coraggioso è conseguenza del fatto che è un inglese – ma fosse vero che è coraggioso, e vero che è un inglese – l'</a:t>
            </a:r>
            <a:r>
              <a:rPr lang="it-IT" altLang="it-IT" sz="2400" i="1" dirty="0" err="1"/>
              <a:t>implicatura</a:t>
            </a:r>
            <a:r>
              <a:rPr lang="it-IT" altLang="it-IT" sz="2400" i="1" dirty="0"/>
              <a:t> sarebbe falsa mentre l'enunciato che attiva l'</a:t>
            </a:r>
            <a:r>
              <a:rPr lang="it-IT" altLang="it-IT" sz="2400" i="1" dirty="0" err="1"/>
              <a:t>implicatura</a:t>
            </a:r>
            <a:r>
              <a:rPr lang="it-IT" altLang="it-IT" sz="2400" i="1" dirty="0"/>
              <a:t> sarebbe vero</a:t>
            </a:r>
          </a:p>
        </p:txBody>
      </p:sp>
    </p:spTree>
    <p:extLst>
      <p:ext uri="{BB962C8B-B14F-4D97-AF65-F5344CB8AC3E}">
        <p14:creationId xmlns:p14="http://schemas.microsoft.com/office/powerpoint/2010/main" val="2761286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0"/>
            <a:ext cx="8229600" cy="1138238"/>
          </a:xfrm>
        </p:spPr>
        <p:txBody>
          <a:bodyPr/>
          <a:lstStyle/>
          <a:p>
            <a:pPr eaLnBrk="1" hangingPunct="1"/>
            <a:r>
              <a:rPr lang="it-IT" altLang="it-IT" sz="3600"/>
              <a:t>implicature convenzionali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341439"/>
            <a:ext cx="8229600" cy="5329237"/>
          </a:xfrm>
        </p:spPr>
        <p:txBody>
          <a:bodyPr>
            <a:normAutofit lnSpcReduction="10000"/>
          </a:bodyPr>
          <a:lstStyle/>
          <a:p>
            <a:pPr marL="609600" indent="-609600"/>
            <a:r>
              <a:rPr lang="it-IT" altLang="it-IT" sz="2400" dirty="0"/>
              <a:t>Ha vinto “American Beauty”, come da copione. </a:t>
            </a:r>
            <a:r>
              <a:rPr lang="it-IT" altLang="it-IT" sz="2400" u="sng" dirty="0"/>
              <a:t>Ma</a:t>
            </a:r>
            <a:r>
              <a:rPr lang="it-IT" altLang="it-IT" sz="2400" dirty="0"/>
              <a:t> è un copione scritto solo negli ultimi mesi [...]. (da quotidiano; </a:t>
            </a:r>
            <a:r>
              <a:rPr lang="it-IT" altLang="it-IT" sz="2400" dirty="0" err="1"/>
              <a:t>Sbisà</a:t>
            </a:r>
            <a:r>
              <a:rPr lang="it-IT" altLang="it-IT" sz="2400" dirty="0"/>
              <a:t> 2007, p. 132)</a:t>
            </a:r>
          </a:p>
          <a:p>
            <a:pPr marL="609600" indent="-609600"/>
            <a:r>
              <a:rPr lang="it-IT" altLang="it-IT" sz="2400" dirty="0">
                <a:solidFill>
                  <a:srgbClr val="FF0000"/>
                </a:solidFill>
              </a:rPr>
              <a:t>si implica che il fatto che la vittoria di “American Beauty” sia diventata prevedibile solo negli ultimi mesi è in contrasto con l’idea che fosse scontata e di conseguenza, che non era una vittoria tanto scontata</a:t>
            </a:r>
            <a:endParaRPr lang="it-IT" altLang="it-IT" sz="2400" dirty="0"/>
          </a:p>
          <a:p>
            <a:pPr marL="609600" indent="-609600"/>
            <a:endParaRPr lang="it-IT" altLang="it-IT" sz="2400" dirty="0"/>
          </a:p>
          <a:p>
            <a:pPr marL="609600" indent="-609600"/>
            <a:r>
              <a:rPr lang="it-IT" altLang="it-IT" sz="2400" dirty="0"/>
              <a:t>Le leggi romane vietavano alla nobiltà di dedicarsi al commercio [...]. Questi mestieri </a:t>
            </a:r>
            <a:r>
              <a:rPr lang="it-IT" altLang="it-IT" sz="2400" u="sng" dirty="0"/>
              <a:t>dunque</a:t>
            </a:r>
            <a:r>
              <a:rPr lang="it-IT" altLang="it-IT" sz="2400" dirty="0"/>
              <a:t> venivano esercitati da un’altra classe: i cavalieri. (da manuale scolastico; </a:t>
            </a:r>
            <a:r>
              <a:rPr lang="it-IT" altLang="it-IT" sz="2400" dirty="0" err="1"/>
              <a:t>Sbisà</a:t>
            </a:r>
            <a:r>
              <a:rPr lang="it-IT" altLang="it-IT" sz="2400" dirty="0"/>
              <a:t> 2007, p. 131)  </a:t>
            </a:r>
          </a:p>
          <a:p>
            <a:pPr marL="609600" indent="-609600"/>
            <a:r>
              <a:rPr lang="it-IT" altLang="it-IT" sz="2400" dirty="0">
                <a:solidFill>
                  <a:srgbClr val="FF0000"/>
                </a:solidFill>
              </a:rPr>
              <a:t>l’</a:t>
            </a:r>
            <a:r>
              <a:rPr lang="it-IT" altLang="it-IT" sz="2400" dirty="0" err="1">
                <a:solidFill>
                  <a:srgbClr val="FF0000"/>
                </a:solidFill>
              </a:rPr>
              <a:t>implicatura</a:t>
            </a:r>
            <a:r>
              <a:rPr lang="it-IT" altLang="it-IT" sz="2400" dirty="0">
                <a:solidFill>
                  <a:srgbClr val="FF0000"/>
                </a:solidFill>
              </a:rPr>
              <a:t> è che nell’antica Roma Il commercio veniva esercitato dalla classe di cavalieri perché alla nobiltà era vietato dedicarvisi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4162978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3600"/>
              <a:t>implicature convenzionali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628776"/>
            <a:ext cx="8229600" cy="5158523"/>
          </a:xfrm>
        </p:spPr>
        <p:txBody>
          <a:bodyPr>
            <a:normAutofit fontScale="92500" lnSpcReduction="10000"/>
          </a:bodyPr>
          <a:lstStyle/>
          <a:p>
            <a:pPr marL="609600" indent="-609600"/>
            <a:r>
              <a:rPr lang="it-IT" altLang="it-IT" sz="2400" dirty="0"/>
              <a:t>Il primo dato [...] emerge dalla "scala dei valori" del campione interrogato. Al primo posto trionfa la famiglia (83,1%). Seguono l'amore (81,9%), l'amicizia (76,1%), la libertà e la democrazia (62,5%). Il sesso si attesta soltanto al quinto posto (57,3%). </a:t>
            </a:r>
            <a:r>
              <a:rPr lang="it-IT" altLang="it-IT" sz="2400" u="sng" dirty="0"/>
              <a:t>Insomma</a:t>
            </a:r>
            <a:r>
              <a:rPr lang="it-IT" altLang="it-IT" sz="2400" dirty="0"/>
              <a:t> questi ragazzi non sognano avventure ed esperienze spericolate, ma un focolare confortevole con tivù e stereo in salotto e angolo cottura.</a:t>
            </a:r>
            <a:r>
              <a:rPr lang="it-IT" altLang="it-IT" sz="2400" i="1" dirty="0"/>
              <a:t> </a:t>
            </a:r>
            <a:r>
              <a:rPr lang="it-IT" altLang="it-IT" sz="2400" dirty="0"/>
              <a:t>(</a:t>
            </a:r>
            <a:r>
              <a:rPr lang="it-IT" altLang="it-IT" sz="2400" dirty="0" err="1"/>
              <a:t>Sbisà</a:t>
            </a:r>
            <a:r>
              <a:rPr lang="it-IT" altLang="it-IT" sz="2400" dirty="0"/>
              <a:t> 2007, p. 130)</a:t>
            </a:r>
          </a:p>
          <a:p>
            <a:pPr marL="609600" indent="-609600"/>
            <a:r>
              <a:rPr lang="it-IT" altLang="it-IT" sz="2400" dirty="0">
                <a:solidFill>
                  <a:srgbClr val="FF0000"/>
                </a:solidFill>
              </a:rPr>
              <a:t>Si implica che le preferenze di valore indicate denotano complessivamente, anziché desiderio di avventure ed esperienze spericolate, desiderio di un "focolare confortevole"</a:t>
            </a:r>
          </a:p>
          <a:p>
            <a:pPr marL="609600" indent="-609600"/>
            <a:r>
              <a:rPr lang="it-IT" altLang="it-IT" sz="2400" dirty="0">
                <a:solidFill>
                  <a:srgbClr val="FF0000"/>
                </a:solidFill>
              </a:rPr>
              <a:t>Ne segue che i primi quattro valori indicati sembrano essere equiparati al desiderio del "focolare" mentre la scarsa considerazione per il sesso viene associata alla mancanza di desiderio di "avventure ed esperienze spericolate"</a:t>
            </a:r>
          </a:p>
          <a:p>
            <a:pPr marL="609600" indent="-609600"/>
            <a:r>
              <a:rPr lang="it-IT" altLang="it-IT" sz="2400" dirty="0">
                <a:solidFill>
                  <a:srgbClr val="FF0000"/>
                </a:solidFill>
              </a:rPr>
              <a:t>Il sesso è considerato come fonte di "avventure ed esperienze spericolate"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3029201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1"/>
            <a:ext cx="8229600" cy="561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altLang="it-IT" sz="3600"/>
              <a:t>Implicature conversazionali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765176"/>
            <a:ext cx="8280400" cy="6092825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it-IT" sz="2400" dirty="0"/>
              <a:t>tre esempi costruiti: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it-IT" sz="2400" dirty="0"/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it-IT" sz="2400" dirty="0"/>
              <a:t>Sono rimasto senza benzina!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it-IT" sz="2400" dirty="0"/>
              <a:t>Dietro l'angolo c'è un distributore. (</a:t>
            </a:r>
            <a:r>
              <a:rPr lang="it-IT" sz="2400" dirty="0" err="1"/>
              <a:t>Grice</a:t>
            </a:r>
            <a:r>
              <a:rPr lang="it-IT" sz="2400" dirty="0"/>
              <a:t>)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it-IT" sz="2400" dirty="0">
                <a:solidFill>
                  <a:srgbClr val="FF0000"/>
                </a:solidFill>
              </a:rPr>
              <a:t>La risposta implica che il distributore sia aperto e abbia benzina da vendere. Se il parlante non credesse questo, o se credesse il contrario, il suo contributo alla conversazione non sarebbe cooperativo.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it-IT" sz="2400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it-IT" sz="2400" dirty="0"/>
              <a:t>Dov'è Carlo?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it-IT" sz="2400" dirty="0"/>
              <a:t>C'è una Volkswagen gialla sotto casa di Anna. (</a:t>
            </a:r>
            <a:r>
              <a:rPr lang="it-IT" sz="2400" dirty="0" err="1"/>
              <a:t>Levinson</a:t>
            </a:r>
            <a:r>
              <a:rPr lang="it-IT" sz="2400" dirty="0"/>
              <a:t>)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it-IT" sz="2400" dirty="0">
                <a:solidFill>
                  <a:srgbClr val="FF0000"/>
                </a:solidFill>
              </a:rPr>
              <a:t>La risposta implica che Carlo è presumibilmente a casa di Anna e anche (nel caso in cui l'interlocutore non lo sapesse) che Carlo possiede o usa una Volkswagen gialla.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it-IT" sz="240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Tx/>
              <a:buChar char="-"/>
              <a:defRPr/>
            </a:pPr>
            <a:r>
              <a:rPr lang="it-IT" sz="2400" dirty="0"/>
              <a:t>Come sta andando la festa?</a:t>
            </a:r>
          </a:p>
          <a:p>
            <a:pPr>
              <a:lnSpc>
                <a:spcPct val="80000"/>
              </a:lnSpc>
              <a:buFontTx/>
              <a:buChar char="-"/>
              <a:defRPr/>
            </a:pPr>
            <a:r>
              <a:rPr lang="it-IT" sz="2400" dirty="0"/>
              <a:t>Alcuni invitati sono andati via (</a:t>
            </a:r>
            <a:r>
              <a:rPr lang="it-IT" sz="2400" dirty="0" err="1"/>
              <a:t>Levinson</a:t>
            </a:r>
            <a:r>
              <a:rPr lang="it-IT" sz="2400" dirty="0"/>
              <a:t>)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it-IT" sz="2400" dirty="0">
                <a:solidFill>
                  <a:srgbClr val="FF0000"/>
                </a:solidFill>
              </a:rPr>
              <a:t>La risposta implica che (a quanto ne sa il parlante) NON TUTTI gli invitati sono andati via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013653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8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8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89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89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89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89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"/>
            <a:ext cx="8229600" cy="981075"/>
          </a:xfrm>
        </p:spPr>
        <p:txBody>
          <a:bodyPr/>
          <a:lstStyle/>
          <a:p>
            <a:pPr eaLnBrk="1" hangingPunct="1"/>
            <a:r>
              <a:rPr lang="it-IT" altLang="it-IT"/>
              <a:t>Implicature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412876"/>
            <a:ext cx="8229600" cy="5256213"/>
          </a:xfrm>
        </p:spPr>
        <p:txBody>
          <a:bodyPr/>
          <a:lstStyle/>
          <a:p>
            <a:pPr eaLnBrk="1" hangingPunct="1"/>
            <a:r>
              <a:rPr lang="it-IT" altLang="it-IT" b="1" dirty="0"/>
              <a:t>Il tasso di estinzione [delle specie viventi] è di gran lunga il più elevato degli ultimi 65 milioni di anni. (SPR)</a:t>
            </a:r>
          </a:p>
          <a:p>
            <a:pPr eaLnBrk="1" hangingPunct="1"/>
            <a:r>
              <a:rPr lang="it-IT" altLang="it-IT" dirty="0">
                <a:solidFill>
                  <a:srgbClr val="FF0000"/>
                </a:solidFill>
              </a:rPr>
              <a:t>65 milioni di anni fa c’è stato un tasso d’estinzione [delle specie viventi] paragonabile o superiore a quello attuale. (</a:t>
            </a:r>
            <a:r>
              <a:rPr lang="it-IT" altLang="it-IT" dirty="0" err="1">
                <a:solidFill>
                  <a:srgbClr val="FF0000"/>
                </a:solidFill>
              </a:rPr>
              <a:t>implicatura</a:t>
            </a:r>
            <a:r>
              <a:rPr lang="it-IT" altLang="it-IT" dirty="0">
                <a:solidFill>
                  <a:srgbClr val="FF0000"/>
                </a:solidFill>
              </a:rPr>
              <a:t> di quantità)</a:t>
            </a:r>
          </a:p>
        </p:txBody>
      </p:sp>
    </p:spTree>
    <p:extLst>
      <p:ext uri="{BB962C8B-B14F-4D97-AF65-F5344CB8AC3E}">
        <p14:creationId xmlns:p14="http://schemas.microsoft.com/office/powerpoint/2010/main" val="3900731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"/>
            <a:ext cx="8229600" cy="981075"/>
          </a:xfrm>
        </p:spPr>
        <p:txBody>
          <a:bodyPr/>
          <a:lstStyle/>
          <a:p>
            <a:pPr eaLnBrk="1" hangingPunct="1"/>
            <a:r>
              <a:rPr lang="it-IT" altLang="it-IT"/>
              <a:t>Implicature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412876"/>
            <a:ext cx="8229600" cy="5256213"/>
          </a:xfrm>
        </p:spPr>
        <p:txBody>
          <a:bodyPr/>
          <a:lstStyle/>
          <a:p>
            <a:pPr eaLnBrk="1" hangingPunct="1"/>
            <a:r>
              <a:rPr lang="it-IT" altLang="it-IT" b="1" dirty="0"/>
              <a:t>Sparta era governata da un'aristocrazia di guerrieri che sfruttavano il lavoro di popolazioni locali ridotte in servitù, gli iloti. (da un manuale di storia di scuola media inferiore, anni '90)</a:t>
            </a:r>
            <a:endParaRPr lang="it-IT" altLang="it-IT" b="1" i="1" dirty="0"/>
          </a:p>
          <a:p>
            <a:pPr eaLnBrk="1" hangingPunct="1"/>
            <a:r>
              <a:rPr lang="it-IT" altLang="it-IT" dirty="0">
                <a:solidFill>
                  <a:srgbClr val="FF0000"/>
                </a:solidFill>
              </a:rPr>
              <a:t>L'aristocrazia di guerrieri che governava Sparta non proveniva da una popolazione locale. (</a:t>
            </a:r>
            <a:r>
              <a:rPr lang="it-IT" altLang="it-IT" dirty="0" err="1">
                <a:solidFill>
                  <a:srgbClr val="FF0000"/>
                </a:solidFill>
              </a:rPr>
              <a:t>implicatura</a:t>
            </a:r>
            <a:r>
              <a:rPr lang="it-IT" altLang="it-IT" dirty="0">
                <a:solidFill>
                  <a:srgbClr val="FF0000"/>
                </a:solidFill>
              </a:rPr>
              <a:t> di quantità, II massima)</a:t>
            </a:r>
          </a:p>
        </p:txBody>
      </p:sp>
    </p:spTree>
    <p:extLst>
      <p:ext uri="{BB962C8B-B14F-4D97-AF65-F5344CB8AC3E}">
        <p14:creationId xmlns:p14="http://schemas.microsoft.com/office/powerpoint/2010/main" val="1876556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333376"/>
            <a:ext cx="8229600" cy="561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altLang="it-IT" sz="3600"/>
              <a:t>Implicature conversazionali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484314"/>
            <a:ext cx="8280400" cy="4897437"/>
          </a:xfrm>
        </p:spPr>
        <p:txBody>
          <a:bodyPr>
            <a:normAutofit lnSpcReduction="10000"/>
          </a:bodyPr>
          <a:lstStyle/>
          <a:p>
            <a:pPr marL="609600" indent="-609600"/>
            <a:r>
              <a:rPr lang="it-IT" altLang="it-IT" dirty="0"/>
              <a:t>L’Atlantico, </a:t>
            </a:r>
            <a:r>
              <a:rPr lang="it-IT" altLang="it-IT" u="sng" dirty="0"/>
              <a:t>percorso dalla corrente del golfo che lambisce le coste occidentali europee, </a:t>
            </a:r>
            <a:r>
              <a:rPr lang="it-IT" altLang="it-IT" dirty="0"/>
              <a:t>svolge una benefica azione sul clima di molte regioni europee. (da manuale scolastico; </a:t>
            </a:r>
            <a:r>
              <a:rPr lang="it-IT" altLang="it-IT" dirty="0" err="1"/>
              <a:t>Sbisà</a:t>
            </a:r>
            <a:r>
              <a:rPr lang="it-IT" altLang="it-IT" dirty="0"/>
              <a:t> 2007, p. 144)</a:t>
            </a:r>
          </a:p>
          <a:p>
            <a:pPr marL="609600" indent="-609600">
              <a:buNone/>
            </a:pPr>
            <a:endParaRPr lang="it-IT" altLang="it-IT" dirty="0">
              <a:sym typeface="Wingdings" panose="05000000000000000000" pitchFamily="2" charset="2"/>
            </a:endParaRPr>
          </a:p>
          <a:p>
            <a:pPr marL="609600" indent="-609600">
              <a:buNone/>
            </a:pPr>
            <a:r>
              <a:rPr lang="it-IT" altLang="it-IT" dirty="0">
                <a:sym typeface="Wingdings" panose="05000000000000000000" pitchFamily="2" charset="2"/>
              </a:rPr>
              <a:t>	 </a:t>
            </a:r>
            <a:r>
              <a:rPr lang="it-IT" altLang="it-IT" dirty="0">
                <a:solidFill>
                  <a:srgbClr val="FF0000"/>
                </a:solidFill>
              </a:rPr>
              <a:t>la benefica azione sul clima è dovuta alla presenza, nell'Atlantico, della corrente del golfo (</a:t>
            </a:r>
            <a:r>
              <a:rPr lang="it-IT" altLang="it-IT" dirty="0" err="1">
                <a:solidFill>
                  <a:srgbClr val="FF0000"/>
                </a:solidFill>
              </a:rPr>
              <a:t>implicatura</a:t>
            </a:r>
            <a:r>
              <a:rPr lang="it-IT" altLang="it-IT" dirty="0">
                <a:solidFill>
                  <a:srgbClr val="FF0000"/>
                </a:solidFill>
              </a:rPr>
              <a:t> di pertinenza: si assume che il participio aggiunto "percorso dalla..." sia pertinente agli scopi del discorso in quanto spiega la "benefica azione sul clima" che si dice essere svolta dall'Atlantico)</a:t>
            </a:r>
          </a:p>
        </p:txBody>
      </p:sp>
    </p:spTree>
    <p:extLst>
      <p:ext uri="{BB962C8B-B14F-4D97-AF65-F5344CB8AC3E}">
        <p14:creationId xmlns:p14="http://schemas.microsoft.com/office/powerpoint/2010/main" val="730775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"/>
            <a:ext cx="8229600" cy="981075"/>
          </a:xfrm>
        </p:spPr>
        <p:txBody>
          <a:bodyPr/>
          <a:lstStyle/>
          <a:p>
            <a:pPr eaLnBrk="1" hangingPunct="1"/>
            <a:r>
              <a:rPr lang="it-IT" altLang="it-IT"/>
              <a:t>Implicature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412876"/>
            <a:ext cx="8229600" cy="52562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altLang="it-IT" dirty="0">
                <a:solidFill>
                  <a:srgbClr val="000000"/>
                </a:solidFill>
                <a:cs typeface="Times New Roman" panose="02020603050405020304" pitchFamily="18" charset="0"/>
              </a:rPr>
              <a:t>La paura, uno dei più ancestrali istinti dell'uomo, ha ora un indirizzo, un luogo preciso del cervello in cui risiede, e dei meccanismi elettrici e biochimici attraverso cui si manifesta. </a:t>
            </a:r>
            <a:r>
              <a:rPr lang="it-IT" altLang="it-IT" b="1" dirty="0">
                <a:solidFill>
                  <a:srgbClr val="000000"/>
                </a:solidFill>
                <a:cs typeface="Times New Roman" panose="02020603050405020304" pitchFamily="18" charset="0"/>
              </a:rPr>
              <a:t>La scoperta</a:t>
            </a:r>
            <a:r>
              <a:rPr lang="it-IT" altLang="it-IT" dirty="0">
                <a:solidFill>
                  <a:srgbClr val="000000"/>
                </a:solidFill>
                <a:cs typeface="Times New Roman" panose="02020603050405020304" pitchFamily="18" charset="0"/>
              </a:rPr>
              <a:t>, di scienziati americani, […]</a:t>
            </a:r>
            <a:endParaRPr lang="it-IT" altLang="it-IT" i="1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it-IT" altLang="it-IT" dirty="0">
                <a:solidFill>
                  <a:srgbClr val="FF0000"/>
                </a:solidFill>
                <a:cs typeface="Times New Roman" panose="02020603050405020304" pitchFamily="18" charset="0"/>
              </a:rPr>
              <a:t>Sono stati scoperti da scienziati americani l'indirizzo, il luogo preciso del cervello in cui risiede la paura, e i meccanismi elettrici e biochimici attraverso cui si manifesta.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it-IT" altLang="it-IT" dirty="0">
                <a:solidFill>
                  <a:srgbClr val="FF0000"/>
                </a:solidFill>
                <a:cs typeface="Times New Roman" panose="02020603050405020304" pitchFamily="18" charset="0"/>
              </a:rPr>
              <a:t>(coreferenza guidata dalla massima di Pertinenza)</a:t>
            </a:r>
          </a:p>
        </p:txBody>
      </p:sp>
    </p:spTree>
    <p:extLst>
      <p:ext uri="{BB962C8B-B14F-4D97-AF65-F5344CB8AC3E}">
        <p14:creationId xmlns:p14="http://schemas.microsoft.com/office/powerpoint/2010/main" val="1154073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1161</Words>
  <Application>Microsoft Office PowerPoint</Application>
  <PresentationFormat>Widescreen</PresentationFormat>
  <Paragraphs>69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Tema di Office</vt:lpstr>
      <vt:lpstr>implicature</vt:lpstr>
      <vt:lpstr>implicature convenzionali</vt:lpstr>
      <vt:lpstr>implicature convenzionali</vt:lpstr>
      <vt:lpstr>implicature convenzionali</vt:lpstr>
      <vt:lpstr>Implicature conversazionali</vt:lpstr>
      <vt:lpstr>Implicature</vt:lpstr>
      <vt:lpstr>Implicature</vt:lpstr>
      <vt:lpstr>Implicature conversazionali</vt:lpstr>
      <vt:lpstr>Implicature</vt:lpstr>
      <vt:lpstr>Implicature</vt:lpstr>
      <vt:lpstr>Implicature</vt:lpstr>
      <vt:lpstr>Implicature conversazionali</vt:lpstr>
      <vt:lpstr>Presupposizioni e implicature</vt:lpstr>
      <vt:lpstr>Presupposizioni e implicature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Reviewer</dc:creator>
  <cp:lastModifiedBy>Reviewer</cp:lastModifiedBy>
  <cp:revision>9</cp:revision>
  <dcterms:created xsi:type="dcterms:W3CDTF">2018-04-30T16:43:38Z</dcterms:created>
  <dcterms:modified xsi:type="dcterms:W3CDTF">2018-05-02T10:54:05Z</dcterms:modified>
</cp:coreProperties>
</file>