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7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8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F3D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94660"/>
  </p:normalViewPr>
  <p:slideViewPr>
    <p:cSldViewPr>
      <p:cViewPr varScale="1">
        <p:scale>
          <a:sx n="87" d="100"/>
          <a:sy n="87" d="100"/>
        </p:scale>
        <p:origin x="11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5123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24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24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124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5124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5124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124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124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1848F6-58BA-4F54-9591-6B89BFEBFC4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5B299-E76E-4848-9FC4-6019E30DEEC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5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14988-8D0A-482E-B9B5-3D26A156237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480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8E5E4EE-5E5B-44B5-AF29-107FDB207A5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58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23841-08E2-4646-93AC-7011E49465C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01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3F68-4E5B-47DC-9EEC-28E9BAF5EDF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89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1BA13-509B-4BE7-B6FA-97F94596C3E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0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DCFBC-1F5E-443C-963F-279A8F4174E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25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2B181-22E1-4914-8CA8-3446A03B3B1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39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F9C29-8DF3-4F15-9913-B88DD4F5BA0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0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50D51-FBF3-4C51-9F1E-EF2E2F58C2F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6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4EB11-9C5F-44DA-BB94-61E01A2713B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31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5021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02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02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02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02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022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5022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5022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4FF08F-D15B-41E1-8AA2-DEE1965BD765}" type="slidenum">
              <a:rPr lang="it-IT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535" y="1700808"/>
            <a:ext cx="4619625" cy="3057525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03648" y="548680"/>
            <a:ext cx="612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CRIOGENICI </a:t>
            </a:r>
            <a:endParaRPr lang="it-IT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744267" y="5089091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27.06.18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491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908050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ALTRI RISCHI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535487"/>
          </a:xfrm>
        </p:spPr>
        <p:txBody>
          <a:bodyPr/>
          <a:lstStyle/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Recipienti </a:t>
            </a:r>
            <a:r>
              <a:rPr lang="it-IT" sz="2400" b="1" dirty="0" smtClean="0">
                <a:solidFill>
                  <a:srgbClr val="FFFF00"/>
                </a:solidFill>
                <a:latin typeface="Comic Sans MS" pitchFamily="66" charset="0"/>
              </a:rPr>
              <a:t>pressurizzati</a:t>
            </a:r>
            <a:endParaRPr lang="it-IT" sz="2400" b="1" dirty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dirty="0">
                <a:latin typeface="Comic Sans MS" pitchFamily="66" charset="0"/>
              </a:rPr>
              <a:t>Esposizione al calore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rottura catastrofica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espansione ed ebollizione del liquido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esplosione del vapore. 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Raffreddamento eccessivo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dirty="0">
                <a:latin typeface="Comic Sans MS" pitchFamily="66" charset="0"/>
              </a:rPr>
              <a:t>Rottura  del recipiente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Migrazione fredda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dirty="0" err="1">
                <a:latin typeface="Comic Sans MS" pitchFamily="66" charset="0"/>
              </a:rPr>
              <a:t>Isolazione</a:t>
            </a:r>
            <a:r>
              <a:rPr lang="it-IT" sz="2400" dirty="0">
                <a:latin typeface="Comic Sans MS" pitchFamily="66" charset="0"/>
              </a:rPr>
              <a:t> non sufficiente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situazioni rischiose e rotture.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endParaRPr lang="it-I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25738"/>
            <a:ext cx="8229600" cy="70326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PERICOLI PER LA SALUTE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260350"/>
            <a:ext cx="8455025" cy="6323013"/>
          </a:xfrm>
        </p:spPr>
        <p:txBody>
          <a:bodyPr/>
          <a:lstStyle/>
          <a:p>
            <a:pPr marL="85725" indent="-85725" algn="just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it-IT" sz="2800" b="1" dirty="0">
                <a:solidFill>
                  <a:srgbClr val="FFFF00"/>
                </a:solidFill>
                <a:latin typeface="Comic Sans MS" pitchFamily="66" charset="0"/>
              </a:rPr>
              <a:t>Asfissia</a:t>
            </a:r>
          </a:p>
          <a:p>
            <a:pPr marL="85725" indent="-85725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Pericolo insidioso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b="1" dirty="0">
                <a:latin typeface="Comic Sans MS" pitchFamily="66" charset="0"/>
              </a:rPr>
              <a:t>veloce</a:t>
            </a:r>
            <a:r>
              <a:rPr lang="it-IT" sz="2000" dirty="0">
                <a:latin typeface="Comic Sans MS" pitchFamily="66" charset="0"/>
              </a:rPr>
              <a:t> e spesso </a:t>
            </a:r>
            <a:r>
              <a:rPr lang="it-IT" sz="2000" b="1" dirty="0">
                <a:latin typeface="Comic Sans MS" pitchFamily="66" charset="0"/>
              </a:rPr>
              <a:t>inaspettato</a:t>
            </a:r>
            <a:r>
              <a:rPr lang="it-IT" sz="2000" dirty="0">
                <a:latin typeface="Comic Sans MS" pitchFamily="66" charset="0"/>
              </a:rPr>
              <a:t>.</a:t>
            </a:r>
          </a:p>
          <a:p>
            <a:pPr marL="85725" indent="-85725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Nell'aria viziata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 </a:t>
            </a:r>
            <a:r>
              <a:rPr lang="it-IT" sz="2000" dirty="0">
                <a:latin typeface="Comic Sans MS" pitchFamily="66" charset="0"/>
              </a:rPr>
              <a:t>[CO</a:t>
            </a:r>
            <a:r>
              <a:rPr lang="it-IT" sz="2000" baseline="-25000" dirty="0">
                <a:latin typeface="Comic Sans MS" pitchFamily="66" charset="0"/>
              </a:rPr>
              <a:t>2</a:t>
            </a:r>
            <a:r>
              <a:rPr lang="it-IT" sz="2000" dirty="0">
                <a:latin typeface="Comic Sans MS" pitchFamily="66" charset="0"/>
              </a:rPr>
              <a:t>]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</a:t>
            </a:r>
            <a:r>
              <a:rPr lang="it-IT" sz="2000" dirty="0">
                <a:latin typeface="Comic Sans MS" pitchFamily="66" charset="0"/>
              </a:rPr>
              <a:t> respirazione. In ambito criogenico non c‘è presenza di biossido di carbonio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 i</a:t>
            </a:r>
            <a:r>
              <a:rPr lang="it-IT" sz="2000" dirty="0">
                <a:latin typeface="Comic Sans MS" pitchFamily="66" charset="0"/>
              </a:rPr>
              <a:t>l respiro smette totalmente in un periodo molto breve.</a:t>
            </a:r>
          </a:p>
          <a:p>
            <a:pPr marL="85725" indent="-85725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Per eventuale salvataggio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 dirty="0">
                <a:latin typeface="Comic Sans MS" pitchFamily="66" charset="0"/>
              </a:rPr>
              <a:t> necessario adeguato equipaggiamento.</a:t>
            </a:r>
          </a:p>
          <a:p>
            <a:pPr marL="85725" indent="-85725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Cause di asfissia: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in luoghi contenenti argon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attraverso una apertura in grandi contenitori pieni di altri gas oltre all'aria (ad es. azoto o argon)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in un luogo in cui è stato usato azoto liquido per raffreddare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in un recipiente pulito con azoto invece che con acqua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in un contenitore di gas contenente aria, il cui ossigeno è stato rimosso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lavorare con azoto liquido in uno spazio non ventilato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lavorare vicino a scarichi di azoto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8324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Per </a:t>
            </a:r>
            <a:r>
              <a:rPr lang="it-IT" sz="2000" b="1">
                <a:latin typeface="Comic Sans MS" pitchFamily="66" charset="0"/>
              </a:rPr>
              <a:t>prevenire l'asfissia</a:t>
            </a:r>
            <a:r>
              <a:rPr lang="it-IT" sz="2000">
                <a:latin typeface="Comic Sans MS" pitchFamily="66" charset="0"/>
              </a:rPr>
              <a:t>  bisogna: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rendere il personale pienamente consapevole dei rischi dell'asfissia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evitare che gas inerti entrino in luoghi non adeguatamente ventilati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non usare aria sintetica da respirare se non attentamente testata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evitare di entrare in recipienti chiusi da molto tempo, anche se contenenti aria, se l'atmosfera non viene testata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non dare affidamento alle valvole per la tenuta dei gas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fare ripetuti test per accertare che l'aria sul luogo di lavoro sia respirabile </a:t>
            </a:r>
          </a:p>
          <a:p>
            <a:pPr marL="822325" lvl="1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ricordare che l'argon, essendo pesante, tende a formare depositi nei luoghi bassi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se si lavora in spazi chiusi, assicurarsi che vi sia sempre un aiuto vicino e che siano sempre reperibili equipaggiamenti per la respirazione </a:t>
            </a:r>
            <a:endParaRPr lang="it-IT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marL="271463" indent="-271463" algn="just">
              <a:spcBef>
                <a:spcPct val="35000"/>
              </a:spcBef>
              <a:buFont typeface="Wingdings" pitchFamily="2" charset="2"/>
              <a:buNone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Congelamento</a:t>
            </a:r>
            <a:r>
              <a:rPr lang="it-IT" sz="2000">
                <a:latin typeface="Comic Sans MS" pitchFamily="66" charset="0"/>
              </a:rPr>
              <a:t> </a:t>
            </a:r>
          </a:p>
          <a:p>
            <a:pPr marL="271463" indent="-271463" algn="just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Il maneggiare sistemi che lavorano con il freddo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è </a:t>
            </a:r>
            <a:r>
              <a:rPr lang="it-IT" sz="2000">
                <a:latin typeface="Comic Sans MS" pitchFamily="66" charset="0"/>
              </a:rPr>
              <a:t>particolarmente pericoloso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la pelle aderisce al metallo raffreddato a temperature molto basse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necessario usare sempre </a:t>
            </a:r>
            <a:r>
              <a:rPr lang="it-IT" sz="2000" b="1">
                <a:latin typeface="Comic Sans MS" pitchFamily="66" charset="0"/>
              </a:rPr>
              <a:t>guanti protettivi</a:t>
            </a:r>
            <a:r>
              <a:rPr lang="it-IT" sz="2000">
                <a:latin typeface="Comic Sans MS" pitchFamily="66" charset="0"/>
              </a:rPr>
              <a:t>.</a:t>
            </a:r>
          </a:p>
          <a:p>
            <a:pPr marL="271463" indent="-271463" algn="just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Freddo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azione anestetizzante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congelamenti senza che ci si accorga. </a:t>
            </a:r>
          </a:p>
          <a:p>
            <a:pPr marL="271463" indent="-271463" algn="just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Individui non abbastanza protetti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sofferenza da esposizione al freddo più rapida di quanto sia la capacità di reagire. </a:t>
            </a:r>
          </a:p>
          <a:p>
            <a:pPr marL="271463" indent="-271463" algn="just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Esposizione prolungata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possibile congelamento, senza sufficiente avvertimento dovuto al dolore locale.</a:t>
            </a:r>
          </a:p>
          <a:p>
            <a:pPr marL="271463" indent="-271463">
              <a:spcBef>
                <a:spcPct val="35000"/>
              </a:spcBef>
              <a:buFont typeface="Wingdings" pitchFamily="2" charset="2"/>
              <a:buNone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Bruciature</a:t>
            </a:r>
          </a:p>
          <a:p>
            <a:pPr marL="271463" indent="-271463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Si verificano quando una fuoriuscita di gas o liquido infiammabile inizia la combustione.</a:t>
            </a:r>
          </a:p>
          <a:p>
            <a:pPr marL="271463" indent="-271463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Le fiamme di idrogeno sono poco visibili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si può venire a contatto con fiamme di idrogeno senza accorgersene.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"/>
            <a:ext cx="8229600" cy="6308725"/>
          </a:xfrm>
        </p:spPr>
        <p:txBody>
          <a:bodyPr/>
          <a:lstStyle/>
          <a:p>
            <a:pPr marL="0" indent="0">
              <a:spcBef>
                <a:spcPct val="40000"/>
              </a:spcBef>
              <a:buFont typeface="Wingdings" pitchFamily="2" charset="2"/>
              <a:buNone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Bruciature fredde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Liquido, vapore o gas a bassa temperatura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effetti sulla pelle simile ad una bruciatura, che variano a seconda di T e t di esposizione.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Occhi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danno anche con esposizione troppo breve per intaccare la pelle.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Accorgimenti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Nel maneggiare liquidi criogenici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tubo flessibile o grande contenitore d'acqua a disposizione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lavaggio di ogni parte del corpo accidentalmente spruzzata con liquidi criogenici.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Non toccare tubi o contenitori di gas liquefatti non isolati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metallo estremamente freddo può incollarsi alla pelle e lacerarla.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Indumenti</a:t>
            </a:r>
            <a:r>
              <a:rPr lang="it-IT"/>
              <a:t> </a:t>
            </a:r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protettivi</a:t>
            </a:r>
            <a:r>
              <a:rPr lang="it-IT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600200"/>
            <a:ext cx="8229600" cy="3629025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>
                <a:latin typeface="Comic Sans MS" pitchFamily="66" charset="0"/>
              </a:rPr>
              <a:t>Proteggere sempre gli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occhi</a:t>
            </a:r>
            <a:r>
              <a:rPr lang="it-IT">
                <a:latin typeface="Comic Sans MS" pitchFamily="66" charset="0"/>
              </a:rPr>
              <a:t> con uno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schermo</a:t>
            </a:r>
            <a:r>
              <a:rPr lang="it-IT">
                <a:latin typeface="Comic Sans MS" pitchFamily="66" charset="0"/>
              </a:rPr>
              <a:t> o con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occhiali</a:t>
            </a:r>
            <a:r>
              <a:rPr lang="it-IT">
                <a:latin typeface="Comic Sans MS" pitchFamily="66" charset="0"/>
              </a:rPr>
              <a:t>.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>
                <a:latin typeface="Comic Sans MS" pitchFamily="66" charset="0"/>
              </a:rPr>
              <a:t>Indossare sempre i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guanti</a:t>
            </a:r>
            <a:r>
              <a:rPr lang="it-IT">
                <a:latin typeface="Comic Sans MS" pitchFamily="66" charset="0"/>
              </a:rPr>
              <a:t>.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>
                <a:latin typeface="Comic Sans MS" pitchFamily="66" charset="0"/>
              </a:rPr>
              <a:t>E' consigliabile usare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scarpe alte</a:t>
            </a:r>
            <a:r>
              <a:rPr lang="it-IT">
                <a:latin typeface="Comic Sans MS" pitchFamily="66" charset="0"/>
              </a:rPr>
              <a:t>.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>
                <a:latin typeface="Comic Sans MS" pitchFamily="66" charset="0"/>
              </a:rPr>
              <a:t>Indossare i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pantaloni all'esterno delle scarpe.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23528" y="1988840"/>
            <a:ext cx="8569325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>
              <a:defRPr>
                <a:solidFill>
                  <a:schemeClr val="tx1"/>
                </a:solidFill>
                <a:latin typeface="Arial" charset="0"/>
              </a:defRPr>
            </a:lvl1pPr>
            <a:lvl2pPr marL="5334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Char char="ü"/>
            </a:pPr>
            <a:r>
              <a:rPr kumimoji="1" lang="it-IT" sz="2400" dirty="0">
                <a:latin typeface="Comic Sans MS" pitchFamily="66" charset="0"/>
              </a:rPr>
              <a:t>Servono per realizzare e mantenere temperature molto basse.</a:t>
            </a:r>
          </a:p>
          <a:p>
            <a:pPr algn="just">
              <a:spcBef>
                <a:spcPct val="30000"/>
              </a:spcBef>
              <a:buFont typeface="Wingdings" pitchFamily="2" charset="2"/>
              <a:buChar char="ü"/>
            </a:pPr>
            <a:r>
              <a:rPr kumimoji="1" lang="it-IT" sz="2400" dirty="0">
                <a:latin typeface="Comic Sans MS" pitchFamily="66" charset="0"/>
              </a:rPr>
              <a:t>Molte applicazioni </a:t>
            </a:r>
            <a:r>
              <a:rPr kumimoji="1"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kumimoji="1" lang="it-IT" sz="2400" dirty="0">
                <a:latin typeface="Comic Sans MS" pitchFamily="66" charset="0"/>
              </a:rPr>
              <a:t> importante essere informati su rischi e procedure per evitarli.</a:t>
            </a:r>
          </a:p>
          <a:p>
            <a:pPr algn="just">
              <a:spcBef>
                <a:spcPct val="30000"/>
              </a:spcBef>
              <a:buFont typeface="Wingdings" pitchFamily="2" charset="2"/>
              <a:buChar char="ü"/>
            </a:pPr>
            <a:r>
              <a:rPr kumimoji="1" lang="it-IT" sz="2400" dirty="0">
                <a:latin typeface="Comic Sans MS" pitchFamily="66" charset="0"/>
              </a:rPr>
              <a:t>Comportamenti delle diverse sostanze a bassa temperatura completamente estranei alla nostra normale esperienza </a:t>
            </a:r>
            <a:r>
              <a:rPr kumimoji="1" lang="it-IT" sz="2400" dirty="0">
                <a:latin typeface="Comic Sans MS" pitchFamily="66" charset="0"/>
                <a:sym typeface="Wingdings" pitchFamily="2" charset="2"/>
              </a:rPr>
              <a:t> </a:t>
            </a:r>
            <a:r>
              <a:rPr kumimoji="1" lang="it-IT" sz="2400" dirty="0">
                <a:latin typeface="Comic Sans MS" pitchFamily="66" charset="0"/>
              </a:rPr>
              <a:t>esposizione a rischi cui non siamo abituati</a:t>
            </a:r>
          </a:p>
          <a:p>
            <a:pPr algn="just">
              <a:spcBef>
                <a:spcPct val="30000"/>
              </a:spcBef>
              <a:buFont typeface="Wingdings" pitchFamily="2" charset="2"/>
              <a:buChar char="ü"/>
            </a:pPr>
            <a:r>
              <a:rPr kumimoji="1" lang="it-IT" sz="2400" dirty="0">
                <a:latin typeface="Comic Sans MS" pitchFamily="66" charset="0"/>
              </a:rPr>
              <a:t>Appropriata conoscenza </a:t>
            </a:r>
            <a:r>
              <a:rPr kumimoji="1" lang="it-IT" sz="2400" dirty="0">
                <a:latin typeface="Comic Sans MS" pitchFamily="66" charset="0"/>
                <a:sym typeface="Wingdings" pitchFamily="2" charset="2"/>
              </a:rPr>
              <a:t>permette di</a:t>
            </a:r>
            <a:r>
              <a:rPr kumimoji="1" lang="it-IT" sz="2400" dirty="0">
                <a:latin typeface="Comic Sans MS" pitchFamily="66" charset="0"/>
              </a:rPr>
              <a:t> evitare facilmente i rischi più comuni.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774700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Proprietà dei fluidi criogenici</a:t>
            </a:r>
          </a:p>
        </p:txBody>
      </p:sp>
      <p:graphicFrame>
        <p:nvGraphicFramePr>
          <p:cNvPr id="52377" name="Group 1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568891"/>
              </p:ext>
            </p:extLst>
          </p:nvPr>
        </p:nvGraphicFramePr>
        <p:xfrm>
          <a:off x="266700" y="1268413"/>
          <a:ext cx="8642350" cy="5000626"/>
        </p:xfrm>
        <a:graphic>
          <a:graphicData uri="http://schemas.openxmlformats.org/drawingml/2006/table">
            <a:tbl>
              <a:tblPr/>
              <a:tblGrid>
                <a:gridCol w="1441450"/>
                <a:gridCol w="1439863"/>
                <a:gridCol w="1501775"/>
                <a:gridCol w="1371600"/>
                <a:gridCol w="1371600"/>
                <a:gridCol w="1516062"/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</a:t>
                      </a:r>
                      <a:r>
                        <a:rPr kumimoji="0" lang="it-IT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</a:t>
                      </a:r>
                      <a:r>
                        <a:rPr kumimoji="0" lang="it-IT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it-IT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P.M.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4.003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2.016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28.01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39.95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 eb. (K)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4.22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(-269°C)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(-253°C)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77.4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(-196°C)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87.3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(-186°C)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90.2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(-183°C)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Densità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(Kg/m</a:t>
                      </a:r>
                      <a:r>
                        <a:rPr kumimoji="0" lang="it-IT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1393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Densità liq/vap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276225"/>
            <a:ext cx="8229600" cy="792163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Densità dei gas</a:t>
            </a:r>
            <a:r>
              <a:rPr lang="it-IT">
                <a:latin typeface="Comic Sans MS" pitchFamily="66" charset="0"/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1254125"/>
            <a:ext cx="8713788" cy="5256213"/>
          </a:xfrm>
        </p:spPr>
        <p:txBody>
          <a:bodyPr/>
          <a:lstStyle/>
          <a:p>
            <a:pPr algn="just">
              <a:lnSpc>
                <a:spcPct val="85000"/>
              </a:lnSpc>
              <a:spcBef>
                <a:spcPct val="3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Idrogeno</a:t>
            </a:r>
            <a:r>
              <a:rPr lang="it-IT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</a:rPr>
              <a:t>ed </a:t>
            </a: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elio</a:t>
            </a:r>
            <a:r>
              <a:rPr lang="it-IT" sz="2400" dirty="0">
                <a:latin typeface="Comic Sans MS" pitchFamily="66" charset="0"/>
              </a:rPr>
              <a:t> molto </a:t>
            </a:r>
            <a:r>
              <a:rPr lang="it-IT" sz="2400" dirty="0" smtClean="0">
                <a:latin typeface="Comic Sans MS" pitchFamily="66" charset="0"/>
              </a:rPr>
              <a:t>meno densi degli </a:t>
            </a:r>
            <a:r>
              <a:rPr lang="it-IT" sz="2400" dirty="0">
                <a:latin typeface="Comic Sans MS" pitchFamily="66" charset="0"/>
              </a:rPr>
              <a:t>altri gas.  Idrogeno miscele esplosive con l'aria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pericolo di incendi ed esplosioni nelle zone più alte delle costruzioni. Essenziale maneggiare l'idrogeno in luoghi con adeguata ventilazione del soffitto.</a:t>
            </a:r>
          </a:p>
          <a:p>
            <a:pPr algn="just">
              <a:lnSpc>
                <a:spcPct val="85000"/>
              </a:lnSpc>
              <a:spcBef>
                <a:spcPct val="3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Argon</a:t>
            </a:r>
            <a:r>
              <a:rPr lang="it-IT" sz="2400" dirty="0">
                <a:latin typeface="Comic Sans MS" pitchFamily="66" charset="0"/>
              </a:rPr>
              <a:t> molto più </a:t>
            </a:r>
            <a:r>
              <a:rPr lang="it-IT" sz="2400" u="sng" dirty="0" smtClean="0">
                <a:latin typeface="Comic Sans MS" pitchFamily="66" charset="0"/>
              </a:rPr>
              <a:t>denso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</a:rPr>
              <a:t>dell'aria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attenzione all’accumulo nelle zone basse. </a:t>
            </a:r>
          </a:p>
          <a:p>
            <a:pPr algn="just">
              <a:lnSpc>
                <a:spcPct val="85000"/>
              </a:lnSpc>
              <a:spcBef>
                <a:spcPct val="3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dirty="0" smtClean="0">
                <a:latin typeface="Comic Sans MS" pitchFamily="66" charset="0"/>
              </a:rPr>
              <a:t>Anche </a:t>
            </a:r>
            <a:r>
              <a:rPr lang="it-IT" sz="2400" b="1" dirty="0" smtClean="0">
                <a:solidFill>
                  <a:srgbClr val="FFFF00"/>
                </a:solidFill>
                <a:latin typeface="Comic Sans MS" pitchFamily="66" charset="0"/>
              </a:rPr>
              <a:t>azoto</a:t>
            </a:r>
            <a:r>
              <a:rPr lang="it-IT" sz="2400" dirty="0" smtClean="0">
                <a:latin typeface="Comic Sans MS" pitchFamily="66" charset="0"/>
              </a:rPr>
              <a:t>  si </a:t>
            </a:r>
            <a:r>
              <a:rPr lang="it-IT" sz="2400" dirty="0">
                <a:latin typeface="Comic Sans MS" pitchFamily="66" charset="0"/>
              </a:rPr>
              <a:t>comporta come un gas pesante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si accumula nelle parti più basse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pericolo di asfissia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u="sng" dirty="0">
                <a:latin typeface="Comic Sans MS" pitchFamily="66" charset="0"/>
              </a:rPr>
              <a:t>necessaria adeguata ventilazione quando si usa </a:t>
            </a:r>
            <a:r>
              <a:rPr lang="it-IT" sz="2400" b="1" u="sng" dirty="0">
                <a:latin typeface="Comic Sans MS" pitchFamily="66" charset="0"/>
              </a:rPr>
              <a:t>azoto liquido</a:t>
            </a:r>
            <a:r>
              <a:rPr lang="it-IT" sz="2400" u="sng" dirty="0">
                <a:latin typeface="Comic Sans MS" pitchFamily="66" charset="0"/>
              </a:rPr>
              <a:t> come refrigerante.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Punto di ebollizione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319587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Azoto</a:t>
            </a:r>
            <a:r>
              <a:rPr lang="it-IT" sz="2400">
                <a:latin typeface="Comic Sans MS" pitchFamily="66" charset="0"/>
              </a:rPr>
              <a:t>: punto di ebollizione &lt; ossigeno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aria (miscela di ossigeno e azoto) condensa alla T° dell'azoto liquido.</a:t>
            </a:r>
          </a:p>
          <a:p>
            <a:pPr marL="0" indent="0" algn="just">
              <a:lnSpc>
                <a:spcPct val="120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Condensazione dell'aria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liquido ad alta concentrazione di O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è possibile arrivare a quasi il 100% di O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possibilità</a:t>
            </a:r>
            <a:r>
              <a:rPr lang="it-IT" sz="2400">
                <a:latin typeface="Comic Sans MS" pitchFamily="66" charset="0"/>
              </a:rPr>
              <a:t> di incidenti seri.</a:t>
            </a:r>
          </a:p>
          <a:p>
            <a:pPr marL="0" indent="0" algn="just">
              <a:lnSpc>
                <a:spcPct val="120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>
                <a:latin typeface="Comic Sans MS" pitchFamily="66" charset="0"/>
              </a:rPr>
              <a:t>Molti </a:t>
            </a:r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materiali sono altamente infiammabili</a:t>
            </a:r>
            <a:r>
              <a:rPr lang="it-IT" sz="2400">
                <a:latin typeface="Comic Sans MS" pitchFamily="66" charset="0"/>
              </a:rPr>
              <a:t> se arricchiti di ossigeno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equipaggiamento criogenico deve essere in acciaio inossidabile, alluminio e bronzo.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Punto di congelamento</a:t>
            </a:r>
            <a:r>
              <a:rPr lang="it-IT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Bef>
                <a:spcPct val="35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latin typeface="Comic Sans MS" pitchFamily="66" charset="0"/>
              </a:rPr>
              <a:t>T° di ebollizione</a:t>
            </a:r>
            <a:r>
              <a:rPr lang="it-IT" sz="2400">
                <a:latin typeface="Comic Sans MS" pitchFamily="66" charset="0"/>
              </a:rPr>
              <a:t> di </a:t>
            </a:r>
            <a:r>
              <a:rPr lang="it-IT" sz="2400" b="1">
                <a:latin typeface="Comic Sans MS" pitchFamily="66" charset="0"/>
              </a:rPr>
              <a:t>H</a:t>
            </a:r>
            <a:r>
              <a:rPr lang="it-IT" sz="2400" b="1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ed </a:t>
            </a:r>
            <a:r>
              <a:rPr lang="it-IT" sz="2400" b="1">
                <a:latin typeface="Comic Sans MS" pitchFamily="66" charset="0"/>
              </a:rPr>
              <a:t>He </a:t>
            </a:r>
            <a:r>
              <a:rPr lang="it-IT" sz="2400">
                <a:latin typeface="Comic Sans MS" pitchFamily="66" charset="0"/>
              </a:rPr>
              <a:t>molto basse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congelamento di tutti gli altri gas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possibilità di blocco dell'impianto.</a:t>
            </a:r>
          </a:p>
          <a:p>
            <a:pPr algn="just">
              <a:lnSpc>
                <a:spcPct val="115000"/>
              </a:lnSpc>
              <a:spcBef>
                <a:spcPct val="35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latin typeface="Comic Sans MS" pitchFamily="66" charset="0"/>
              </a:rPr>
              <a:t>H</a:t>
            </a:r>
            <a:r>
              <a:rPr lang="it-IT" sz="2400" b="1" baseline="-25000">
                <a:latin typeface="Comic Sans MS" pitchFamily="66" charset="0"/>
              </a:rPr>
              <a:t>2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purificare l'aria da N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prima di introdurre H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si </a:t>
            </a:r>
            <a:r>
              <a:rPr lang="it-IT" sz="2400">
                <a:latin typeface="Comic Sans MS" pitchFamily="66" charset="0"/>
              </a:rPr>
              <a:t>evita la formazione di miscele di gas esplosive.</a:t>
            </a:r>
          </a:p>
          <a:p>
            <a:pPr algn="just">
              <a:lnSpc>
                <a:spcPct val="115000"/>
              </a:lnSpc>
              <a:spcBef>
                <a:spcPct val="35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latin typeface="Comic Sans MS" pitchFamily="66" charset="0"/>
              </a:rPr>
              <a:t>O</a:t>
            </a:r>
            <a:r>
              <a:rPr lang="it-IT" sz="2400" b="1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nel sistema durante il raffreddamento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solidificazione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possibilità</a:t>
            </a:r>
            <a:r>
              <a:rPr lang="it-IT" sz="2400">
                <a:latin typeface="Comic Sans MS" pitchFamily="66" charset="0"/>
              </a:rPr>
              <a:t> di esplosione a contatto con H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importante eliminare completamente O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da un circuito ad idrogeno.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147638"/>
            <a:ext cx="8291512" cy="7747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Rapporto dei volumi tra gas e liquidi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1123950"/>
            <a:ext cx="8686800" cy="5400675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000" b="1" dirty="0" smtClean="0">
                <a:latin typeface="Comic Sans MS" pitchFamily="66" charset="0"/>
              </a:rPr>
              <a:t>Per molti </a:t>
            </a:r>
            <a:r>
              <a:rPr lang="it-IT" sz="2000" b="1" dirty="0">
                <a:latin typeface="Comic Sans MS" pitchFamily="66" charset="0"/>
              </a:rPr>
              <a:t>fluidi criogenici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  <a:sym typeface="Wingdings" pitchFamily="2" charset="2"/>
              </a:rPr>
              <a:t> V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</a:rPr>
              <a:t>gas a </a:t>
            </a:r>
            <a:r>
              <a:rPr lang="it-IT" sz="2000" dirty="0" err="1" smtClean="0">
                <a:latin typeface="Comic Sans MS" pitchFamily="66" charset="0"/>
              </a:rPr>
              <a:t>T</a:t>
            </a:r>
            <a:r>
              <a:rPr lang="it-IT" sz="2000" baseline="-25000" dirty="0" err="1" smtClean="0">
                <a:latin typeface="Comic Sans MS" pitchFamily="66" charset="0"/>
              </a:rPr>
              <a:t>ambiente</a:t>
            </a:r>
            <a:r>
              <a:rPr lang="it-IT" sz="2000" dirty="0" smtClean="0">
                <a:latin typeface="Comic Sans MS" pitchFamily="66" charset="0"/>
              </a:rPr>
              <a:t>/ V </a:t>
            </a:r>
            <a:r>
              <a:rPr lang="it-IT" sz="2000" dirty="0">
                <a:latin typeface="Comic Sans MS" pitchFamily="66" charset="0"/>
              </a:rPr>
              <a:t>liquidi </a:t>
            </a:r>
            <a:r>
              <a:rPr lang="it-IT" sz="2000" dirty="0" err="1">
                <a:latin typeface="Comic Sans MS" pitchFamily="66" charset="0"/>
              </a:rPr>
              <a:t>T</a:t>
            </a:r>
            <a:r>
              <a:rPr lang="it-IT" sz="2000" baseline="-25000" dirty="0" err="1">
                <a:latin typeface="Comic Sans MS" pitchFamily="66" charset="0"/>
              </a:rPr>
              <a:t>eb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it-IT" sz="2000" dirty="0">
                <a:latin typeface="Comic Sans MS" pitchFamily="66" charset="0"/>
              </a:rPr>
              <a:t>tra </a:t>
            </a:r>
            <a:r>
              <a:rPr lang="it-IT" sz="2000" b="1" dirty="0">
                <a:latin typeface="Comic Sans MS" pitchFamily="66" charset="0"/>
              </a:rPr>
              <a:t>450</a:t>
            </a:r>
            <a:r>
              <a:rPr lang="it-IT" sz="2000" dirty="0">
                <a:latin typeface="Comic Sans MS" pitchFamily="66" charset="0"/>
              </a:rPr>
              <a:t> e </a:t>
            </a:r>
            <a:r>
              <a:rPr lang="it-IT" sz="2000" b="1" dirty="0">
                <a:latin typeface="Comic Sans MS" pitchFamily="66" charset="0"/>
              </a:rPr>
              <a:t>850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=</a:t>
            </a:r>
            <a:r>
              <a:rPr lang="it-IT" sz="2000" dirty="0">
                <a:latin typeface="Comic Sans MS" pitchFamily="66" charset="0"/>
              </a:rPr>
              <a:t> pressione in bar generata dalla vaporizzazione del liquido contenuto in una ampolla alla pressione di 1 bar.</a:t>
            </a:r>
          </a:p>
          <a:p>
            <a:pPr algn="just">
              <a:lnSpc>
                <a:spcPct val="115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I </a:t>
            </a:r>
            <a:r>
              <a:rPr lang="it-IT" sz="2000" b="1" dirty="0">
                <a:latin typeface="Comic Sans MS" pitchFamily="66" charset="0"/>
              </a:rPr>
              <a:t>tubi di trasferimento</a:t>
            </a:r>
            <a:r>
              <a:rPr lang="it-IT" sz="2000" dirty="0">
                <a:latin typeface="Comic Sans MS" pitchFamily="66" charset="0"/>
              </a:rPr>
              <a:t> sono talora inadeguatamente protetti contro le </a:t>
            </a:r>
            <a:r>
              <a:rPr lang="it-IT" sz="2000" dirty="0" err="1">
                <a:latin typeface="Comic Sans MS" pitchFamily="66" charset="0"/>
              </a:rPr>
              <a:t>sovrapressioni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 dirty="0">
                <a:latin typeface="Comic Sans MS" pitchFamily="66" charset="0"/>
              </a:rPr>
              <a:t> costose perdite ed esplosioni.</a:t>
            </a:r>
          </a:p>
          <a:p>
            <a:pPr algn="just">
              <a:lnSpc>
                <a:spcPct val="115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I </a:t>
            </a:r>
            <a:r>
              <a:rPr lang="it-IT" sz="2000" b="1" dirty="0">
                <a:latin typeface="Comic Sans MS" pitchFamily="66" charset="0"/>
              </a:rPr>
              <a:t>tubi di trasferimento</a:t>
            </a:r>
            <a:r>
              <a:rPr lang="it-IT" sz="2000" dirty="0">
                <a:latin typeface="Comic Sans MS" pitchFamily="66" charset="0"/>
              </a:rPr>
              <a:t> sono delimitati da </a:t>
            </a:r>
            <a:r>
              <a:rPr lang="it-IT" sz="2000" b="1" dirty="0">
                <a:latin typeface="Comic Sans MS" pitchFamily="66" charset="0"/>
              </a:rPr>
              <a:t>valvole.</a:t>
            </a:r>
            <a:r>
              <a:rPr lang="it-IT" sz="2000" dirty="0">
                <a:latin typeface="Comic Sans MS" pitchFamily="66" charset="0"/>
              </a:rPr>
              <a:t> Se queste, dopo un trasferimento di liquidi criogenici, vengono chiuse </a:t>
            </a:r>
            <a:r>
              <a:rPr lang="it-IT" sz="2000" dirty="0" smtClean="0">
                <a:latin typeface="Comic Sans MS" pitchFamily="66" charset="0"/>
              </a:rPr>
              <a:t>possono esplodere</a:t>
            </a:r>
            <a:endParaRPr lang="it-IT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7800"/>
            <a:ext cx="8229600" cy="774700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RISCHI DA FUORIUSCITA</a:t>
            </a:r>
            <a:endParaRPr lang="it-IT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109663"/>
            <a:ext cx="8507412" cy="5529262"/>
          </a:xfrm>
        </p:spPr>
        <p:txBody>
          <a:bodyPr/>
          <a:lstStyle/>
          <a:p>
            <a:pPr marL="185738" indent="-185738" algn="just"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Idrogeno e idrocarburi</a:t>
            </a:r>
            <a:endParaRPr lang="it-IT" sz="2800">
              <a:latin typeface="Comic Sans MS" pitchFamily="66" charset="0"/>
            </a:endParaRPr>
          </a:p>
          <a:p>
            <a:pPr marL="185738" indent="-185738"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	gas infiammabile + ossigeno atmosferico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possibilità di combustione ed esplosione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fuoco localizzato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rapida propagazione all'intera area di fuoriuscita del gas. </a:t>
            </a:r>
          </a:p>
          <a:p>
            <a:pPr marL="185738" indent="-185738"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	</a:t>
            </a:r>
            <a:r>
              <a:rPr lang="it-IT" sz="2400" i="1" u="sng">
                <a:latin typeface="Comic Sans MS" pitchFamily="66" charset="0"/>
              </a:rPr>
              <a:t>Molto importante</a:t>
            </a:r>
          </a:p>
          <a:p>
            <a:pPr marL="628650" lvl="1" indent="-26352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>
                <a:latin typeface="Comic Sans MS" pitchFamily="66" charset="0"/>
              </a:rPr>
              <a:t>minimizzare sorgenti di accensione </a:t>
            </a:r>
          </a:p>
          <a:p>
            <a:pPr marL="628650" lvl="1" indent="-26352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>
                <a:latin typeface="Comic Sans MS" pitchFamily="66" charset="0"/>
              </a:rPr>
              <a:t>essere sempre preparati ad un incendio</a:t>
            </a:r>
          </a:p>
          <a:p>
            <a:pPr marL="628650" lvl="1" indent="-26352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>
                <a:latin typeface="Comic Sans MS" pitchFamily="66" charset="0"/>
              </a:rPr>
              <a:t>essere sempre preparati ad una perdita di liquido infiammabile. </a:t>
            </a:r>
          </a:p>
          <a:p>
            <a:pPr marL="185738" indent="-185738" algn="just"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Idrogeno</a:t>
            </a:r>
            <a:r>
              <a:rPr lang="it-IT" sz="2800">
                <a:latin typeface="Comic Sans MS" pitchFamily="66" charset="0"/>
              </a:rPr>
              <a:t> </a:t>
            </a:r>
          </a:p>
          <a:p>
            <a:pPr marL="185738" indent="-185738"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	Espansione rapida di H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criogenico dopo rilascio nell'ambiente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possibile situazione esplosiva. </a:t>
            </a:r>
          </a:p>
          <a:p>
            <a:pPr marL="185738" indent="-185738"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	Brucia con una fiamma quasi invisibile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necessaria distanza di sicurezza.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04813"/>
            <a:ext cx="8507412" cy="6119812"/>
          </a:xfrm>
        </p:spPr>
        <p:txBody>
          <a:bodyPr/>
          <a:lstStyle/>
          <a:p>
            <a:pPr marL="185738" indent="-185738" algn="just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800" b="1" dirty="0">
                <a:solidFill>
                  <a:srgbClr val="FFFF00"/>
                </a:solidFill>
                <a:latin typeface="Comic Sans MS" pitchFamily="66" charset="0"/>
              </a:rPr>
              <a:t>Ossigeno</a:t>
            </a: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>
                <a:latin typeface="Comic Sans MS" pitchFamily="66" charset="0"/>
              </a:rPr>
              <a:t>Non brucia ma </a:t>
            </a:r>
            <a:r>
              <a:rPr lang="it-IT" sz="2400" u="sng" dirty="0">
                <a:latin typeface="Comic Sans MS" pitchFamily="66" charset="0"/>
              </a:rPr>
              <a:t>aiuta la combustione</a:t>
            </a: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nulla che possa causare incendi dovrebbe essere tenuto nei luoghi dove c'è ossigeno.</a:t>
            </a: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>
                <a:latin typeface="Comic Sans MS" pitchFamily="66" charset="0"/>
              </a:rPr>
              <a:t>Eventuali perdite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prevenute o ridotte usando un getto d'acqua direzionato sulla perdita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si forma una copertura di ghiaccio.</a:t>
            </a: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u="sng" dirty="0">
                <a:latin typeface="Comic Sans MS" pitchFamily="66" charset="0"/>
              </a:rPr>
              <a:t>Importante</a:t>
            </a:r>
            <a:r>
              <a:rPr lang="it-IT" sz="2400" dirty="0">
                <a:latin typeface="Comic Sans MS" pitchFamily="66" charset="0"/>
              </a:rPr>
              <a:t>: uscire rapidamente da pozze di ossigeno liquido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O</a:t>
            </a:r>
            <a:r>
              <a:rPr lang="it-IT" sz="2400" baseline="-25000" dirty="0">
                <a:latin typeface="Comic Sans MS" pitchFamily="66" charset="0"/>
              </a:rPr>
              <a:t>2</a:t>
            </a:r>
            <a:r>
              <a:rPr lang="it-IT" sz="2400" dirty="0">
                <a:latin typeface="Comic Sans MS" pitchFamily="66" charset="0"/>
              </a:rPr>
              <a:t> può provocare il congelamento dei </a:t>
            </a:r>
            <a:r>
              <a:rPr lang="it-IT" sz="2400" dirty="0" smtClean="0">
                <a:latin typeface="Comic Sans MS" pitchFamily="66" charset="0"/>
              </a:rPr>
              <a:t>piedi</a:t>
            </a: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endParaRPr lang="it-IT" sz="2400" dirty="0">
              <a:latin typeface="Comic Sans MS" pitchFamily="66" charset="0"/>
            </a:endParaRP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>
                <a:latin typeface="Comic Sans MS" pitchFamily="66" charset="0"/>
              </a:rPr>
              <a:t>La formazione di nebbia può essere pericolosa in caso di perdita di ossigeno o di qualsiasi liquido a basse temperature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diminuzione visibilità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importante tenere sempre pulita l'area di lavoro.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theme/theme1.xml><?xml version="1.0" encoding="utf-8"?>
<a:theme xmlns:a="http://schemas.openxmlformats.org/drawingml/2006/main" name="Raggio">
  <a:themeElements>
    <a:clrScheme name="Raggio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Raggi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ggio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498</TotalTime>
  <Words>1048</Words>
  <Application>Microsoft Office PowerPoint</Application>
  <PresentationFormat>Presentazione su schermo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Comic Sans MS</vt:lpstr>
      <vt:lpstr>Wingdings</vt:lpstr>
      <vt:lpstr>Raggio</vt:lpstr>
      <vt:lpstr>Presentazione standard di PowerPoint</vt:lpstr>
      <vt:lpstr>Presentazione standard di PowerPoint</vt:lpstr>
      <vt:lpstr>Proprietà dei fluidi criogenici</vt:lpstr>
      <vt:lpstr>Densità dei gas </vt:lpstr>
      <vt:lpstr>Punto di ebollizione</vt:lpstr>
      <vt:lpstr>Punto di congelamento </vt:lpstr>
      <vt:lpstr>Rapporto dei volumi tra gas e liquidi </vt:lpstr>
      <vt:lpstr>RISCHI DA FUORIUSCITA</vt:lpstr>
      <vt:lpstr>Presentazione standard di PowerPoint</vt:lpstr>
      <vt:lpstr>ALTRI RISCHI</vt:lpstr>
      <vt:lpstr>PERICOLI PER LA SALUTE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Indumenti protettivi </vt:lpstr>
    </vt:vector>
  </TitlesOfParts>
  <Company>Università di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Dip. Scienze Farmaceutiche</dc:creator>
  <cp:lastModifiedBy>Tavagnacco</cp:lastModifiedBy>
  <cp:revision>50</cp:revision>
  <dcterms:created xsi:type="dcterms:W3CDTF">2006-06-14T14:08:03Z</dcterms:created>
  <dcterms:modified xsi:type="dcterms:W3CDTF">2018-07-02T15:34:09Z</dcterms:modified>
</cp:coreProperties>
</file>