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9" r:id="rId5"/>
    <p:sldId id="257" r:id="rId6"/>
    <p:sldId id="266" r:id="rId7"/>
    <p:sldId id="258" r:id="rId8"/>
    <p:sldId id="268" r:id="rId9"/>
    <p:sldId id="259" r:id="rId10"/>
    <p:sldId id="260" r:id="rId11"/>
    <p:sldId id="261" r:id="rId12"/>
    <p:sldId id="267" r:id="rId13"/>
    <p:sldId id="270" r:id="rId14"/>
    <p:sldId id="271" r:id="rId15"/>
    <p:sldId id="272" r:id="rId16"/>
    <p:sldId id="277" r:id="rId17"/>
    <p:sldId id="278" r:id="rId18"/>
    <p:sldId id="262" r:id="rId19"/>
    <p:sldId id="263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6BCC0-03BC-48A8-9CC7-621F48C49A6B}" type="datetimeFigureOut">
              <a:rPr lang="it-IT" smtClean="0"/>
              <a:t>26/03/2018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7A10-66FA-4A6F-8409-0CEFB27EA6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7242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6BCC0-03BC-48A8-9CC7-621F48C49A6B}" type="datetimeFigureOut">
              <a:rPr lang="it-IT" smtClean="0"/>
              <a:t>26/03/2018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7A10-66FA-4A6F-8409-0CEFB27EA6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9869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6BCC0-03BC-48A8-9CC7-621F48C49A6B}" type="datetimeFigureOut">
              <a:rPr lang="it-IT" smtClean="0"/>
              <a:t>26/03/2018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7A10-66FA-4A6F-8409-0CEFB27EA6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284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6BCC0-03BC-48A8-9CC7-621F48C49A6B}" type="datetimeFigureOut">
              <a:rPr lang="it-IT" smtClean="0"/>
              <a:t>26/03/2018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7A10-66FA-4A6F-8409-0CEFB27EA6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8699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6BCC0-03BC-48A8-9CC7-621F48C49A6B}" type="datetimeFigureOut">
              <a:rPr lang="it-IT" smtClean="0"/>
              <a:t>26/03/2018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7A10-66FA-4A6F-8409-0CEFB27EA6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346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6BCC0-03BC-48A8-9CC7-621F48C49A6B}" type="datetimeFigureOut">
              <a:rPr lang="it-IT" smtClean="0"/>
              <a:t>26/03/2018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7A10-66FA-4A6F-8409-0CEFB27EA6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6018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6BCC0-03BC-48A8-9CC7-621F48C49A6B}" type="datetimeFigureOut">
              <a:rPr lang="it-IT" smtClean="0"/>
              <a:t>26/03/2018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7A10-66FA-4A6F-8409-0CEFB27EA6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6824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6BCC0-03BC-48A8-9CC7-621F48C49A6B}" type="datetimeFigureOut">
              <a:rPr lang="it-IT" smtClean="0"/>
              <a:t>26/03/2018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7A10-66FA-4A6F-8409-0CEFB27EA6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0490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6BCC0-03BC-48A8-9CC7-621F48C49A6B}" type="datetimeFigureOut">
              <a:rPr lang="it-IT" smtClean="0"/>
              <a:t>26/03/2018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7A10-66FA-4A6F-8409-0CEFB27EA6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344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6BCC0-03BC-48A8-9CC7-621F48C49A6B}" type="datetimeFigureOut">
              <a:rPr lang="it-IT" smtClean="0"/>
              <a:t>26/03/2018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7A10-66FA-4A6F-8409-0CEFB27EA6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1036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6BCC0-03BC-48A8-9CC7-621F48C49A6B}" type="datetimeFigureOut">
              <a:rPr lang="it-IT" smtClean="0"/>
              <a:t>26/03/2018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7A10-66FA-4A6F-8409-0CEFB27EA6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739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6BCC0-03BC-48A8-9CC7-621F48C49A6B}" type="datetimeFigureOut">
              <a:rPr lang="it-IT" smtClean="0"/>
              <a:t>26/03/2018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77A10-66FA-4A6F-8409-0CEFB27EA6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83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La decomposizione delle serie storiche </a:t>
            </a:r>
            <a:r>
              <a:rPr lang="it-IT" dirty="0" smtClean="0"/>
              <a:t>economiche 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t</a:t>
            </a:r>
            <a:r>
              <a:rPr lang="it-IT" smtClean="0"/>
              <a:t>ramite </a:t>
            </a:r>
            <a:r>
              <a:rPr lang="it-IT" dirty="0" smtClean="0"/>
              <a:t>Excel o GRETL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8014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903" y="2066024"/>
            <a:ext cx="6696075" cy="450532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46" y="0"/>
            <a:ext cx="44196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54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699"/>
            <a:ext cx="4343400" cy="268605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268880"/>
            <a:ext cx="664845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13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920" y="157520"/>
            <a:ext cx="8572473" cy="655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48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81" y="214044"/>
            <a:ext cx="10379182" cy="603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291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12" y="463639"/>
            <a:ext cx="10297260" cy="576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439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40" y="1107583"/>
            <a:ext cx="10807326" cy="443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057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Sommario dei passi intrapresi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t-IT" dirty="0" smtClean="0"/>
              <a:t>Destagionalizzare la serie (individuare la componente stagionale)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Individuare il trend (tramite medie mobili o regressione)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Stimare l’errore (per un confronto tra modelli: additiva o moltiplicativa?)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Utilizzare le informazioni per la previsione (previsione=dato stagionale + trend)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26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7011" y="2202163"/>
            <a:ext cx="10515600" cy="1325563"/>
          </a:xfrm>
        </p:spPr>
        <p:txBody>
          <a:bodyPr/>
          <a:lstStyle/>
          <a:p>
            <a:pPr algn="ctr"/>
            <a:r>
              <a:rPr lang="it-IT" dirty="0" smtClean="0"/>
              <a:t>Altro materiale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631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784" y="1076653"/>
            <a:ext cx="9923633" cy="5410645"/>
          </a:xfrm>
          <a:prstGeom prst="rect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823784" y="60325"/>
            <a:ext cx="10515600" cy="1325563"/>
          </a:xfrm>
        </p:spPr>
        <p:txBody>
          <a:bodyPr>
            <a:normAutofit/>
          </a:bodyPr>
          <a:lstStyle/>
          <a:p>
            <a:r>
              <a:rPr lang="it-IT" sz="3600" dirty="0" smtClean="0"/>
              <a:t>Esempio di filtro in </a:t>
            </a:r>
            <a:r>
              <a:rPr lang="it-IT" sz="3600" dirty="0" err="1"/>
              <a:t>G</a:t>
            </a:r>
            <a:r>
              <a:rPr lang="it-IT" sz="3600" dirty="0" err="1" smtClean="0"/>
              <a:t>retl</a:t>
            </a:r>
            <a:r>
              <a:rPr lang="it-IT" sz="3600" dirty="0" smtClean="0"/>
              <a:t>: trend polinomiale di ordine 3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75927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978" y="3260381"/>
            <a:ext cx="4305300" cy="310515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7831"/>
            <a:ext cx="6657975" cy="4457700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Esempio di filtro in </a:t>
            </a:r>
            <a:r>
              <a:rPr lang="it-IT" sz="3600" dirty="0" err="1"/>
              <a:t>Gretl</a:t>
            </a:r>
            <a:r>
              <a:rPr lang="it-IT" sz="3600" dirty="0"/>
              <a:t>: trend polinomiale di ordine 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67859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40" y="1094704"/>
            <a:ext cx="11431352" cy="435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017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03" y="807412"/>
            <a:ext cx="18859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4262102"/>
            <a:ext cx="84391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657" y="360886"/>
            <a:ext cx="4158265" cy="285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711" y="360886"/>
            <a:ext cx="4748011" cy="295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261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Decomposizione e previsione con GRETL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Dati mensili con stagionalità</a:t>
            </a:r>
          </a:p>
          <a:p>
            <a:r>
              <a:rPr lang="it-IT" dirty="0" smtClean="0"/>
              <a:t>Trova media mobile M12</a:t>
            </a:r>
          </a:p>
          <a:p>
            <a:r>
              <a:rPr lang="it-IT" dirty="0" smtClean="0"/>
              <a:t>Regredisci la M12 sul trend</a:t>
            </a:r>
          </a:p>
          <a:p>
            <a:r>
              <a:rPr lang="it-IT" dirty="0" smtClean="0"/>
              <a:t>Utilizza il modello econometrico per la previsione del trend</a:t>
            </a:r>
            <a:endParaRPr 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174" y="1496745"/>
            <a:ext cx="4800600" cy="1619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490" y="3896816"/>
            <a:ext cx="6665897" cy="296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87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89" y="1222193"/>
            <a:ext cx="11271565" cy="460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6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983" y="-2745"/>
            <a:ext cx="7968947" cy="671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962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8048" y="2593171"/>
            <a:ext cx="10515600" cy="1325563"/>
          </a:xfrm>
        </p:spPr>
        <p:txBody>
          <a:bodyPr/>
          <a:lstStyle/>
          <a:p>
            <a:r>
              <a:rPr lang="it-IT" dirty="0" smtClean="0"/>
              <a:t>Smussamento tramite la media mobilie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11356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376" y="264956"/>
            <a:ext cx="7553325" cy="57816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1378" y="754353"/>
            <a:ext cx="3836831" cy="7112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La media mobile per smussare la stagionalità\ciclo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46" y="3585961"/>
            <a:ext cx="61436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5600700"/>
            <a:ext cx="60007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052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76" y="841095"/>
            <a:ext cx="7298096" cy="591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665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62450" cy="267652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316" y="2173502"/>
            <a:ext cx="6619875" cy="443865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7031865" y="1081825"/>
            <a:ext cx="2796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Dataset</a:t>
            </a:r>
            <a:r>
              <a:rPr lang="it-IT" dirty="0" smtClean="0"/>
              <a:t>: presenze turistiche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4262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2595" y="2116652"/>
            <a:ext cx="10515600" cy="1325563"/>
          </a:xfrm>
        </p:spPr>
        <p:txBody>
          <a:bodyPr/>
          <a:lstStyle/>
          <a:p>
            <a:r>
              <a:rPr lang="it-IT" dirty="0" smtClean="0"/>
              <a:t>Altre tecniche di filtraggio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946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457" y="402238"/>
            <a:ext cx="7459154" cy="167369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015" y="2259527"/>
            <a:ext cx="7064590" cy="400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159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129</Words>
  <Application>Microsoft Office PowerPoint</Application>
  <PresentationFormat>Widescreen</PresentationFormat>
  <Paragraphs>19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di Office</vt:lpstr>
      <vt:lpstr>La decomposizione delle serie storiche economiche </vt:lpstr>
      <vt:lpstr>Presentazione standard di PowerPoint</vt:lpstr>
      <vt:lpstr>Presentazione standard di PowerPoint</vt:lpstr>
      <vt:lpstr>Smussamento tramite la media mobilie</vt:lpstr>
      <vt:lpstr>La media mobile per smussare la stagionalità\ciclo</vt:lpstr>
      <vt:lpstr>Presentazione standard di PowerPoint</vt:lpstr>
      <vt:lpstr>Presentazione standard di PowerPoint</vt:lpstr>
      <vt:lpstr>Altre tecniche di filtraggio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Sommario dei passi intrapresi</vt:lpstr>
      <vt:lpstr>Altro materiale</vt:lpstr>
      <vt:lpstr>Esempio di filtro in Gretl: trend polinomiale di ordine 3</vt:lpstr>
      <vt:lpstr>Esempio di filtro in Gretl: trend polinomiale di ordine 4</vt:lpstr>
      <vt:lpstr>Presentazione standard di PowerPoint</vt:lpstr>
      <vt:lpstr>Decomposizione e previsione con GRETL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Danielis</dc:creator>
  <cp:lastModifiedBy>Danielis</cp:lastModifiedBy>
  <cp:revision>29</cp:revision>
  <dcterms:created xsi:type="dcterms:W3CDTF">2017-03-19T10:59:44Z</dcterms:created>
  <dcterms:modified xsi:type="dcterms:W3CDTF">2018-03-26T09:13:48Z</dcterms:modified>
</cp:coreProperties>
</file>