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0" r:id="rId8"/>
    <p:sldId id="262" r:id="rId9"/>
    <p:sldId id="263" r:id="rId10"/>
    <p:sldId id="265" r:id="rId11"/>
    <p:sldId id="266" r:id="rId12"/>
    <p:sldId id="268" r:id="rId13"/>
    <p:sldId id="269" r:id="rId14"/>
    <p:sldId id="270" r:id="rId15"/>
    <p:sldId id="272" r:id="rId16"/>
    <p:sldId id="271" r:id="rId17"/>
    <p:sldId id="267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54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34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64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88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23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72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86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43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0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96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A7952-6C03-4BC3-9A18-0AD6B7F12239}" type="datetimeFigureOut">
              <a:rPr lang="it-IT" smtClean="0"/>
              <a:t>26/03/2018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30697-73E6-478D-A6F5-D749B79E9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84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Decomposizione di una serie temporale con GRETL: modello moltiplicativo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Vengono illustrati i passi per decomporre una serie storica secondo il modello additivo con GRETL invece che con Excel. In realtà sarà utile entrare ed uscire da GRETL utilizzando anche Excel per costruire i dati sulla serie stagionale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45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Stima della componente sistematica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4967" y="1640640"/>
            <a:ext cx="4743450" cy="914400"/>
          </a:xfrm>
          <a:prstGeom prst="rect">
            <a:avLst/>
          </a:prstGeom>
        </p:spPr>
      </p:pic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838200" y="1825625"/>
            <a:ext cx="4845908" cy="4351338"/>
          </a:xfrm>
        </p:spPr>
        <p:txBody>
          <a:bodyPr/>
          <a:lstStyle/>
          <a:p>
            <a:r>
              <a:rPr lang="it-IT" dirty="0" smtClean="0"/>
              <a:t>Stima di y= SM*</a:t>
            </a:r>
            <a:r>
              <a:rPr lang="it-IT" dirty="0" err="1" smtClean="0"/>
              <a:t>pt_D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410" y="3394247"/>
            <a:ext cx="4152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56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Stima dell’errore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878859" cy="958764"/>
          </a:xfrm>
        </p:spPr>
        <p:txBody>
          <a:bodyPr/>
          <a:lstStyle/>
          <a:p>
            <a:r>
              <a:rPr lang="it-IT" dirty="0" smtClean="0"/>
              <a:t>errore=</a:t>
            </a:r>
            <a:r>
              <a:rPr lang="it-IT" dirty="0" err="1" smtClean="0"/>
              <a:t>cons_bibite</a:t>
            </a:r>
            <a:r>
              <a:rPr lang="it-IT" dirty="0" smtClean="0"/>
              <a:t> - </a:t>
            </a:r>
            <a:r>
              <a:rPr lang="it-IT" dirty="0" err="1" smtClean="0"/>
              <a:t>stimadi_y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264" y="2919326"/>
            <a:ext cx="4152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95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713" y="0"/>
            <a:ext cx="6433752" cy="671673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417" y="1235677"/>
            <a:ext cx="32362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Risultati numerici</a:t>
            </a:r>
          </a:p>
          <a:p>
            <a:endParaRPr lang="it-IT" dirty="0"/>
          </a:p>
          <a:p>
            <a:r>
              <a:rPr lang="it-IT" dirty="0" smtClean="0"/>
              <a:t>Stima di y= SM*</a:t>
            </a:r>
            <a:r>
              <a:rPr lang="it-IT" dirty="0" err="1" smtClean="0"/>
              <a:t>pt_D</a:t>
            </a:r>
            <a:endParaRPr lang="it-IT" dirty="0" smtClean="0"/>
          </a:p>
          <a:p>
            <a:r>
              <a:rPr lang="it-IT" dirty="0" smtClean="0"/>
              <a:t>= componente stagionale* trend</a:t>
            </a:r>
          </a:p>
          <a:p>
            <a:endParaRPr lang="it-IT" dirty="0"/>
          </a:p>
          <a:p>
            <a:r>
              <a:rPr lang="it-IT" dirty="0" smtClean="0"/>
              <a:t>Y= SM*</a:t>
            </a:r>
            <a:r>
              <a:rPr lang="it-IT" dirty="0" err="1" smtClean="0"/>
              <a:t>pt_D+errore</a:t>
            </a:r>
            <a:endParaRPr lang="it-IT" dirty="0" smtClean="0"/>
          </a:p>
          <a:p>
            <a:endParaRPr lang="it-IT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27" y="3358369"/>
            <a:ext cx="3741395" cy="207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87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1145060"/>
            <a:ext cx="8344930" cy="5543159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9934"/>
          </a:xfrm>
        </p:spPr>
        <p:txBody>
          <a:bodyPr/>
          <a:lstStyle/>
          <a:p>
            <a:r>
              <a:rPr lang="it-IT" dirty="0" smtClean="0"/>
              <a:t>Rappresentazione grafica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1951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Previsione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7708" y="1825625"/>
            <a:ext cx="4950941" cy="4501549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La previsione deve tener conto del mese e dell’anno che si vuole prevedere.</a:t>
            </a:r>
          </a:p>
          <a:p>
            <a:r>
              <a:rPr lang="it-IT" dirty="0" smtClean="0"/>
              <a:t>Tutto sommato è più agevole in Excel. </a:t>
            </a:r>
          </a:p>
          <a:p>
            <a:pPr lvl="1"/>
            <a:r>
              <a:rPr lang="it-IT" dirty="0" smtClean="0"/>
              <a:t>Per il mese, si prenda la componente stagionale mensile corrispondente al mese che si vuole prevedere</a:t>
            </a:r>
          </a:p>
          <a:p>
            <a:r>
              <a:rPr lang="it-IT" dirty="0" smtClean="0"/>
              <a:t>per il trend si estenda il trend al momento desiderato (37,38,….). Bisogna però disporre dell’equazione del trend (costante 380,428 e coefficiente 9,49556), facilmente ottenibile regredendo la serie destagionalizzata D sul trend.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 noti che la previsione è solo di tipo puntuale. Non vengono indicati intervalli di confidenza perché non deriva da un modello econometrico con variabili stocastiche </a:t>
            </a:r>
          </a:p>
          <a:p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observations</a:t>
            </a:r>
            <a:r>
              <a:rPr lang="it-IT" dirty="0" smtClean="0"/>
              <a:t>, per fare </a:t>
            </a:r>
            <a:r>
              <a:rPr lang="it-IT" smtClean="0"/>
              <a:t>la previsione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649" y="194253"/>
            <a:ext cx="5562600" cy="29337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979" y="3127953"/>
            <a:ext cx="2573809" cy="319922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7788" y="3298825"/>
            <a:ext cx="4504113" cy="253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11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Riassunto dei passi effettuati (modello additivo Y=S*T*E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Caricamento della serie storica originaria in GRETL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Destagionalizzazione in GRETL (media mobile a 12, centrata)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Costruzione della serie stagionale (in Excel per i 36 mesi)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Caricamento della serie stagionale </a:t>
            </a:r>
            <a:r>
              <a:rPr lang="it-IT" dirty="0" smtClean="0"/>
              <a:t>in GRETL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Calcolo della </a:t>
            </a:r>
            <a:r>
              <a:rPr lang="it-IT" dirty="0"/>
              <a:t>serie destagionalizzata </a:t>
            </a:r>
            <a:r>
              <a:rPr lang="it-IT" dirty="0" smtClean="0"/>
              <a:t>D con GRETL (D=Y/S)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Stima del trend sulla base di D </a:t>
            </a:r>
            <a:r>
              <a:rPr lang="it-IT" dirty="0"/>
              <a:t>con </a:t>
            </a:r>
            <a:r>
              <a:rPr lang="it-IT" dirty="0" smtClean="0"/>
              <a:t>GRETL (modello lineare)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Stima della serie (Y=D*T) e dell’errore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Previsione: stimo il trend per il futuro e ci aggiungo la componente stagionale (più facile in Excel)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39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4676" y="2548152"/>
            <a:ext cx="10515600" cy="1325563"/>
          </a:xfrm>
        </p:spPr>
        <p:txBody>
          <a:bodyPr/>
          <a:lstStyle/>
          <a:p>
            <a:pPr algn="ctr"/>
            <a:r>
              <a:rPr lang="it-IT" dirty="0" smtClean="0"/>
              <a:t>Altro materiale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455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Note ulteriori: passare dallo spazio delle serie a quello delle matrici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3700849" cy="1115283"/>
          </a:xfrm>
        </p:spPr>
        <p:txBody>
          <a:bodyPr>
            <a:noAutofit/>
          </a:bodyPr>
          <a:lstStyle/>
          <a:p>
            <a:r>
              <a:rPr lang="it-IT" sz="3200" dirty="0" smtClean="0"/>
              <a:t>Dalle matrici alle serie</a:t>
            </a:r>
          </a:p>
          <a:p>
            <a:endParaRPr lang="it-IT" sz="3200" dirty="0"/>
          </a:p>
          <a:p>
            <a:endParaRPr lang="it-IT" sz="3200" dirty="0" smtClean="0"/>
          </a:p>
          <a:p>
            <a:r>
              <a:rPr lang="it-IT" sz="3200" dirty="0" smtClean="0"/>
              <a:t>Dalla serie alla matrice</a:t>
            </a:r>
            <a:endParaRPr lang="it-IT" sz="32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488" y="1608867"/>
            <a:ext cx="4962525" cy="12573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488" y="3385150"/>
            <a:ext cx="2932928" cy="353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7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Caricare i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075" y="1347830"/>
            <a:ext cx="8511746" cy="141184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File </a:t>
            </a:r>
            <a:r>
              <a:rPr lang="it-IT" dirty="0" err="1" smtClean="0"/>
              <a:t>excel</a:t>
            </a:r>
            <a:r>
              <a:rPr lang="it-IT" dirty="0" smtClean="0"/>
              <a:t> CSV (comma </a:t>
            </a:r>
            <a:r>
              <a:rPr lang="it-IT" dirty="0" err="1" smtClean="0"/>
              <a:t>separated</a:t>
            </a:r>
            <a:r>
              <a:rPr lang="it-IT" dirty="0" smtClean="0"/>
              <a:t> </a:t>
            </a:r>
            <a:r>
              <a:rPr lang="it-IT" dirty="0" err="1" smtClean="0"/>
              <a:t>variables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Copia e incolla (CTRL+V) in Gretel</a:t>
            </a:r>
          </a:p>
          <a:p>
            <a:r>
              <a:rPr lang="it-IT" dirty="0" smtClean="0"/>
              <a:t>Vogliamo decomporre i dati in un modello moltiplicativo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1482" y="1364305"/>
            <a:ext cx="2419111" cy="70845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716" y="2759675"/>
            <a:ext cx="42291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2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la media mobile a 12 mesi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881" y="2865224"/>
            <a:ext cx="6287530" cy="2392146"/>
          </a:xfrm>
        </p:spPr>
        <p:txBody>
          <a:bodyPr/>
          <a:lstStyle/>
          <a:p>
            <a:r>
              <a:rPr lang="it-IT" dirty="0" smtClean="0"/>
              <a:t>Variabile\Filtro\media mobile (centrata)</a:t>
            </a:r>
          </a:p>
          <a:p>
            <a:r>
              <a:rPr lang="it-IT" dirty="0" smtClean="0"/>
              <a:t>Salvare il risultato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462" y="3111588"/>
            <a:ext cx="4629150" cy="314325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4350" y="1477856"/>
            <a:ext cx="490537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8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Esito grafico: la serie storica è stata destagionalizzata (smussata)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669" y="2169126"/>
            <a:ext cx="6581775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90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Calcolo della componente stagionale mista a errore SE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9911" y="1395691"/>
            <a:ext cx="5076825" cy="82867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0703" y="2660822"/>
            <a:ext cx="770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Aggiungere nuova variabile (RAPP) e scrivere RAPP=</a:t>
            </a:r>
            <a:r>
              <a:rPr lang="it-IT" dirty="0" err="1" smtClean="0"/>
              <a:t>cons_bibite</a:t>
            </a:r>
            <a:r>
              <a:rPr lang="it-IT" dirty="0" smtClean="0"/>
              <a:t>/</a:t>
            </a:r>
            <a:r>
              <a:rPr lang="it-IT" dirty="0" err="1" smtClean="0"/>
              <a:t>ma_cons_bibite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085" y="3896755"/>
            <a:ext cx="4152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8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552" y="101514"/>
            <a:ext cx="6954795" cy="1325563"/>
          </a:xfrm>
        </p:spPr>
        <p:txBody>
          <a:bodyPr/>
          <a:lstStyle/>
          <a:p>
            <a:r>
              <a:rPr lang="it-IT" dirty="0" smtClean="0"/>
              <a:t>Stima della componente stagionale 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377560"/>
            <a:ext cx="7243119" cy="435133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Meglio farlo su Excel</a:t>
            </a:r>
          </a:p>
          <a:p>
            <a:r>
              <a:rPr lang="it-IT" dirty="0" smtClean="0"/>
              <a:t>Esportare la variabile RAPP in </a:t>
            </a:r>
            <a:r>
              <a:rPr lang="it-IT" dirty="0" err="1" smtClean="0"/>
              <a:t>excel</a:t>
            </a:r>
            <a:r>
              <a:rPr lang="it-IT" dirty="0" smtClean="0"/>
              <a:t>, scegliendo gli opportuni valori (punto, virgola, aprire </a:t>
            </a:r>
            <a:r>
              <a:rPr lang="it-IT" dirty="0" err="1" smtClean="0"/>
              <a:t>excel</a:t>
            </a:r>
            <a:r>
              <a:rPr lang="it-IT" dirty="0" smtClean="0"/>
              <a:t> e caricare)</a:t>
            </a:r>
          </a:p>
          <a:p>
            <a:r>
              <a:rPr lang="it-IT" dirty="0" smtClean="0"/>
              <a:t>Produrre la serie della componente stagionale Sm e trasferirla di nuovo con un copia e incolla su GRETL (assicurarsi la compatibilità tra Excel e </a:t>
            </a:r>
            <a:r>
              <a:rPr lang="it-IT" dirty="0" err="1" smtClean="0"/>
              <a:t>Gretl</a:t>
            </a:r>
            <a:r>
              <a:rPr lang="it-IT" dirty="0" smtClean="0"/>
              <a:t> relativamente all’uso del punto e della virgola, eventualmente cambiare la lingua in pannello di controllo)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102" y="2781300"/>
            <a:ext cx="4143375" cy="40767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3119" y="-82893"/>
            <a:ext cx="492442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56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Stimare la serie destagionalizzata 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434016" cy="4351338"/>
          </a:xfrm>
        </p:spPr>
        <p:txBody>
          <a:bodyPr/>
          <a:lstStyle/>
          <a:p>
            <a:r>
              <a:rPr lang="it-IT" dirty="0" smtClean="0"/>
              <a:t>Definisci nuova variabile</a:t>
            </a:r>
          </a:p>
          <a:p>
            <a:r>
              <a:rPr lang="it-IT" dirty="0" smtClean="0"/>
              <a:t>D=</a:t>
            </a:r>
            <a:r>
              <a:rPr lang="it-IT" dirty="0" err="1" smtClean="0"/>
              <a:t>cons_bibite</a:t>
            </a:r>
            <a:r>
              <a:rPr lang="it-IT" dirty="0" smtClean="0"/>
              <a:t>/SM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085" y="3896755"/>
            <a:ext cx="4152900" cy="173355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836" y="1891871"/>
            <a:ext cx="46291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8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Stima del trend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8897" y="1428869"/>
            <a:ext cx="6392563" cy="1766072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Si può fare con la M3 o con una regressione lineare. In questo caso lo facciamo in questo secondo modo sulla serie destagionalizzata D</a:t>
            </a:r>
          </a:p>
          <a:p>
            <a:r>
              <a:rPr lang="it-IT" dirty="0" smtClean="0"/>
              <a:t>Salvare la serie, nome </a:t>
            </a:r>
            <a:r>
              <a:rPr lang="it-IT" dirty="0" err="1" smtClean="0"/>
              <a:t>pT_D</a:t>
            </a:r>
            <a:endParaRPr lang="it-IT" dirty="0" smtClean="0"/>
          </a:p>
          <a:p>
            <a:r>
              <a:rPr lang="it-IT" dirty="0" smtClean="0"/>
              <a:t>Si potrebbero anche usare trend non lineare per ottenere </a:t>
            </a:r>
            <a:r>
              <a:rPr lang="it-IT" dirty="0" err="1" smtClean="0"/>
              <a:t>fittaggi</a:t>
            </a:r>
            <a:r>
              <a:rPr lang="it-IT" dirty="0" smtClean="0"/>
              <a:t> migliori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3275" y="848519"/>
            <a:ext cx="4200525" cy="181927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5" y="3722087"/>
            <a:ext cx="116681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Risultato grafico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3372" y="1825625"/>
            <a:ext cx="648525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59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510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Decomposizione di una serie temporale con GRETL: modello moltiplicativo</vt:lpstr>
      <vt:lpstr>1. Caricare i dati</vt:lpstr>
      <vt:lpstr>Fare la media mobile a 12 mesi</vt:lpstr>
      <vt:lpstr>Esito grafico: la serie storica è stata destagionalizzata (smussata)</vt:lpstr>
      <vt:lpstr>Calcolo della componente stagionale mista a errore SE</vt:lpstr>
      <vt:lpstr>Stima della componente stagionale Sm</vt:lpstr>
      <vt:lpstr>Stimare la serie destagionalizzata D</vt:lpstr>
      <vt:lpstr>Stima del trend</vt:lpstr>
      <vt:lpstr>Risultato grafico</vt:lpstr>
      <vt:lpstr>Stima della componente sistematica</vt:lpstr>
      <vt:lpstr>Stima dell’errore</vt:lpstr>
      <vt:lpstr>Presentazione standard di PowerPoint</vt:lpstr>
      <vt:lpstr>Rappresentazione grafica</vt:lpstr>
      <vt:lpstr>Previsione</vt:lpstr>
      <vt:lpstr>Riassunto dei passi effettuati (modello additivo Y=S*T*E</vt:lpstr>
      <vt:lpstr>Altro materiale</vt:lpstr>
      <vt:lpstr>Note ulteriori: passare dallo spazio delle serie a quello delle matrici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Decomposizione di una serie temporale con GRETL: modello moltiplicativo</dc:title>
  <dc:creator>Danielis</dc:creator>
  <cp:lastModifiedBy>Danielis</cp:lastModifiedBy>
  <cp:revision>33</cp:revision>
  <dcterms:created xsi:type="dcterms:W3CDTF">2017-03-24T14:54:10Z</dcterms:created>
  <dcterms:modified xsi:type="dcterms:W3CDTF">2018-03-26T08:58:37Z</dcterms:modified>
</cp:coreProperties>
</file>