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66" r:id="rId5"/>
    <p:sldId id="265" r:id="rId6"/>
    <p:sldId id="276" r:id="rId7"/>
    <p:sldId id="304" r:id="rId8"/>
    <p:sldId id="305" r:id="rId9"/>
    <p:sldId id="306" r:id="rId10"/>
    <p:sldId id="307" r:id="rId11"/>
    <p:sldId id="275" r:id="rId12"/>
    <p:sldId id="287" r:id="rId13"/>
    <p:sldId id="263" r:id="rId14"/>
    <p:sldId id="264" r:id="rId15"/>
    <p:sldId id="273" r:id="rId16"/>
    <p:sldId id="268" r:id="rId17"/>
    <p:sldId id="269" r:id="rId18"/>
    <p:sldId id="277" r:id="rId19"/>
    <p:sldId id="267" r:id="rId20"/>
    <p:sldId id="270" r:id="rId21"/>
    <p:sldId id="271" r:id="rId22"/>
    <p:sldId id="272" r:id="rId23"/>
    <p:sldId id="260" r:id="rId24"/>
    <p:sldId id="262" r:id="rId25"/>
    <p:sldId id="303" r:id="rId26"/>
    <p:sldId id="261" r:id="rId27"/>
    <p:sldId id="285" r:id="rId28"/>
    <p:sldId id="284" r:id="rId29"/>
    <p:sldId id="278" r:id="rId30"/>
    <p:sldId id="279" r:id="rId31"/>
    <p:sldId id="280" r:id="rId32"/>
    <p:sldId id="281" r:id="rId33"/>
    <p:sldId id="282" r:id="rId34"/>
    <p:sldId id="283" r:id="rId35"/>
    <p:sldId id="286" r:id="rId36"/>
    <p:sldId id="288" r:id="rId37"/>
    <p:sldId id="289" r:id="rId38"/>
    <p:sldId id="290" r:id="rId39"/>
    <p:sldId id="291" r:id="rId40"/>
    <p:sldId id="292" r:id="rId41"/>
    <p:sldId id="320" r:id="rId42"/>
    <p:sldId id="301" r:id="rId43"/>
    <p:sldId id="308" r:id="rId44"/>
    <p:sldId id="309" r:id="rId45"/>
    <p:sldId id="310" r:id="rId46"/>
    <p:sldId id="312" r:id="rId47"/>
    <p:sldId id="313" r:id="rId48"/>
    <p:sldId id="319" r:id="rId49"/>
    <p:sldId id="321" r:id="rId50"/>
    <p:sldId id="315" r:id="rId51"/>
    <p:sldId id="316" r:id="rId52"/>
    <p:sldId id="317" r:id="rId53"/>
    <p:sldId id="318" r:id="rId54"/>
    <p:sldId id="311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47FF3-CBA5-4AA4-BAD5-83C0B8CA793E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A5E3-6CD2-413E-8C86-C4AD4A137F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8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14C0-8FA6-4C4C-9219-244DB7FB1088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7FCC-CAF2-4A8A-8F7D-68D2641CEEB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CxcF7lAxQ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Analisi </a:t>
            </a:r>
            <a:r>
              <a:rPr lang="it-IT" dirty="0" smtClean="0"/>
              <a:t>econometrica delle </a:t>
            </a:r>
            <a:r>
              <a:rPr lang="it-IT" dirty="0"/>
              <a:t>serie storiche con GRETL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304911" cy="4824535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4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Appunti</a:t>
            </a:r>
            <a:r>
              <a:rPr lang="en-US" sz="2400" b="1" dirty="0"/>
              <a:t> da Econometric Models and Economic Forecasts / Robert S. </a:t>
            </a:r>
            <a:r>
              <a:rPr lang="en-US" sz="2400" b="1" dirty="0" err="1"/>
              <a:t>Pindyck</a:t>
            </a:r>
            <a:r>
              <a:rPr lang="en-US" sz="2400" b="1" dirty="0"/>
              <a:t>, Daniel L. </a:t>
            </a:r>
            <a:r>
              <a:rPr lang="en-US" sz="2400" b="1" dirty="0" err="1"/>
              <a:t>Rubinfeld</a:t>
            </a:r>
            <a:r>
              <a:rPr lang="en-US" sz="2400" b="1" dirty="0"/>
              <a:t> </a:t>
            </a:r>
            <a:r>
              <a:rPr lang="en-US" sz="2400" b="1" dirty="0" err="1"/>
              <a:t>Copertina</a:t>
            </a:r>
            <a:r>
              <a:rPr lang="en-US" sz="2400" b="1" dirty="0"/>
              <a:t> </a:t>
            </a:r>
            <a:r>
              <a:rPr lang="en-US" sz="2400" b="1" dirty="0" err="1"/>
              <a:t>rigida</a:t>
            </a:r>
            <a:r>
              <a:rPr lang="en-US" sz="2400" b="1" dirty="0"/>
              <a:t> – 1976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STOCHASTIC TIME SERIES</a:t>
            </a:r>
            <a:endParaRPr lang="it-IT" dirty="0"/>
          </a:p>
          <a:p>
            <a:pPr lvl="0"/>
            <a:r>
              <a:rPr lang="en-US" dirty="0"/>
              <a:t>Time-series analysis presumes that the series has been generated by a stochastic (or random) process.</a:t>
            </a:r>
            <a:endParaRPr lang="it-IT" dirty="0"/>
          </a:p>
          <a:p>
            <a:pPr lvl="0"/>
            <a:r>
              <a:rPr lang="en-US" dirty="0"/>
              <a:t>The description is given not in terms of a cause-effect relationship (regression model) but in terms of how that randomness is embodied in the process.</a:t>
            </a:r>
            <a:endParaRPr lang="it-IT" dirty="0"/>
          </a:p>
          <a:p>
            <a:pPr lvl="0"/>
            <a:r>
              <a:rPr lang="en-US" dirty="0"/>
              <a:t>In other words, we assume that each value of the series is drawn randomly from a probability distribution.</a:t>
            </a:r>
            <a:endParaRPr lang="it-IT" dirty="0"/>
          </a:p>
          <a:p>
            <a:pPr lvl="0"/>
            <a:r>
              <a:rPr lang="en-US" dirty="0"/>
              <a:t>The observed series is drawn from a set of jointly distributed random </a:t>
            </a:r>
            <a:r>
              <a:rPr lang="en-US" dirty="0" smtClean="0"/>
              <a:t>variables</a:t>
            </a:r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2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Appunti</a:t>
            </a:r>
            <a:r>
              <a:rPr lang="en-US" sz="2400" b="1" dirty="0"/>
              <a:t> da Econometric Models and Economic Forecasts / Robert S. </a:t>
            </a:r>
            <a:r>
              <a:rPr lang="en-US" sz="2400" b="1" dirty="0" err="1"/>
              <a:t>Pindyck</a:t>
            </a:r>
            <a:r>
              <a:rPr lang="en-US" sz="2400" b="1" dirty="0"/>
              <a:t>, Daniel L. </a:t>
            </a:r>
            <a:r>
              <a:rPr lang="en-US" sz="2400" b="1" dirty="0" err="1"/>
              <a:t>Rubinfeld</a:t>
            </a:r>
            <a:r>
              <a:rPr lang="en-US" sz="2400" b="1" dirty="0"/>
              <a:t> </a:t>
            </a:r>
            <a:r>
              <a:rPr lang="en-US" sz="2400" b="1" dirty="0" err="1"/>
              <a:t>Copertina</a:t>
            </a:r>
            <a:r>
              <a:rPr lang="en-US" sz="2400" b="1" dirty="0"/>
              <a:t> </a:t>
            </a:r>
            <a:r>
              <a:rPr lang="en-US" sz="2400" b="1" dirty="0" err="1"/>
              <a:t>rigida</a:t>
            </a:r>
            <a:r>
              <a:rPr lang="en-US" sz="2400" b="1" dirty="0"/>
              <a:t> – 1976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LINEAR TIME-SERIES MODELS</a:t>
            </a:r>
            <a:endParaRPr lang="it-IT" dirty="0"/>
          </a:p>
          <a:p>
            <a:pPr lvl="0"/>
            <a:r>
              <a:rPr lang="en-US" dirty="0"/>
              <a:t>While there are many functional forms that can be used, we use a linear specification. The assumption of linearity allows us to make quantitative statements about the stochastic properties of the models and the forecasts generated.</a:t>
            </a:r>
            <a:endParaRPr lang="it-IT" dirty="0"/>
          </a:p>
          <a:p>
            <a:pPr lvl="0"/>
            <a:r>
              <a:rPr lang="en-US" dirty="0"/>
              <a:t>The models are written as equations with fixed estimated coefficients, representing a stochastic structure that does not change over time.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7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di serie storiche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9200"/>
            <a:ext cx="821055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35696" y="2204864"/>
            <a:ext cx="237626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39125" cy="59721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3568" y="644884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Katchova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Time Series ARIMA Models -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https://www.youtube.com/watch?v=Y2khrpVo6qI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63688" y="1484784"/>
            <a:ext cx="237626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Modello MA: una descrizione più precisa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1" y="1417638"/>
            <a:ext cx="9114035" cy="52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85800"/>
            <a:ext cx="8572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685800"/>
            <a:ext cx="8191500" cy="5486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779912" y="1412776"/>
            <a:ext cx="15841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24128" y="1916832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 random vector </a:t>
            </a:r>
            <a:r>
              <a:rPr lang="en-GB" sz="1600" dirty="0" smtClean="0"/>
              <a:t>is </a:t>
            </a:r>
            <a:r>
              <a:rPr lang="en-GB" sz="1600" dirty="0"/>
              <a:t>said to be a white noise vector </a:t>
            </a:r>
            <a:r>
              <a:rPr lang="en-GB" sz="1600" dirty="0" smtClean="0"/>
              <a:t>if </a:t>
            </a:r>
            <a:r>
              <a:rPr lang="en-GB" sz="1600" dirty="0"/>
              <a:t>its components each have a probability distribution with zero mean and finite variance, and are statistically independent:</a:t>
            </a:r>
          </a:p>
        </p:txBody>
      </p:sp>
    </p:spTree>
    <p:extLst>
      <p:ext uri="{BB962C8B-B14F-4D97-AF65-F5344CB8AC3E}">
        <p14:creationId xmlns:p14="http://schemas.microsoft.com/office/powerpoint/2010/main" val="1249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STATIONARY AND NONSTATIONARY TIME SERIES</a:t>
            </a:r>
            <a:endParaRPr lang="it-IT" sz="1600" dirty="0"/>
          </a:p>
          <a:p>
            <a:pPr lvl="0"/>
            <a:r>
              <a:rPr lang="en-US" sz="1600" dirty="0"/>
              <a:t>Stationary process: invariant with respect to time, </a:t>
            </a:r>
            <a:r>
              <a:rPr lang="en-US" sz="1600" b="1" dirty="0"/>
              <a:t>it is easier to model the process via an equation with fixed coefficients that can be estimated from past data</a:t>
            </a:r>
            <a:endParaRPr lang="it-IT" sz="1600" b="1" dirty="0"/>
          </a:p>
          <a:p>
            <a:pPr lvl="0"/>
            <a:r>
              <a:rPr lang="en-US" sz="1600" dirty="0"/>
              <a:t>The stochastic processes are assumed to be in equilibrium over time about a constant mean level.</a:t>
            </a:r>
            <a:endParaRPr lang="it-IT" sz="1600" dirty="0"/>
          </a:p>
          <a:p>
            <a:pPr lvl="0"/>
            <a:r>
              <a:rPr lang="en-US" sz="1600" dirty="0"/>
              <a:t>One would suspect that </a:t>
            </a:r>
            <a:r>
              <a:rPr lang="en-US" sz="1600" b="1" dirty="0"/>
              <a:t>many of the time series that one encounters in business and economics are not generated by stationary processes </a:t>
            </a:r>
            <a:r>
              <a:rPr lang="en-US" sz="1600" dirty="0"/>
              <a:t>(GNP, prices, stocks)… </a:t>
            </a:r>
            <a:r>
              <a:rPr lang="en-US" sz="1600" dirty="0">
                <a:solidFill>
                  <a:srgbClr val="FF0000"/>
                </a:solidFill>
              </a:rPr>
              <a:t>certain classes of nonstationary processes can easily be transformed into stationary or approximately stationary processes</a:t>
            </a:r>
            <a:r>
              <a:rPr lang="en-US" sz="1600" dirty="0"/>
              <a:t>.</a:t>
            </a:r>
            <a:endParaRPr lang="it-IT" sz="1600" dirty="0"/>
          </a:p>
          <a:p>
            <a:pPr lvl="0"/>
            <a:r>
              <a:rPr lang="en-US" sz="1600" b="1" dirty="0"/>
              <a:t>If a stochastic process is stationary, the mean, the variance and the covariance is stationary and they can be estimated by the sample</a:t>
            </a:r>
            <a:endParaRPr lang="it-IT" sz="1600" b="1" dirty="0"/>
          </a:p>
          <a:p>
            <a:pPr lvl="0"/>
            <a:r>
              <a:rPr lang="en-US" sz="1600" dirty="0"/>
              <a:t>The </a:t>
            </a:r>
            <a:r>
              <a:rPr lang="en-US" sz="1600" b="1" dirty="0"/>
              <a:t>autocorrelation function provides us with a measure of how much correlation there is between neighboring data points in the series</a:t>
            </a:r>
            <a:r>
              <a:rPr lang="en-US" sz="1600" dirty="0"/>
              <a:t>.</a:t>
            </a:r>
            <a:endParaRPr lang="it-IT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HOMOGENEOUS NONSTATIONARY PROCESSES</a:t>
            </a:r>
            <a:endParaRPr lang="it-IT" sz="1600" dirty="0" smtClean="0"/>
          </a:p>
          <a:p>
            <a:pPr lvl="0"/>
            <a:r>
              <a:rPr lang="en-US" sz="1600" dirty="0" smtClean="0"/>
              <a:t>Probably </a:t>
            </a:r>
            <a:r>
              <a:rPr lang="en-US" sz="1600" dirty="0"/>
              <a:t>very few of the time series one meets in practice are stationary. </a:t>
            </a:r>
            <a:r>
              <a:rPr lang="en-US" sz="1600" b="1" dirty="0"/>
              <a:t>Fortunately, however, many of the nonstationary time series have the desirable property that if they are </a:t>
            </a:r>
            <a:r>
              <a:rPr lang="en-US" sz="1600" b="1" dirty="0" smtClean="0"/>
              <a:t>differenced </a:t>
            </a:r>
            <a:r>
              <a:rPr lang="en-US" sz="1600" b="1" dirty="0"/>
              <a:t>one or more times, the resulting series will be stationary. </a:t>
            </a:r>
            <a:endParaRPr lang="it-IT" sz="1600" b="1" dirty="0"/>
          </a:p>
          <a:p>
            <a:pPr lvl="0"/>
            <a:r>
              <a:rPr lang="en-US" sz="1600" dirty="0"/>
              <a:t>These are termed homogenous. The number of times that the original series must be difference before a stationary series results is called the order of homogeneity.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STATIONARITY AND THE AUTOCORRELATION FUNCTION</a:t>
            </a:r>
            <a:endParaRPr lang="it-IT" sz="1600" dirty="0" smtClean="0"/>
          </a:p>
          <a:p>
            <a:pPr lvl="0"/>
            <a:r>
              <a:rPr lang="en-US" sz="1600" b="1" dirty="0" smtClean="0">
                <a:solidFill>
                  <a:srgbClr val="FF0000"/>
                </a:solidFill>
              </a:rPr>
              <a:t>GNP </a:t>
            </a:r>
            <a:r>
              <a:rPr lang="en-US" sz="1600" b="1" dirty="0">
                <a:solidFill>
                  <a:srgbClr val="FF0000"/>
                </a:solidFill>
              </a:rPr>
              <a:t>is nonstationary. Difference it one or more times, construct a model for this new series, make a forecast and then integrate (e.g., remove the effect of differencing).</a:t>
            </a:r>
            <a:endParaRPr lang="it-IT" sz="1600" b="1" dirty="0">
              <a:solidFill>
                <a:srgbClr val="FF0000"/>
              </a:solidFill>
            </a:endParaRPr>
          </a:p>
          <a:p>
            <a:pPr lvl="0"/>
            <a:r>
              <a:rPr lang="en-US" sz="1600" dirty="0" err="1"/>
              <a:t>Correlogram</a:t>
            </a:r>
            <a:r>
              <a:rPr lang="en-US" sz="1600" dirty="0"/>
              <a:t> is a plot of the autocorrelation function.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146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1174"/>
            <a:ext cx="8966929" cy="4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Video utili su </a:t>
            </a:r>
            <a:r>
              <a:rPr lang="it-IT" dirty="0" err="1" smtClean="0"/>
              <a:t>Gretl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1800" dirty="0" err="1" smtClean="0"/>
              <a:t>Janelle</a:t>
            </a:r>
            <a:r>
              <a:rPr lang="it-IT" sz="1800" dirty="0" smtClean="0"/>
              <a:t> Mann – con database</a:t>
            </a:r>
          </a:p>
          <a:p>
            <a:r>
              <a:rPr lang="it-IT" sz="1800" dirty="0" smtClean="0"/>
              <a:t>Video 1 – introduzione https://www.youtube.com/watch?v=SIArSaGLw7A</a:t>
            </a:r>
          </a:p>
          <a:p>
            <a:r>
              <a:rPr lang="it-IT" sz="1800" dirty="0" smtClean="0"/>
              <a:t>Video 2 </a:t>
            </a:r>
            <a:r>
              <a:rPr lang="it-IT" sz="1800" dirty="0" err="1" smtClean="0"/>
              <a:t>-Basic</a:t>
            </a:r>
            <a:r>
              <a:rPr lang="it-IT" sz="1800" dirty="0" smtClean="0"/>
              <a:t> </a:t>
            </a:r>
            <a:r>
              <a:rPr lang="it-IT" sz="1800" dirty="0" err="1" smtClean="0"/>
              <a:t>Statistics</a:t>
            </a:r>
            <a:r>
              <a:rPr lang="it-IT" sz="1800" dirty="0" smtClean="0"/>
              <a:t> (Video 2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 https://www.youtube.com/watch?v=43E2yJOSvMg</a:t>
            </a:r>
          </a:p>
          <a:p>
            <a:r>
              <a:rPr lang="it-IT" sz="1800" dirty="0" smtClean="0"/>
              <a:t>Video 3 - OLS </a:t>
            </a:r>
            <a:r>
              <a:rPr lang="it-IT" sz="1800" dirty="0" err="1" smtClean="0"/>
              <a:t>Estimation</a:t>
            </a:r>
            <a:r>
              <a:rPr lang="it-IT" sz="1800" dirty="0" smtClean="0"/>
              <a:t> (Video 3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https://www.youtube.com/watch?v=lbwT6-qIhvg</a:t>
            </a:r>
          </a:p>
          <a:p>
            <a:r>
              <a:rPr lang="it-IT" sz="1800" dirty="0" smtClean="0"/>
              <a:t>Video 4 </a:t>
            </a:r>
            <a:r>
              <a:rPr lang="it-IT" sz="1800" dirty="0" err="1" smtClean="0"/>
              <a:t>-Specification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: Part 1 </a:t>
            </a:r>
          </a:p>
          <a:p>
            <a:r>
              <a:rPr lang="it-IT" sz="1800" dirty="0" smtClean="0"/>
              <a:t>Video 5 - </a:t>
            </a:r>
            <a:r>
              <a:rPr lang="it-IT" sz="1800" dirty="0" err="1" smtClean="0"/>
              <a:t>Specification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: Part 2 (Video 5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</a:t>
            </a:r>
          </a:p>
          <a:p>
            <a:r>
              <a:rPr lang="it-IT" sz="1800" dirty="0" smtClean="0"/>
              <a:t>Video 6 - ARIMA(p,d,q) </a:t>
            </a:r>
            <a:r>
              <a:rPr lang="it-IT" sz="1800" dirty="0" err="1" smtClean="0"/>
              <a:t>Models</a:t>
            </a:r>
            <a:r>
              <a:rPr lang="it-IT" sz="1800" dirty="0" smtClean="0"/>
              <a:t> (Video 6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err="1" smtClean="0"/>
              <a:t>Dataminingincae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senza</a:t>
            </a:r>
            <a:r>
              <a:rPr lang="en-US" sz="1800" b="1" dirty="0" smtClean="0"/>
              <a:t> database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1: Simple Linear Regression  - https://www.youtube.com/watch?v=lsWUy3ALDmw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2: Coding Dummy Variables - https://www.youtube.com/watch?v=EV5LPjhAauU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3: Forecasting New Observations  - https://www.youtube.com/watch?v=Li8ZYDoT4_A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4: Logistic Regression  - https://www.youtube.com/watch?v=satwpF3QwYc</a:t>
            </a:r>
          </a:p>
          <a:p>
            <a:r>
              <a:rPr lang="en-US" sz="1600" b="1" dirty="0" err="1"/>
              <a:t>Gretl</a:t>
            </a:r>
            <a:r>
              <a:rPr lang="en-US" sz="1600" b="1" dirty="0"/>
              <a:t> Tutorial 6: Modeling and Forecasting Time Series Data - https://www.youtube.com/watch?v=VTc9Ioy9bkQ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it-IT" sz="1800" b="1" dirty="0" smtClean="0"/>
          </a:p>
          <a:p>
            <a:endParaRPr lang="en-US" sz="1800" b="1" dirty="0" smtClean="0"/>
          </a:p>
          <a:p>
            <a:endParaRPr lang="it-IT" sz="1800" b="1" dirty="0" smtClean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260156" cy="4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7" y="476672"/>
            <a:ext cx="8774163" cy="5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98" y="2204864"/>
            <a:ext cx="9203198" cy="22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Esercizi da fare per uso di GRETL per </a:t>
            </a:r>
            <a:r>
              <a:rPr lang="it-IT" dirty="0" smtClean="0"/>
              <a:t>analisi delle </a:t>
            </a:r>
            <a:r>
              <a:rPr lang="it-IT" smtClean="0"/>
              <a:t>serie storiche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it-IT" dirty="0" smtClean="0"/>
              <a:t>Determinare «d», ordine di differenziazione</a:t>
            </a:r>
          </a:p>
          <a:p>
            <a:r>
              <a:rPr lang="it-IT" dirty="0" smtClean="0"/>
              <a:t>Fare il grafico</a:t>
            </a:r>
          </a:p>
          <a:p>
            <a:r>
              <a:rPr lang="it-IT" dirty="0" smtClean="0"/>
              <a:t>Fare il ADF (</a:t>
            </a:r>
            <a:r>
              <a:rPr lang="it-IT" dirty="0" err="1" smtClean="0"/>
              <a:t>Augemente</a:t>
            </a:r>
            <a:r>
              <a:rPr lang="it-IT" dirty="0" smtClean="0"/>
              <a:t> </a:t>
            </a:r>
            <a:r>
              <a:rPr lang="it-IT" dirty="0" err="1" smtClean="0"/>
              <a:t>Dickey-Fuller</a:t>
            </a:r>
            <a:r>
              <a:rPr lang="it-IT" dirty="0" smtClean="0"/>
              <a:t>) Unit </a:t>
            </a:r>
            <a:r>
              <a:rPr lang="it-IT" dirty="0" err="1" smtClean="0"/>
              <a:t>root</a:t>
            </a:r>
            <a:r>
              <a:rPr lang="it-IT" dirty="0" smtClean="0"/>
              <a:t> test</a:t>
            </a:r>
          </a:p>
          <a:p>
            <a:r>
              <a:rPr lang="it-IT" dirty="0" smtClean="0"/>
              <a:t>Determinare «p» e «q»</a:t>
            </a:r>
          </a:p>
          <a:p>
            <a:r>
              <a:rPr lang="it-IT" dirty="0" smtClean="0"/>
              <a:t>Fare la previsione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Test di </a:t>
            </a:r>
            <a:r>
              <a:rPr lang="it-IT" b="1" dirty="0" err="1" smtClean="0"/>
              <a:t>Dickey-Fuller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712968" cy="43204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4797152"/>
            <a:ext cx="303468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Test di </a:t>
            </a:r>
            <a:r>
              <a:rPr lang="it-IT" b="1" dirty="0" err="1" smtClean="0"/>
              <a:t>Dickey-Fuller</a:t>
            </a:r>
            <a:endParaRPr lang="it-IT" dirty="0"/>
          </a:p>
        </p:txBody>
      </p:sp>
      <p:pic>
        <p:nvPicPr>
          <p:cNvPr id="6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0364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ADF (</a:t>
            </a:r>
            <a:r>
              <a:rPr lang="it-IT" dirty="0" err="1"/>
              <a:t>Augemente</a:t>
            </a:r>
            <a:r>
              <a:rPr lang="it-IT" dirty="0"/>
              <a:t> </a:t>
            </a:r>
            <a:r>
              <a:rPr lang="it-IT" dirty="0" err="1"/>
              <a:t>Dickey-Fuller</a:t>
            </a:r>
            <a:r>
              <a:rPr lang="it-IT" dirty="0"/>
              <a:t>) Unit </a:t>
            </a:r>
            <a:r>
              <a:rPr lang="it-IT" dirty="0" err="1"/>
              <a:t>root</a:t>
            </a:r>
            <a:r>
              <a:rPr lang="it-IT" dirty="0"/>
              <a:t> </a:t>
            </a:r>
            <a:r>
              <a:rPr lang="it-IT" dirty="0" smtClean="0"/>
              <a:t>test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8665"/>
            <a:ext cx="4320480" cy="56416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94271" y="294194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Lag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: radice cubica del numero di osservazioni (10% </a:t>
            </a:r>
            <a:r>
              <a:rPr lang="it-IT" dirty="0" err="1" smtClean="0"/>
              <a:t>significance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Selezionare costanti e trend sulla base dell’ispezione del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 </a:t>
            </a:r>
            <a:r>
              <a:rPr lang="it-IT" dirty="0" err="1" smtClean="0"/>
              <a:t>dummy</a:t>
            </a:r>
            <a:r>
              <a:rPr lang="it-IT" dirty="0" smtClean="0"/>
              <a:t> stagionali includerle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Scegliere se applicare il test alla variabile o alla sua differenza prima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Ho= serie non stazionaria (gamma=1)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42751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Gretl</a:t>
            </a:r>
            <a:r>
              <a:rPr lang="en-US" sz="1600" dirty="0"/>
              <a:t> Tutorial 6: Modeling and Forecasting Time Series Data - https://www.youtube.com/watch?v=VTc9Ioy9bkQ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73" y="570529"/>
            <a:ext cx="2657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821360" cy="35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085850"/>
            <a:ext cx="76676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552450"/>
            <a:ext cx="86772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dirty="0" smtClean="0"/>
              <a:t>Video utili per le analisi </a:t>
            </a:r>
            <a:r>
              <a:rPr lang="it-IT" sz="3200" dirty="0"/>
              <a:t>delle serie </a:t>
            </a:r>
            <a:r>
              <a:rPr lang="it-IT" sz="3200" dirty="0" smtClean="0"/>
              <a:t>temporali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291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Econometricsacademy</a:t>
            </a:r>
            <a:r>
              <a:rPr lang="en-US" sz="2400" dirty="0" smtClean="0"/>
              <a:t> </a:t>
            </a:r>
            <a:r>
              <a:rPr lang="en-US" sz="2400" dirty="0"/>
              <a:t>(Ani </a:t>
            </a:r>
            <a:r>
              <a:rPr lang="en-US" sz="2400" dirty="0" err="1"/>
              <a:t>Katchova</a:t>
            </a:r>
            <a:r>
              <a:rPr lang="en-US" sz="2400" dirty="0"/>
              <a:t>) - Time Series ARIMA Models</a:t>
            </a:r>
            <a:r>
              <a:rPr lang="it-IT" sz="2400" dirty="0"/>
              <a:t> - </a:t>
            </a:r>
            <a:r>
              <a:rPr lang="en-US" sz="2400" dirty="0"/>
              <a:t>https://www.youtube.com/watch?v=Y2khrpVo6qI</a:t>
            </a:r>
          </a:p>
          <a:p>
            <a:r>
              <a:rPr lang="en-US" sz="2400" dirty="0" err="1"/>
              <a:t>Econometricsacademy</a:t>
            </a:r>
            <a:r>
              <a:rPr lang="en-US" sz="2400" dirty="0"/>
              <a:t> (Ani </a:t>
            </a:r>
            <a:r>
              <a:rPr lang="en-US" sz="2400" dirty="0" err="1"/>
              <a:t>Katchova</a:t>
            </a:r>
            <a:r>
              <a:rPr lang="en-US" sz="2400" dirty="0"/>
              <a:t>) - Time Series ARIMA Models Example - </a:t>
            </a:r>
            <a:r>
              <a:rPr lang="it-IT" sz="2400" dirty="0"/>
              <a:t>https://www.youtube.com/watch?v=JMPeo2wSRSg&amp;t=40s</a:t>
            </a:r>
          </a:p>
          <a:p>
            <a:r>
              <a:rPr lang="it-IT" sz="2400" dirty="0" err="1" smtClean="0"/>
              <a:t>Janelle</a:t>
            </a:r>
            <a:r>
              <a:rPr lang="it-IT" sz="2400" dirty="0" smtClean="0"/>
              <a:t> </a:t>
            </a:r>
            <a:r>
              <a:rPr lang="it-IT" sz="2400" dirty="0"/>
              <a:t>Mann </a:t>
            </a:r>
            <a:r>
              <a:rPr lang="it-IT" sz="2400" dirty="0" smtClean="0"/>
              <a:t>- Video </a:t>
            </a:r>
            <a:r>
              <a:rPr lang="it-IT" sz="2400" dirty="0"/>
              <a:t>6 - ARIMA(</a:t>
            </a:r>
            <a:r>
              <a:rPr lang="it-IT" sz="2400" dirty="0" err="1"/>
              <a:t>p,d,q</a:t>
            </a:r>
            <a:r>
              <a:rPr lang="it-IT" sz="2400" dirty="0"/>
              <a:t>) </a:t>
            </a:r>
            <a:r>
              <a:rPr lang="it-IT" sz="2400" dirty="0" err="1"/>
              <a:t>Models</a:t>
            </a:r>
            <a:r>
              <a:rPr lang="it-IT" sz="2400" dirty="0"/>
              <a:t> (Video 6 of 7 in the </a:t>
            </a:r>
            <a:r>
              <a:rPr lang="it-IT" sz="2400" dirty="0" err="1"/>
              <a:t>gretl</a:t>
            </a:r>
            <a:r>
              <a:rPr lang="it-IT" sz="2400" dirty="0"/>
              <a:t> </a:t>
            </a:r>
            <a:r>
              <a:rPr lang="it-IT" sz="2400" dirty="0" err="1"/>
              <a:t>Instructional</a:t>
            </a:r>
            <a:r>
              <a:rPr lang="it-IT" sz="2400" dirty="0"/>
              <a:t> Video Series) 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r>
              <a:rPr lang="it-IT" sz="2400" dirty="0" err="1" smtClean="0"/>
              <a:t>Dataminingincae</a:t>
            </a:r>
            <a:r>
              <a:rPr lang="it-IT" sz="2400" dirty="0" smtClean="0"/>
              <a:t> - </a:t>
            </a:r>
            <a:r>
              <a:rPr lang="en-US" sz="2400" dirty="0" err="1" smtClean="0"/>
              <a:t>Gretl</a:t>
            </a:r>
            <a:r>
              <a:rPr lang="en-US" sz="2400" dirty="0" smtClean="0"/>
              <a:t> </a:t>
            </a:r>
            <a:r>
              <a:rPr lang="en-US" sz="2400" dirty="0"/>
              <a:t>Tutorial 6: Modeling and Forecasting Time Series Data - https://www.youtube.com/watch?v=VTc9Ioy9bkQ</a:t>
            </a:r>
          </a:p>
          <a:p>
            <a:r>
              <a:rPr lang="it-IT" sz="2400" dirty="0" err="1" smtClean="0"/>
              <a:t>Dataminingincae</a:t>
            </a:r>
            <a:r>
              <a:rPr lang="it-IT" sz="2400" dirty="0" smtClean="0"/>
              <a:t> - </a:t>
            </a:r>
            <a:r>
              <a:rPr lang="en-US" sz="2400" dirty="0" err="1" smtClean="0"/>
              <a:t>Gretl</a:t>
            </a:r>
            <a:r>
              <a:rPr lang="en-US" sz="2400" dirty="0" smtClean="0"/>
              <a:t> </a:t>
            </a:r>
            <a:r>
              <a:rPr lang="en-US" sz="2400" dirty="0"/>
              <a:t>Tutorial 7: Comparing Time Series Trend Models - https://</a:t>
            </a:r>
            <a:r>
              <a:rPr lang="en-US" sz="2400" dirty="0" smtClean="0"/>
              <a:t>www.youtube.com/watch?v=s0utCyinbA0</a:t>
            </a:r>
          </a:p>
          <a:p>
            <a:r>
              <a:rPr lang="en-US" sz="2400" dirty="0"/>
              <a:t>Analytics </a:t>
            </a:r>
            <a:r>
              <a:rPr lang="en-US" sz="2400" dirty="0" smtClean="0"/>
              <a:t>University (Indian professor) - Detecting </a:t>
            </a:r>
            <a:r>
              <a:rPr lang="en-US" sz="2400" dirty="0"/>
              <a:t>AR &amp; MA using ACF and PACF plots - https://www.youtube.com/watch?v=-vSzKfqcTDg</a:t>
            </a:r>
            <a:endParaRPr lang="it-IT" sz="2400" dirty="0"/>
          </a:p>
          <a:p>
            <a:endParaRPr lang="en-US" sz="2400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02326" cy="18316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6192688" cy="46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7086"/>
            <a:ext cx="6792863" cy="52418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8402326" cy="18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54" y="1725855"/>
            <a:ext cx="7028457" cy="51321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7560840" cy="1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571500"/>
            <a:ext cx="7067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447675"/>
            <a:ext cx="88868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571500"/>
            <a:ext cx="8372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95412"/>
            <a:ext cx="7677150" cy="406717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Forecasting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018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8780"/>
            <a:ext cx="5317365" cy="48245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60232" y="38610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Lags</a:t>
            </a:r>
            <a:r>
              <a:rPr lang="it-IT" dirty="0" smtClean="0"/>
              <a:t>=30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Esempio 1: database ARIMA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40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Determinare «p» e «q»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05" y="908720"/>
            <a:ext cx="7476789" cy="53442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707904" y="6381328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AR(1)MA(1)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187709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4588843" cy="25386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32656"/>
            <a:ext cx="3848100" cy="6229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7703"/>
            <a:ext cx="4972707" cy="4104456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300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Stima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1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In generale, per serie si intende la classificazione di diverse osservazioni di un fenomeno rispetto ad un carattere qualitativo. Se tale carattere è il tempo, la serie viene detta </a:t>
            </a:r>
            <a:r>
              <a:rPr lang="it-IT" i="1" dirty="0"/>
              <a:t>storica</a:t>
            </a:r>
            <a:r>
              <a:rPr lang="it-IT" dirty="0"/>
              <a:t> o </a:t>
            </a:r>
            <a:r>
              <a:rPr lang="it-IT" i="1" dirty="0"/>
              <a:t>temporale</a:t>
            </a:r>
            <a:r>
              <a:rPr lang="it-IT" dirty="0" smtClean="0"/>
              <a:t>.</a:t>
            </a:r>
          </a:p>
          <a:p>
            <a:r>
              <a:rPr lang="it-IT" dirty="0"/>
              <a:t>In statistica, una serie storica (o temporale) si definisce come un insieme di variabili casuali ordinate rispetto al tempo, ed </a:t>
            </a:r>
            <a:r>
              <a:rPr lang="it-IT" b="1" dirty="0"/>
              <a:t>esprime la dinamica di un certo fenomeno nel tempo</a:t>
            </a:r>
            <a:r>
              <a:rPr lang="it-IT" dirty="0"/>
              <a:t>. Le serie storiche vengono studiate </a:t>
            </a:r>
            <a:r>
              <a:rPr lang="it-IT" b="1" dirty="0"/>
              <a:t>sia per interpretare un </a:t>
            </a:r>
            <a:r>
              <a:rPr lang="it-IT" b="1" dirty="0" smtClean="0"/>
              <a:t>fenomeno</a:t>
            </a:r>
            <a:r>
              <a:rPr lang="it-IT" dirty="0"/>
              <a:t> </a:t>
            </a:r>
            <a:r>
              <a:rPr lang="it-IT" dirty="0" smtClean="0"/>
              <a:t>(individuando </a:t>
            </a:r>
            <a:r>
              <a:rPr lang="it-IT" dirty="0"/>
              <a:t>componenti di trend, di ciclicità, di stagionalità e/o di </a:t>
            </a:r>
            <a:r>
              <a:rPr lang="it-IT" dirty="0" smtClean="0"/>
              <a:t>accidentalità), </a:t>
            </a:r>
            <a:r>
              <a:rPr lang="it-IT" b="1" dirty="0"/>
              <a:t>sia per prevedere il suo andamento futuro</a:t>
            </a:r>
            <a:r>
              <a:rPr lang="it-IT" dirty="0" smtClean="0"/>
              <a:t>.</a:t>
            </a:r>
          </a:p>
          <a:p>
            <a:r>
              <a:rPr lang="it-IT" dirty="0"/>
              <a:t>Le serie storiche possono essere di tipo:</a:t>
            </a:r>
          </a:p>
          <a:p>
            <a:pPr lvl="1"/>
            <a:r>
              <a:rPr lang="it-IT" b="1" dirty="0" smtClean="0"/>
              <a:t>deterministico</a:t>
            </a:r>
            <a:r>
              <a:rPr lang="it-IT" dirty="0"/>
              <a:t>: se i valori della variabile possono essere esattamente determinati sulla base dei valori precedenti;</a:t>
            </a:r>
          </a:p>
          <a:p>
            <a:pPr lvl="1"/>
            <a:r>
              <a:rPr lang="it-IT" b="1" dirty="0" smtClean="0"/>
              <a:t>stocastico</a:t>
            </a:r>
            <a:r>
              <a:rPr lang="it-IT" dirty="0"/>
              <a:t>: se i valori della variabili possono essere determinati sulla base dei valori precedenti solo in misura parziale.</a:t>
            </a:r>
          </a:p>
          <a:p>
            <a:r>
              <a:rPr lang="it-IT" dirty="0" smtClean="0"/>
              <a:t>Per le </a:t>
            </a:r>
            <a:r>
              <a:rPr lang="it-IT" dirty="0"/>
              <a:t>serie storiche </a:t>
            </a:r>
            <a:r>
              <a:rPr lang="it-IT" dirty="0" smtClean="0"/>
              <a:t>si assume </a:t>
            </a:r>
            <a:r>
              <a:rPr lang="it-IT" dirty="0"/>
              <a:t>un modello del tipo:</a:t>
            </a:r>
          </a:p>
          <a:p>
            <a:r>
              <a:rPr lang="it-IT" dirty="0" err="1" smtClean="0"/>
              <a:t>Y_t</a:t>
            </a:r>
            <a:r>
              <a:rPr lang="it-IT" dirty="0" smtClean="0"/>
              <a:t>=f(t</a:t>
            </a:r>
            <a:r>
              <a:rPr lang="it-IT" dirty="0"/>
              <a:t>)+</a:t>
            </a:r>
            <a:r>
              <a:rPr lang="it-IT" dirty="0" smtClean="0"/>
              <a:t>u</a:t>
            </a:r>
            <a:r>
              <a:rPr lang="it-IT" baseline="-25000" dirty="0" smtClean="0"/>
              <a:t>t</a:t>
            </a:r>
            <a:endParaRPr lang="it-IT" baseline="-25000" dirty="0"/>
          </a:p>
          <a:p>
            <a:r>
              <a:rPr lang="it-IT" dirty="0"/>
              <a:t>nel quale il valore del fenomeno al tempo t risulta dalla composizione di una sequenza deterministica, f(t), detta parte sistematica, e di una sequenza di variabili aleatorie, detta parte stocastica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9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" y="44624"/>
            <a:ext cx="5657354" cy="22322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4624"/>
            <a:ext cx="2757289" cy="31606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1" y="2430896"/>
            <a:ext cx="3600926" cy="26608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5" y="5245744"/>
            <a:ext cx="5360824" cy="14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2913"/>
              </p:ext>
            </p:extLst>
          </p:nvPr>
        </p:nvGraphicFramePr>
        <p:xfrm>
          <a:off x="457200" y="1417638"/>
          <a:ext cx="8363267" cy="481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297">
                  <a:extLst>
                    <a:ext uri="{9D8B030D-6E8A-4147-A177-3AD203B41FA5}">
                      <a16:colId xmlns:a16="http://schemas.microsoft.com/office/drawing/2014/main" val="2031364079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501247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1665554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96766538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218514891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26064201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45984488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8823423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4415718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397812663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7910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(0,0,1)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(2,0,0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(1,1,0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(0,1,1)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(2,1,0)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</a:t>
                      </a:r>
                      <a:r>
                        <a:rPr lang="it-IT" sz="1400" dirty="0" smtClean="0"/>
                        <a:t>2,1,2)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(2,2,2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5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Cost</a:t>
                      </a:r>
                      <a:r>
                        <a:rPr lang="it-IT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7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0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M1.ma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1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M2.ma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7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M3.ma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4349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Ricerca della migliore specificazione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886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Previsioni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GRETL FORECASTING AFTER ARIMA (quick example)  -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www.youtube.com/watch?v=7UCxcF7lAxQ</a:t>
            </a:r>
            <a:endParaRPr lang="en-US" sz="2000" b="1" dirty="0" smtClean="0"/>
          </a:p>
          <a:p>
            <a:r>
              <a:rPr lang="en-US" sz="2000" b="1" dirty="0" err="1" smtClean="0"/>
              <a:t>Trovare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migliore</a:t>
            </a:r>
            <a:r>
              <a:rPr lang="en-US" sz="2000" b="1" dirty="0" smtClean="0"/>
              <a:t> ARIMA </a:t>
            </a:r>
            <a:r>
              <a:rPr lang="en-US" sz="2000" b="1" dirty="0" err="1" smtClean="0"/>
              <a:t>variando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valori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confrontando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indici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bontà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modello</a:t>
            </a:r>
            <a:endParaRPr lang="en-US" sz="2000" b="1" dirty="0" smtClean="0"/>
          </a:p>
          <a:p>
            <a:r>
              <a:rPr lang="en-US" sz="2000" b="1" dirty="0" err="1" smtClean="0"/>
              <a:t>Invocare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Forecast</a:t>
            </a:r>
          </a:p>
          <a:p>
            <a:r>
              <a:rPr lang="en-US" sz="2000" b="1" dirty="0" err="1" smtClean="0"/>
              <a:t>Aggiungere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numero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osservazioni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prevedere</a:t>
            </a:r>
            <a:endParaRPr lang="en-US" sz="2000" b="1" dirty="0" smtClean="0"/>
          </a:p>
          <a:p>
            <a:r>
              <a:rPr lang="en-US" sz="2000" b="1" dirty="0" err="1" smtClean="0"/>
              <a:t>Scegliere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tipo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previsione</a:t>
            </a:r>
            <a:r>
              <a:rPr lang="en-US" sz="2000" b="1" dirty="0" smtClean="0"/>
              <a:t> da fare (</a:t>
            </a:r>
            <a:r>
              <a:rPr lang="en-US" sz="2000" b="1" dirty="0" err="1" smtClean="0"/>
              <a:t>dinamico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automatico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Esaminare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previsione</a:t>
            </a:r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7636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Esempio: dati </a:t>
            </a:r>
            <a:r>
              <a:rPr lang="it-IT" dirty="0" err="1" smtClean="0"/>
              <a:t>arima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2" y="836720"/>
            <a:ext cx="7401294" cy="299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22" y="3464"/>
            <a:ext cx="2035806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42" y="2903022"/>
            <a:ext cx="3426824" cy="294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293096"/>
            <a:ext cx="2812355" cy="216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780" y="4374448"/>
            <a:ext cx="2995245" cy="17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98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misti: </a:t>
            </a:r>
            <a:r>
              <a:rPr lang="it-IT" dirty="0" err="1" smtClean="0"/>
              <a:t>arima</a:t>
            </a:r>
            <a:r>
              <a:rPr lang="it-IT" dirty="0" smtClean="0"/>
              <a:t> + regressione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3094657" cy="523092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44008" y="1916832"/>
            <a:ext cx="4042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Avvertenza: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Predisporre la variabile  indipendente con i valori futuri per la previsione out-of-sample (aggiungi osservazioni, inserimento manuale valori)</a:t>
            </a:r>
          </a:p>
          <a:p>
            <a:pPr marL="285750" indent="-285750">
              <a:buFontTx/>
              <a:buChar char="-"/>
            </a:pPr>
            <a:r>
              <a:rPr lang="en-US" dirty="0"/>
              <a:t>Estimated using BHHH method (conditional ML)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45245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651905" cy="599176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675888"/>
          </a:xfrm>
        </p:spPr>
        <p:txBody>
          <a:bodyPr>
            <a:noAutofit/>
          </a:bodyPr>
          <a:lstStyle/>
          <a:p>
            <a:r>
              <a:rPr lang="it-IT" sz="2400" dirty="0" smtClean="0"/>
              <a:t>Esempio di stima di modello misto: serie storica + regressione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8552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2: </a:t>
            </a:r>
            <a:r>
              <a:rPr lang="it-IT" dirty="0" smtClean="0"/>
              <a:t>database gasoline </a:t>
            </a:r>
            <a:r>
              <a:rPr lang="it-IT" dirty="0" err="1" smtClean="0"/>
              <a:t>consumption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7" y="1628800"/>
            <a:ext cx="614868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5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Stazionario?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" y="1194417"/>
            <a:ext cx="3535502" cy="240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84" y="757880"/>
            <a:ext cx="3618760" cy="3079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1772816"/>
            <a:ext cx="12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Pare di no!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77" y="3789040"/>
            <a:ext cx="6695947" cy="3246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5766" y="458112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Adesso sì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2" y="5273824"/>
            <a:ext cx="397757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0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Correlogramma di </a:t>
            </a:r>
            <a:r>
              <a:rPr lang="it-IT" dirty="0" smtClean="0"/>
              <a:t>PC_G (per </a:t>
            </a:r>
            <a:r>
              <a:rPr lang="it-IT" dirty="0"/>
              <a:t>capita gasoline </a:t>
            </a:r>
            <a:r>
              <a:rPr lang="it-IT" dirty="0" err="1"/>
              <a:t>consumption</a:t>
            </a:r>
            <a:r>
              <a:rPr lang="it-IT" dirty="0"/>
              <a:t>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" y="1484784"/>
            <a:ext cx="8076384" cy="3563483"/>
          </a:xfrm>
          <a:prstGeom prst="rect">
            <a:avLst/>
          </a:prstGeom>
        </p:spPr>
      </p:pic>
      <p:pic>
        <p:nvPicPr>
          <p:cNvPr id="4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8" y="5084843"/>
            <a:ext cx="8402326" cy="1831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084843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Ipotesi: ARIMA(1,1,0)???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53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417638"/>
          <a:ext cx="8363267" cy="481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297">
                  <a:extLst>
                    <a:ext uri="{9D8B030D-6E8A-4147-A177-3AD203B41FA5}">
                      <a16:colId xmlns:a16="http://schemas.microsoft.com/office/drawing/2014/main" val="2031364079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501247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1665554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96766538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218514891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26064201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45984488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8823423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4415718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397812663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7910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(0,0,1)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(2,0,0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(1,1,0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(0,1,1)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(2,1,0)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</a:t>
                      </a:r>
                      <a:r>
                        <a:rPr lang="it-IT" sz="1400" dirty="0" smtClean="0"/>
                        <a:t>2,1,2)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(2,2,2</a:t>
                      </a:r>
                      <a:r>
                        <a:rPr lang="it-IT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5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Cost</a:t>
                      </a:r>
                      <a:r>
                        <a:rPr lang="it-IT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7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0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M1.ma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1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M2.ma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7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M3.ma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4349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Ricerca della migliore specificazione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26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2800" dirty="0" err="1"/>
              <a:t>Perchè</a:t>
            </a:r>
            <a:r>
              <a:rPr lang="it-IT" sz="2800" dirty="0"/>
              <a:t> la previsione tramite le serie temporali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516" y="794441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may be </a:t>
            </a:r>
            <a:r>
              <a:rPr lang="en-US" sz="1800" b="1" dirty="0"/>
              <a:t>difficult</a:t>
            </a:r>
            <a:r>
              <a:rPr lang="en-US" sz="1800" dirty="0"/>
              <a:t> </a:t>
            </a:r>
            <a:r>
              <a:rPr lang="en-US" sz="1800" dirty="0" smtClean="0"/>
              <a:t>or </a:t>
            </a:r>
            <a:r>
              <a:rPr lang="en-US" sz="1800" b="1" dirty="0"/>
              <a:t>impossible</a:t>
            </a:r>
            <a:r>
              <a:rPr lang="en-US" sz="1800" dirty="0"/>
              <a:t> or </a:t>
            </a:r>
            <a:r>
              <a:rPr lang="en-US" sz="1800" b="1" dirty="0"/>
              <a:t>undesirable</a:t>
            </a:r>
            <a:r>
              <a:rPr lang="en-US" sz="1800" dirty="0"/>
              <a:t> to explain the movement of y(t) through the </a:t>
            </a:r>
            <a:r>
              <a:rPr lang="en-US" sz="1800" b="1" dirty="0"/>
              <a:t>use of a structural model</a:t>
            </a:r>
            <a:r>
              <a:rPr lang="en-US" sz="1800" dirty="0"/>
              <a:t>, i.e., by relating it explicitly to other economic </a:t>
            </a:r>
            <a:r>
              <a:rPr lang="en-US" sz="1800" dirty="0" smtClean="0"/>
              <a:t>variables for 3 reasons:</a:t>
            </a:r>
            <a:endParaRPr lang="it-IT" sz="1800" dirty="0"/>
          </a:p>
          <a:p>
            <a:pPr lvl="0"/>
            <a:r>
              <a:rPr lang="en-US" sz="1800" dirty="0"/>
              <a:t>Data are </a:t>
            </a:r>
            <a:r>
              <a:rPr lang="en-US" sz="1800" b="1" dirty="0"/>
              <a:t>not available for those explanatory variable </a:t>
            </a:r>
            <a:r>
              <a:rPr lang="en-US" sz="1800" dirty="0"/>
              <a:t>which are </a:t>
            </a:r>
            <a:r>
              <a:rPr lang="en-US" sz="1800" dirty="0" smtClean="0"/>
              <a:t>believed </a:t>
            </a:r>
            <a:r>
              <a:rPr lang="en-US" sz="1800" dirty="0"/>
              <a:t>to affect y(t</a:t>
            </a:r>
            <a:r>
              <a:rPr lang="en-US" sz="1800" dirty="0" smtClean="0"/>
              <a:t>);</a:t>
            </a:r>
            <a:endParaRPr lang="it-IT" sz="1800" dirty="0"/>
          </a:p>
          <a:p>
            <a:pPr lvl="0"/>
            <a:r>
              <a:rPr lang="en-US" sz="1800" dirty="0"/>
              <a:t>Data available, but the estimation of a regression model might result in </a:t>
            </a:r>
            <a:r>
              <a:rPr lang="en-US" sz="1800" b="1" dirty="0"/>
              <a:t>standard errors that are so large </a:t>
            </a:r>
            <a:r>
              <a:rPr lang="en-US" sz="1800" dirty="0"/>
              <a:t>as to make most of the estimated coefficients insignificant and the standard error of forecast unacceptably </a:t>
            </a:r>
            <a:r>
              <a:rPr lang="en-US" sz="1800" dirty="0" smtClean="0"/>
              <a:t>large;</a:t>
            </a:r>
            <a:endParaRPr lang="it-IT" sz="1800" dirty="0"/>
          </a:p>
          <a:p>
            <a:pPr lvl="0"/>
            <a:r>
              <a:rPr lang="en-US" sz="1800" dirty="0"/>
              <a:t>The explanatory variables that are not lagged </a:t>
            </a:r>
            <a:r>
              <a:rPr lang="en-US" sz="1800" b="1" dirty="0"/>
              <a:t>must themselves be forecasted</a:t>
            </a:r>
            <a:r>
              <a:rPr lang="en-US" sz="1800" dirty="0"/>
              <a:t>, and this might be more difficult than forecasting y(t) itself. The resulting total forecast error might result as too large to be </a:t>
            </a:r>
            <a:r>
              <a:rPr lang="en-US" sz="1800" dirty="0" smtClean="0"/>
              <a:t>acceptable.</a:t>
            </a:r>
            <a:endParaRPr lang="it-IT" sz="1800" dirty="0"/>
          </a:p>
          <a:p>
            <a:pPr marL="0" indent="0">
              <a:buNone/>
            </a:pPr>
            <a:r>
              <a:rPr lang="en-US" sz="1800" dirty="0"/>
              <a:t>A time-series model accounts for patterns in the past movements of a particular variable (trends, cyclical behavior, systematic behavior), and uses that information to predict future movements of the variable. In a sense a time-series model is just a sophisticated method of extrapolation.</a:t>
            </a:r>
            <a:endParaRPr lang="it-IT" sz="1800" dirty="0"/>
          </a:p>
          <a:p>
            <a:r>
              <a:rPr lang="en-US" sz="1800" dirty="0"/>
              <a:t>Business forecasting models</a:t>
            </a:r>
            <a:endParaRPr lang="it-IT" sz="1800" dirty="0"/>
          </a:p>
          <a:p>
            <a:pPr lvl="1"/>
            <a:r>
              <a:rPr lang="en-US" sz="1600" dirty="0"/>
              <a:t>Single-equation regression models</a:t>
            </a:r>
            <a:endParaRPr lang="it-IT" sz="1600" dirty="0"/>
          </a:p>
          <a:p>
            <a:pPr lvl="1"/>
            <a:r>
              <a:rPr lang="en-US" sz="1600" dirty="0"/>
              <a:t>Multi-equation simulation (two or more endogenous variables related to each other)</a:t>
            </a:r>
            <a:endParaRPr lang="it-IT" sz="1600" dirty="0"/>
          </a:p>
          <a:p>
            <a:pPr lvl="1"/>
            <a:r>
              <a:rPr lang="en-US" sz="1600" dirty="0"/>
              <a:t>Time-series models</a:t>
            </a:r>
            <a:endParaRPr lang="it-IT" sz="1600" dirty="0"/>
          </a:p>
          <a:p>
            <a:pPr lvl="1"/>
            <a:r>
              <a:rPr lang="en-US" sz="1600" dirty="0" smtClean="0"/>
              <a:t>Combined </a:t>
            </a:r>
            <a:r>
              <a:rPr lang="en-US" sz="1600" dirty="0"/>
              <a:t>regression and time-series models</a:t>
            </a:r>
            <a:endParaRPr lang="it-IT" sz="1600" dirty="0"/>
          </a:p>
          <a:p>
            <a:endParaRPr lang="it-I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6080762"/>
            <a:ext cx="2781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specificazioni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3989852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9455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(0,1,0)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4704"/>
            <a:ext cx="3154916" cy="2299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3514" y="3023234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(1,1,0)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84984"/>
            <a:ext cx="3642658" cy="3042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479" y="632751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(0,1,1)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324526"/>
            <a:ext cx="3325167" cy="3002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5402" y="639964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(1,1,1)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4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994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Previsione out of </a:t>
            </a:r>
            <a:r>
              <a:rPr lang="it-IT" dirty="0"/>
              <a:t>sample con </a:t>
            </a:r>
            <a:r>
              <a:rPr lang="it-IT" dirty="0" err="1"/>
              <a:t>Arima</a:t>
            </a:r>
            <a:r>
              <a:rPr lang="it-IT" dirty="0"/>
              <a:t> (</a:t>
            </a:r>
            <a:r>
              <a:rPr lang="it-IT" dirty="0" smtClean="0"/>
              <a:t>0,1,1)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9144148" cy="37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Combinare serie storiche e </a:t>
            </a:r>
            <a:r>
              <a:rPr lang="it-IT" dirty="0" smtClean="0"/>
              <a:t>regressione: PC_I (</a:t>
            </a:r>
            <a:r>
              <a:rPr lang="it-IT" dirty="0" err="1" smtClean="0"/>
              <a:t>income</a:t>
            </a:r>
            <a:r>
              <a:rPr lang="it-IT" dirty="0" smtClean="0"/>
              <a:t> per capita)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5514975" cy="455295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298443" y="4725144"/>
            <a:ext cx="54006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6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Nuova previsione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01000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3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Compito per casa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Scegliere una serie storica da un </a:t>
            </a:r>
            <a:r>
              <a:rPr lang="it-IT" dirty="0" err="1" smtClean="0"/>
              <a:t>dataset</a:t>
            </a:r>
            <a:r>
              <a:rPr lang="it-IT" dirty="0" smtClean="0"/>
              <a:t> a piacere</a:t>
            </a:r>
          </a:p>
          <a:p>
            <a:r>
              <a:rPr lang="it-IT" dirty="0" smtClean="0"/>
              <a:t>Analizzarla graficamente</a:t>
            </a:r>
          </a:p>
          <a:p>
            <a:r>
              <a:rPr lang="it-IT" dirty="0" smtClean="0"/>
              <a:t>Se necessario, depurarla della componente stagionale</a:t>
            </a:r>
          </a:p>
          <a:p>
            <a:r>
              <a:rPr lang="it-IT" dirty="0" smtClean="0"/>
              <a:t>Studiarne </a:t>
            </a:r>
            <a:r>
              <a:rPr lang="it-IT" dirty="0"/>
              <a:t>la stazionarietà </a:t>
            </a:r>
            <a:r>
              <a:rPr lang="it-IT" dirty="0" smtClean="0"/>
              <a:t>tramite il test </a:t>
            </a:r>
            <a:r>
              <a:rPr lang="it-IT" dirty="0"/>
              <a:t>di </a:t>
            </a:r>
            <a:r>
              <a:rPr lang="it-IT" dirty="0" err="1"/>
              <a:t>Dickey-Fuller</a:t>
            </a:r>
            <a:r>
              <a:rPr lang="it-IT" dirty="0"/>
              <a:t>: </a:t>
            </a:r>
            <a:r>
              <a:rPr lang="it-IT" dirty="0" smtClean="0"/>
              <a:t>dopo quante differenziazioni «</a:t>
            </a:r>
            <a:r>
              <a:rPr lang="it-IT" dirty="0"/>
              <a:t>d</a:t>
            </a:r>
            <a:r>
              <a:rPr lang="it-IT" dirty="0" smtClean="0"/>
              <a:t>» diventa stazionaria?</a:t>
            </a:r>
          </a:p>
          <a:p>
            <a:r>
              <a:rPr lang="it-IT" dirty="0" smtClean="0"/>
              <a:t>Analizzare il correlogramma e ipotizzare «p» e «q»</a:t>
            </a:r>
          </a:p>
          <a:p>
            <a:r>
              <a:rPr lang="it-IT" dirty="0" smtClean="0"/>
              <a:t>Stimare il modello della serie storica AR(p)I(d)MA(q) confrontando diverse specificazioni</a:t>
            </a:r>
          </a:p>
          <a:p>
            <a:r>
              <a:rPr lang="it-IT" dirty="0" smtClean="0"/>
              <a:t>Aggiungere se utile un </a:t>
            </a:r>
            <a:r>
              <a:rPr lang="it-IT" dirty="0" err="1" smtClean="0"/>
              <a:t>regressore</a:t>
            </a:r>
            <a:endParaRPr lang="it-IT" dirty="0" smtClean="0"/>
          </a:p>
          <a:p>
            <a:r>
              <a:rPr lang="it-IT" dirty="0" smtClean="0"/>
              <a:t>Utilizzare il modello per la previsione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Appunti</a:t>
            </a:r>
            <a:r>
              <a:rPr lang="en-US" sz="1800" b="1" dirty="0" smtClean="0"/>
              <a:t> da Econometric Models and Economic Forecasts / Robert S. </a:t>
            </a:r>
            <a:r>
              <a:rPr lang="en-US" sz="1800" b="1" dirty="0" err="1" smtClean="0"/>
              <a:t>Pindyck</a:t>
            </a:r>
            <a:r>
              <a:rPr lang="en-US" sz="1800" b="1" dirty="0" smtClean="0"/>
              <a:t>, Daniel L. </a:t>
            </a:r>
            <a:r>
              <a:rPr lang="en-US" sz="1800" b="1" dirty="0" err="1" smtClean="0"/>
              <a:t>Rubinfeld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Copertina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rigida</a:t>
            </a:r>
            <a:r>
              <a:rPr lang="en-US" sz="1800" b="1" dirty="0" smtClean="0"/>
              <a:t> – 1976</a:t>
            </a:r>
            <a:endParaRPr lang="it-IT" sz="1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Extrapolation in a deterministic model</a:t>
            </a:r>
            <a:endParaRPr lang="it-IT" sz="2400" b="1" dirty="0"/>
          </a:p>
          <a:p>
            <a:pPr marL="0" indent="0">
              <a:buNone/>
            </a:pPr>
            <a:r>
              <a:rPr lang="en-US" sz="1600" dirty="0" smtClean="0"/>
              <a:t>1. Smoothing </a:t>
            </a:r>
            <a:r>
              <a:rPr lang="en-US" sz="1600" dirty="0"/>
              <a:t>(seasonally adjust)</a:t>
            </a:r>
            <a:endParaRPr lang="it-IT" sz="1600" dirty="0"/>
          </a:p>
          <a:p>
            <a:pPr lvl="0"/>
            <a:r>
              <a:rPr lang="en-US" sz="1600" dirty="0"/>
              <a:t>Simple extrapolation models. Extrapolation in a deterministic model</a:t>
            </a:r>
            <a:endParaRPr lang="it-IT" sz="1600" dirty="0"/>
          </a:p>
          <a:p>
            <a:pPr lvl="0"/>
            <a:r>
              <a:rPr lang="en-US" sz="1600" dirty="0"/>
              <a:t>Linear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t): it grows by b units every year</a:t>
            </a:r>
            <a:endParaRPr lang="it-IT" sz="1600" dirty="0"/>
          </a:p>
          <a:p>
            <a:pPr lvl="0"/>
            <a:r>
              <a:rPr lang="en-US" sz="1600" dirty="0"/>
              <a:t>Exponential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</a:t>
            </a:r>
            <a:r>
              <a:rPr lang="en-US" sz="1600" dirty="0" err="1"/>
              <a:t>Ae</a:t>
            </a:r>
            <a:r>
              <a:rPr lang="en-US" sz="1600" baseline="30000" dirty="0" err="1"/>
              <a:t>rt</a:t>
            </a:r>
            <a:r>
              <a:rPr lang="en-US" sz="1600" dirty="0"/>
              <a:t>): it grows by a fixed percentage every year</a:t>
            </a:r>
            <a:endParaRPr lang="it-IT" sz="1600" dirty="0"/>
          </a:p>
          <a:p>
            <a:pPr lvl="0"/>
            <a:r>
              <a:rPr lang="en-US" sz="1600" dirty="0"/>
              <a:t>Autoregressive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y</a:t>
            </a:r>
            <a:r>
              <a:rPr lang="en-US" sz="1600" baseline="-25000" dirty="0"/>
              <a:t>t-1</a:t>
            </a:r>
            <a:r>
              <a:rPr lang="en-US" sz="1600" dirty="0"/>
              <a:t>): it increases by the same absolute amount</a:t>
            </a:r>
            <a:endParaRPr lang="it-IT" sz="1600" dirty="0"/>
          </a:p>
          <a:p>
            <a:pPr lvl="0"/>
            <a:r>
              <a:rPr lang="en-US" sz="1600" dirty="0"/>
              <a:t>Logarithmic autoregressive trend model (</a:t>
            </a:r>
            <a:r>
              <a:rPr lang="en-US" sz="1600" dirty="0" err="1"/>
              <a:t>logy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logy</a:t>
            </a:r>
            <a:r>
              <a:rPr lang="en-US" sz="1600" baseline="-25000" dirty="0"/>
              <a:t>t-1</a:t>
            </a:r>
            <a:r>
              <a:rPr lang="en-US" sz="1600" dirty="0"/>
              <a:t>): if c</a:t>
            </a:r>
            <a:r>
              <a:rPr lang="en-US" sz="1600" baseline="-25000" dirty="0"/>
              <a:t>1</a:t>
            </a:r>
            <a:r>
              <a:rPr lang="en-US" sz="1600" dirty="0"/>
              <a:t> is 0, c</a:t>
            </a:r>
            <a:r>
              <a:rPr lang="en-US" sz="1600" baseline="-25000" dirty="0"/>
              <a:t>2</a:t>
            </a:r>
            <a:r>
              <a:rPr lang="en-US" sz="1600" dirty="0"/>
              <a:t> is the compound rate of growth</a:t>
            </a:r>
            <a:endParaRPr lang="it-IT" sz="1600" dirty="0"/>
          </a:p>
          <a:p>
            <a:pPr lvl="0"/>
            <a:r>
              <a:rPr lang="en-US" sz="1600" dirty="0"/>
              <a:t>quadratic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t+c</a:t>
            </a:r>
            <a:r>
              <a:rPr lang="en-US" sz="1600" baseline="-25000" dirty="0"/>
              <a:t>3</a:t>
            </a:r>
            <a:r>
              <a:rPr lang="en-US" sz="1600" dirty="0"/>
              <a:t>t</a:t>
            </a:r>
            <a:r>
              <a:rPr lang="en-US" sz="1600" baseline="30000" dirty="0"/>
              <a:t>2</a:t>
            </a:r>
            <a:r>
              <a:rPr lang="en-US" sz="1600" dirty="0"/>
              <a:t>):</a:t>
            </a:r>
            <a:endParaRPr lang="it-IT" sz="1600" dirty="0"/>
          </a:p>
          <a:p>
            <a:pPr lvl="0"/>
            <a:r>
              <a:rPr lang="en-US" sz="1600" dirty="0"/>
              <a:t>logistic curve</a:t>
            </a:r>
            <a:endParaRPr lang="it-IT" sz="1600" dirty="0"/>
          </a:p>
          <a:p>
            <a:r>
              <a:rPr lang="en-US" sz="1600" dirty="0"/>
              <a:t>Figure 15.1-15.6</a:t>
            </a:r>
            <a:endParaRPr lang="it-IT" sz="1600" dirty="0"/>
          </a:p>
          <a:p>
            <a:pPr marL="0" lvl="0" indent="0">
              <a:buNone/>
            </a:pPr>
            <a:r>
              <a:rPr lang="en-US" sz="1600" dirty="0" smtClean="0"/>
              <a:t>2. Moving </a:t>
            </a:r>
            <a:r>
              <a:rPr lang="en-US" sz="1600" dirty="0"/>
              <a:t>average models</a:t>
            </a:r>
            <a:endParaRPr lang="it-IT" sz="1600" dirty="0"/>
          </a:p>
          <a:p>
            <a:r>
              <a:rPr lang="en-US" sz="1600" dirty="0"/>
              <a:t>It might be useful if we believe that a likely value for </a:t>
            </a:r>
            <a:r>
              <a:rPr lang="en-US" sz="1600" dirty="0" smtClean="0"/>
              <a:t>our </a:t>
            </a:r>
            <a:r>
              <a:rPr lang="en-US" sz="1600" dirty="0"/>
              <a:t>series next month is a simple average of its values over the past 12 months. It might be more realistic to assume that more recent values play a greater role..</a:t>
            </a:r>
            <a:endParaRPr lang="it-IT" sz="1600" dirty="0"/>
          </a:p>
          <a:p>
            <a:r>
              <a:rPr lang="en-US" sz="1600" dirty="0"/>
              <a:t>More realistically, we can use an exponentially weighted moving average (the weight declines over time</a:t>
            </a:r>
            <a:r>
              <a:rPr lang="en-US" sz="1600" dirty="0" smtClean="0"/>
              <a:t>).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3. Smoothing </a:t>
            </a:r>
            <a:r>
              <a:rPr lang="en-US" sz="1600" dirty="0"/>
              <a:t>techniques</a:t>
            </a:r>
            <a:endParaRPr lang="it-IT" sz="1600" dirty="0"/>
          </a:p>
          <a:p>
            <a:pPr lvl="0"/>
            <a:r>
              <a:rPr lang="en-US" sz="1600" dirty="0"/>
              <a:t>n-period moving average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4. </a:t>
            </a: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/>
              <a:t>adjustments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73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762000"/>
            <a:ext cx="6591300" cy="533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77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6" y="843164"/>
            <a:ext cx="6866566" cy="4602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8" y="5704045"/>
            <a:ext cx="1743075" cy="33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5296" y="5661248"/>
            <a:ext cx="27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Autoregressive</a:t>
            </a:r>
            <a:r>
              <a:rPr lang="it-IT" dirty="0" smtClean="0"/>
              <a:t> trend model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141925"/>
            <a:ext cx="392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Logarithmic</a:t>
            </a:r>
            <a:r>
              <a:rPr lang="it-IT" dirty="0" smtClean="0"/>
              <a:t> </a:t>
            </a:r>
            <a:r>
              <a:rPr lang="it-IT" dirty="0" err="1"/>
              <a:t>a</a:t>
            </a:r>
            <a:r>
              <a:rPr lang="it-IT" dirty="0" err="1" smtClean="0"/>
              <a:t>utoregressive</a:t>
            </a:r>
            <a:r>
              <a:rPr lang="it-IT" dirty="0" smtClean="0"/>
              <a:t> trend model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2" y="6141925"/>
            <a:ext cx="2409825" cy="371475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839919" cy="521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381328"/>
            <a:ext cx="2133600" cy="342900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1907</Words>
  <Application>Microsoft Office PowerPoint</Application>
  <PresentationFormat>On-screen Show (4:3)</PresentationFormat>
  <Paragraphs>223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Tema di Office</vt:lpstr>
      <vt:lpstr>Analisi econometrica delle serie storiche con GRETL</vt:lpstr>
      <vt:lpstr>Video utili su Gretl</vt:lpstr>
      <vt:lpstr>Video utili per le analisi delle serie temporali</vt:lpstr>
      <vt:lpstr>Definizioni</vt:lpstr>
      <vt:lpstr>Perchè la previsione tramite le serie temporali?</vt:lpstr>
      <vt:lpstr>Appunti da Econometric Models and Economic Forecasts / Robert S. Pindyck, Daniel L. Rubinfeld Copertina rigida – 1976</vt:lpstr>
      <vt:lpstr>Modi di rappresentare il trend</vt:lpstr>
      <vt:lpstr>PowerPoint Presentation</vt:lpstr>
      <vt:lpstr>PowerPoint Presentation</vt:lpstr>
      <vt:lpstr>PowerPoint Presentation</vt:lpstr>
      <vt:lpstr>Appunti da Econometric Models and Economic Forecasts / Robert S. Pindyck, Daniel L. Rubinfeld Copertina rigida – 1976</vt:lpstr>
      <vt:lpstr>Appunti da Econometric Models and Economic Forecasts / Robert S. Pindyck, Daniel L. Rubinfeld Copertina rigida – 1976</vt:lpstr>
      <vt:lpstr>Modelli di serie storiche</vt:lpstr>
      <vt:lpstr>PowerPoint Presentation</vt:lpstr>
      <vt:lpstr>Modello MA: una descrizione più precisa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Esercizi da fare per uso di GRETL per analisi delle serie storiche</vt:lpstr>
      <vt:lpstr>Test di Dickey-Fuller</vt:lpstr>
      <vt:lpstr>Test di Dickey-Fuller</vt:lpstr>
      <vt:lpstr>ADF (Augemente Dickey-Fuller) Unit root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Forecasting</vt:lpstr>
      <vt:lpstr>Esempio 1: database ARIMA</vt:lpstr>
      <vt:lpstr>Determinare «p» e «q»</vt:lpstr>
      <vt:lpstr>Stima</vt:lpstr>
      <vt:lpstr>PowerPoint Presentation</vt:lpstr>
      <vt:lpstr>Ricerca della migliore specificazione</vt:lpstr>
      <vt:lpstr>Previsioni</vt:lpstr>
      <vt:lpstr>Esempio: dati arima</vt:lpstr>
      <vt:lpstr>Modelli misti: arima + regressione</vt:lpstr>
      <vt:lpstr>Esempio di stima di modello misto: serie storica + regressione</vt:lpstr>
      <vt:lpstr>Esempio 2: database gasoline consumption</vt:lpstr>
      <vt:lpstr>Stazionario?</vt:lpstr>
      <vt:lpstr>Correlogramma di PC_G (per capita gasoline consumption)</vt:lpstr>
      <vt:lpstr>Ricerca della migliore specificazione</vt:lpstr>
      <vt:lpstr>specificazioni</vt:lpstr>
      <vt:lpstr>Previsione out of sample con Arima (0,1,1) </vt:lpstr>
      <vt:lpstr>Combinare serie storiche e regressione: PC_I (income per capita)</vt:lpstr>
      <vt:lpstr>Nuova previsione</vt:lpstr>
      <vt:lpstr>Compito per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econometriche e statistiche</dc:title>
  <dc:creator>Eva</dc:creator>
  <cp:lastModifiedBy>DANIELIS ROMEO</cp:lastModifiedBy>
  <cp:revision>120</cp:revision>
  <dcterms:created xsi:type="dcterms:W3CDTF">2017-03-02T09:07:16Z</dcterms:created>
  <dcterms:modified xsi:type="dcterms:W3CDTF">2019-04-04T10:22:33Z</dcterms:modified>
</cp:coreProperties>
</file>