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59" r:id="rId5"/>
    <p:sldId id="261" r:id="rId6"/>
    <p:sldId id="263" r:id="rId7"/>
    <p:sldId id="265" r:id="rId8"/>
    <p:sldId id="270" r:id="rId9"/>
    <p:sldId id="266" r:id="rId10"/>
    <p:sldId id="267" r:id="rId11"/>
    <p:sldId id="268" r:id="rId12"/>
    <p:sldId id="269" r:id="rId13"/>
    <p:sldId id="271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449B9-DA81-4CCC-A2D8-F7D2074F33E2}" type="datetimeFigureOut">
              <a:rPr lang="en-GB" smtClean="0"/>
              <a:pPr/>
              <a:t>09/03/2017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E317-299C-42C5-BA92-C71CDEA3DE52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30606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449B9-DA81-4CCC-A2D8-F7D2074F33E2}" type="datetimeFigureOut">
              <a:rPr lang="en-GB" smtClean="0"/>
              <a:pPr/>
              <a:t>09/03/2017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E317-299C-42C5-BA92-C71CDEA3DE52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97321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449B9-DA81-4CCC-A2D8-F7D2074F33E2}" type="datetimeFigureOut">
              <a:rPr lang="en-GB" smtClean="0"/>
              <a:pPr/>
              <a:t>09/03/2017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E317-299C-42C5-BA92-C71CDEA3DE52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2771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449B9-DA81-4CCC-A2D8-F7D2074F33E2}" type="datetimeFigureOut">
              <a:rPr lang="en-GB" smtClean="0"/>
              <a:pPr/>
              <a:t>09/03/2017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E317-299C-42C5-BA92-C71CDEA3DE52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42248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449B9-DA81-4CCC-A2D8-F7D2074F33E2}" type="datetimeFigureOut">
              <a:rPr lang="en-GB" smtClean="0"/>
              <a:pPr/>
              <a:t>09/03/2017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E317-299C-42C5-BA92-C71CDEA3DE52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94742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449B9-DA81-4CCC-A2D8-F7D2074F33E2}" type="datetimeFigureOut">
              <a:rPr lang="en-GB" smtClean="0"/>
              <a:pPr/>
              <a:t>09/03/2017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E317-299C-42C5-BA92-C71CDEA3DE52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07665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449B9-DA81-4CCC-A2D8-F7D2074F33E2}" type="datetimeFigureOut">
              <a:rPr lang="en-GB" smtClean="0"/>
              <a:pPr/>
              <a:t>09/03/2017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E317-299C-42C5-BA92-C71CDEA3DE52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75549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449B9-DA81-4CCC-A2D8-F7D2074F33E2}" type="datetimeFigureOut">
              <a:rPr lang="en-GB" smtClean="0"/>
              <a:pPr/>
              <a:t>09/03/2017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E317-299C-42C5-BA92-C71CDEA3DE52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726215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449B9-DA81-4CCC-A2D8-F7D2074F33E2}" type="datetimeFigureOut">
              <a:rPr lang="en-GB" smtClean="0"/>
              <a:pPr/>
              <a:t>09/03/2017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E317-299C-42C5-BA92-C71CDEA3DE52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6745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449B9-DA81-4CCC-A2D8-F7D2074F33E2}" type="datetimeFigureOut">
              <a:rPr lang="en-GB" smtClean="0"/>
              <a:pPr/>
              <a:t>09/03/2017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E317-299C-42C5-BA92-C71CDEA3DE52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93071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449B9-DA81-4CCC-A2D8-F7D2074F33E2}" type="datetimeFigureOut">
              <a:rPr lang="en-GB" smtClean="0"/>
              <a:pPr/>
              <a:t>09/03/2017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E317-299C-42C5-BA92-C71CDEA3DE52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210802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449B9-DA81-4CCC-A2D8-F7D2074F33E2}" type="datetimeFigureOut">
              <a:rPr lang="en-GB" smtClean="0"/>
              <a:pPr/>
              <a:t>09/03/2017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7E317-299C-42C5-BA92-C71CDEA3DE52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134200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Linee guida per la preparazione </a:t>
            </a:r>
            <a:r>
              <a:rPr lang="it-IT" dirty="0" smtClean="0"/>
              <a:t>e presentazione del rapporto di ricerca per il corso di Economia dei mercati e delle imprese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4572000"/>
            <a:ext cx="6400800" cy="1066800"/>
          </a:xfrm>
        </p:spPr>
        <p:txBody>
          <a:bodyPr/>
          <a:lstStyle/>
          <a:p>
            <a:r>
              <a:rPr lang="en-GB" dirty="0" smtClean="0"/>
              <a:t>Romeo Danielis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610529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 err="1" smtClean="0">
                <a:solidFill>
                  <a:srgbClr val="FF0000"/>
                </a:solidFill>
              </a:rPr>
              <a:t>Altri</a:t>
            </a:r>
            <a:r>
              <a:rPr lang="en-GB" sz="3200" dirty="0" smtClean="0">
                <a:solidFill>
                  <a:srgbClr val="FF0000"/>
                </a:solidFill>
              </a:rPr>
              <a:t> </a:t>
            </a:r>
            <a:r>
              <a:rPr lang="en-GB" sz="3200" dirty="0" err="1" smtClean="0">
                <a:solidFill>
                  <a:srgbClr val="FF0000"/>
                </a:solidFill>
              </a:rPr>
              <a:t>esempi</a:t>
            </a:r>
            <a:r>
              <a:rPr lang="en-GB" sz="3200" dirty="0" smtClean="0">
                <a:solidFill>
                  <a:srgbClr val="FF0000"/>
                </a:solidFill>
              </a:rPr>
              <a:t>: slide </a:t>
            </a:r>
            <a:r>
              <a:rPr lang="en-GB" sz="3200" dirty="0" err="1" smtClean="0">
                <a:solidFill>
                  <a:srgbClr val="FF0000"/>
                </a:solidFill>
              </a:rPr>
              <a:t>elaborata</a:t>
            </a:r>
            <a:r>
              <a:rPr lang="en-GB" sz="3200" dirty="0" smtClean="0">
                <a:solidFill>
                  <a:srgbClr val="FF0000"/>
                </a:solidFill>
              </a:rPr>
              <a:t> dal </a:t>
            </a:r>
            <a:r>
              <a:rPr lang="en-GB" sz="3200" dirty="0" err="1" smtClean="0">
                <a:solidFill>
                  <a:srgbClr val="FF0000"/>
                </a:solidFill>
              </a:rPr>
              <a:t>punto</a:t>
            </a:r>
            <a:r>
              <a:rPr lang="en-GB" sz="3200" dirty="0" smtClean="0">
                <a:solidFill>
                  <a:srgbClr val="FF0000"/>
                </a:solidFill>
              </a:rPr>
              <a:t> di vista </a:t>
            </a:r>
            <a:r>
              <a:rPr lang="en-GB" sz="3200" dirty="0" err="1" smtClean="0">
                <a:solidFill>
                  <a:srgbClr val="FF0000"/>
                </a:solidFill>
              </a:rPr>
              <a:t>grafico</a:t>
            </a:r>
            <a:r>
              <a:rPr lang="en-GB" sz="3200" dirty="0" smtClean="0">
                <a:solidFill>
                  <a:srgbClr val="FF0000"/>
                </a:solidFill>
              </a:rPr>
              <a:t> </a:t>
            </a:r>
            <a:r>
              <a:rPr lang="en-GB" sz="3200" dirty="0" err="1" smtClean="0">
                <a:solidFill>
                  <a:srgbClr val="FF0000"/>
                </a:solidFill>
              </a:rPr>
              <a:t>ed</a:t>
            </a:r>
            <a:r>
              <a:rPr lang="en-GB" sz="3200" dirty="0" smtClean="0">
                <a:solidFill>
                  <a:srgbClr val="FF0000"/>
                </a:solidFill>
              </a:rPr>
              <a:t> </a:t>
            </a:r>
            <a:r>
              <a:rPr lang="en-GB" sz="3200" dirty="0" err="1" smtClean="0">
                <a:solidFill>
                  <a:srgbClr val="FF0000"/>
                </a:solidFill>
              </a:rPr>
              <a:t>efficace</a:t>
            </a:r>
            <a:endParaRPr lang="en-GB" sz="3200" dirty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657932"/>
            <a:ext cx="6934200" cy="4809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991650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>
                <a:solidFill>
                  <a:srgbClr val="FF0000"/>
                </a:solidFill>
              </a:rPr>
              <a:t>Altri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esempi</a:t>
            </a:r>
            <a:r>
              <a:rPr lang="en-GB" dirty="0" smtClean="0">
                <a:solidFill>
                  <a:srgbClr val="FF0000"/>
                </a:solidFill>
              </a:rPr>
              <a:t>: slide con </a:t>
            </a:r>
            <a:r>
              <a:rPr lang="en-GB" dirty="0" err="1" smtClean="0">
                <a:solidFill>
                  <a:srgbClr val="FF0000"/>
                </a:solidFill>
              </a:rPr>
              <a:t>troppo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contenuto</a:t>
            </a:r>
            <a:r>
              <a:rPr lang="en-GB" dirty="0" smtClean="0">
                <a:solidFill>
                  <a:srgbClr val="FF0000"/>
                </a:solidFill>
              </a:rPr>
              <a:t>. </a:t>
            </a:r>
            <a:r>
              <a:rPr lang="en-GB" dirty="0" err="1" smtClean="0">
                <a:solidFill>
                  <a:srgbClr val="FF0000"/>
                </a:solidFill>
              </a:rPr>
              <a:t>Carattere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troppo</a:t>
            </a:r>
            <a:r>
              <a:rPr lang="en-GB" dirty="0" smtClean="0">
                <a:solidFill>
                  <a:srgbClr val="FF0000"/>
                </a:solidFill>
              </a:rPr>
              <a:t> piccolo</a:t>
            </a:r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209800"/>
            <a:ext cx="630555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059189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 err="1" smtClean="0">
                <a:solidFill>
                  <a:srgbClr val="FF0000"/>
                </a:solidFill>
              </a:rPr>
              <a:t>Troppo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en-GB" sz="2800" dirty="0" err="1" smtClean="0">
                <a:solidFill>
                  <a:srgbClr val="FF0000"/>
                </a:solidFill>
              </a:rPr>
              <a:t>testo</a:t>
            </a:r>
            <a:r>
              <a:rPr lang="en-GB" sz="2800" dirty="0" smtClean="0">
                <a:solidFill>
                  <a:srgbClr val="FF0000"/>
                </a:solidFill>
              </a:rPr>
              <a:t>. </a:t>
            </a:r>
            <a:r>
              <a:rPr lang="en-GB" sz="2800" dirty="0" err="1" smtClean="0">
                <a:solidFill>
                  <a:srgbClr val="FF0000"/>
                </a:solidFill>
              </a:rPr>
              <a:t>Attenzione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en-GB" sz="2800" dirty="0" err="1" smtClean="0">
                <a:solidFill>
                  <a:srgbClr val="FF0000"/>
                </a:solidFill>
              </a:rPr>
              <a:t>allo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en-GB" sz="2800" dirty="0" err="1" smtClean="0">
                <a:solidFill>
                  <a:srgbClr val="FF0000"/>
                </a:solidFill>
              </a:rPr>
              <a:t>sfondo</a:t>
            </a:r>
            <a:r>
              <a:rPr lang="en-GB" sz="2800" dirty="0" smtClean="0">
                <a:solidFill>
                  <a:srgbClr val="FF0000"/>
                </a:solidFill>
              </a:rPr>
              <a:t>! </a:t>
            </a:r>
            <a:r>
              <a:rPr lang="en-GB" sz="2800" dirty="0" err="1" smtClean="0">
                <a:solidFill>
                  <a:srgbClr val="FF0000"/>
                </a:solidFill>
              </a:rPr>
              <a:t>Potrebbe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en-GB" sz="2800" dirty="0" err="1" smtClean="0">
                <a:solidFill>
                  <a:srgbClr val="FF0000"/>
                </a:solidFill>
              </a:rPr>
              <a:t>rendere</a:t>
            </a:r>
            <a:r>
              <a:rPr lang="en-GB" sz="2800" dirty="0" smtClean="0">
                <a:solidFill>
                  <a:srgbClr val="FF0000"/>
                </a:solidFill>
              </a:rPr>
              <a:t> la slide illegible se la </a:t>
            </a:r>
            <a:r>
              <a:rPr lang="en-GB" sz="2800" dirty="0" err="1" smtClean="0">
                <a:solidFill>
                  <a:srgbClr val="FF0000"/>
                </a:solidFill>
              </a:rPr>
              <a:t>luminosità</a:t>
            </a:r>
            <a:r>
              <a:rPr lang="en-GB" sz="2800" dirty="0" smtClean="0">
                <a:solidFill>
                  <a:srgbClr val="FF0000"/>
                </a:solidFill>
              </a:rPr>
              <a:t> del </a:t>
            </a:r>
            <a:r>
              <a:rPr lang="en-GB" sz="2800" dirty="0" err="1" smtClean="0">
                <a:solidFill>
                  <a:srgbClr val="FF0000"/>
                </a:solidFill>
              </a:rPr>
              <a:t>proiettore</a:t>
            </a:r>
            <a:r>
              <a:rPr lang="en-GB" sz="2800" dirty="0" smtClean="0">
                <a:solidFill>
                  <a:srgbClr val="FF0000"/>
                </a:solidFill>
              </a:rPr>
              <a:t> o </a:t>
            </a:r>
            <a:r>
              <a:rPr lang="en-GB" sz="2800" dirty="0" err="1" smtClean="0">
                <a:solidFill>
                  <a:srgbClr val="FF0000"/>
                </a:solidFill>
              </a:rPr>
              <a:t>della</a:t>
            </a:r>
            <a:r>
              <a:rPr lang="en-GB" sz="2800" dirty="0" smtClean="0">
                <a:solidFill>
                  <a:srgbClr val="FF0000"/>
                </a:solidFill>
              </a:rPr>
              <a:t> stanza è </a:t>
            </a:r>
            <a:r>
              <a:rPr lang="en-GB" sz="2800" dirty="0" err="1" smtClean="0">
                <a:solidFill>
                  <a:srgbClr val="FF0000"/>
                </a:solidFill>
              </a:rPr>
              <a:t>insufficiente</a:t>
            </a:r>
            <a:r>
              <a:rPr lang="en-GB" sz="2800" dirty="0" smtClean="0">
                <a:solidFill>
                  <a:srgbClr val="FF0000"/>
                </a:solidFill>
              </a:rPr>
              <a:t>!</a:t>
            </a:r>
            <a:endParaRPr lang="en-GB" sz="2800" dirty="0">
              <a:solidFill>
                <a:srgbClr val="FF000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0600" y="1447800"/>
            <a:ext cx="6919913" cy="5108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192729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Criteri per valutare l’esposizione </a:t>
            </a:r>
            <a:endParaRPr lang="it-IT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/>
        </p:nvGraphicFramePr>
        <p:xfrm>
          <a:off x="685800" y="1524000"/>
          <a:ext cx="7924800" cy="4352925"/>
        </p:xfrm>
        <a:graphic>
          <a:graphicData uri="http://schemas.openxmlformats.org/drawingml/2006/table">
            <a:tbl>
              <a:tblPr/>
              <a:tblGrid>
                <a:gridCol w="7924800"/>
              </a:tblGrid>
              <a:tr h="311727">
                <a:tc>
                  <a:txBody>
                    <a:bodyPr/>
                    <a:lstStyle/>
                    <a:p>
                      <a:pPr algn="l" fontAlgn="b"/>
                      <a:r>
                        <a:rPr lang="it-IT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Forma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727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Grafica (Font, colori, immagini</a:t>
                      </a:r>
                      <a:r>
                        <a:rPr lang="it-IT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, animazioni</a:t>
                      </a:r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3455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it-IT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Struttura della presentazione (chiara, punto dell'esposizione)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727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it-IT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Stile (voce e contatto visivo)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727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Rispetto limiti tempo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727">
                <a:tc>
                  <a:txBody>
                    <a:bodyPr/>
                    <a:lstStyle/>
                    <a:p>
                      <a:pPr algn="l" fontAlgn="b"/>
                      <a:r>
                        <a:rPr lang="it-IT" sz="2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Contenuto</a:t>
                      </a:r>
                      <a:endParaRPr lang="it-IT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727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Obiettivi </a:t>
                      </a:r>
                      <a:r>
                        <a:rPr lang="it-IT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del</a:t>
                      </a:r>
                      <a:r>
                        <a:rPr lang="it-IT" sz="2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rapporto</a:t>
                      </a:r>
                      <a:endParaRPr lang="it-IT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727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Contenuti (livello di approfondimento)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727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Conclusioni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Linee guida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495800"/>
          </a:xfrm>
        </p:spPr>
        <p:txBody>
          <a:bodyPr>
            <a:noAutofit/>
          </a:bodyPr>
          <a:lstStyle/>
          <a:p>
            <a:r>
              <a:rPr lang="it-IT" sz="2800" dirty="0" smtClean="0"/>
              <a:t>Predisporre un rapporto di ricerca tramite </a:t>
            </a:r>
            <a:r>
              <a:rPr lang="it-IT" sz="2800" dirty="0" err="1" smtClean="0"/>
              <a:t>slides</a:t>
            </a:r>
            <a:r>
              <a:rPr lang="it-IT" sz="2800" dirty="0" smtClean="0"/>
              <a:t> (</a:t>
            </a:r>
            <a:r>
              <a:rPr lang="it-IT" sz="2800" dirty="0" err="1" smtClean="0"/>
              <a:t>powerpoint</a:t>
            </a:r>
            <a:r>
              <a:rPr lang="it-IT" sz="2800" dirty="0" smtClean="0"/>
              <a:t> o altro) secondo le modalità indicate più avanti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it-IT" dirty="0" smtClean="0"/>
              <a:t>Tipologia di rapporto possibile: </a:t>
            </a:r>
          </a:p>
          <a:p>
            <a:pPr marL="742950" lvl="2" indent="-342900"/>
            <a:r>
              <a:rPr lang="it-IT" dirty="0" smtClean="0"/>
              <a:t>studio </a:t>
            </a:r>
            <a:r>
              <a:rPr lang="it-IT" dirty="0" smtClean="0"/>
              <a:t>settoriale, </a:t>
            </a:r>
            <a:endParaRPr lang="it-IT" dirty="0" smtClean="0"/>
          </a:p>
          <a:p>
            <a:pPr marL="742950" lvl="2" indent="-342900"/>
            <a:r>
              <a:rPr lang="it-IT" dirty="0" smtClean="0"/>
              <a:t>analisi </a:t>
            </a:r>
            <a:r>
              <a:rPr lang="it-IT" dirty="0" smtClean="0"/>
              <a:t>paese, </a:t>
            </a:r>
            <a:endParaRPr lang="it-IT" dirty="0" smtClean="0"/>
          </a:p>
          <a:p>
            <a:pPr marL="742950" lvl="2" indent="-342900"/>
            <a:r>
              <a:rPr lang="it-IT" dirty="0" smtClean="0"/>
              <a:t>analisi </a:t>
            </a:r>
            <a:r>
              <a:rPr lang="it-IT" dirty="0" smtClean="0"/>
              <a:t>degli indicatori, </a:t>
            </a:r>
            <a:endParaRPr lang="it-IT" dirty="0" smtClean="0"/>
          </a:p>
          <a:p>
            <a:pPr marL="742950" lvl="2" indent="-342900"/>
            <a:r>
              <a:rPr lang="it-IT" dirty="0" smtClean="0"/>
              <a:t>scenari </a:t>
            </a:r>
            <a:r>
              <a:rPr lang="it-IT" dirty="0" smtClean="0"/>
              <a:t>tecnologici</a:t>
            </a:r>
          </a:p>
          <a:p>
            <a:endParaRPr lang="it-IT" sz="2800" dirty="0" smtClean="0"/>
          </a:p>
          <a:p>
            <a:pPr lvl="1"/>
            <a:endParaRPr lang="it-IT" dirty="0"/>
          </a:p>
          <a:p>
            <a:endParaRPr lang="it-IT" sz="2800" dirty="0" smtClean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xmlns="" val="214824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it-IT" sz="3600" dirty="0" smtClean="0"/>
              <a:t>Struttura consigliata del rapporto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2400" y="990600"/>
            <a:ext cx="8991600" cy="4876800"/>
          </a:xfrm>
        </p:spPr>
        <p:txBody>
          <a:bodyPr>
            <a:noAutofit/>
          </a:bodyPr>
          <a:lstStyle/>
          <a:p>
            <a:r>
              <a:rPr lang="it-IT" sz="2400" dirty="0" smtClean="0"/>
              <a:t>Slide </a:t>
            </a:r>
            <a:r>
              <a:rPr lang="it-IT" sz="2400" dirty="0" smtClean="0"/>
              <a:t>1: titolo e autore</a:t>
            </a:r>
          </a:p>
          <a:p>
            <a:r>
              <a:rPr lang="it-IT" sz="2400" dirty="0" smtClean="0"/>
              <a:t>Slide 2: Domande di ricerca: qual è l’obiettivo del rapporto? Cosa si analizza? A quali domande si vuole dare una riposta, distinguendo tra domande generali e domande specifiche?</a:t>
            </a:r>
          </a:p>
          <a:p>
            <a:r>
              <a:rPr lang="it-IT" sz="2400" dirty="0" smtClean="0"/>
              <a:t>Slide 3: Struttura del rapporto</a:t>
            </a:r>
          </a:p>
          <a:p>
            <a:r>
              <a:rPr lang="it-IT" sz="2400" dirty="0" smtClean="0"/>
              <a:t>Contenuti specifici utilizzando parole chiave, brevi descrizioni, grafici e </a:t>
            </a:r>
            <a:r>
              <a:rPr lang="it-IT" sz="2400" dirty="0" smtClean="0"/>
              <a:t>tabelle. Tutte quelle che servono</a:t>
            </a:r>
            <a:endParaRPr lang="it-IT" sz="2400" dirty="0" smtClean="0"/>
          </a:p>
          <a:p>
            <a:r>
              <a:rPr lang="it-IT" sz="2400" dirty="0" smtClean="0"/>
              <a:t>Analisi quantitative: descrizione della base di dati, analisi quantitative realizzate (interviste, modelli di regressione lineare, serie storiche), presentazione dei </a:t>
            </a:r>
            <a:r>
              <a:rPr lang="it-IT" sz="2400" dirty="0" smtClean="0"/>
              <a:t>risultati</a:t>
            </a:r>
          </a:p>
          <a:p>
            <a:r>
              <a:rPr lang="it-IT" sz="1800" b="1" i="1" dirty="0" smtClean="0"/>
              <a:t>Utilizzare tutte le slide che servono, fare in modo che le slide siano leggibili a distanza</a:t>
            </a:r>
            <a:endParaRPr lang="it-IT" sz="1800" b="1" i="1" dirty="0" smtClean="0"/>
          </a:p>
          <a:p>
            <a:r>
              <a:rPr lang="it-IT" sz="2400" dirty="0" smtClean="0"/>
              <a:t>Slide finali: </a:t>
            </a:r>
            <a:r>
              <a:rPr lang="it-IT" sz="2400" dirty="0" smtClean="0"/>
              <a:t>risposta alle </a:t>
            </a:r>
            <a:r>
              <a:rPr lang="it-IT" sz="2400" dirty="0" smtClean="0"/>
              <a:t>domande </a:t>
            </a:r>
            <a:r>
              <a:rPr lang="it-IT" sz="2400" dirty="0" smtClean="0"/>
              <a:t>di </a:t>
            </a:r>
            <a:r>
              <a:rPr lang="it-IT" sz="2400" dirty="0" smtClean="0"/>
              <a:t>ricerca di cui alla slide 2</a:t>
            </a:r>
          </a:p>
          <a:p>
            <a:r>
              <a:rPr lang="it-IT" sz="2400" dirty="0" smtClean="0"/>
              <a:t>Slide finali: </a:t>
            </a:r>
            <a:r>
              <a:rPr lang="it-IT" sz="2400" dirty="0" smtClean="0"/>
              <a:t>conclusioni generali</a:t>
            </a:r>
          </a:p>
          <a:p>
            <a:r>
              <a:rPr lang="it-IT" sz="2400" dirty="0" smtClean="0"/>
              <a:t>Slide finale: riferimenti bibliografici e fonti internet</a:t>
            </a:r>
            <a:endParaRPr lang="it-IT" sz="2400" dirty="0" smtClean="0"/>
          </a:p>
          <a:p>
            <a:endParaRPr lang="it-IT" sz="2400" dirty="0" smtClean="0"/>
          </a:p>
          <a:p>
            <a:endParaRPr lang="it-IT" sz="2400" dirty="0" smtClean="0"/>
          </a:p>
          <a:p>
            <a:endParaRPr lang="it-IT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Esposizione del rapporto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it-IT" dirty="0" smtClean="0"/>
              <a:t>Per esigenze di tempo, </a:t>
            </a:r>
            <a:r>
              <a:rPr lang="it-IT" dirty="0" smtClean="0"/>
              <a:t>ogni </a:t>
            </a:r>
            <a:r>
              <a:rPr lang="it-IT" dirty="0" smtClean="0"/>
              <a:t>esposizione durerà 15 minuti</a:t>
            </a:r>
          </a:p>
          <a:p>
            <a:pPr lvl="1"/>
            <a:r>
              <a:rPr lang="it-IT" dirty="0" smtClean="0"/>
              <a:t>10 minuti di presentazione</a:t>
            </a:r>
          </a:p>
          <a:p>
            <a:pPr lvl="1"/>
            <a:r>
              <a:rPr lang="it-IT" smtClean="0"/>
              <a:t>5 minuti per </a:t>
            </a:r>
            <a:r>
              <a:rPr lang="it-IT" dirty="0" smtClean="0"/>
              <a:t>commenti e suggerimenti</a:t>
            </a:r>
            <a:endParaRPr lang="it-IT" dirty="0" smtClean="0"/>
          </a:p>
          <a:p>
            <a:pPr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535238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Come </a:t>
            </a:r>
            <a:r>
              <a:rPr lang="en-GB" dirty="0" err="1" smtClean="0"/>
              <a:t>predisporre</a:t>
            </a:r>
            <a:r>
              <a:rPr lang="en-GB" dirty="0" smtClean="0"/>
              <a:t> le </a:t>
            </a:r>
            <a:r>
              <a:rPr lang="en-GB" dirty="0" smtClean="0"/>
              <a:t>slide per </a:t>
            </a:r>
            <a:r>
              <a:rPr lang="en-GB" dirty="0" err="1" smtClean="0"/>
              <a:t>l’esposizione</a:t>
            </a:r>
            <a:r>
              <a:rPr lang="en-GB" dirty="0" smtClean="0"/>
              <a:t> del </a:t>
            </a:r>
            <a:r>
              <a:rPr lang="en-GB" dirty="0" err="1" smtClean="0"/>
              <a:t>rapporto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28600" y="1295400"/>
            <a:ext cx="8458200" cy="525780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Le slide </a:t>
            </a:r>
            <a:r>
              <a:rPr lang="en-GB" dirty="0" err="1" smtClean="0"/>
              <a:t>servono</a:t>
            </a:r>
            <a:r>
              <a:rPr lang="en-GB" dirty="0" smtClean="0"/>
              <a:t> come </a:t>
            </a:r>
            <a:r>
              <a:rPr lang="en-GB" dirty="0" err="1" smtClean="0"/>
              <a:t>supporto</a:t>
            </a:r>
            <a:r>
              <a:rPr lang="en-GB" dirty="0" smtClean="0"/>
              <a:t> </a:t>
            </a:r>
            <a:r>
              <a:rPr lang="en-GB" dirty="0" err="1" smtClean="0"/>
              <a:t>alla</a:t>
            </a:r>
            <a:r>
              <a:rPr lang="en-GB" dirty="0" smtClean="0"/>
              <a:t> </a:t>
            </a:r>
            <a:r>
              <a:rPr lang="en-GB" dirty="0" err="1" smtClean="0"/>
              <a:t>presentazione</a:t>
            </a:r>
            <a:r>
              <a:rPr lang="en-GB" dirty="0" smtClean="0"/>
              <a:t> </a:t>
            </a:r>
            <a:r>
              <a:rPr lang="en-GB" dirty="0" err="1" smtClean="0"/>
              <a:t>orale</a:t>
            </a:r>
            <a:r>
              <a:rPr lang="en-GB" dirty="0" smtClean="0"/>
              <a:t>. </a:t>
            </a:r>
          </a:p>
          <a:p>
            <a:r>
              <a:rPr lang="en-GB" dirty="0" err="1" smtClean="0"/>
              <a:t>L’ascoltatore</a:t>
            </a:r>
            <a:r>
              <a:rPr lang="en-GB" dirty="0" smtClean="0"/>
              <a:t> </a:t>
            </a:r>
            <a:r>
              <a:rPr lang="en-GB" dirty="0" err="1" smtClean="0"/>
              <a:t>deve</a:t>
            </a:r>
            <a:r>
              <a:rPr lang="en-GB" dirty="0" smtClean="0"/>
              <a:t> </a:t>
            </a:r>
            <a:r>
              <a:rPr lang="en-GB" dirty="0" err="1" smtClean="0"/>
              <a:t>riuscire</a:t>
            </a:r>
            <a:r>
              <a:rPr lang="en-GB" dirty="0" smtClean="0"/>
              <a:t> a </a:t>
            </a:r>
            <a:r>
              <a:rPr lang="en-GB" dirty="0" err="1" smtClean="0"/>
              <a:t>seguire</a:t>
            </a:r>
            <a:r>
              <a:rPr lang="en-GB" dirty="0" smtClean="0"/>
              <a:t> la </a:t>
            </a:r>
            <a:r>
              <a:rPr lang="en-GB" dirty="0" err="1" smtClean="0"/>
              <a:t>presentazione</a:t>
            </a:r>
            <a:r>
              <a:rPr lang="en-GB" dirty="0" smtClean="0"/>
              <a:t> </a:t>
            </a:r>
            <a:r>
              <a:rPr lang="en-GB" dirty="0" err="1" smtClean="0"/>
              <a:t>orale</a:t>
            </a:r>
            <a:r>
              <a:rPr lang="en-GB" dirty="0" smtClean="0"/>
              <a:t> </a:t>
            </a:r>
            <a:r>
              <a:rPr lang="en-GB" dirty="0" err="1" smtClean="0"/>
              <a:t>ed</a:t>
            </a:r>
            <a:r>
              <a:rPr lang="en-GB" dirty="0" smtClean="0"/>
              <a:t> </a:t>
            </a:r>
            <a:r>
              <a:rPr lang="en-GB" dirty="0" err="1" smtClean="0"/>
              <a:t>allo</a:t>
            </a:r>
            <a:r>
              <a:rPr lang="en-GB" dirty="0" smtClean="0"/>
              <a:t> </a:t>
            </a:r>
            <a:r>
              <a:rPr lang="en-GB" dirty="0" err="1" smtClean="0"/>
              <a:t>stesso</a:t>
            </a:r>
            <a:r>
              <a:rPr lang="en-GB" dirty="0" smtClean="0"/>
              <a:t> tempo </a:t>
            </a:r>
            <a:r>
              <a:rPr lang="en-GB" dirty="0" err="1" smtClean="0"/>
              <a:t>leggere</a:t>
            </a:r>
            <a:r>
              <a:rPr lang="en-GB" dirty="0" smtClean="0"/>
              <a:t> la slide </a:t>
            </a:r>
            <a:r>
              <a:rPr lang="en-GB" dirty="0" err="1" smtClean="0"/>
              <a:t>proiettata</a:t>
            </a:r>
            <a:r>
              <a:rPr lang="en-GB" dirty="0" smtClean="0"/>
              <a:t>.</a:t>
            </a:r>
          </a:p>
          <a:p>
            <a:r>
              <a:rPr lang="en-GB" dirty="0" smtClean="0"/>
              <a:t>La slide: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GB" dirty="0" err="1"/>
              <a:t>d</a:t>
            </a:r>
            <a:r>
              <a:rPr lang="en-GB" dirty="0" err="1" smtClean="0"/>
              <a:t>eve</a:t>
            </a:r>
            <a:r>
              <a:rPr lang="en-GB" dirty="0" smtClean="0"/>
              <a:t> </a:t>
            </a:r>
            <a:r>
              <a:rPr lang="en-GB" dirty="0" err="1" smtClean="0"/>
              <a:t>guidare</a:t>
            </a:r>
            <a:r>
              <a:rPr lang="en-GB" dirty="0" smtClean="0"/>
              <a:t> e </a:t>
            </a:r>
            <a:r>
              <a:rPr lang="en-GB" dirty="0" err="1" smtClean="0"/>
              <a:t>rendere</a:t>
            </a:r>
            <a:r>
              <a:rPr lang="en-GB" dirty="0" smtClean="0"/>
              <a:t> </a:t>
            </a:r>
            <a:r>
              <a:rPr lang="en-GB" dirty="0" err="1" smtClean="0"/>
              <a:t>più</a:t>
            </a:r>
            <a:r>
              <a:rPr lang="en-GB" dirty="0" smtClean="0"/>
              <a:t> </a:t>
            </a:r>
            <a:r>
              <a:rPr lang="en-GB" dirty="0" err="1" smtClean="0"/>
              <a:t>chiara</a:t>
            </a:r>
            <a:r>
              <a:rPr lang="en-GB" dirty="0" smtClean="0"/>
              <a:t> la </a:t>
            </a:r>
            <a:r>
              <a:rPr lang="en-GB" dirty="0" err="1" smtClean="0"/>
              <a:t>presentazione</a:t>
            </a:r>
            <a:r>
              <a:rPr lang="en-GB" dirty="0" smtClean="0"/>
              <a:t> </a:t>
            </a:r>
            <a:r>
              <a:rPr lang="en-GB" dirty="0" err="1" smtClean="0"/>
              <a:t>orale</a:t>
            </a:r>
            <a:r>
              <a:rPr lang="en-GB" dirty="0" smtClean="0"/>
              <a:t>  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GB" dirty="0" err="1"/>
              <a:t>o</a:t>
            </a:r>
            <a:r>
              <a:rPr lang="en-GB" dirty="0" err="1" smtClean="0"/>
              <a:t>ppure</a:t>
            </a:r>
            <a:r>
              <a:rPr lang="en-GB" dirty="0" smtClean="0"/>
              <a:t> </a:t>
            </a:r>
            <a:r>
              <a:rPr lang="en-GB" dirty="0" err="1" smtClean="0"/>
              <a:t>deve</a:t>
            </a:r>
            <a:r>
              <a:rPr lang="en-GB" dirty="0" smtClean="0"/>
              <a:t> </a:t>
            </a:r>
            <a:r>
              <a:rPr lang="en-GB" dirty="0" err="1" smtClean="0"/>
              <a:t>fornire</a:t>
            </a:r>
            <a:r>
              <a:rPr lang="en-GB" dirty="0" smtClean="0"/>
              <a:t> </a:t>
            </a:r>
            <a:r>
              <a:rPr lang="en-GB" dirty="0" err="1" smtClean="0"/>
              <a:t>informazioni</a:t>
            </a:r>
            <a:r>
              <a:rPr lang="en-GB" dirty="0" smtClean="0"/>
              <a:t> </a:t>
            </a:r>
            <a:r>
              <a:rPr lang="en-GB" dirty="0" err="1" smtClean="0"/>
              <a:t>che</a:t>
            </a:r>
            <a:r>
              <a:rPr lang="en-GB" dirty="0" smtClean="0"/>
              <a:t> non </a:t>
            </a:r>
            <a:r>
              <a:rPr lang="en-GB" dirty="0" err="1" smtClean="0"/>
              <a:t>si</a:t>
            </a:r>
            <a:r>
              <a:rPr lang="en-GB" dirty="0" smtClean="0"/>
              <a:t> </a:t>
            </a:r>
            <a:r>
              <a:rPr lang="en-GB" dirty="0" err="1" smtClean="0"/>
              <a:t>prestano</a:t>
            </a:r>
            <a:r>
              <a:rPr lang="en-GB" dirty="0" smtClean="0"/>
              <a:t> a </a:t>
            </a:r>
            <a:r>
              <a:rPr lang="en-GB" dirty="0" err="1" smtClean="0"/>
              <a:t>essere</a:t>
            </a:r>
            <a:r>
              <a:rPr lang="en-GB" dirty="0" smtClean="0"/>
              <a:t> </a:t>
            </a:r>
            <a:r>
              <a:rPr lang="en-GB" dirty="0" err="1" smtClean="0"/>
              <a:t>descritte</a:t>
            </a:r>
            <a:r>
              <a:rPr lang="en-GB" dirty="0" smtClean="0"/>
              <a:t> a voce</a:t>
            </a:r>
            <a:endParaRPr lang="en-GB" dirty="0"/>
          </a:p>
          <a:p>
            <a:pPr marL="971550" lvl="1" indent="-514350">
              <a:buFont typeface="+mj-lt"/>
              <a:buAutoNum type="alphaUcPeriod"/>
            </a:pPr>
            <a:r>
              <a:rPr lang="en-GB" dirty="0"/>
              <a:t>n</a:t>
            </a:r>
            <a:r>
              <a:rPr lang="en-GB" dirty="0" smtClean="0"/>
              <a:t>on </a:t>
            </a:r>
            <a:r>
              <a:rPr lang="en-GB" dirty="0" err="1" smtClean="0"/>
              <a:t>deve</a:t>
            </a:r>
            <a:r>
              <a:rPr lang="en-GB" dirty="0" smtClean="0"/>
              <a:t> </a:t>
            </a:r>
            <a:r>
              <a:rPr lang="en-GB" dirty="0" err="1" smtClean="0"/>
              <a:t>distrarre</a:t>
            </a:r>
            <a:r>
              <a:rPr lang="en-GB" dirty="0" smtClean="0"/>
              <a:t> </a:t>
            </a:r>
            <a:r>
              <a:rPr lang="en-GB" dirty="0" err="1" smtClean="0"/>
              <a:t>dall’ascolto</a:t>
            </a:r>
            <a:r>
              <a:rPr lang="en-GB" dirty="0" smtClean="0"/>
              <a:t> e\o </a:t>
            </a:r>
            <a:r>
              <a:rPr lang="en-GB" dirty="0" err="1" smtClean="0"/>
              <a:t>essere</a:t>
            </a:r>
            <a:r>
              <a:rPr lang="en-GB" dirty="0" smtClean="0"/>
              <a:t> </a:t>
            </a:r>
            <a:r>
              <a:rPr lang="en-GB" dirty="0" err="1" smtClean="0"/>
              <a:t>illegibile</a:t>
            </a:r>
            <a:r>
              <a:rPr lang="en-GB" dirty="0" smtClean="0"/>
              <a:t> </a:t>
            </a:r>
            <a:r>
              <a:rPr lang="en-GB" dirty="0" err="1" smtClean="0"/>
              <a:t>durante</a:t>
            </a:r>
            <a:r>
              <a:rPr lang="en-GB" dirty="0" smtClean="0"/>
              <a:t> </a:t>
            </a:r>
            <a:r>
              <a:rPr lang="en-GB" dirty="0" err="1" smtClean="0"/>
              <a:t>l’ascolto</a:t>
            </a:r>
            <a:r>
              <a:rPr lang="en-GB" dirty="0" smtClean="0"/>
              <a:t> </a:t>
            </a:r>
            <a:r>
              <a:rPr lang="en-GB" dirty="0" err="1" smtClean="0"/>
              <a:t>della</a:t>
            </a:r>
            <a:r>
              <a:rPr lang="en-GB" dirty="0" smtClean="0"/>
              <a:t> </a:t>
            </a:r>
            <a:r>
              <a:rPr lang="en-GB" dirty="0" err="1" smtClean="0"/>
              <a:t>presentazione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004834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715962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GB" sz="2400" b="1" dirty="0" err="1" smtClean="0"/>
              <a:t>Caso</a:t>
            </a:r>
            <a:r>
              <a:rPr lang="en-GB" sz="2400" b="1" dirty="0" smtClean="0"/>
              <a:t> A: </a:t>
            </a:r>
            <a:r>
              <a:rPr lang="en-GB" sz="2400" b="1" dirty="0" err="1" smtClean="0"/>
              <a:t>guidare</a:t>
            </a:r>
            <a:r>
              <a:rPr lang="en-GB" sz="2400" b="1" dirty="0" smtClean="0"/>
              <a:t> e </a:t>
            </a:r>
            <a:r>
              <a:rPr lang="en-GB" sz="2400" b="1" dirty="0" err="1" smtClean="0"/>
              <a:t>rendere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più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chiara</a:t>
            </a:r>
            <a:r>
              <a:rPr lang="en-GB" sz="2400" b="1" dirty="0" smtClean="0"/>
              <a:t> la </a:t>
            </a:r>
            <a:r>
              <a:rPr lang="en-GB" sz="2400" b="1" dirty="0" err="1" smtClean="0"/>
              <a:t>presentazione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orale</a:t>
            </a:r>
            <a:r>
              <a:rPr lang="en-GB" sz="2400" b="1" dirty="0" smtClean="0"/>
              <a:t>  </a:t>
            </a:r>
            <a:br>
              <a:rPr lang="en-GB" sz="2400" b="1" dirty="0" smtClean="0"/>
            </a:br>
            <a:endParaRPr lang="en-GB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9200" y="990600"/>
            <a:ext cx="6400800" cy="4904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152400" y="5977039"/>
            <a:ext cx="876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Questa slide ha </a:t>
            </a:r>
            <a:r>
              <a:rPr lang="en-GB" dirty="0" err="1" smtClean="0">
                <a:solidFill>
                  <a:srgbClr val="FF0000"/>
                </a:solidFill>
              </a:rPr>
              <a:t>tanto</a:t>
            </a:r>
            <a:r>
              <a:rPr lang="en-GB" dirty="0" smtClean="0">
                <a:solidFill>
                  <a:srgbClr val="FF0000"/>
                </a:solidFill>
              </a:rPr>
              <a:t>, </a:t>
            </a:r>
            <a:r>
              <a:rPr lang="en-GB" dirty="0" err="1" smtClean="0">
                <a:solidFill>
                  <a:srgbClr val="FF0000"/>
                </a:solidFill>
              </a:rPr>
              <a:t>forse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troppo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testo</a:t>
            </a:r>
            <a:r>
              <a:rPr lang="en-GB" dirty="0" smtClean="0">
                <a:solidFill>
                  <a:srgbClr val="FF0000"/>
                </a:solidFill>
              </a:rPr>
              <a:t>, ma è </a:t>
            </a:r>
            <a:r>
              <a:rPr lang="en-GB" dirty="0" err="1" smtClean="0">
                <a:solidFill>
                  <a:srgbClr val="FF0000"/>
                </a:solidFill>
              </a:rPr>
              <a:t>organizzata</a:t>
            </a:r>
            <a:r>
              <a:rPr lang="en-GB" dirty="0" smtClean="0">
                <a:solidFill>
                  <a:srgbClr val="FF0000"/>
                </a:solidFill>
              </a:rPr>
              <a:t> in </a:t>
            </a:r>
            <a:r>
              <a:rPr lang="en-GB" dirty="0" err="1" smtClean="0">
                <a:solidFill>
                  <a:srgbClr val="FF0000"/>
                </a:solidFill>
              </a:rPr>
              <a:t>modo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suffiicientemente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conciso</a:t>
            </a:r>
            <a:r>
              <a:rPr lang="en-GB" dirty="0" smtClean="0">
                <a:solidFill>
                  <a:srgbClr val="FF0000"/>
                </a:solidFill>
              </a:rPr>
              <a:t> e </a:t>
            </a:r>
            <a:r>
              <a:rPr lang="en-GB" dirty="0" err="1" smtClean="0">
                <a:solidFill>
                  <a:srgbClr val="FF0000"/>
                </a:solidFill>
              </a:rPr>
              <a:t>schematico</a:t>
            </a:r>
            <a:r>
              <a:rPr lang="en-GB" dirty="0" smtClean="0">
                <a:solidFill>
                  <a:srgbClr val="FF0000"/>
                </a:solidFill>
              </a:rPr>
              <a:t> da </a:t>
            </a:r>
            <a:r>
              <a:rPr lang="en-GB" dirty="0" err="1" smtClean="0">
                <a:solidFill>
                  <a:srgbClr val="FF0000"/>
                </a:solidFill>
              </a:rPr>
              <a:t>essere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leggibile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mentre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si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ascolta</a:t>
            </a:r>
            <a:r>
              <a:rPr lang="en-GB" dirty="0" smtClean="0">
                <a:solidFill>
                  <a:srgbClr val="FF0000"/>
                </a:solidFill>
              </a:rPr>
              <a:t> la </a:t>
            </a:r>
            <a:r>
              <a:rPr lang="en-GB" dirty="0" err="1" smtClean="0">
                <a:solidFill>
                  <a:srgbClr val="FF0000"/>
                </a:solidFill>
              </a:rPr>
              <a:t>presentazione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8691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610600" cy="11430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GB" sz="2400" b="1" dirty="0" err="1" smtClean="0"/>
              <a:t>Caso</a:t>
            </a:r>
            <a:r>
              <a:rPr lang="en-GB" sz="2400" b="1" dirty="0" smtClean="0"/>
              <a:t> B: </a:t>
            </a:r>
            <a:r>
              <a:rPr lang="en-GB" sz="2400" b="1" dirty="0" err="1" smtClean="0"/>
              <a:t>fornire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informazioni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che</a:t>
            </a:r>
            <a:r>
              <a:rPr lang="en-GB" sz="2400" b="1" dirty="0" smtClean="0"/>
              <a:t> non </a:t>
            </a:r>
            <a:r>
              <a:rPr lang="en-GB" sz="2400" b="1" dirty="0" err="1" smtClean="0"/>
              <a:t>si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prestano</a:t>
            </a:r>
            <a:r>
              <a:rPr lang="en-GB" sz="2400" b="1" dirty="0" smtClean="0"/>
              <a:t> ad </a:t>
            </a:r>
            <a:r>
              <a:rPr lang="en-GB" sz="2400" b="1" dirty="0" err="1" smtClean="0"/>
              <a:t>essere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descritte</a:t>
            </a:r>
            <a:r>
              <a:rPr lang="en-GB" sz="2400" b="1" dirty="0" smtClean="0"/>
              <a:t> a voce</a:t>
            </a:r>
            <a:br>
              <a:rPr lang="en-GB" sz="2400" b="1" dirty="0" smtClean="0"/>
            </a:br>
            <a:endParaRPr lang="en-GB" sz="24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524000"/>
            <a:ext cx="6828879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58764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b="1" dirty="0" err="1" smtClean="0"/>
              <a:t>Caso</a:t>
            </a:r>
            <a:r>
              <a:rPr lang="en-GB" sz="2800" b="1" dirty="0" smtClean="0"/>
              <a:t> B: </a:t>
            </a:r>
            <a:r>
              <a:rPr lang="en-GB" sz="2800" b="1" dirty="0" err="1" smtClean="0"/>
              <a:t>fornire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informazioni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che</a:t>
            </a:r>
            <a:r>
              <a:rPr lang="en-GB" sz="2800" b="1" dirty="0" smtClean="0"/>
              <a:t> non </a:t>
            </a:r>
            <a:r>
              <a:rPr lang="en-GB" sz="2800" b="1" dirty="0" err="1" smtClean="0"/>
              <a:t>si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prestano</a:t>
            </a:r>
            <a:r>
              <a:rPr lang="en-GB" sz="2800" b="1" dirty="0" smtClean="0"/>
              <a:t> ad </a:t>
            </a:r>
            <a:r>
              <a:rPr lang="en-GB" sz="2800" b="1" dirty="0" err="1" smtClean="0"/>
              <a:t>essere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descritte</a:t>
            </a:r>
            <a:r>
              <a:rPr lang="en-GB" sz="2800" b="1" dirty="0" smtClean="0"/>
              <a:t> a voce</a:t>
            </a:r>
            <a:endParaRPr lang="en-GB" sz="28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02229" y="1752600"/>
            <a:ext cx="6172200" cy="4656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075654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GB" sz="2400" b="1" dirty="0" err="1" smtClean="0"/>
              <a:t>Caso</a:t>
            </a:r>
            <a:r>
              <a:rPr lang="en-GB" sz="2400" b="1" dirty="0" smtClean="0"/>
              <a:t> C: </a:t>
            </a:r>
            <a:r>
              <a:rPr lang="en-GB" sz="2400" b="1" dirty="0" err="1" smtClean="0"/>
              <a:t>distrae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dall’ascolto</a:t>
            </a:r>
            <a:r>
              <a:rPr lang="en-GB" sz="2400" b="1" dirty="0" smtClean="0"/>
              <a:t> e\o </a:t>
            </a:r>
            <a:r>
              <a:rPr lang="en-GB" sz="2400" b="1" dirty="0" err="1" smtClean="0"/>
              <a:t>essere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illegibile</a:t>
            </a:r>
            <a:r>
              <a:rPr lang="en-GB" sz="2400" b="1" dirty="0"/>
              <a:t> </a:t>
            </a:r>
            <a:r>
              <a:rPr lang="en-GB" sz="2400" b="1" dirty="0" err="1" smtClean="0"/>
              <a:t>durante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l’ascolto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della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presentazione</a:t>
            </a:r>
            <a:r>
              <a:rPr lang="en-GB" sz="2400" b="1" dirty="0" smtClean="0"/>
              <a:t/>
            </a:r>
            <a:br>
              <a:rPr lang="en-GB" sz="2400" b="1" dirty="0" smtClean="0"/>
            </a:br>
            <a:endParaRPr lang="en-GB" sz="24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0" y="1447800"/>
            <a:ext cx="7038975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304801" y="5972174"/>
            <a:ext cx="84037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>
                <a:solidFill>
                  <a:srgbClr val="FF0000"/>
                </a:solidFill>
              </a:rPr>
              <a:t>T</a:t>
            </a:r>
            <a:r>
              <a:rPr lang="en-GB" sz="2400" dirty="0" err="1" smtClean="0">
                <a:solidFill>
                  <a:srgbClr val="FF0000"/>
                </a:solidFill>
              </a:rPr>
              <a:t>roppo</a:t>
            </a:r>
            <a:r>
              <a:rPr lang="en-GB" sz="2400" dirty="0" smtClean="0">
                <a:solidFill>
                  <a:srgbClr val="FF0000"/>
                </a:solidFill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</a:rPr>
              <a:t>testo</a:t>
            </a:r>
            <a:r>
              <a:rPr lang="en-GB" sz="2400" dirty="0" smtClean="0">
                <a:solidFill>
                  <a:srgbClr val="FF0000"/>
                </a:solidFill>
              </a:rPr>
              <a:t>!! </a:t>
            </a:r>
            <a:r>
              <a:rPr lang="en-GB" sz="2400" dirty="0" err="1" smtClean="0">
                <a:solidFill>
                  <a:srgbClr val="FF0000"/>
                </a:solidFill>
              </a:rPr>
              <a:t>L’ascoltatore</a:t>
            </a:r>
            <a:r>
              <a:rPr lang="en-GB" sz="2400" dirty="0" smtClean="0">
                <a:solidFill>
                  <a:srgbClr val="FF0000"/>
                </a:solidFill>
              </a:rPr>
              <a:t> non </a:t>
            </a:r>
            <a:r>
              <a:rPr lang="en-GB" sz="2400" dirty="0" err="1" smtClean="0">
                <a:solidFill>
                  <a:srgbClr val="FF0000"/>
                </a:solidFill>
              </a:rPr>
              <a:t>riesce</a:t>
            </a:r>
            <a:r>
              <a:rPr lang="en-GB" sz="2400" dirty="0" smtClean="0">
                <a:solidFill>
                  <a:srgbClr val="FF0000"/>
                </a:solidFill>
              </a:rPr>
              <a:t> a </a:t>
            </a:r>
            <a:r>
              <a:rPr lang="en-GB" sz="2400" dirty="0" err="1" smtClean="0">
                <a:solidFill>
                  <a:srgbClr val="FF0000"/>
                </a:solidFill>
              </a:rPr>
              <a:t>leggerla</a:t>
            </a:r>
            <a:r>
              <a:rPr lang="en-GB" sz="2400" dirty="0" smtClean="0">
                <a:solidFill>
                  <a:srgbClr val="FF0000"/>
                </a:solidFill>
              </a:rPr>
              <a:t> e a </a:t>
            </a:r>
            <a:r>
              <a:rPr lang="en-GB" sz="2400" dirty="0" err="1" smtClean="0">
                <a:solidFill>
                  <a:srgbClr val="FF0000"/>
                </a:solidFill>
              </a:rPr>
              <a:t>seguire</a:t>
            </a:r>
            <a:r>
              <a:rPr lang="en-GB" sz="2400" dirty="0" smtClean="0">
                <a:solidFill>
                  <a:srgbClr val="FF0000"/>
                </a:solidFill>
              </a:rPr>
              <a:t> la </a:t>
            </a:r>
            <a:r>
              <a:rPr lang="en-GB" sz="2400" dirty="0" err="1" smtClean="0">
                <a:solidFill>
                  <a:srgbClr val="FF0000"/>
                </a:solidFill>
              </a:rPr>
              <a:t>presentazione</a:t>
            </a:r>
            <a:r>
              <a:rPr lang="en-GB" sz="2400" dirty="0" smtClean="0">
                <a:solidFill>
                  <a:srgbClr val="FF0000"/>
                </a:solidFill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</a:rPr>
              <a:t>allo</a:t>
            </a:r>
            <a:r>
              <a:rPr lang="en-GB" sz="2400" dirty="0" smtClean="0">
                <a:solidFill>
                  <a:srgbClr val="FF0000"/>
                </a:solidFill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</a:rPr>
              <a:t>stesso</a:t>
            </a:r>
            <a:r>
              <a:rPr lang="en-GB" sz="2400" dirty="0" smtClean="0">
                <a:solidFill>
                  <a:srgbClr val="FF0000"/>
                </a:solidFill>
              </a:rPr>
              <a:t> tempo!</a:t>
            </a:r>
            <a:endParaRPr lang="en-GB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59829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474</Words>
  <Application>Microsoft Office PowerPoint</Application>
  <PresentationFormat>Presentazione su schermo (4:3)</PresentationFormat>
  <Paragraphs>52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Linee guida per la preparazione e presentazione del rapporto di ricerca per il corso di Economia dei mercati e delle imprese</vt:lpstr>
      <vt:lpstr>Linee guida</vt:lpstr>
      <vt:lpstr>Struttura consigliata del rapporto</vt:lpstr>
      <vt:lpstr>Esposizione del rapporto</vt:lpstr>
      <vt:lpstr>Come predisporre le slide per l’esposizione del rapporto</vt:lpstr>
      <vt:lpstr>Caso A: guidare e rendere più chiara la presentazione orale   </vt:lpstr>
      <vt:lpstr>Caso B: fornire informazioni che non si prestano ad essere descritte a voce </vt:lpstr>
      <vt:lpstr>Caso B: fornire informazioni che non si prestano ad essere descritte a voce</vt:lpstr>
      <vt:lpstr>Caso C: distrae dall’ascolto e\o essere illegibile durante l’ascolto della presentazione </vt:lpstr>
      <vt:lpstr>Altri esempi: slide elaborata dal punto di vista grafico ed efficace</vt:lpstr>
      <vt:lpstr>Altri esempi: slide con troppo contenuto. Carattere troppo piccolo</vt:lpstr>
      <vt:lpstr>Troppo testo. Attenzione allo sfondo! Potrebbe rendere la slide illegible se la luminosità del proiettore o della stanza è insufficiente!</vt:lpstr>
      <vt:lpstr>Criteri per valutare l’esposizione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Linee guida per la preparazione e presentazione della tesina</dc:title>
  <dc:creator>DANIELIS ROMEO</dc:creator>
  <cp:lastModifiedBy>Eva</cp:lastModifiedBy>
  <cp:revision>18</cp:revision>
  <dcterms:created xsi:type="dcterms:W3CDTF">2014-03-25T08:48:58Z</dcterms:created>
  <dcterms:modified xsi:type="dcterms:W3CDTF">2017-03-09T11:18:16Z</dcterms:modified>
</cp:coreProperties>
</file>