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9" d="100"/>
          <a:sy n="159" d="100"/>
        </p:scale>
        <p:origin x="-992" y="6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86B4926-F2C0-1E42-9CBF-190F910B83CF}" type="datetimeFigureOut">
              <a:rPr lang="it-IT" smtClean="0"/>
              <a:t>08/10/14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2936489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86B4926-F2C0-1E42-9CBF-190F910B83CF}" type="datetimeFigureOut">
              <a:rPr lang="it-IT" smtClean="0"/>
              <a:t>08/10/14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85390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86B4926-F2C0-1E42-9CBF-190F910B83CF}" type="datetimeFigureOut">
              <a:rPr lang="it-IT" smtClean="0"/>
              <a:t>08/10/14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371980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86B4926-F2C0-1E42-9CBF-190F910B83CF}" type="datetimeFigureOut">
              <a:rPr lang="it-IT" smtClean="0"/>
              <a:t>08/10/14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406165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86B4926-F2C0-1E42-9CBF-190F910B83CF}" type="datetimeFigureOut">
              <a:rPr lang="it-IT" smtClean="0"/>
              <a:t>08/10/14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297544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86B4926-F2C0-1E42-9CBF-190F910B83CF}" type="datetimeFigureOut">
              <a:rPr lang="it-IT" smtClean="0"/>
              <a:t>08/10/14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246331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86B4926-F2C0-1E42-9CBF-190F910B83CF}" type="datetimeFigureOut">
              <a:rPr lang="it-IT" smtClean="0"/>
              <a:t>08/10/14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4155022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86B4926-F2C0-1E42-9CBF-190F910B83CF}" type="datetimeFigureOut">
              <a:rPr lang="it-IT" smtClean="0"/>
              <a:t>08/10/14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280071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6B4926-F2C0-1E42-9CBF-190F910B83CF}" type="datetimeFigureOut">
              <a:rPr lang="it-IT" smtClean="0"/>
              <a:t>08/10/14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212865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86B4926-F2C0-1E42-9CBF-190F910B83CF}" type="datetimeFigureOut">
              <a:rPr lang="it-IT" smtClean="0"/>
              <a:t>08/10/14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343390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86B4926-F2C0-1E42-9CBF-190F910B83CF}" type="datetimeFigureOut">
              <a:rPr lang="it-IT" smtClean="0"/>
              <a:t>08/10/14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DCA8A4A-7D3B-5343-A41F-B28B105402F4}" type="slidenum">
              <a:rPr lang="it-IT" smtClean="0"/>
              <a:t>‹n.›</a:t>
            </a:fld>
            <a:endParaRPr lang="it-IT"/>
          </a:p>
        </p:txBody>
      </p:sp>
    </p:spTree>
    <p:extLst>
      <p:ext uri="{BB962C8B-B14F-4D97-AF65-F5344CB8AC3E}">
        <p14:creationId xmlns:p14="http://schemas.microsoft.com/office/powerpoint/2010/main" val="42327996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B4926-F2C0-1E42-9CBF-190F910B83CF}" type="datetimeFigureOut">
              <a:rPr lang="it-IT" smtClean="0"/>
              <a:t>08/10/14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A8A4A-7D3B-5343-A41F-B28B105402F4}" type="slidenum">
              <a:rPr lang="it-IT" smtClean="0"/>
              <a:t>‹n.›</a:t>
            </a:fld>
            <a:endParaRPr lang="it-IT"/>
          </a:p>
        </p:txBody>
      </p:sp>
    </p:spTree>
    <p:extLst>
      <p:ext uri="{BB962C8B-B14F-4D97-AF65-F5344CB8AC3E}">
        <p14:creationId xmlns:p14="http://schemas.microsoft.com/office/powerpoint/2010/main" val="1418227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31645" y="35215"/>
            <a:ext cx="8650756" cy="7509749"/>
          </a:xfrm>
          <a:prstGeom prst="rect">
            <a:avLst/>
          </a:prstGeom>
        </p:spPr>
        <p:txBody>
          <a:bodyPr wrap="square">
            <a:spAutoFit/>
          </a:bodyPr>
          <a:lstStyle/>
          <a:p>
            <a:pPr algn="just"/>
            <a:r>
              <a:rPr lang="en-US" dirty="0" smtClean="0">
                <a:latin typeface="Palatino Linotype"/>
                <a:cs typeface="Palatino Linotype"/>
              </a:rPr>
              <a:t>These fractures occurred during premarket trials and were assumed to be due to the strut welding.  However, </a:t>
            </a:r>
            <a:r>
              <a:rPr lang="en-US" dirty="0" err="1" smtClean="0">
                <a:latin typeface="Palatino Linotype"/>
                <a:cs typeface="Palatino Linotype"/>
              </a:rPr>
              <a:t>Shiley</a:t>
            </a:r>
            <a:r>
              <a:rPr lang="en-US" dirty="0" smtClean="0">
                <a:latin typeface="Palatino Linotype"/>
                <a:cs typeface="Palatino Linotype"/>
              </a:rPr>
              <a:t> assured the FDA that these failures were flukes and that the lower risk of thrombus in the new design was much more significant than what was thought to be a small chance of OSF.  </a:t>
            </a:r>
            <a:r>
              <a:rPr lang="en-US" dirty="0" smtClean="0">
                <a:solidFill>
                  <a:srgbClr val="FF0000"/>
                </a:solidFill>
                <a:latin typeface="Palatino Linotype"/>
                <a:cs typeface="Palatino Linotype"/>
              </a:rPr>
              <a:t>Even though the actual failure mechanism was still unknown, the FDA approved the device, relying on an “Honor System” and trusting the company to report any problems with the valves. </a:t>
            </a:r>
            <a:r>
              <a:rPr lang="en-US" dirty="0" smtClean="0">
                <a:latin typeface="Palatino Linotype"/>
                <a:cs typeface="Palatino Linotype"/>
              </a:rPr>
              <a:t> </a:t>
            </a:r>
          </a:p>
          <a:p>
            <a:pPr algn="just"/>
            <a:r>
              <a:rPr lang="en-US" b="1" dirty="0" smtClean="0">
                <a:latin typeface="Palatino Linotype"/>
                <a:cs typeface="Palatino Linotype"/>
              </a:rPr>
              <a:t>As lawsuits began to be filed, Pfizer, the company that bought </a:t>
            </a:r>
            <a:r>
              <a:rPr lang="en-US" b="1" dirty="0" err="1" smtClean="0">
                <a:latin typeface="Palatino Linotype"/>
                <a:cs typeface="Palatino Linotype"/>
              </a:rPr>
              <a:t>Shiley</a:t>
            </a:r>
            <a:r>
              <a:rPr lang="en-US" b="1" dirty="0" smtClean="0">
                <a:latin typeface="Palatino Linotype"/>
                <a:cs typeface="Palatino Linotype"/>
              </a:rPr>
              <a:t> in 1979, insisted on secrecy agreements that restricted the release of important information to the FDA and doctors.  Therefore, many patients continued to receive faulty valves even after the company was aware of the defects.</a:t>
            </a:r>
          </a:p>
          <a:p>
            <a:pPr algn="just"/>
            <a:endParaRPr lang="en-US" dirty="0" smtClean="0">
              <a:latin typeface="Palatino Linotype"/>
              <a:cs typeface="Palatino Linotype"/>
            </a:endParaRPr>
          </a:p>
          <a:p>
            <a:pPr algn="just"/>
            <a:r>
              <a:rPr lang="en-US" dirty="0" smtClean="0">
                <a:latin typeface="Palatino Linotype"/>
                <a:cs typeface="Palatino Linotype"/>
              </a:rPr>
              <a:t>The BSCC valve was implanted in patients from April 1st, 1979 to November 1, 1986 when the FDA removed it from the market.  Approximately 82,000 valves were implanted worldwide, with about 25,000 in the United States.  There have been about 500 cases of fracture reported and about two-thirds of those have resulted in </a:t>
            </a:r>
            <a:r>
              <a:rPr lang="en-US" smtClean="0">
                <a:latin typeface="Palatino Linotype"/>
                <a:cs typeface="Palatino Linotype"/>
              </a:rPr>
              <a:t>death.</a:t>
            </a:r>
            <a:endParaRPr lang="en-US" dirty="0">
              <a:latin typeface="Palatino Linotype"/>
              <a:cs typeface="Palatino Linotype"/>
            </a:endParaRPr>
          </a:p>
          <a:p>
            <a:pPr algn="just"/>
            <a:r>
              <a:rPr lang="en-US" dirty="0" smtClean="0">
                <a:latin typeface="Palatino Linotype"/>
                <a:cs typeface="Palatino Linotype"/>
              </a:rPr>
              <a:t>After lawyers began taking depositions of </a:t>
            </a:r>
            <a:r>
              <a:rPr lang="en-US" dirty="0" err="1" smtClean="0">
                <a:latin typeface="Palatino Linotype"/>
                <a:cs typeface="Palatino Linotype"/>
              </a:rPr>
              <a:t>Shiley</a:t>
            </a:r>
            <a:r>
              <a:rPr lang="en-US" dirty="0" smtClean="0">
                <a:latin typeface="Palatino Linotype"/>
                <a:cs typeface="Palatino Linotype"/>
              </a:rPr>
              <a:t> employees in 1987, it was learned that paperwork was falsely filed during manufacturing.  After searching through company documents, it was found that many valves were “</a:t>
            </a:r>
            <a:r>
              <a:rPr lang="en-US" dirty="0" err="1" smtClean="0">
                <a:latin typeface="Palatino Linotype"/>
                <a:cs typeface="Palatino Linotype"/>
              </a:rPr>
              <a:t>rewelded</a:t>
            </a:r>
            <a:r>
              <a:rPr lang="en-US" dirty="0" smtClean="0">
                <a:latin typeface="Palatino Linotype"/>
                <a:cs typeface="Palatino Linotype"/>
              </a:rPr>
              <a:t>” by a “phantom” employee # 2832.  These were likely to have had cracks that were polished over by a worker during manufacturing, instead of being </a:t>
            </a:r>
            <a:r>
              <a:rPr lang="en-US" dirty="0" err="1" smtClean="0">
                <a:latin typeface="Palatino Linotype"/>
                <a:cs typeface="Palatino Linotype"/>
              </a:rPr>
              <a:t>rewelded</a:t>
            </a:r>
            <a:r>
              <a:rPr lang="en-US" dirty="0" smtClean="0">
                <a:latin typeface="Palatino Linotype"/>
                <a:cs typeface="Palatino Linotype"/>
              </a:rPr>
              <a:t> or discarded entirely.</a:t>
            </a:r>
          </a:p>
          <a:p>
            <a:pPr algn="just"/>
            <a:r>
              <a:rPr lang="en-US" sz="1600" i="1" dirty="0" err="1" smtClean="0">
                <a:latin typeface="Palatino Linotype"/>
                <a:cs typeface="Palatino Linotype"/>
              </a:rPr>
              <a:t>Attn</a:t>
            </a:r>
            <a:r>
              <a:rPr lang="en-US" sz="1600" i="1" dirty="0" smtClean="0">
                <a:latin typeface="Palatino Linotype"/>
                <a:cs typeface="Palatino Linotype"/>
              </a:rPr>
              <a:t> Prof. Bjork. We would prefer that you did not publish the data relative to strut fracture. We expect a few more.”</a:t>
            </a:r>
          </a:p>
          <a:p>
            <a:pPr algn="just"/>
            <a:endParaRPr lang="en-US" dirty="0" smtClean="0">
              <a:latin typeface="Palatino Linotype"/>
              <a:cs typeface="Palatino Linotype"/>
            </a:endParaRPr>
          </a:p>
          <a:p>
            <a:endParaRPr lang="en-US" dirty="0" smtClean="0"/>
          </a:p>
          <a:p>
            <a:endParaRPr lang="it-IT" dirty="0"/>
          </a:p>
        </p:txBody>
      </p:sp>
    </p:spTree>
    <p:extLst>
      <p:ext uri="{BB962C8B-B14F-4D97-AF65-F5344CB8AC3E}">
        <p14:creationId xmlns:p14="http://schemas.microsoft.com/office/powerpoint/2010/main" val="28079382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TotalTime>
  <Words>304</Words>
  <Application>Microsoft Macintosh PowerPoint</Application>
  <PresentationFormat>Presentazione su schermo (4:3)</PresentationFormat>
  <Paragraphs>7</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Presentazione di PowerPoint</vt:lpstr>
    </vt:vector>
  </TitlesOfParts>
  <Company>Universita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Orfeo Sbaizero</dc:creator>
  <cp:lastModifiedBy>Orfeo Sbaizero</cp:lastModifiedBy>
  <cp:revision>1</cp:revision>
  <dcterms:created xsi:type="dcterms:W3CDTF">2014-10-08T08:51:59Z</dcterms:created>
  <dcterms:modified xsi:type="dcterms:W3CDTF">2014-10-08T08:59:49Z</dcterms:modified>
</cp:coreProperties>
</file>