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59" r:id="rId5"/>
    <p:sldId id="260" r:id="rId6"/>
    <p:sldId id="257" r:id="rId7"/>
    <p:sldId id="258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9"/>
    <p:restoredTop sz="94643"/>
  </p:normalViewPr>
  <p:slideViewPr>
    <p:cSldViewPr snapToGrid="0" snapToObjects="1">
      <p:cViewPr>
        <p:scale>
          <a:sx n="100" d="100"/>
          <a:sy n="100" d="100"/>
        </p:scale>
        <p:origin x="40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9872AF-0BD4-2840-B2C5-24547ADE7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5C2116C-28E6-DE41-ADCE-CF1A2997D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40DBB6-1CF3-4D45-8AEE-9E7717D5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ADBC-8AF3-1449-B9C1-49362EA12832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8197A8-9CAD-B644-87F3-382DD78B2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4ABBF9-0E4D-194F-BD04-902CA81B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5712-3E36-A247-AAB2-4E16600EC2D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26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65AC55-1D5D-4449-A625-A9EA9B38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0791727-E3AF-E84F-9E0F-56C5B1E71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3EF170-385C-A247-AF10-342D0D743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ADBC-8AF3-1449-B9C1-49362EA12832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F82FF6-9351-9446-8CC0-6B71EED1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0E68C5-27D7-DD49-BFA6-0B17F3693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5712-3E36-A247-AAB2-4E16600EC2D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5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F5EABC4-7D17-2B4F-BAE0-DC706B3D0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341A3D9-ADE5-3C4F-A0EC-E5818882F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C39BE7-5050-9A41-AE20-F7F783712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ADBC-8AF3-1449-B9C1-49362EA12832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6029D2-9232-6341-99ED-ADBF5B997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A6E1AF-4AAC-9C45-9FD2-8687033F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5712-3E36-A247-AAB2-4E16600EC2D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1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25C676-014D-2843-9DED-84B9785F9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91DB05-9EFE-334C-B2AC-3D7D2AE1B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5BEE8D-13B0-3745-AEFA-7BFAE000C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ADBC-8AF3-1449-B9C1-49362EA12832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4699BD-376F-6D4D-A933-B54F43CA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4861AF-7DD6-C343-892D-D39C0724C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5712-3E36-A247-AAB2-4E16600EC2D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60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111EC1-B3D4-FE41-A9E3-CA3EDA37B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FB9EA1-716F-6E45-B1F3-85C3C3CEF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2D834C-B4B6-9C4E-92B4-766E3BCC8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ADBC-8AF3-1449-B9C1-49362EA12832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B60877-39DD-C34E-B7C5-AC918A96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B64249-6300-E548-B0D1-DF6188B7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5712-3E36-A247-AAB2-4E16600EC2D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4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4AE815-FE66-3149-B1E0-0F5CB055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4E311F-41ED-5C48-90D2-941EC43EA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6C5AA9A-B0B9-1B42-B13F-6D8D3AF28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24BA92-940E-5145-9734-43B4A051B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ADBC-8AF3-1449-B9C1-49362EA12832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7129E2-3B74-A14D-90F3-962401C0E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8149E9-AB9A-6E46-A168-1D36D42A7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5712-3E36-A247-AAB2-4E16600EC2D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8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DDE002-12A1-F84D-8D05-FCFB883AC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DF0196-3614-3C4C-9DB6-7FFB4EDFC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17402F-A67E-424D-8791-33E9E4FBD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91D774E-3E02-7347-9239-1CB0FAE094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002E2C-2595-A742-A756-C722C8439F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7C21F4F-3A3B-5342-BA36-6DC620DAF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ADBC-8AF3-1449-B9C1-49362EA12832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6D01976-2A22-2143-B141-4E783E439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AFA1F6E-51B6-2343-8132-4F8557D1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5712-3E36-A247-AAB2-4E16600EC2D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2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199FE6-DFB4-4847-A07D-8FB6F6426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72467A1-4634-0940-87BD-68E27847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ADBC-8AF3-1449-B9C1-49362EA12832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46A5AA4-D132-D24D-8F10-5F39090F3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904932-F7C8-174A-98F9-DC9298D3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5712-3E36-A247-AAB2-4E16600EC2D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35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19F2C45-CCAF-B545-921C-A14FCF682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ADBC-8AF3-1449-B9C1-49362EA12832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95263B3-3B2B-0A4D-8695-8EF09F0F3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35CF53-9BE1-6549-839A-3C252703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5712-3E36-A247-AAB2-4E16600EC2D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05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F564B5-53FC-F84E-AB1E-C6BBB389E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02E854-8A63-1A4F-BE2A-9208ABD7E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42C46D-009E-6340-8126-1471D9931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96897BC-C9EF-154D-B84F-92A335DF2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ADBC-8AF3-1449-B9C1-49362EA12832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CE7C193-B8C4-864D-A0EC-FB7AE9432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E2C23C-2CA8-834B-81B2-1984B8A80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5712-3E36-A247-AAB2-4E16600EC2D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09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8CD0C8-B331-9B4E-AD01-AA8F7E90E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7956A0D-64DD-EB42-82E1-0C5AF4ED9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75CFA18-93C8-F34D-AEF8-B656F96E8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6A86180-4504-C243-A354-3498D28B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ADBC-8AF3-1449-B9C1-49362EA12832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5492EE-8160-E14A-A362-C38A534C9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BD0B2C2-D27F-7B42-996F-978CB2C9B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5712-3E36-A247-AAB2-4E16600EC2D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9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56786BF-8C8C-D54B-8CAE-7D24E4247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F14053-D093-E540-B177-81695B8CD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8B2EEE-3D8A-1C40-A306-B7E5C48C2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8ADBC-8AF3-1449-B9C1-49362EA12832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A9B8CA-C60E-7F4B-B1A7-B0573A3B0D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CECA46-447A-D24D-8358-B3F0758FD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A5712-3E36-A247-AAB2-4E16600EC2D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6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097184E-D2A0-BB46-9DD5-B30B98ACFBDA}"/>
              </a:ext>
            </a:extLst>
          </p:cNvPr>
          <p:cNvSpPr txBox="1"/>
          <p:nvPr/>
        </p:nvSpPr>
        <p:spPr>
          <a:xfrm>
            <a:off x="133815" y="111513"/>
            <a:ext cx="5501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INDUCTION FURNACE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08890F5-A7F2-E74F-9631-5C80914BEE8F}"/>
              </a:ext>
            </a:extLst>
          </p:cNvPr>
          <p:cNvSpPr/>
          <p:nvPr/>
        </p:nvSpPr>
        <p:spPr>
          <a:xfrm>
            <a:off x="223023" y="751344"/>
            <a:ext cx="11675327" cy="5021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principle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of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melting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in IF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that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a high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voltage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electrical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source from a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primary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coil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induces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a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low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voltage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, high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current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in the metal or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secondary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coil. </a:t>
            </a:r>
            <a:r>
              <a:rPr lang="it-IT" sz="2400" b="1" i="1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The </a:t>
            </a:r>
            <a:r>
              <a:rPr lang="it-IT" sz="2400" b="1" i="1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alternating</a:t>
            </a:r>
            <a:r>
              <a:rPr lang="it-IT" sz="2400" b="1" i="1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1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magnetic</a:t>
            </a:r>
            <a:r>
              <a:rPr lang="it-IT" sz="2400" b="1" i="1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1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field</a:t>
            </a:r>
            <a:r>
              <a:rPr lang="it-IT" sz="2400" b="1" i="1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1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produced</a:t>
            </a:r>
            <a:r>
              <a:rPr lang="it-IT" sz="2400" b="1" i="1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by the high </a:t>
            </a:r>
            <a:r>
              <a:rPr lang="it-IT" sz="2400" b="1" i="1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frequency</a:t>
            </a:r>
            <a:r>
              <a:rPr lang="it-IT" sz="2400" b="1" i="1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1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current</a:t>
            </a:r>
            <a:r>
              <a:rPr lang="it-IT" sz="2400" b="1" i="1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1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induces</a:t>
            </a:r>
            <a:r>
              <a:rPr lang="it-IT" sz="2400" b="1" i="1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1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powerful</a:t>
            </a:r>
            <a:r>
              <a:rPr lang="it-IT" sz="2400" b="1" i="1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1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eddy</a:t>
            </a:r>
            <a:r>
              <a:rPr lang="it-IT" sz="2400" b="1" i="1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1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currents</a:t>
            </a:r>
            <a:r>
              <a:rPr lang="it-IT" sz="2400" b="1" i="1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in the </a:t>
            </a:r>
            <a:r>
              <a:rPr lang="it-IT" sz="2400" b="1" i="1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charge</a:t>
            </a:r>
            <a:r>
              <a:rPr lang="it-IT" sz="2400" b="1" i="1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1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resulting</a:t>
            </a:r>
            <a:r>
              <a:rPr lang="it-IT" sz="2400" b="1" i="1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in </a:t>
            </a:r>
            <a:r>
              <a:rPr lang="it-IT" sz="2400" b="1" i="1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very</a:t>
            </a:r>
            <a:r>
              <a:rPr lang="it-IT" sz="2400" b="1" i="1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fast </a:t>
            </a:r>
            <a:r>
              <a:rPr lang="it-IT" sz="2400" b="1" i="1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heating</a:t>
            </a:r>
            <a:r>
              <a:rPr lang="it-IT" sz="2400" b="1" i="1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development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of IF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has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started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with 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discovery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of 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principle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of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electromagnetic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induction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by Michael Faraday.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However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it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was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not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until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the late </a:t>
            </a:r>
            <a:r>
              <a:rPr lang="it-IT" sz="2400" b="1" i="0" u="none" strike="noStrike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1870s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when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De Ferranti, in Europe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began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experiments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on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Induction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furnaces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. The first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practical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usage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of IF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was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by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Kjellin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in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Gysinnge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,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Sweden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in 1900. The first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steel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was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made in an IF in 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United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States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in 1907.</a:t>
            </a:r>
          </a:p>
        </p:txBody>
      </p:sp>
    </p:spTree>
    <p:extLst>
      <p:ext uri="{BB962C8B-B14F-4D97-AF65-F5344CB8AC3E}">
        <p14:creationId xmlns:p14="http://schemas.microsoft.com/office/powerpoint/2010/main" val="3729109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F5A2002-B69F-6048-90E0-74EF982FF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478"/>
          <a:stretch/>
        </p:blipFill>
        <p:spPr>
          <a:xfrm>
            <a:off x="228600" y="107950"/>
            <a:ext cx="4584700" cy="64897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812AFD6-C16D-954E-9B82-977222F1A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578"/>
          <a:stretch/>
        </p:blipFill>
        <p:spPr>
          <a:xfrm>
            <a:off x="5334000" y="107950"/>
            <a:ext cx="5881932" cy="37846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6B318BF-42F0-744F-B51A-77BDFD2E5C86}"/>
              </a:ext>
            </a:extLst>
          </p:cNvPr>
          <p:cNvSpPr/>
          <p:nvPr/>
        </p:nvSpPr>
        <p:spPr>
          <a:xfrm>
            <a:off x="4813300" y="4149636"/>
            <a:ext cx="716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latin typeface="Palatino Linotype" panose="02040502050505030304" pitchFamily="18" charset="0"/>
              </a:rPr>
              <a:t>Being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introduced</a:t>
            </a:r>
            <a:r>
              <a:rPr lang="it-IT" sz="2400" dirty="0">
                <a:latin typeface="Palatino Linotype" panose="02040502050505030304" pitchFamily="18" charset="0"/>
              </a:rPr>
              <a:t> on an industrial scale </a:t>
            </a:r>
            <a:r>
              <a:rPr lang="it-IT" sz="2400" dirty="0" err="1">
                <a:latin typeface="Palatino Linotype" panose="02040502050505030304" pitchFamily="18" charset="0"/>
              </a:rPr>
              <a:t>basis</a:t>
            </a:r>
            <a:r>
              <a:rPr lang="it-IT" sz="2400" dirty="0">
                <a:latin typeface="Palatino Linotype" panose="02040502050505030304" pitchFamily="18" charset="0"/>
              </a:rPr>
              <a:t> for the production of </a:t>
            </a:r>
            <a:r>
              <a:rPr lang="it-IT" sz="2400" dirty="0" err="1">
                <a:latin typeface="Palatino Linotype" panose="02040502050505030304" pitchFamily="18" charset="0"/>
              </a:rPr>
              <a:t>materials</a:t>
            </a:r>
            <a:r>
              <a:rPr lang="it-IT" sz="2400" dirty="0">
                <a:latin typeface="Palatino Linotype" panose="02040502050505030304" pitchFamily="18" charset="0"/>
              </a:rPr>
              <a:t> for </a:t>
            </a:r>
            <a:r>
              <a:rPr lang="it-IT" sz="2400" dirty="0" err="1">
                <a:latin typeface="Palatino Linotype" panose="02040502050505030304" pitchFamily="18" charset="0"/>
              </a:rPr>
              <a:t>aerospace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applications</a:t>
            </a:r>
            <a:r>
              <a:rPr lang="it-IT" sz="2400" dirty="0">
                <a:latin typeface="Palatino Linotype" panose="02040502050505030304" pitchFamily="18" charset="0"/>
              </a:rPr>
              <a:t> in the 1950ies, the </a:t>
            </a:r>
            <a:r>
              <a:rPr lang="it-IT" sz="2400" dirty="0" err="1">
                <a:latin typeface="Palatino Linotype" panose="02040502050505030304" pitchFamily="18" charset="0"/>
              </a:rPr>
              <a:t>process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nowadays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established</a:t>
            </a:r>
            <a:r>
              <a:rPr lang="it-IT" sz="2400" dirty="0">
                <a:latin typeface="Palatino Linotype" panose="02040502050505030304" pitchFamily="18" charset="0"/>
              </a:rPr>
              <a:t> for a wide </a:t>
            </a:r>
            <a:r>
              <a:rPr lang="it-IT" sz="2400" dirty="0" err="1">
                <a:latin typeface="Palatino Linotype" panose="02040502050505030304" pitchFamily="18" charset="0"/>
              </a:rPr>
              <a:t>range</a:t>
            </a:r>
            <a:r>
              <a:rPr lang="it-IT" sz="2400" dirty="0">
                <a:latin typeface="Palatino Linotype" panose="02040502050505030304" pitchFamily="18" charset="0"/>
              </a:rPr>
              <a:t> of </a:t>
            </a:r>
            <a:r>
              <a:rPr lang="it-IT" sz="2400" dirty="0" err="1">
                <a:latin typeface="Palatino Linotype" panose="02040502050505030304" pitchFamily="18" charset="0"/>
              </a:rPr>
              <a:t>specialty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steels</a:t>
            </a:r>
            <a:r>
              <a:rPr lang="it-IT" sz="2400" dirty="0">
                <a:latin typeface="Palatino Linotype" panose="02040502050505030304" pitchFamily="18" charset="0"/>
              </a:rPr>
              <a:t> and </a:t>
            </a:r>
            <a:r>
              <a:rPr lang="it-IT" sz="2400" dirty="0" err="1">
                <a:latin typeface="Palatino Linotype" panose="02040502050505030304" pitchFamily="18" charset="0"/>
              </a:rPr>
              <a:t>superalloys</a:t>
            </a:r>
            <a:r>
              <a:rPr lang="it-IT" sz="2400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88812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116A5D5-8305-5A42-8D95-1783956A244A}"/>
              </a:ext>
            </a:extLst>
          </p:cNvPr>
          <p:cNvSpPr/>
          <p:nvPr/>
        </p:nvSpPr>
        <p:spPr>
          <a:xfrm>
            <a:off x="101600" y="123041"/>
            <a:ext cx="11798300" cy="4467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dirty="0">
                <a:latin typeface="Palatino Linotype" panose="02040502050505030304" pitchFamily="18" charset="0"/>
              </a:rPr>
              <a:t>The VAR </a:t>
            </a:r>
            <a:r>
              <a:rPr lang="it-IT" sz="2400" dirty="0" err="1">
                <a:latin typeface="Palatino Linotype" panose="02040502050505030304" pitchFamily="18" charset="0"/>
              </a:rPr>
              <a:t>ingot’s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solidification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structure</a:t>
            </a:r>
            <a:r>
              <a:rPr lang="it-IT" sz="2400" dirty="0">
                <a:latin typeface="Palatino Linotype" panose="02040502050505030304" pitchFamily="18" charset="0"/>
              </a:rPr>
              <a:t> of a </a:t>
            </a:r>
            <a:r>
              <a:rPr lang="it-IT" sz="2400" dirty="0" err="1">
                <a:latin typeface="Palatino Linotype" panose="02040502050505030304" pitchFamily="18" charset="0"/>
              </a:rPr>
              <a:t>given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material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is</a:t>
            </a:r>
            <a:r>
              <a:rPr lang="it-IT" sz="2400" dirty="0">
                <a:latin typeface="Palatino Linotype" panose="02040502050505030304" pitchFamily="18" charset="0"/>
              </a:rPr>
              <a:t> a </a:t>
            </a:r>
            <a:r>
              <a:rPr lang="it-IT" sz="2400" dirty="0" err="1">
                <a:latin typeface="Palatino Linotype" panose="02040502050505030304" pitchFamily="18" charset="0"/>
              </a:rPr>
              <a:t>function</a:t>
            </a:r>
            <a:r>
              <a:rPr lang="it-IT" sz="2400" dirty="0">
                <a:latin typeface="Palatino Linotype" panose="02040502050505030304" pitchFamily="18" charset="0"/>
              </a:rPr>
              <a:t> of the </a:t>
            </a:r>
            <a:r>
              <a:rPr lang="it-IT" sz="2400" dirty="0" err="1">
                <a:latin typeface="Palatino Linotype" panose="02040502050505030304" pitchFamily="18" charset="0"/>
              </a:rPr>
              <a:t>local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solidification</a:t>
            </a:r>
            <a:r>
              <a:rPr lang="it-IT" sz="2400" dirty="0">
                <a:latin typeface="Palatino Linotype" panose="02040502050505030304" pitchFamily="18" charset="0"/>
              </a:rPr>
              <a:t> rate and the temperature </a:t>
            </a:r>
            <a:r>
              <a:rPr lang="it-IT" sz="2400" dirty="0" err="1">
                <a:latin typeface="Palatino Linotype" panose="02040502050505030304" pitchFamily="18" charset="0"/>
              </a:rPr>
              <a:t>gradient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at</a:t>
            </a:r>
            <a:r>
              <a:rPr lang="it-IT" sz="2400" dirty="0">
                <a:latin typeface="Palatino Linotype" panose="02040502050505030304" pitchFamily="18" charset="0"/>
              </a:rPr>
              <a:t> the </a:t>
            </a:r>
            <a:r>
              <a:rPr lang="it-IT" sz="2400" dirty="0" err="1">
                <a:latin typeface="Palatino Linotype" panose="02040502050505030304" pitchFamily="18" charset="0"/>
              </a:rPr>
              <a:t>liquid</a:t>
            </a:r>
            <a:r>
              <a:rPr lang="it-IT" sz="2400" dirty="0">
                <a:latin typeface="Palatino Linotype" panose="02040502050505030304" pitchFamily="18" charset="0"/>
              </a:rPr>
              <a:t>/</a:t>
            </a:r>
            <a:r>
              <a:rPr lang="it-IT" sz="2400" dirty="0" err="1">
                <a:latin typeface="Palatino Linotype" panose="02040502050505030304" pitchFamily="18" charset="0"/>
              </a:rPr>
              <a:t>solid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interface</a:t>
            </a:r>
            <a:r>
              <a:rPr lang="it-IT" sz="2400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sz="2400" dirty="0">
                <a:latin typeface="Palatino Linotype" panose="02040502050505030304" pitchFamily="18" charset="0"/>
              </a:rPr>
              <a:t>To </a:t>
            </a:r>
            <a:r>
              <a:rPr lang="it-IT" sz="2400" dirty="0" err="1">
                <a:latin typeface="Palatino Linotype" panose="02040502050505030304" pitchFamily="18" charset="0"/>
              </a:rPr>
              <a:t>achieve</a:t>
            </a:r>
            <a:r>
              <a:rPr lang="it-IT" sz="2400" dirty="0">
                <a:latin typeface="Palatino Linotype" panose="02040502050505030304" pitchFamily="18" charset="0"/>
              </a:rPr>
              <a:t> a </a:t>
            </a:r>
            <a:r>
              <a:rPr lang="it-IT" sz="2400" dirty="0" err="1">
                <a:latin typeface="Palatino Linotype" panose="02040502050505030304" pitchFamily="18" charset="0"/>
              </a:rPr>
              <a:t>directed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dendritic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primary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structure</a:t>
            </a:r>
            <a:r>
              <a:rPr lang="it-IT" sz="2400" dirty="0">
                <a:latin typeface="Palatino Linotype" panose="02040502050505030304" pitchFamily="18" charset="0"/>
              </a:rPr>
              <a:t>, a </a:t>
            </a:r>
            <a:r>
              <a:rPr lang="it-IT" sz="2400" dirty="0" err="1">
                <a:latin typeface="Palatino Linotype" panose="02040502050505030304" pitchFamily="18" charset="0"/>
              </a:rPr>
              <a:t>relatively</a:t>
            </a:r>
            <a:r>
              <a:rPr lang="it-IT" sz="2400" dirty="0">
                <a:latin typeface="Palatino Linotype" panose="02040502050505030304" pitchFamily="18" charset="0"/>
              </a:rPr>
              <a:t> high temperature </a:t>
            </a:r>
            <a:r>
              <a:rPr lang="it-IT" sz="2400" dirty="0" err="1">
                <a:latin typeface="Palatino Linotype" panose="02040502050505030304" pitchFamily="18" charset="0"/>
              </a:rPr>
              <a:t>gradient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at</a:t>
            </a:r>
            <a:r>
              <a:rPr lang="it-IT" sz="2400" dirty="0">
                <a:latin typeface="Palatino Linotype" panose="02040502050505030304" pitchFamily="18" charset="0"/>
              </a:rPr>
              <a:t> the </a:t>
            </a:r>
            <a:r>
              <a:rPr lang="it-IT" sz="2400" dirty="0" err="1">
                <a:latin typeface="Palatino Linotype" panose="02040502050505030304" pitchFamily="18" charset="0"/>
              </a:rPr>
              <a:t>solidification</a:t>
            </a:r>
            <a:r>
              <a:rPr lang="it-IT" sz="2400" dirty="0">
                <a:latin typeface="Palatino Linotype" panose="02040502050505030304" pitchFamily="18" charset="0"/>
              </a:rPr>
              <a:t> front must be </a:t>
            </a:r>
            <a:r>
              <a:rPr lang="it-IT" sz="2400" dirty="0" err="1">
                <a:latin typeface="Palatino Linotype" panose="02040502050505030304" pitchFamily="18" charset="0"/>
              </a:rPr>
              <a:t>maintained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during</a:t>
            </a:r>
            <a:r>
              <a:rPr lang="it-IT" sz="2400" dirty="0">
                <a:latin typeface="Palatino Linotype" panose="02040502050505030304" pitchFamily="18" charset="0"/>
              </a:rPr>
              <a:t> the </a:t>
            </a:r>
            <a:r>
              <a:rPr lang="it-IT" sz="2400" dirty="0" err="1">
                <a:latin typeface="Palatino Linotype" panose="02040502050505030304" pitchFamily="18" charset="0"/>
              </a:rPr>
              <a:t>entire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remelting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process</a:t>
            </a:r>
            <a:r>
              <a:rPr lang="it-IT" sz="2400" dirty="0">
                <a:latin typeface="Palatino Linotype" panose="02040502050505030304" pitchFamily="18" charset="0"/>
              </a:rPr>
              <a:t>. The </a:t>
            </a:r>
            <a:r>
              <a:rPr lang="it-IT" sz="2400" dirty="0" err="1">
                <a:latin typeface="Palatino Linotype" panose="02040502050505030304" pitchFamily="18" charset="0"/>
              </a:rPr>
              <a:t>growth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direction</a:t>
            </a:r>
            <a:r>
              <a:rPr lang="it-IT" sz="2400" dirty="0">
                <a:latin typeface="Palatino Linotype" panose="02040502050505030304" pitchFamily="18" charset="0"/>
              </a:rPr>
              <a:t> of the </a:t>
            </a:r>
            <a:r>
              <a:rPr lang="it-IT" sz="2400" dirty="0" err="1">
                <a:latin typeface="Palatino Linotype" panose="02040502050505030304" pitchFamily="18" charset="0"/>
              </a:rPr>
              <a:t>cellular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dendrites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conforms</a:t>
            </a:r>
            <a:r>
              <a:rPr lang="it-IT" sz="2400" dirty="0">
                <a:latin typeface="Palatino Linotype" panose="02040502050505030304" pitchFamily="18" charset="0"/>
              </a:rPr>
              <a:t> to the </a:t>
            </a:r>
            <a:r>
              <a:rPr lang="it-IT" sz="2400" dirty="0" err="1">
                <a:latin typeface="Palatino Linotype" panose="02040502050505030304" pitchFamily="18" charset="0"/>
              </a:rPr>
              <a:t>direction</a:t>
            </a:r>
            <a:r>
              <a:rPr lang="it-IT" sz="2400" dirty="0">
                <a:latin typeface="Palatino Linotype" panose="02040502050505030304" pitchFamily="18" charset="0"/>
              </a:rPr>
              <a:t> of the temperature </a:t>
            </a:r>
            <a:r>
              <a:rPr lang="it-IT" sz="2400" dirty="0" err="1">
                <a:latin typeface="Palatino Linotype" panose="02040502050505030304" pitchFamily="18" charset="0"/>
              </a:rPr>
              <a:t>gradient</a:t>
            </a:r>
            <a:r>
              <a:rPr lang="it-IT" sz="2400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sz="2400" b="1" dirty="0">
                <a:latin typeface="Palatino Linotype" panose="02040502050505030304" pitchFamily="18" charset="0"/>
              </a:rPr>
              <a:t>A </a:t>
            </a:r>
            <a:r>
              <a:rPr lang="it-IT" sz="2400" b="1" dirty="0" err="1">
                <a:latin typeface="Palatino Linotype" panose="02040502050505030304" pitchFamily="18" charset="0"/>
              </a:rPr>
              <a:t>solidification</a:t>
            </a:r>
            <a:r>
              <a:rPr lang="it-IT" sz="2400" b="1" dirty="0">
                <a:latin typeface="Palatino Linotype" panose="02040502050505030304" pitchFamily="18" charset="0"/>
              </a:rPr>
              <a:t> </a:t>
            </a:r>
            <a:r>
              <a:rPr lang="it-IT" sz="2400" b="1" dirty="0" err="1">
                <a:latin typeface="Palatino Linotype" panose="02040502050505030304" pitchFamily="18" charset="0"/>
              </a:rPr>
              <a:t>structure</a:t>
            </a:r>
            <a:r>
              <a:rPr lang="it-IT" sz="2400" b="1" dirty="0">
                <a:latin typeface="Palatino Linotype" panose="02040502050505030304" pitchFamily="18" charset="0"/>
              </a:rPr>
              <a:t> with </a:t>
            </a:r>
            <a:r>
              <a:rPr lang="it-IT" sz="2400" b="1" dirty="0" err="1">
                <a:latin typeface="Palatino Linotype" panose="02040502050505030304" pitchFamily="18" charset="0"/>
              </a:rPr>
              <a:t>dendrites</a:t>
            </a:r>
            <a:r>
              <a:rPr lang="it-IT" sz="2400" b="1" dirty="0">
                <a:latin typeface="Palatino Linotype" panose="02040502050505030304" pitchFamily="18" charset="0"/>
              </a:rPr>
              <a:t> </a:t>
            </a:r>
            <a:r>
              <a:rPr lang="it-IT" sz="2400" b="1" dirty="0" err="1">
                <a:latin typeface="Palatino Linotype" panose="02040502050505030304" pitchFamily="18" charset="0"/>
              </a:rPr>
              <a:t>parallel</a:t>
            </a:r>
            <a:r>
              <a:rPr lang="it-IT" sz="2400" b="1" dirty="0">
                <a:latin typeface="Palatino Linotype" panose="02040502050505030304" pitchFamily="18" charset="0"/>
              </a:rPr>
              <a:t> to the </a:t>
            </a:r>
            <a:r>
              <a:rPr lang="it-IT" sz="2400" b="1" dirty="0" err="1">
                <a:latin typeface="Palatino Linotype" panose="02040502050505030304" pitchFamily="18" charset="0"/>
              </a:rPr>
              <a:t>ingot</a:t>
            </a:r>
            <a:r>
              <a:rPr lang="it-IT" sz="2400" b="1" dirty="0">
                <a:latin typeface="Palatino Linotype" panose="02040502050505030304" pitchFamily="18" charset="0"/>
              </a:rPr>
              <a:t> </a:t>
            </a:r>
            <a:r>
              <a:rPr lang="it-IT" sz="2400" b="1" dirty="0" err="1">
                <a:latin typeface="Palatino Linotype" panose="02040502050505030304" pitchFamily="18" charset="0"/>
              </a:rPr>
              <a:t>axis</a:t>
            </a:r>
            <a:r>
              <a:rPr lang="it-IT" sz="2400" b="1" dirty="0">
                <a:latin typeface="Palatino Linotype" panose="02040502050505030304" pitchFamily="18" charset="0"/>
              </a:rPr>
              <a:t> </a:t>
            </a:r>
            <a:r>
              <a:rPr lang="it-IT" sz="2400" b="1" dirty="0" err="1">
                <a:latin typeface="Palatino Linotype" panose="02040502050505030304" pitchFamily="18" charset="0"/>
              </a:rPr>
              <a:t>yields</a:t>
            </a:r>
            <a:r>
              <a:rPr lang="it-IT" sz="2400" b="1" dirty="0">
                <a:latin typeface="Palatino Linotype" panose="02040502050505030304" pitchFamily="18" charset="0"/>
              </a:rPr>
              <a:t> optimum </a:t>
            </a:r>
            <a:r>
              <a:rPr lang="it-IT" sz="2400" b="1" dirty="0" err="1">
                <a:latin typeface="Palatino Linotype" panose="02040502050505030304" pitchFamily="18" charset="0"/>
              </a:rPr>
              <a:t>results</a:t>
            </a:r>
            <a:r>
              <a:rPr lang="it-IT" sz="2400" b="1" dirty="0">
                <a:latin typeface="Palatino Linotype" panose="02040502050505030304" pitchFamily="18" charset="0"/>
              </a:rPr>
              <a:t>. </a:t>
            </a:r>
            <a:endParaRPr lang="it-IT" sz="2400" dirty="0">
              <a:latin typeface="Palatino Linotype" panose="02040502050505030304" pitchFamily="18" charset="0"/>
            </a:endParaRPr>
          </a:p>
        </p:txBody>
      </p:sp>
      <p:pic>
        <p:nvPicPr>
          <p:cNvPr id="1027" name="Picture 3" descr="page5image1154095472">
            <a:extLst>
              <a:ext uri="{FF2B5EF4-FFF2-40B4-BE49-F238E27FC236}">
                <a16:creationId xmlns:a16="http://schemas.microsoft.com/office/drawing/2014/main" id="{B9DBE57C-942E-B24B-B48E-7C9DBCE6E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546600"/>
            <a:ext cx="66548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3C084FD-24DC-5347-9215-F56286789B66}"/>
              </a:ext>
            </a:extLst>
          </p:cNvPr>
          <p:cNvSpPr/>
          <p:nvPr/>
        </p:nvSpPr>
        <p:spPr>
          <a:xfrm>
            <a:off x="6756400" y="4590803"/>
            <a:ext cx="5245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i="1" dirty="0" err="1">
                <a:latin typeface="Palatino Linotype" panose="02040502050505030304" pitchFamily="18" charset="0"/>
              </a:rPr>
              <a:t>Solidification</a:t>
            </a:r>
            <a:r>
              <a:rPr lang="it-IT" sz="2400" i="1" dirty="0">
                <a:latin typeface="Palatino Linotype" panose="02040502050505030304" pitchFamily="18" charset="0"/>
              </a:rPr>
              <a:t> </a:t>
            </a:r>
            <a:r>
              <a:rPr lang="it-IT" sz="2400" i="1" dirty="0" err="1">
                <a:latin typeface="Palatino Linotype" panose="02040502050505030304" pitchFamily="18" charset="0"/>
              </a:rPr>
              <a:t>structures</a:t>
            </a:r>
            <a:r>
              <a:rPr lang="it-IT" sz="2400" i="1" dirty="0">
                <a:latin typeface="Palatino Linotype" panose="02040502050505030304" pitchFamily="18" charset="0"/>
              </a:rPr>
              <a:t> of VAR-</a:t>
            </a:r>
            <a:r>
              <a:rPr lang="it-IT" sz="2400" i="1" dirty="0" err="1">
                <a:latin typeface="Palatino Linotype" panose="02040502050505030304" pitchFamily="18" charset="0"/>
              </a:rPr>
              <a:t>ingots</a:t>
            </a:r>
            <a:r>
              <a:rPr lang="it-IT" sz="2400" i="1" dirty="0">
                <a:latin typeface="Palatino Linotype" panose="02040502050505030304" pitchFamily="18" charset="0"/>
              </a:rPr>
              <a:t> </a:t>
            </a:r>
            <a:r>
              <a:rPr lang="it-IT" sz="2400" i="1" dirty="0" err="1">
                <a:latin typeface="Palatino Linotype" panose="02040502050505030304" pitchFamily="18" charset="0"/>
              </a:rPr>
              <a:t>remelted</a:t>
            </a:r>
            <a:r>
              <a:rPr lang="it-IT" sz="2400" i="1" dirty="0">
                <a:latin typeface="Palatino Linotype" panose="02040502050505030304" pitchFamily="18" charset="0"/>
              </a:rPr>
              <a:t> </a:t>
            </a:r>
            <a:r>
              <a:rPr lang="it-IT" sz="2400" i="1" dirty="0" err="1">
                <a:latin typeface="Palatino Linotype" panose="02040502050505030304" pitchFamily="18" charset="0"/>
              </a:rPr>
              <a:t>at</a:t>
            </a:r>
            <a:r>
              <a:rPr lang="it-IT" sz="2400" i="1" dirty="0">
                <a:latin typeface="Palatino Linotype" panose="02040502050505030304" pitchFamily="18" charset="0"/>
              </a:rPr>
              <a:t> </a:t>
            </a:r>
            <a:r>
              <a:rPr lang="it-IT" sz="2400" i="1" dirty="0" err="1">
                <a:latin typeface="Palatino Linotype" panose="02040502050505030304" pitchFamily="18" charset="0"/>
              </a:rPr>
              <a:t>different</a:t>
            </a:r>
            <a:r>
              <a:rPr lang="it-IT" sz="2400" i="1" dirty="0">
                <a:latin typeface="Palatino Linotype" panose="02040502050505030304" pitchFamily="18" charset="0"/>
              </a:rPr>
              <a:t> </a:t>
            </a:r>
            <a:r>
              <a:rPr lang="it-IT" sz="2400" i="1" dirty="0" err="1">
                <a:latin typeface="Palatino Linotype" panose="02040502050505030304" pitchFamily="18" charset="0"/>
              </a:rPr>
              <a:t>meltrates</a:t>
            </a:r>
            <a:r>
              <a:rPr lang="it-IT" sz="2400" i="1" dirty="0">
                <a:latin typeface="Palatino Linotype" panose="02040502050505030304" pitchFamily="18" charset="0"/>
              </a:rPr>
              <a:t> (</a:t>
            </a:r>
            <a:r>
              <a:rPr lang="it-IT" sz="2400" i="1" dirty="0" err="1">
                <a:latin typeface="Palatino Linotype" panose="02040502050505030304" pitchFamily="18" charset="0"/>
              </a:rPr>
              <a:t>melt</a:t>
            </a:r>
            <a:r>
              <a:rPr lang="it-IT" sz="2400" i="1" dirty="0">
                <a:latin typeface="Palatino Linotype" panose="02040502050505030304" pitchFamily="18" charset="0"/>
              </a:rPr>
              <a:t> rate </a:t>
            </a:r>
            <a:r>
              <a:rPr lang="it-IT" sz="2400" i="1" dirty="0" err="1">
                <a:latin typeface="Palatino Linotype" panose="02040502050505030304" pitchFamily="18" charset="0"/>
              </a:rPr>
              <a:t>increases</a:t>
            </a:r>
            <a:r>
              <a:rPr lang="it-IT" sz="2400" i="1" dirty="0">
                <a:latin typeface="Palatino Linotype" panose="02040502050505030304" pitchFamily="18" charset="0"/>
              </a:rPr>
              <a:t> from </a:t>
            </a:r>
            <a:r>
              <a:rPr lang="it-IT" sz="2400" i="1" dirty="0" err="1">
                <a:latin typeface="Palatino Linotype" panose="02040502050505030304" pitchFamily="18" charset="0"/>
              </a:rPr>
              <a:t>left</a:t>
            </a:r>
            <a:r>
              <a:rPr lang="it-IT" sz="2400" i="1" dirty="0">
                <a:latin typeface="Palatino Linotype" panose="02040502050505030304" pitchFamily="18" charset="0"/>
              </a:rPr>
              <a:t> to right) </a:t>
            </a:r>
            <a:endParaRPr lang="it-IT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83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DAC115-DDD9-8547-9A0D-C044DFA0C3F7}"/>
              </a:ext>
            </a:extLst>
          </p:cNvPr>
          <p:cNvSpPr txBox="1"/>
          <p:nvPr/>
        </p:nvSpPr>
        <p:spPr>
          <a:xfrm>
            <a:off x="114300" y="0"/>
            <a:ext cx="809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ELECTRO SLAG REMELTING (ESR)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8033E5A-B1E8-1542-BF26-1E91D48BA297}"/>
              </a:ext>
            </a:extLst>
          </p:cNvPr>
          <p:cNvSpPr/>
          <p:nvPr/>
        </p:nvSpPr>
        <p:spPr>
          <a:xfrm>
            <a:off x="203200" y="646331"/>
            <a:ext cx="11620500" cy="5575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The ESR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process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uses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the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as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-cast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alloy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as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a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consumable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electrode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.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Electric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current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(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generally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AC)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is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passed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between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the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electrode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and the new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ingot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,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which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is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formed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in the bottom of a water-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cooled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copper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mold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. 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The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tip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of the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electrode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kept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dipped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in the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slag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pool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which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heated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kept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molten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by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passing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a high ampere,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low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voltage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current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through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the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same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. The temperature of the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slag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bath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about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200°C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higher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than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the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melting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point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of the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electrode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material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. The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electrode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tip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is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slowly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melted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from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contact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with the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slag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.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These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metal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droplets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travel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through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the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slag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to the bottom of the water-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cooled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mold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and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slowly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freeze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as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the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ingot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is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directionally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solidified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upwards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from the bottom of the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mold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. The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slag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pool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floats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above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the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refined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alloy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,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continuously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floating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upwards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as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the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alloy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solidifies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03291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E1850DC-3BA9-9D42-BB45-E6568FDCE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7" y="88900"/>
            <a:ext cx="5157600" cy="66929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E6FC3DD-4A27-004B-9D90-2ABC3B638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100" y="177800"/>
            <a:ext cx="6154221" cy="344805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8B257E7-9094-9746-8930-3ED84A37BC06}"/>
              </a:ext>
            </a:extLst>
          </p:cNvPr>
          <p:cNvSpPr/>
          <p:nvPr/>
        </p:nvSpPr>
        <p:spPr>
          <a:xfrm>
            <a:off x="5499100" y="362585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Material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: ASTM A743 Gr CA6NM, X6Cr13Ni4Mo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martensitic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stainless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steel</a:t>
            </a:r>
            <a:br>
              <a:rPr lang="it-IT" dirty="0"/>
            </a:br>
            <a:r>
              <a:rPr lang="it-IT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Production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method</a:t>
            </a:r>
            <a:r>
              <a:rPr lang="it-IT" dirty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electro-slag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remelting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casting</a:t>
            </a:r>
            <a:br>
              <a:rPr lang="it-IT" dirty="0"/>
            </a:b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Individual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net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weight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: 30000 kg</a:t>
            </a:r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D8443BA-B134-494A-8CA3-30CE9AA40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567" y="4812616"/>
            <a:ext cx="3170720" cy="196918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6BA131B-F640-E946-BF6A-A43F3398B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4777483"/>
            <a:ext cx="3721100" cy="203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39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FBFBBFC-4A68-7B4A-B9A1-45D862A8E85E}"/>
              </a:ext>
            </a:extLst>
          </p:cNvPr>
          <p:cNvSpPr/>
          <p:nvPr/>
        </p:nvSpPr>
        <p:spPr>
          <a:xfrm>
            <a:off x="114300" y="192038"/>
            <a:ext cx="116713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The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molten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metal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is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cleaned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of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impurities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that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chemically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react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with the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slag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or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otherwise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float to the top of the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molten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pool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as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the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molten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droplets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pass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through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the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slag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Electroslag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remelting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uses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highly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reactive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slags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(</a:t>
            </a:r>
            <a:r>
              <a:rPr lang="it-IT" sz="2400" dirty="0">
                <a:solidFill>
                  <a:srgbClr val="0B0080"/>
                </a:solidFill>
                <a:latin typeface="Palatino Linotype" panose="02040502050505030304" pitchFamily="18" charset="0"/>
              </a:rPr>
              <a:t>CaF</a:t>
            </a:r>
            <a:r>
              <a:rPr lang="it-IT" sz="2400" baseline="-25000" dirty="0">
                <a:solidFill>
                  <a:srgbClr val="0B0080"/>
                </a:solidFill>
                <a:latin typeface="Palatino Linotype" panose="02040502050505030304" pitchFamily="18" charset="0"/>
              </a:rPr>
              <a:t>2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,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CaO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, Al</a:t>
            </a:r>
            <a:r>
              <a:rPr lang="it-IT" sz="2400" baseline="-25000" dirty="0">
                <a:solidFill>
                  <a:srgbClr val="202122"/>
                </a:solidFill>
                <a:latin typeface="Palatino Linotype" panose="02040502050505030304" pitchFamily="18" charset="0"/>
              </a:rPr>
              <a:t>2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O</a:t>
            </a:r>
            <a:r>
              <a:rPr lang="it-IT" sz="2400" baseline="-25000" dirty="0">
                <a:solidFill>
                  <a:srgbClr val="202122"/>
                </a:solidFill>
                <a:latin typeface="Palatino Linotype" panose="02040502050505030304" pitchFamily="18" charset="0"/>
              </a:rPr>
              <a:t>3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,</a:t>
            </a:r>
            <a:r>
              <a:rPr lang="it-IT" sz="2400" baseline="-250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TiO2,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MgO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) to reduce the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amount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of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S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 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present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in 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steel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 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alloys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ESR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reduces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other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types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of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inclusions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 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as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well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, and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is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seen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as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an alternative to the  (VAR)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method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it-IT" sz="24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  <a:p>
            <a:r>
              <a:rPr lang="it-IT" sz="2400" dirty="0">
                <a:latin typeface="Palatino Linotype" panose="02040502050505030304" pitchFamily="18" charset="0"/>
              </a:rPr>
              <a:t>The </a:t>
            </a:r>
            <a:r>
              <a:rPr lang="it-IT" sz="2400" dirty="0" err="1">
                <a:latin typeface="Palatino Linotype" panose="02040502050505030304" pitchFamily="18" charset="0"/>
              </a:rPr>
              <a:t>slag</a:t>
            </a:r>
            <a:r>
              <a:rPr lang="it-IT" sz="2400" dirty="0">
                <a:latin typeface="Palatino Linotype" panose="02040502050505030304" pitchFamily="18" charset="0"/>
              </a:rPr>
              <a:t> must </a:t>
            </a:r>
            <a:r>
              <a:rPr lang="it-IT" sz="2400" dirty="0" err="1">
                <a:latin typeface="Palatino Linotype" panose="02040502050505030304" pitchFamily="18" charset="0"/>
              </a:rPr>
              <a:t>have</a:t>
            </a:r>
            <a:r>
              <a:rPr lang="it-IT" sz="2400" dirty="0">
                <a:latin typeface="Palatino Linotype" panose="02040502050505030304" pitchFamily="18" charset="0"/>
              </a:rPr>
              <a:t> some </a:t>
            </a:r>
            <a:r>
              <a:rPr lang="it-IT" sz="2400" dirty="0" err="1">
                <a:latin typeface="Palatino Linotype" panose="02040502050505030304" pitchFamily="18" charset="0"/>
              </a:rPr>
              <a:t>well-defined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properties</a:t>
            </a:r>
            <a:r>
              <a:rPr lang="it-IT" sz="2400" dirty="0">
                <a:latin typeface="Palatino Linotype" panose="02040502050505030304" pitchFamily="18" charset="0"/>
              </a:rPr>
              <a:t>, </a:t>
            </a:r>
            <a:r>
              <a:rPr lang="it-IT" sz="2400" dirty="0" err="1">
                <a:latin typeface="Palatino Linotype" panose="02040502050505030304" pitchFamily="18" charset="0"/>
              </a:rPr>
              <a:t>such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as</a:t>
            </a:r>
            <a:r>
              <a:rPr lang="it-IT" sz="2400" dirty="0">
                <a:latin typeface="Palatino Linotype" panose="02040502050505030304" pitchFamily="18" charset="0"/>
              </a:rPr>
              <a:t>:</a:t>
            </a:r>
          </a:p>
          <a:p>
            <a:r>
              <a:rPr lang="it-IT" sz="2400" dirty="0">
                <a:latin typeface="Palatino Linotype" panose="02040502050505030304" pitchFamily="18" charset="0"/>
              </a:rPr>
              <a:t>- </a:t>
            </a:r>
            <a:r>
              <a:rPr lang="it-IT" sz="2400" dirty="0" err="1">
                <a:latin typeface="Palatino Linotype" panose="02040502050505030304" pitchFamily="18" charset="0"/>
              </a:rPr>
              <a:t>Its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melting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point</a:t>
            </a:r>
            <a:r>
              <a:rPr lang="it-IT" sz="2400" dirty="0">
                <a:latin typeface="Palatino Linotype" panose="02040502050505030304" pitchFamily="18" charset="0"/>
              </a:rPr>
              <a:t> must be </a:t>
            </a:r>
            <a:r>
              <a:rPr lang="it-IT" sz="2400" dirty="0" err="1">
                <a:latin typeface="Palatino Linotype" panose="02040502050505030304" pitchFamily="18" charset="0"/>
              </a:rPr>
              <a:t>lower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than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that</a:t>
            </a:r>
            <a:r>
              <a:rPr lang="it-IT" sz="2400" dirty="0">
                <a:latin typeface="Palatino Linotype" panose="02040502050505030304" pitchFamily="18" charset="0"/>
              </a:rPr>
              <a:t> of the metal to be </a:t>
            </a:r>
            <a:r>
              <a:rPr lang="it-IT" sz="2400" dirty="0" err="1">
                <a:latin typeface="Palatino Linotype" panose="02040502050505030304" pitchFamily="18" charset="0"/>
              </a:rPr>
              <a:t>remelted</a:t>
            </a:r>
            <a:r>
              <a:rPr lang="it-IT" sz="2400" dirty="0">
                <a:latin typeface="Palatino Linotype" panose="02040502050505030304" pitchFamily="18" charset="0"/>
              </a:rPr>
              <a:t>;</a:t>
            </a:r>
          </a:p>
          <a:p>
            <a:r>
              <a:rPr lang="it-IT" sz="2400" dirty="0">
                <a:latin typeface="Palatino Linotype" panose="02040502050505030304" pitchFamily="18" charset="0"/>
              </a:rPr>
              <a:t>- </a:t>
            </a:r>
            <a:r>
              <a:rPr lang="it-IT" sz="2400" dirty="0" err="1">
                <a:latin typeface="Palatino Linotype" panose="02040502050505030304" pitchFamily="18" charset="0"/>
              </a:rPr>
              <a:t>It</a:t>
            </a:r>
            <a:r>
              <a:rPr lang="it-IT" sz="2400" dirty="0">
                <a:latin typeface="Palatino Linotype" panose="02040502050505030304" pitchFamily="18" charset="0"/>
              </a:rPr>
              <a:t> must be </a:t>
            </a:r>
            <a:r>
              <a:rPr lang="it-IT" sz="2400" dirty="0" err="1">
                <a:latin typeface="Palatino Linotype" panose="02040502050505030304" pitchFamily="18" charset="0"/>
              </a:rPr>
              <a:t>electrically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efficient</a:t>
            </a:r>
            <a:r>
              <a:rPr lang="it-IT" sz="2400" dirty="0">
                <a:latin typeface="Palatino Linotype" panose="02040502050505030304" pitchFamily="18" charset="0"/>
              </a:rPr>
              <a:t>;</a:t>
            </a:r>
          </a:p>
          <a:p>
            <a:r>
              <a:rPr lang="it-IT" sz="2400" dirty="0">
                <a:latin typeface="Palatino Linotype" panose="02040502050505030304" pitchFamily="18" charset="0"/>
              </a:rPr>
              <a:t>- </a:t>
            </a:r>
            <a:r>
              <a:rPr lang="it-IT" sz="2400" dirty="0" err="1">
                <a:latin typeface="Palatino Linotype" panose="02040502050505030304" pitchFamily="18" charset="0"/>
              </a:rPr>
              <a:t>Its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composition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should</a:t>
            </a:r>
            <a:r>
              <a:rPr lang="it-IT" sz="2400" dirty="0">
                <a:latin typeface="Palatino Linotype" panose="02040502050505030304" pitchFamily="18" charset="0"/>
              </a:rPr>
              <a:t> be </a:t>
            </a:r>
            <a:r>
              <a:rPr lang="it-IT" sz="2400" dirty="0" err="1">
                <a:latin typeface="Palatino Linotype" panose="02040502050505030304" pitchFamily="18" charset="0"/>
              </a:rPr>
              <a:t>selected</a:t>
            </a:r>
            <a:r>
              <a:rPr lang="it-IT" sz="2400" dirty="0">
                <a:latin typeface="Palatino Linotype" panose="02040502050505030304" pitchFamily="18" charset="0"/>
              </a:rPr>
              <a:t> to </a:t>
            </a:r>
            <a:r>
              <a:rPr lang="it-IT" sz="2400" dirty="0" err="1">
                <a:latin typeface="Palatino Linotype" panose="02040502050505030304" pitchFamily="18" charset="0"/>
              </a:rPr>
              <a:t>ensure</a:t>
            </a:r>
            <a:r>
              <a:rPr lang="it-IT" sz="2400" dirty="0">
                <a:latin typeface="Palatino Linotype" panose="02040502050505030304" pitchFamily="18" charset="0"/>
              </a:rPr>
              <a:t> the </a:t>
            </a:r>
            <a:r>
              <a:rPr lang="it-IT" sz="2400" dirty="0" err="1">
                <a:latin typeface="Palatino Linotype" panose="02040502050505030304" pitchFamily="18" charset="0"/>
              </a:rPr>
              <a:t>desired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chemical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reactions</a:t>
            </a:r>
            <a:r>
              <a:rPr lang="it-IT" sz="2400" dirty="0">
                <a:latin typeface="Palatino Linotype" panose="02040502050505030304" pitchFamily="18" charset="0"/>
              </a:rPr>
              <a:t>;</a:t>
            </a:r>
          </a:p>
          <a:p>
            <a:r>
              <a:rPr lang="it-IT" sz="2400" dirty="0">
                <a:latin typeface="Palatino Linotype" panose="02040502050505030304" pitchFamily="18" charset="0"/>
              </a:rPr>
              <a:t>- </a:t>
            </a:r>
            <a:r>
              <a:rPr lang="it-IT" sz="2400" dirty="0" err="1">
                <a:latin typeface="Palatino Linotype" panose="02040502050505030304" pitchFamily="18" charset="0"/>
              </a:rPr>
              <a:t>It</a:t>
            </a:r>
            <a:r>
              <a:rPr lang="it-IT" sz="2400" dirty="0">
                <a:latin typeface="Palatino Linotype" panose="02040502050505030304" pitchFamily="18" charset="0"/>
              </a:rPr>
              <a:t> must </a:t>
            </a:r>
            <a:r>
              <a:rPr lang="it-IT" sz="2400" dirty="0" err="1">
                <a:latin typeface="Palatino Linotype" panose="02040502050505030304" pitchFamily="18" charset="0"/>
              </a:rPr>
              <a:t>have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suitable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viscosity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at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remelting</a:t>
            </a:r>
            <a:r>
              <a:rPr lang="it-IT" sz="2400" dirty="0">
                <a:latin typeface="Palatino Linotype" panose="02040502050505030304" pitchFamily="18" charset="0"/>
              </a:rPr>
              <a:t> temperature.</a:t>
            </a:r>
          </a:p>
        </p:txBody>
      </p:sp>
    </p:spTree>
    <p:extLst>
      <p:ext uri="{BB962C8B-B14F-4D97-AF65-F5344CB8AC3E}">
        <p14:creationId xmlns:p14="http://schemas.microsoft.com/office/powerpoint/2010/main" val="1539219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66FE8F-C93E-EF4D-90F1-45BA9AF4D5F2}"/>
              </a:ext>
            </a:extLst>
          </p:cNvPr>
          <p:cNvSpPr txBox="1"/>
          <p:nvPr/>
        </p:nvSpPr>
        <p:spPr>
          <a:xfrm>
            <a:off x="152400" y="88900"/>
            <a:ext cx="7937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ELECTRON BEAM LELTING (EBM)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8769B74-B2B3-4549-B759-513F89164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701255"/>
            <a:ext cx="5774444" cy="463274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2113E14-E432-C941-AC50-38B24AD86FAA}"/>
              </a:ext>
            </a:extLst>
          </p:cNvPr>
          <p:cNvSpPr/>
          <p:nvPr/>
        </p:nvSpPr>
        <p:spPr>
          <a:xfrm>
            <a:off x="5956614" y="757893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The electron-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beam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allows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to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remelt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, in the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vacuum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environment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, for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example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 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any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rapid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tool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steel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waste</a:t>
            </a:r>
            <a:r>
              <a:rPr lang="it-IT" sz="2400" dirty="0">
                <a:solidFill>
                  <a:srgbClr val="000000"/>
                </a:solidFill>
                <a:latin typeface="Palatino Linotype" panose="02040502050505030304" pitchFamily="18" charset="0"/>
              </a:rPr>
              <a:t>,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yielding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cylinder-shaped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ingots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of the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diameter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from 60 to 130 mm and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blocks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with the cross-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section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of up to 140x160 mm and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length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up to 2000 mm.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B3572ED-39DF-824C-8FCE-D0A89BBF5A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642"/>
          <a:stretch/>
        </p:blipFill>
        <p:spPr>
          <a:xfrm>
            <a:off x="5773099" y="4267122"/>
            <a:ext cx="5061545" cy="259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1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D30A085-38FD-7741-96CA-C04F51EA9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15900"/>
            <a:ext cx="4546600" cy="45466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1AB5E73-EEA3-204E-8ABD-5C93F18BC074}"/>
              </a:ext>
            </a:extLst>
          </p:cNvPr>
          <p:cNvSpPr/>
          <p:nvPr/>
        </p:nvSpPr>
        <p:spPr>
          <a:xfrm>
            <a:off x="4826000" y="44450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Wide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size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range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–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typical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60 to 900mm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diameter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(2.5 to 36”)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ingots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, </a:t>
            </a:r>
          </a:p>
          <a:p>
            <a:pPr algn="just"/>
            <a:endParaRPr lang="it-IT" sz="2400" b="0" i="0" u="none" strike="noStrike" dirty="0">
              <a:solidFill>
                <a:srgbClr val="333333"/>
              </a:solidFill>
              <a:effectLst/>
              <a:latin typeface="Palatino Linotype" panose="0204050205050503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Multi-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gun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power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from 80kW to 5000 kW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it-IT" sz="2400" b="0" i="0" u="none" strike="noStrike" dirty="0">
              <a:solidFill>
                <a:srgbClr val="333333"/>
              </a:solidFill>
              <a:effectLst/>
              <a:latin typeface="Palatino Linotype" panose="0204050205050503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A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variety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of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feed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material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configurations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are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accepted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,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such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as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scrap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,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sponge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and bar</a:t>
            </a:r>
          </a:p>
          <a:p>
            <a:pPr algn="just"/>
            <a:endParaRPr lang="it-IT" sz="2400" b="0" i="0" u="none" strike="noStrike" dirty="0">
              <a:solidFill>
                <a:srgbClr val="333333"/>
              </a:solidFill>
              <a:effectLst/>
              <a:latin typeface="Palatino Linotype" panose="0204050205050503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333333"/>
                </a:solidFill>
                <a:latin typeface="Palatino Linotype" panose="02040502050505030304" pitchFamily="18" charset="0"/>
              </a:rPr>
              <a:t>C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ost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savings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by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eliminating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electrode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welding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and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primary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consumable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arc</a:t>
            </a:r>
            <a:r>
              <a:rPr lang="it-IT" sz="2400" b="0" i="0" u="none" strike="noStrike" dirty="0">
                <a:solidFill>
                  <a:srgbClr val="333333"/>
                </a:solidFill>
                <a:effectLst/>
                <a:latin typeface="Palatino Linotype" panose="02040502050505030304" pitchFamily="18" charset="0"/>
              </a:rPr>
              <a:t> processing</a:t>
            </a:r>
          </a:p>
          <a:p>
            <a:pPr algn="just"/>
            <a:endParaRPr lang="it-IT" sz="2400" b="0" i="0" u="none" strike="noStrike" dirty="0">
              <a:solidFill>
                <a:srgbClr val="333333"/>
              </a:solidFill>
              <a:effectLst/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78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C6A6D9E-973D-6C40-B24E-3190CDB53FCE}"/>
              </a:ext>
            </a:extLst>
          </p:cNvPr>
          <p:cNvSpPr/>
          <p:nvPr/>
        </p:nvSpPr>
        <p:spPr>
          <a:xfrm>
            <a:off x="234176" y="133805"/>
            <a:ext cx="11541512" cy="6129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dirty="0" err="1">
                <a:latin typeface="Palatino Linotype" panose="02040502050505030304" pitchFamily="18" charset="0"/>
              </a:rPr>
              <a:t>Apart</a:t>
            </a:r>
            <a:r>
              <a:rPr lang="it-IT" sz="2400" dirty="0">
                <a:latin typeface="Palatino Linotype" panose="02040502050505030304" pitchFamily="18" charset="0"/>
              </a:rPr>
              <a:t> from </a:t>
            </a:r>
            <a:r>
              <a:rPr lang="it-IT" sz="2400" dirty="0" err="1">
                <a:latin typeface="Palatino Linotype" panose="02040502050505030304" pitchFamily="18" charset="0"/>
              </a:rPr>
              <a:t>saving</a:t>
            </a:r>
            <a:r>
              <a:rPr lang="it-IT" sz="2400" dirty="0">
                <a:latin typeface="Palatino Linotype" panose="02040502050505030304" pitchFamily="18" charset="0"/>
              </a:rPr>
              <a:t> the </a:t>
            </a:r>
            <a:r>
              <a:rPr lang="it-IT" sz="2400" dirty="0" err="1">
                <a:latin typeface="Palatino Linotype" panose="02040502050505030304" pitchFamily="18" charset="0"/>
              </a:rPr>
              <a:t>costs</a:t>
            </a:r>
            <a:r>
              <a:rPr lang="it-IT" sz="2400" dirty="0">
                <a:latin typeface="Palatino Linotype" panose="02040502050505030304" pitchFamily="18" charset="0"/>
              </a:rPr>
              <a:t> of </a:t>
            </a:r>
            <a:r>
              <a:rPr lang="it-IT" sz="2400" dirty="0" err="1">
                <a:latin typeface="Palatino Linotype" panose="02040502050505030304" pitchFamily="18" charset="0"/>
              </a:rPr>
              <a:t>electrodes</a:t>
            </a:r>
            <a:r>
              <a:rPr lang="it-IT" sz="2400" dirty="0">
                <a:latin typeface="Palatino Linotype" panose="02040502050505030304" pitchFamily="18" charset="0"/>
              </a:rPr>
              <a:t> and the </a:t>
            </a:r>
            <a:r>
              <a:rPr lang="it-IT" sz="2400" dirty="0" err="1">
                <a:latin typeface="Palatino Linotype" panose="02040502050505030304" pitchFamily="18" charset="0"/>
              </a:rPr>
              <a:t>low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requirements</a:t>
            </a:r>
            <a:r>
              <a:rPr lang="it-IT" sz="2400" dirty="0">
                <a:latin typeface="Palatino Linotype" panose="02040502050505030304" pitchFamily="18" charset="0"/>
              </a:rPr>
              <a:t> on the </a:t>
            </a:r>
            <a:r>
              <a:rPr lang="it-IT" sz="2400" dirty="0" err="1">
                <a:latin typeface="Palatino Linotype" panose="02040502050505030304" pitchFamily="18" charset="0"/>
              </a:rPr>
              <a:t>electricity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grid</a:t>
            </a:r>
            <a:r>
              <a:rPr lang="it-IT" sz="2400" dirty="0">
                <a:latin typeface="Palatino Linotype" panose="02040502050505030304" pitchFamily="18" charset="0"/>
              </a:rPr>
              <a:t>, the </a:t>
            </a:r>
            <a:r>
              <a:rPr lang="it-IT" sz="2400" b="1" i="1" dirty="0" err="1">
                <a:latin typeface="Palatino Linotype" panose="02040502050505030304" pitchFamily="18" charset="0"/>
              </a:rPr>
              <a:t>main</a:t>
            </a:r>
            <a:r>
              <a:rPr lang="it-IT" sz="2400" b="1" i="1" dirty="0">
                <a:latin typeface="Palatino Linotype" panose="02040502050505030304" pitchFamily="18" charset="0"/>
              </a:rPr>
              <a:t> benefits </a:t>
            </a:r>
            <a:r>
              <a:rPr lang="it-IT" sz="2400" b="1" i="1" dirty="0" err="1">
                <a:latin typeface="Palatino Linotype" panose="02040502050505030304" pitchFamily="18" charset="0"/>
              </a:rPr>
              <a:t>offered</a:t>
            </a:r>
            <a:r>
              <a:rPr lang="it-IT" sz="2400" b="1" i="1" dirty="0">
                <a:latin typeface="Palatino Linotype" panose="02040502050505030304" pitchFamily="18" charset="0"/>
              </a:rPr>
              <a:t> by </a:t>
            </a:r>
            <a:r>
              <a:rPr lang="it-IT" sz="2400" b="1" i="1" dirty="0" err="1">
                <a:latin typeface="Palatino Linotype" panose="02040502050505030304" pitchFamily="18" charset="0"/>
              </a:rPr>
              <a:t>induction</a:t>
            </a:r>
            <a:r>
              <a:rPr lang="it-IT" sz="2400" b="1" i="1" dirty="0">
                <a:latin typeface="Palatino Linotype" panose="02040502050505030304" pitchFamily="18" charset="0"/>
              </a:rPr>
              <a:t> </a:t>
            </a:r>
            <a:r>
              <a:rPr lang="it-IT" sz="2400" b="1" i="1" dirty="0" err="1">
                <a:latin typeface="Palatino Linotype" panose="02040502050505030304" pitchFamily="18" charset="0"/>
              </a:rPr>
              <a:t>furnaces</a:t>
            </a:r>
            <a:r>
              <a:rPr lang="it-IT" sz="2400" b="1" i="1" dirty="0">
                <a:latin typeface="Palatino Linotype" panose="02040502050505030304" pitchFamily="18" charset="0"/>
              </a:rPr>
              <a:t> are the high </a:t>
            </a:r>
            <a:r>
              <a:rPr lang="it-IT" sz="2400" b="1" i="1" dirty="0" err="1">
                <a:latin typeface="Palatino Linotype" panose="02040502050505030304" pitchFamily="18" charset="0"/>
              </a:rPr>
              <a:t>yield</a:t>
            </a:r>
            <a:r>
              <a:rPr lang="it-IT" sz="2400" b="1" i="1" dirty="0">
                <a:latin typeface="Palatino Linotype" panose="02040502050505030304" pitchFamily="18" charset="0"/>
              </a:rPr>
              <a:t> from the </a:t>
            </a:r>
            <a:r>
              <a:rPr lang="it-IT" sz="2400" b="1" i="1" dirty="0" err="1">
                <a:latin typeface="Palatino Linotype" panose="02040502050505030304" pitchFamily="18" charset="0"/>
              </a:rPr>
              <a:t>feed</a:t>
            </a:r>
            <a:r>
              <a:rPr lang="it-IT" sz="2400" b="1" i="1" dirty="0">
                <a:latin typeface="Palatino Linotype" panose="02040502050505030304" pitchFamily="18" charset="0"/>
              </a:rPr>
              <a:t> </a:t>
            </a:r>
            <a:r>
              <a:rPr lang="it-IT" sz="2400" b="1" i="1" dirty="0" err="1">
                <a:latin typeface="Palatino Linotype" panose="02040502050505030304" pitchFamily="18" charset="0"/>
              </a:rPr>
              <a:t>materials</a:t>
            </a:r>
            <a:r>
              <a:rPr lang="it-IT" sz="2400" b="1" i="1" dirty="0">
                <a:latin typeface="Palatino Linotype" panose="02040502050505030304" pitchFamily="18" charset="0"/>
              </a:rPr>
              <a:t> and </a:t>
            </a:r>
            <a:r>
              <a:rPr lang="it-IT" sz="2400" b="1" i="1" dirty="0" err="1">
                <a:latin typeface="Palatino Linotype" panose="02040502050505030304" pitchFamily="18" charset="0"/>
              </a:rPr>
              <a:t>low</a:t>
            </a:r>
            <a:r>
              <a:rPr lang="it-IT" sz="2400" b="1" i="1" dirty="0">
                <a:latin typeface="Palatino Linotype" panose="02040502050505030304" pitchFamily="18" charset="0"/>
              </a:rPr>
              <a:t> </a:t>
            </a:r>
            <a:r>
              <a:rPr lang="it-IT" sz="2400" b="1" i="1" dirty="0" err="1">
                <a:latin typeface="Palatino Linotype" panose="02040502050505030304" pitchFamily="18" charset="0"/>
              </a:rPr>
              <a:t>pollution</a:t>
            </a:r>
            <a:r>
              <a:rPr lang="it-IT" sz="2400" b="1" i="1" dirty="0">
                <a:latin typeface="Palatino Linotype" panose="02040502050505030304" pitchFamily="18" charset="0"/>
              </a:rPr>
              <a:t> of the </a:t>
            </a:r>
            <a:r>
              <a:rPr lang="it-IT" sz="2400" b="1" i="1" dirty="0" err="1">
                <a:latin typeface="Palatino Linotype" panose="02040502050505030304" pitchFamily="18" charset="0"/>
              </a:rPr>
              <a:t>environment</a:t>
            </a:r>
            <a:r>
              <a:rPr lang="it-IT" sz="2400" b="1" i="1" dirty="0">
                <a:latin typeface="Palatino Linotype" panose="02040502050505030304" pitchFamily="18" charset="0"/>
              </a:rPr>
              <a:t> and </a:t>
            </a:r>
            <a:r>
              <a:rPr lang="it-IT" sz="2400" b="1" i="1" dirty="0" err="1">
                <a:latin typeface="Palatino Linotype" panose="02040502050505030304" pitchFamily="18" charset="0"/>
              </a:rPr>
              <a:t>workplaces</a:t>
            </a:r>
            <a:r>
              <a:rPr lang="it-IT" sz="2400" dirty="0">
                <a:latin typeface="Palatino Linotype" panose="02040502050505030304" pitchFamily="18" charset="0"/>
              </a:rPr>
              <a:t>. The </a:t>
            </a:r>
            <a:r>
              <a:rPr lang="it-IT" sz="2400" dirty="0" err="1">
                <a:latin typeface="Palatino Linotype" panose="02040502050505030304" pitchFamily="18" charset="0"/>
              </a:rPr>
              <a:t>low</a:t>
            </a:r>
            <a:r>
              <a:rPr lang="it-IT" sz="2400" dirty="0">
                <a:latin typeface="Palatino Linotype" panose="02040502050505030304" pitchFamily="18" charset="0"/>
              </a:rPr>
              <a:t> metal </a:t>
            </a:r>
            <a:r>
              <a:rPr lang="it-IT" sz="2400" dirty="0" err="1">
                <a:latin typeface="Palatino Linotype" panose="02040502050505030304" pitchFamily="18" charset="0"/>
              </a:rPr>
              <a:t>losses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becomes</a:t>
            </a:r>
            <a:r>
              <a:rPr lang="it-IT" sz="2400" dirty="0">
                <a:latin typeface="Palatino Linotype" panose="02040502050505030304" pitchFamily="18" charset="0"/>
              </a:rPr>
              <a:t> an </a:t>
            </a:r>
            <a:r>
              <a:rPr lang="it-IT" sz="2400" dirty="0" err="1">
                <a:latin typeface="Palatino Linotype" panose="02040502050505030304" pitchFamily="18" charset="0"/>
              </a:rPr>
              <a:t>economic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factor</a:t>
            </a:r>
            <a:r>
              <a:rPr lang="it-IT" sz="2400" dirty="0">
                <a:latin typeface="Palatino Linotype" panose="02040502050505030304" pitchFamily="18" charset="0"/>
              </a:rPr>
              <a:t>, </a:t>
            </a:r>
            <a:r>
              <a:rPr lang="it-IT" sz="2400" dirty="0" err="1">
                <a:latin typeface="Palatino Linotype" panose="02040502050505030304" pitchFamily="18" charset="0"/>
              </a:rPr>
              <a:t>particularly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when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stainless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steels</a:t>
            </a:r>
            <a:r>
              <a:rPr lang="it-IT" sz="2400" dirty="0">
                <a:latin typeface="Palatino Linotype" panose="02040502050505030304" pitchFamily="18" charset="0"/>
              </a:rPr>
              <a:t> are </a:t>
            </a:r>
            <a:r>
              <a:rPr lang="it-IT" sz="2400" dirty="0" err="1">
                <a:latin typeface="Palatino Linotype" panose="02040502050505030304" pitchFamily="18" charset="0"/>
              </a:rPr>
              <a:t>produced</a:t>
            </a:r>
            <a:r>
              <a:rPr lang="it-IT" sz="2400" dirty="0">
                <a:latin typeface="Palatino Linotype" panose="02040502050505030304" pitchFamily="18" charset="0"/>
              </a:rPr>
              <a:t>; </a:t>
            </a:r>
            <a:r>
              <a:rPr lang="it-IT" sz="2400" dirty="0" err="1">
                <a:latin typeface="Palatino Linotype" panose="02040502050505030304" pitchFamily="18" charset="0"/>
              </a:rPr>
              <a:t>although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promising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results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have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also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been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obtained</a:t>
            </a:r>
            <a:r>
              <a:rPr lang="it-IT" sz="2400" dirty="0">
                <a:latin typeface="Palatino Linotype" panose="02040502050505030304" pitchFamily="18" charset="0"/>
              </a:rPr>
              <a:t> in </a:t>
            </a:r>
            <a:r>
              <a:rPr lang="it-IT" sz="2400" dirty="0" err="1">
                <a:latin typeface="Palatino Linotype" panose="02040502050505030304" pitchFamily="18" charset="0"/>
              </a:rPr>
              <a:t>recent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times</a:t>
            </a:r>
            <a:r>
              <a:rPr lang="it-IT" sz="2400" dirty="0">
                <a:latin typeface="Palatino Linotype" panose="02040502050505030304" pitchFamily="18" charset="0"/>
              </a:rPr>
              <a:t> for the </a:t>
            </a:r>
            <a:r>
              <a:rPr lang="it-IT" sz="2400" dirty="0" err="1">
                <a:latin typeface="Palatino Linotype" panose="02040502050505030304" pitchFamily="18" charset="0"/>
              </a:rPr>
              <a:t>inductive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melting</a:t>
            </a:r>
            <a:r>
              <a:rPr lang="it-IT" sz="2400" dirty="0">
                <a:latin typeface="Palatino Linotype" panose="02040502050505030304" pitchFamily="18" charset="0"/>
              </a:rPr>
              <a:t> of carbon </a:t>
            </a:r>
            <a:r>
              <a:rPr lang="it-IT" sz="2400" dirty="0" err="1">
                <a:latin typeface="Palatino Linotype" panose="02040502050505030304" pitchFamily="18" charset="0"/>
              </a:rPr>
              <a:t>steels</a:t>
            </a:r>
            <a:r>
              <a:rPr lang="it-IT" sz="2400" dirty="0">
                <a:latin typeface="Palatino Linotype" panose="02040502050505030304" pitchFamily="18" charset="0"/>
              </a:rPr>
              <a:t>. </a:t>
            </a:r>
            <a:endParaRPr lang="it-IT" sz="2400" dirty="0">
              <a:effectLst/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sz="2400" dirty="0">
                <a:latin typeface="Palatino Linotype" panose="02040502050505030304" pitchFamily="18" charset="0"/>
              </a:rPr>
              <a:t>Steel production </a:t>
            </a:r>
            <a:r>
              <a:rPr lang="it-IT" sz="2400" dirty="0" err="1">
                <a:latin typeface="Palatino Linotype" panose="02040502050505030304" pitchFamily="18" charset="0"/>
              </a:rPr>
              <a:t>processes</a:t>
            </a:r>
            <a:r>
              <a:rPr lang="it-IT" sz="2400" dirty="0">
                <a:latin typeface="Palatino Linotype" panose="02040502050505030304" pitchFamily="18" charset="0"/>
              </a:rPr>
              <a:t> are </a:t>
            </a:r>
            <a:r>
              <a:rPr lang="it-IT" sz="2400" dirty="0" err="1">
                <a:latin typeface="Palatino Linotype" panose="02040502050505030304" pitchFamily="18" charset="0"/>
              </a:rPr>
              <a:t>characterized</a:t>
            </a:r>
            <a:r>
              <a:rPr lang="it-IT" sz="2400" dirty="0">
                <a:latin typeface="Palatino Linotype" panose="02040502050505030304" pitchFamily="18" charset="0"/>
              </a:rPr>
              <a:t> by a high </a:t>
            </a:r>
            <a:r>
              <a:rPr lang="it-IT" sz="2400" dirty="0" err="1">
                <a:latin typeface="Palatino Linotype" panose="02040502050505030304" pitchFamily="18" charset="0"/>
              </a:rPr>
              <a:t>recycling</a:t>
            </a:r>
            <a:r>
              <a:rPr lang="it-IT" sz="2400" dirty="0">
                <a:latin typeface="Palatino Linotype" panose="02040502050505030304" pitchFamily="18" charset="0"/>
              </a:rPr>
              <a:t> rate of </a:t>
            </a:r>
            <a:r>
              <a:rPr lang="it-IT" sz="2400" dirty="0" err="1">
                <a:latin typeface="Palatino Linotype" panose="02040502050505030304" pitchFamily="18" charset="0"/>
              </a:rPr>
              <a:t>steel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scrap</a:t>
            </a:r>
            <a:r>
              <a:rPr lang="it-IT" sz="2400" dirty="0">
                <a:latin typeface="Palatino Linotype" panose="02040502050505030304" pitchFamily="18" charset="0"/>
              </a:rPr>
              <a:t>. </a:t>
            </a:r>
            <a:r>
              <a:rPr lang="it-IT" sz="2400" dirty="0" err="1">
                <a:latin typeface="Palatino Linotype" panose="02040502050505030304" pitchFamily="18" charset="0"/>
              </a:rPr>
              <a:t>This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lies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between</a:t>
            </a:r>
            <a:r>
              <a:rPr lang="it-IT" sz="2400" dirty="0">
                <a:latin typeface="Palatino Linotype" panose="02040502050505030304" pitchFamily="18" charset="0"/>
              </a:rPr>
              <a:t> 85 and 90 % in </a:t>
            </a:r>
            <a:r>
              <a:rPr lang="it-IT" sz="2400" dirty="0" err="1">
                <a:latin typeface="Palatino Linotype" panose="02040502050505030304" pitchFamily="18" charset="0"/>
              </a:rPr>
              <a:t>industry</a:t>
            </a:r>
            <a:r>
              <a:rPr lang="it-IT" sz="2400" dirty="0">
                <a:latin typeface="Palatino Linotype" panose="02040502050505030304" pitchFamily="18" charset="0"/>
              </a:rPr>
              <a:t> and for </a:t>
            </a:r>
            <a:r>
              <a:rPr lang="it-IT" sz="2400" dirty="0" err="1">
                <a:latin typeface="Palatino Linotype" panose="02040502050505030304" pitchFamily="18" charset="0"/>
              </a:rPr>
              <a:t>automobiles</a:t>
            </a:r>
            <a:r>
              <a:rPr lang="it-IT" sz="2400" dirty="0">
                <a:latin typeface="Palatino Linotype" panose="02040502050505030304" pitchFamily="18" charset="0"/>
              </a:rPr>
              <a:t>, and </a:t>
            </a:r>
            <a:r>
              <a:rPr lang="it-IT" sz="2400" dirty="0" err="1">
                <a:latin typeface="Palatino Linotype" panose="02040502050505030304" pitchFamily="18" charset="0"/>
              </a:rPr>
              <a:t>at</a:t>
            </a:r>
            <a:r>
              <a:rPr lang="it-IT" sz="2400" dirty="0">
                <a:latin typeface="Palatino Linotype" panose="02040502050505030304" pitchFamily="18" charset="0"/>
              </a:rPr>
              <a:t> 50 % in the private </a:t>
            </a:r>
            <a:r>
              <a:rPr lang="it-IT" sz="2400" dirty="0" err="1">
                <a:latin typeface="Palatino Linotype" panose="02040502050505030304" pitchFamily="18" charset="0"/>
              </a:rPr>
              <a:t>sector</a:t>
            </a:r>
            <a:r>
              <a:rPr lang="it-IT" sz="2400" dirty="0">
                <a:latin typeface="Palatino Linotype" panose="02040502050505030304" pitchFamily="18" charset="0"/>
              </a:rPr>
              <a:t>.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As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the ratio of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scrap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used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as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the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raw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material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for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producing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steel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40 to 45 %,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it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nowadays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almost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on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equal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terms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with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iron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ore </a:t>
            </a:r>
          </a:p>
          <a:p>
            <a:pPr algn="just">
              <a:lnSpc>
                <a:spcPct val="150000"/>
              </a:lnSpc>
            </a:pPr>
            <a:endParaRPr lang="it-IT" sz="2400" dirty="0">
              <a:effectLst/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763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8C783E2-8BF1-4847-93B9-B72896D93172}"/>
              </a:ext>
            </a:extLst>
          </p:cNvPr>
          <p:cNvSpPr/>
          <p:nvPr/>
        </p:nvSpPr>
        <p:spPr>
          <a:xfrm>
            <a:off x="226741" y="198930"/>
            <a:ext cx="11671610" cy="6129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dirty="0">
                <a:latin typeface="Palatino Linotype" panose="02040502050505030304" pitchFamily="18" charset="0"/>
              </a:rPr>
              <a:t>The </a:t>
            </a:r>
            <a:r>
              <a:rPr lang="it-IT" sz="2400" dirty="0" err="1">
                <a:latin typeface="Palatino Linotype" panose="02040502050505030304" pitchFamily="18" charset="0"/>
              </a:rPr>
              <a:t>electric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steel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process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characterized</a:t>
            </a:r>
            <a:r>
              <a:rPr lang="it-IT" sz="2400" dirty="0">
                <a:latin typeface="Palatino Linotype" panose="02040502050505030304" pitchFamily="18" charset="0"/>
              </a:rPr>
              <a:t> by </a:t>
            </a:r>
            <a:r>
              <a:rPr lang="it-IT" sz="2400" dirty="0" err="1">
                <a:latin typeface="Palatino Linotype" panose="02040502050505030304" pitchFamily="18" charset="0"/>
              </a:rPr>
              <a:t>its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flexibility</a:t>
            </a:r>
            <a:r>
              <a:rPr lang="it-IT" sz="2400" dirty="0">
                <a:latin typeface="Palatino Linotype" panose="02040502050505030304" pitchFamily="18" charset="0"/>
              </a:rPr>
              <a:t> and, in the case of </a:t>
            </a:r>
            <a:r>
              <a:rPr lang="it-IT" sz="2400" dirty="0" err="1">
                <a:latin typeface="Palatino Linotype" panose="02040502050505030304" pitchFamily="18" charset="0"/>
              </a:rPr>
              <a:t>smaller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steelmaking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units</a:t>
            </a:r>
            <a:r>
              <a:rPr lang="it-IT" sz="2400" dirty="0">
                <a:latin typeface="Palatino Linotype" panose="02040502050505030304" pitchFamily="18" charset="0"/>
              </a:rPr>
              <a:t> (so-</a:t>
            </a:r>
            <a:r>
              <a:rPr lang="it-IT" sz="2400" dirty="0" err="1">
                <a:latin typeface="Palatino Linotype" panose="02040502050505030304" pitchFamily="18" charset="0"/>
              </a:rPr>
              <a:t>called</a:t>
            </a:r>
            <a:r>
              <a:rPr lang="it-IT" sz="2400" dirty="0">
                <a:latin typeface="Palatino Linotype" panose="02040502050505030304" pitchFamily="18" charset="0"/>
              </a:rPr>
              <a:t> mini-</a:t>
            </a:r>
            <a:r>
              <a:rPr lang="it-IT" sz="2400" dirty="0" err="1">
                <a:latin typeface="Palatino Linotype" panose="02040502050505030304" pitchFamily="18" charset="0"/>
              </a:rPr>
              <a:t>mills</a:t>
            </a:r>
            <a:r>
              <a:rPr lang="it-IT" sz="2400" dirty="0">
                <a:latin typeface="Palatino Linotype" panose="02040502050505030304" pitchFamily="18" charset="0"/>
              </a:rPr>
              <a:t> with 300 to 1,200 </a:t>
            </a:r>
            <a:r>
              <a:rPr lang="it-IT" sz="2400" dirty="0" err="1">
                <a:latin typeface="Palatino Linotype" panose="02040502050505030304" pitchFamily="18" charset="0"/>
              </a:rPr>
              <a:t>kt</a:t>
            </a:r>
            <a:r>
              <a:rPr lang="it-IT" sz="2400" dirty="0">
                <a:latin typeface="Palatino Linotype" panose="02040502050505030304" pitchFamily="18" charset="0"/>
              </a:rPr>
              <a:t>/a) </a:t>
            </a:r>
            <a:r>
              <a:rPr lang="it-IT" sz="2400" dirty="0" err="1">
                <a:latin typeface="Palatino Linotype" panose="02040502050505030304" pitchFamily="18" charset="0"/>
              </a:rPr>
              <a:t>its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cost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effectiveness</a:t>
            </a:r>
            <a:r>
              <a:rPr lang="it-IT" sz="2400" dirty="0">
                <a:latin typeface="Palatino Linotype" panose="02040502050505030304" pitchFamily="18" charset="0"/>
              </a:rPr>
              <a:t>. A </a:t>
            </a:r>
            <a:r>
              <a:rPr lang="it-IT" sz="2400" dirty="0" err="1">
                <a:latin typeface="Palatino Linotype" panose="02040502050505030304" pitchFamily="18" charset="0"/>
              </a:rPr>
              <a:t>further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factor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is</a:t>
            </a:r>
            <a:r>
              <a:rPr lang="it-IT" sz="2400" dirty="0">
                <a:latin typeface="Palatino Linotype" panose="02040502050505030304" pitchFamily="18" charset="0"/>
              </a:rPr>
              <a:t> the </a:t>
            </a:r>
            <a:r>
              <a:rPr lang="it-IT" sz="2400" dirty="0" err="1">
                <a:latin typeface="Palatino Linotype" panose="02040502050505030304" pitchFamily="18" charset="0"/>
              </a:rPr>
              <a:t>lower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environmental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pollution</a:t>
            </a:r>
            <a:r>
              <a:rPr lang="it-IT" sz="2400" dirty="0">
                <a:latin typeface="Palatino Linotype" panose="02040502050505030304" pitchFamily="18" charset="0"/>
              </a:rPr>
              <a:t>, in </a:t>
            </a:r>
            <a:r>
              <a:rPr lang="it-IT" sz="2400" dirty="0" err="1">
                <a:latin typeface="Palatino Linotype" panose="02040502050505030304" pitchFamily="18" charset="0"/>
              </a:rPr>
              <a:t>that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less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dust</a:t>
            </a:r>
            <a:r>
              <a:rPr lang="it-IT" sz="2400" dirty="0">
                <a:latin typeface="Palatino Linotype" panose="02040502050505030304" pitchFamily="18" charset="0"/>
              </a:rPr>
              <a:t>, CO</a:t>
            </a:r>
            <a:r>
              <a:rPr lang="it-IT" sz="2400" b="0" baseline="-25000" dirty="0">
                <a:effectLst/>
                <a:latin typeface="Palatino Linotype" panose="02040502050505030304" pitchFamily="18" charset="0"/>
              </a:rPr>
              <a:t>2</a:t>
            </a:r>
            <a:r>
              <a:rPr lang="it-IT" sz="2400" dirty="0">
                <a:latin typeface="Palatino Linotype" panose="02040502050505030304" pitchFamily="18" charset="0"/>
              </a:rPr>
              <a:t>, </a:t>
            </a:r>
            <a:r>
              <a:rPr lang="it-IT" sz="2400" dirty="0" err="1">
                <a:latin typeface="Palatino Linotype" panose="02040502050505030304" pitchFamily="18" charset="0"/>
              </a:rPr>
              <a:t>NO</a:t>
            </a:r>
            <a:r>
              <a:rPr lang="it-IT" sz="2400" b="0" baseline="-25000" dirty="0" err="1">
                <a:effectLst/>
                <a:latin typeface="Palatino Linotype" panose="02040502050505030304" pitchFamily="18" charset="0"/>
              </a:rPr>
              <a:t>x</a:t>
            </a:r>
            <a:r>
              <a:rPr lang="it-IT" sz="2400" b="0" dirty="0">
                <a:effectLst/>
                <a:latin typeface="Palatino Linotype" panose="02040502050505030304" pitchFamily="18" charset="0"/>
              </a:rPr>
              <a:t> </a:t>
            </a:r>
            <a:r>
              <a:rPr lang="it-IT" sz="2400" dirty="0">
                <a:latin typeface="Palatino Linotype" panose="02040502050505030304" pitchFamily="18" charset="0"/>
              </a:rPr>
              <a:t>and </a:t>
            </a:r>
            <a:r>
              <a:rPr lang="it-IT" sz="2400" dirty="0" err="1">
                <a:latin typeface="Palatino Linotype" panose="02040502050505030304" pitchFamily="18" charset="0"/>
              </a:rPr>
              <a:t>slag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produced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compared</a:t>
            </a:r>
            <a:r>
              <a:rPr lang="it-IT" sz="2400" dirty="0">
                <a:latin typeface="Palatino Linotype" panose="02040502050505030304" pitchFamily="18" charset="0"/>
              </a:rPr>
              <a:t> to the </a:t>
            </a:r>
            <a:r>
              <a:rPr lang="it-IT" sz="2400" dirty="0" err="1">
                <a:latin typeface="Palatino Linotype" panose="02040502050505030304" pitchFamily="18" charset="0"/>
              </a:rPr>
              <a:t>oxygen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process</a:t>
            </a:r>
            <a:r>
              <a:rPr lang="it-IT" sz="2400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sz="2400" dirty="0">
                <a:latin typeface="Palatino Linotype" panose="02040502050505030304" pitchFamily="18" charset="0"/>
              </a:rPr>
              <a:t>The </a:t>
            </a:r>
            <a:r>
              <a:rPr lang="it-IT" sz="2400" dirty="0" err="1">
                <a:latin typeface="Palatino Linotype" panose="02040502050505030304" pitchFamily="18" charset="0"/>
              </a:rPr>
              <a:t>direct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reduced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iron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which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results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is</a:t>
            </a:r>
            <a:r>
              <a:rPr lang="it-IT" sz="2400" dirty="0">
                <a:latin typeface="Palatino Linotype" panose="02040502050505030304" pitchFamily="18" charset="0"/>
              </a:rPr>
              <a:t> a </a:t>
            </a:r>
            <a:r>
              <a:rPr lang="it-IT" sz="2400" dirty="0" err="1">
                <a:latin typeface="Palatino Linotype" panose="02040502050505030304" pitchFamily="18" charset="0"/>
              </a:rPr>
              <a:t>porous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product</a:t>
            </a:r>
            <a:r>
              <a:rPr lang="it-IT" sz="2400" dirty="0">
                <a:latin typeface="Palatino Linotype" panose="02040502050505030304" pitchFamily="18" charset="0"/>
              </a:rPr>
              <a:t>, so </a:t>
            </a:r>
            <a:r>
              <a:rPr lang="it-IT" sz="2400" dirty="0" err="1">
                <a:latin typeface="Palatino Linotype" panose="02040502050505030304" pitchFamily="18" charset="0"/>
              </a:rPr>
              <a:t>called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sponge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iron</a:t>
            </a:r>
            <a:r>
              <a:rPr lang="it-IT" sz="2400" dirty="0">
                <a:latin typeface="Palatino Linotype" panose="02040502050505030304" pitchFamily="18" charset="0"/>
              </a:rPr>
              <a:t>. The </a:t>
            </a:r>
            <a:r>
              <a:rPr lang="it-IT" sz="2400" dirty="0" err="1">
                <a:latin typeface="Palatino Linotype" panose="02040502050505030304" pitchFamily="18" charset="0"/>
              </a:rPr>
              <a:t>direct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reduction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process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has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economic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significance</a:t>
            </a:r>
            <a:r>
              <a:rPr lang="it-IT" sz="2400" dirty="0">
                <a:latin typeface="Palatino Linotype" panose="02040502050505030304" pitchFamily="18" charset="0"/>
              </a:rPr>
              <a:t> in </a:t>
            </a:r>
            <a:r>
              <a:rPr lang="it-IT" sz="2400" dirty="0" err="1">
                <a:latin typeface="Palatino Linotype" panose="02040502050505030304" pitchFamily="18" charset="0"/>
              </a:rPr>
              <a:t>regions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where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natural</a:t>
            </a:r>
            <a:r>
              <a:rPr lang="it-IT" sz="2400" dirty="0">
                <a:latin typeface="Palatino Linotype" panose="02040502050505030304" pitchFamily="18" charset="0"/>
              </a:rPr>
              <a:t> gas </a:t>
            </a:r>
            <a:r>
              <a:rPr lang="it-IT" sz="2400" dirty="0" err="1">
                <a:latin typeface="Palatino Linotype" panose="02040502050505030304" pitchFamily="18" charset="0"/>
              </a:rPr>
              <a:t>is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available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as</a:t>
            </a:r>
            <a:r>
              <a:rPr lang="it-IT" sz="2400" dirty="0">
                <a:latin typeface="Palatino Linotype" panose="02040502050505030304" pitchFamily="18" charset="0"/>
              </a:rPr>
              <a:t> a </a:t>
            </a:r>
            <a:r>
              <a:rPr lang="it-IT" sz="2400" dirty="0" err="1">
                <a:latin typeface="Palatino Linotype" panose="02040502050505030304" pitchFamily="18" charset="0"/>
              </a:rPr>
              <a:t>resource</a:t>
            </a:r>
            <a:r>
              <a:rPr lang="it-IT" sz="2400" dirty="0">
                <a:latin typeface="Palatino Linotype" panose="02040502050505030304" pitchFamily="18" charset="0"/>
              </a:rPr>
              <a:t> for the </a:t>
            </a:r>
            <a:r>
              <a:rPr lang="it-IT" sz="2400" dirty="0" err="1">
                <a:latin typeface="Palatino Linotype" panose="02040502050505030304" pitchFamily="18" charset="0"/>
              </a:rPr>
              <a:t>reduction</a:t>
            </a:r>
            <a:r>
              <a:rPr lang="it-IT" sz="2400" dirty="0">
                <a:latin typeface="Palatino Linotype" panose="02040502050505030304" pitchFamily="18" charset="0"/>
              </a:rPr>
              <a:t> gas or </a:t>
            </a:r>
            <a:r>
              <a:rPr lang="it-IT" sz="2400" dirty="0" err="1">
                <a:latin typeface="Palatino Linotype" panose="02040502050505030304" pitchFamily="18" charset="0"/>
              </a:rPr>
              <a:t>gasifiable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coal</a:t>
            </a:r>
            <a:r>
              <a:rPr lang="it-IT" sz="2400" dirty="0">
                <a:latin typeface="Palatino Linotype" panose="02040502050505030304" pitchFamily="18" charset="0"/>
              </a:rPr>
              <a:t> can </a:t>
            </a:r>
            <a:r>
              <a:rPr lang="it-IT" sz="2400" dirty="0" err="1">
                <a:latin typeface="Palatino Linotype" panose="02040502050505030304" pitchFamily="18" charset="0"/>
              </a:rPr>
              <a:t>substitute</a:t>
            </a:r>
            <a:r>
              <a:rPr lang="it-IT" sz="2400" dirty="0">
                <a:latin typeface="Palatino Linotype" panose="02040502050505030304" pitchFamily="18" charset="0"/>
              </a:rPr>
              <a:t> coke. </a:t>
            </a:r>
          </a:p>
          <a:p>
            <a:pPr algn="just">
              <a:lnSpc>
                <a:spcPct val="150000"/>
              </a:lnSpc>
            </a:pPr>
            <a:r>
              <a:rPr lang="it-IT" sz="2400" dirty="0" err="1">
                <a:latin typeface="Palatino Linotype" panose="02040502050505030304" pitchFamily="18" charset="0"/>
              </a:rPr>
              <a:t>As</a:t>
            </a:r>
            <a:r>
              <a:rPr lang="it-IT" sz="2400" dirty="0">
                <a:latin typeface="Palatino Linotype" panose="02040502050505030304" pitchFamily="18" charset="0"/>
              </a:rPr>
              <a:t> far </a:t>
            </a:r>
            <a:r>
              <a:rPr lang="it-IT" sz="2400" dirty="0" err="1">
                <a:latin typeface="Palatino Linotype" panose="02040502050505030304" pitchFamily="18" charset="0"/>
              </a:rPr>
              <a:t>as</a:t>
            </a:r>
            <a:r>
              <a:rPr lang="it-IT" sz="2400" dirty="0">
                <a:latin typeface="Palatino Linotype" panose="02040502050505030304" pitchFamily="18" charset="0"/>
              </a:rPr>
              <a:t> the </a:t>
            </a:r>
            <a:r>
              <a:rPr lang="it-IT" sz="2400" dirty="0" err="1">
                <a:latin typeface="Palatino Linotype" panose="02040502050505030304" pitchFamily="18" charset="0"/>
              </a:rPr>
              <a:t>continuous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growth</a:t>
            </a:r>
            <a:r>
              <a:rPr lang="it-IT" sz="2400" dirty="0">
                <a:latin typeface="Palatino Linotype" panose="02040502050505030304" pitchFamily="18" charset="0"/>
              </a:rPr>
              <a:t> of global </a:t>
            </a:r>
            <a:r>
              <a:rPr lang="it-IT" sz="2400" dirty="0" err="1">
                <a:latin typeface="Palatino Linotype" panose="02040502050505030304" pitchFamily="18" charset="0"/>
              </a:rPr>
              <a:t>steel</a:t>
            </a:r>
            <a:r>
              <a:rPr lang="it-IT" sz="2400" dirty="0">
                <a:latin typeface="Palatino Linotype" panose="02040502050505030304" pitchFamily="18" charset="0"/>
              </a:rPr>
              <a:t> production </a:t>
            </a:r>
            <a:r>
              <a:rPr lang="it-IT" sz="2400" dirty="0" err="1">
                <a:latin typeface="Palatino Linotype" panose="02040502050505030304" pitchFamily="18" charset="0"/>
              </a:rPr>
              <a:t>is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concerned</a:t>
            </a:r>
            <a:r>
              <a:rPr lang="it-IT" sz="2400" dirty="0">
                <a:latin typeface="Palatino Linotype" panose="02040502050505030304" pitchFamily="18" charset="0"/>
              </a:rPr>
              <a:t>, </a:t>
            </a:r>
            <a:r>
              <a:rPr lang="it-IT" sz="2400" dirty="0" err="1">
                <a:latin typeface="Palatino Linotype" panose="02040502050505030304" pitchFamily="18" charset="0"/>
              </a:rPr>
              <a:t>it</a:t>
            </a:r>
            <a:r>
              <a:rPr lang="it-IT" sz="2400" dirty="0">
                <a:latin typeface="Palatino Linotype" panose="02040502050505030304" pitchFamily="18" charset="0"/>
              </a:rPr>
              <a:t> can be </a:t>
            </a:r>
            <a:r>
              <a:rPr lang="it-IT" sz="2400" dirty="0" err="1">
                <a:latin typeface="Palatino Linotype" panose="02040502050505030304" pitchFamily="18" charset="0"/>
              </a:rPr>
              <a:t>expected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that</a:t>
            </a:r>
            <a:r>
              <a:rPr lang="it-IT" sz="2400" dirty="0">
                <a:latin typeface="Palatino Linotype" panose="02040502050505030304" pitchFamily="18" charset="0"/>
              </a:rPr>
              <a:t> the </a:t>
            </a:r>
            <a:r>
              <a:rPr lang="it-IT" sz="2400" dirty="0" err="1">
                <a:latin typeface="Palatino Linotype" panose="02040502050505030304" pitchFamily="18" charset="0"/>
              </a:rPr>
              <a:t>recycling</a:t>
            </a:r>
            <a:r>
              <a:rPr lang="it-IT" sz="2400" dirty="0">
                <a:latin typeface="Palatino Linotype" panose="02040502050505030304" pitchFamily="18" charset="0"/>
              </a:rPr>
              <a:t> rate of </a:t>
            </a:r>
            <a:r>
              <a:rPr lang="it-IT" sz="2400" dirty="0" err="1">
                <a:latin typeface="Palatino Linotype" panose="02040502050505030304" pitchFamily="18" charset="0"/>
              </a:rPr>
              <a:t>steel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scrap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will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at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least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remain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at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today's</a:t>
            </a:r>
            <a:r>
              <a:rPr lang="it-IT" sz="2400" dirty="0">
                <a:latin typeface="Palatino Linotype" panose="02040502050505030304" pitchFamily="18" charset="0"/>
              </a:rPr>
              <a:t> high </a:t>
            </a:r>
            <a:r>
              <a:rPr lang="it-IT" sz="2400" dirty="0" err="1">
                <a:latin typeface="Palatino Linotype" panose="02040502050505030304" pitchFamily="18" charset="0"/>
              </a:rPr>
              <a:t>level</a:t>
            </a:r>
            <a:r>
              <a:rPr lang="it-IT" sz="2400" dirty="0">
                <a:latin typeface="Palatino Linotype" panose="02040502050505030304" pitchFamily="18" charset="0"/>
              </a:rPr>
              <a:t> and </a:t>
            </a:r>
            <a:r>
              <a:rPr lang="it-IT" sz="2400" dirty="0" err="1">
                <a:latin typeface="Palatino Linotype" panose="02040502050505030304" pitchFamily="18" charset="0"/>
              </a:rPr>
              <a:t>that</a:t>
            </a:r>
            <a:r>
              <a:rPr lang="it-IT" sz="2400" dirty="0">
                <a:latin typeface="Palatino Linotype" panose="02040502050505030304" pitchFamily="18" charset="0"/>
              </a:rPr>
              <a:t> the impor- </a:t>
            </a:r>
            <a:r>
              <a:rPr lang="it-IT" sz="2400" dirty="0" err="1">
                <a:latin typeface="Palatino Linotype" panose="02040502050505030304" pitchFamily="18" charset="0"/>
              </a:rPr>
              <a:t>tance</a:t>
            </a:r>
            <a:r>
              <a:rPr lang="it-IT" sz="2400" dirty="0">
                <a:latin typeface="Palatino Linotype" panose="02040502050505030304" pitchFamily="18" charset="0"/>
              </a:rPr>
              <a:t> of DRI </a:t>
            </a:r>
            <a:r>
              <a:rPr lang="it-IT" sz="2400" dirty="0" err="1">
                <a:latin typeface="Palatino Linotype" panose="02040502050505030304" pitchFamily="18" charset="0"/>
              </a:rPr>
              <a:t>as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melting</a:t>
            </a:r>
            <a:r>
              <a:rPr lang="it-IT" sz="2400" dirty="0">
                <a:latin typeface="Palatino Linotype" panose="02040502050505030304" pitchFamily="18" charset="0"/>
              </a:rPr>
              <a:t> stock </a:t>
            </a:r>
            <a:r>
              <a:rPr lang="it-IT" sz="2400" dirty="0" err="1">
                <a:latin typeface="Palatino Linotype" panose="02040502050505030304" pitchFamily="18" charset="0"/>
              </a:rPr>
              <a:t>will</a:t>
            </a:r>
            <a:r>
              <a:rPr lang="it-IT" sz="2400" dirty="0">
                <a:latin typeface="Palatino Linotype" panose="02040502050505030304" pitchFamily="18" charset="0"/>
              </a:rPr>
              <a:t> rise. </a:t>
            </a:r>
            <a:r>
              <a:rPr lang="it-IT" sz="2400" dirty="0" err="1">
                <a:latin typeface="Palatino Linotype" panose="02040502050505030304" pitchFamily="18" charset="0"/>
              </a:rPr>
              <a:t>There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will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therefore</a:t>
            </a:r>
            <a:r>
              <a:rPr lang="it-IT" sz="2400" dirty="0">
                <a:latin typeface="Palatino Linotype" panose="02040502050505030304" pitchFamily="18" charset="0"/>
              </a:rPr>
              <a:t> be </a:t>
            </a:r>
            <a:r>
              <a:rPr lang="it-IT" sz="2400" dirty="0" err="1">
                <a:latin typeface="Palatino Linotype" panose="02040502050505030304" pitchFamily="18" charset="0"/>
              </a:rPr>
              <a:t>further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growth</a:t>
            </a:r>
            <a:r>
              <a:rPr lang="it-IT" sz="2400" dirty="0">
                <a:latin typeface="Palatino Linotype" panose="02040502050505030304" pitchFamily="18" charset="0"/>
              </a:rPr>
              <a:t> in the production of </a:t>
            </a:r>
            <a:r>
              <a:rPr lang="it-IT" sz="2400" dirty="0" err="1">
                <a:latin typeface="Palatino Linotype" panose="02040502050505030304" pitchFamily="18" charset="0"/>
              </a:rPr>
              <a:t>electric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steel</a:t>
            </a:r>
            <a:r>
              <a:rPr lang="it-IT" sz="2400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18456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A568360-50CF-3447-A01F-88A1323EB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57" y="0"/>
            <a:ext cx="9693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45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F863FA8-01B6-8A49-B2C3-98C1A9C51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216"/>
            <a:ext cx="12192000" cy="644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19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1B89772-075F-894D-B01A-2EA5A380D8CC}"/>
              </a:ext>
            </a:extLst>
          </p:cNvPr>
          <p:cNvSpPr/>
          <p:nvPr/>
        </p:nvSpPr>
        <p:spPr>
          <a:xfrm>
            <a:off x="282497" y="274085"/>
            <a:ext cx="6096000" cy="61296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The IF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normally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used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to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melt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all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grades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of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irons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and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steels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as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well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as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many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non-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ferrous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alloys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. 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The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furnace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is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ideal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for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remelting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and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alloying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because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of the high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degree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of control over temperature and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chemistry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while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the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induction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current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provides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good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circulation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of the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melt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. In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this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furnace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,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since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charge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material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gets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melted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on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its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own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by 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generated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heat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, 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emissions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created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by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other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types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of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steelmaking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furnaces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are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not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found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608F748-067E-3E49-B249-9BCDAD117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148" y="274085"/>
            <a:ext cx="55499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36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5F61716-020D-7240-AB01-2A831E481F62}"/>
              </a:ext>
            </a:extLst>
          </p:cNvPr>
          <p:cNvSpPr/>
          <p:nvPr/>
        </p:nvSpPr>
        <p:spPr>
          <a:xfrm>
            <a:off x="104079" y="175506"/>
            <a:ext cx="6096000" cy="66836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eddy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currents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induced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in 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furnace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charge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and 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magnetic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induction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creates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electromagnetic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forces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.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These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forces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basically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run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in a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radial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direction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to 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furnace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axis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and press 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melt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inward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away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from 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furnace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wall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.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Additionally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a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bath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flow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is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created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in the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form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of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two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eddy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toroids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with opposite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direction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of the </a:t>
            </a:r>
            <a:r>
              <a:rPr lang="it-IT" sz="2400" b="1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turns</a:t>
            </a:r>
            <a:r>
              <a:rPr lang="it-IT" sz="2400" b="1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.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This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attributable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to 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fact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that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radial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pressure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reaches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as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maximum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around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halfway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up the coil due to 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leakage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of the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field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at</a:t>
            </a:r>
            <a:r>
              <a:rPr lang="it-IT" sz="2400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the coil end. 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3DB38ED-7BE8-8A47-B77B-CF8F46A19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078" y="173901"/>
            <a:ext cx="5991921" cy="314092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260BFA4-4D21-7643-9D93-0B26E5A930A6}"/>
              </a:ext>
            </a:extLst>
          </p:cNvPr>
          <p:cNvSpPr/>
          <p:nvPr/>
        </p:nvSpPr>
        <p:spPr>
          <a:xfrm>
            <a:off x="7527073" y="3314827"/>
            <a:ext cx="44307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i="1" u="none" strike="noStrike" dirty="0" err="1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Electrical</a:t>
            </a:r>
            <a:r>
              <a:rPr lang="it-IT" b="0" i="1" u="none" strike="noStrike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b="0" i="1" u="none" strike="noStrike" dirty="0" err="1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energy</a:t>
            </a:r>
            <a:r>
              <a:rPr lang="it-IT" b="0" i="1" u="none" strike="noStrike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b="0" i="1" u="none" strike="noStrike" dirty="0" err="1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required</a:t>
            </a:r>
            <a:r>
              <a:rPr lang="it-IT" b="0" i="1" u="none" strike="noStrike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for </a:t>
            </a:r>
            <a:r>
              <a:rPr lang="it-IT" b="0" i="1" u="none" strike="noStrike" dirty="0" err="1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heating</a:t>
            </a:r>
            <a:r>
              <a:rPr lang="it-IT" b="0" i="1" u="none" strike="noStrike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b="0" i="1" u="none" strike="noStrike" dirty="0" err="1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one</a:t>
            </a:r>
            <a:r>
              <a:rPr lang="it-IT" b="0" i="1" u="none" strike="noStrike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ton of </a:t>
            </a:r>
            <a:r>
              <a:rPr lang="it-IT" b="0" i="1" u="none" strike="noStrike" dirty="0" err="1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steel</a:t>
            </a:r>
            <a:r>
              <a:rPr lang="it-IT" b="0" i="1" u="none" strike="noStrike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to 1500 </a:t>
            </a:r>
            <a:r>
              <a:rPr lang="it-IT" b="0" i="1" u="none" strike="noStrike" dirty="0" err="1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deg</a:t>
            </a:r>
            <a:r>
              <a:rPr lang="it-IT" b="0" i="1" u="none" strike="noStrike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C </a:t>
            </a:r>
            <a:r>
              <a:rPr lang="it-IT" b="0" i="1" u="none" strike="noStrike" dirty="0" err="1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is</a:t>
            </a:r>
            <a:r>
              <a:rPr lang="it-IT" b="0" i="1" u="none" strike="noStrike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b="0" i="1" u="none" strike="noStrike" dirty="0" err="1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around</a:t>
            </a:r>
            <a:r>
              <a:rPr lang="it-IT" b="0" i="1" u="none" strike="noStrike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396 kWh. 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In the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furnace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,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generally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a large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number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of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losses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take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place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which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increases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the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specific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energy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consumption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to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above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b="0" i="1" u="none" strike="noStrike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500 kWh per ton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(kWh/t). The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losses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are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mainly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the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thermal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furnace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losses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,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furnace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coil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losses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,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capacitor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bank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losses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,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convertor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losses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and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losses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on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main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side transformer.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Around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20 % to 33 % of the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energy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losses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are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absorbed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by the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cooling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Palatino Linotype" panose="02040502050505030304" pitchFamily="18" charset="0"/>
              </a:rPr>
              <a:t> water.</a:t>
            </a:r>
            <a:endParaRPr 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874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D76DC77-1518-7841-98C5-C44A4963E2BE}"/>
              </a:ext>
            </a:extLst>
          </p:cNvPr>
          <p:cNvSpPr/>
          <p:nvPr/>
        </p:nvSpPr>
        <p:spPr>
          <a:xfrm>
            <a:off x="144965" y="0"/>
            <a:ext cx="11608420" cy="6314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3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Production of </a:t>
            </a:r>
            <a:r>
              <a:rPr lang="it-IT" sz="32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different</a:t>
            </a:r>
            <a:r>
              <a:rPr lang="it-IT" sz="3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types</a:t>
            </a:r>
            <a:r>
              <a:rPr lang="it-IT" sz="3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of </a:t>
            </a:r>
            <a:r>
              <a:rPr lang="it-IT" sz="32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steel</a:t>
            </a:r>
            <a:r>
              <a:rPr lang="it-IT" sz="3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it-IT" sz="2400" dirty="0">
                <a:latin typeface="Palatino Linotype" panose="02040502050505030304" pitchFamily="18" charset="0"/>
              </a:rPr>
              <a:t>The </a:t>
            </a:r>
            <a:r>
              <a:rPr lang="it-IT" sz="2400" dirty="0" err="1">
                <a:latin typeface="Palatino Linotype" panose="02040502050505030304" pitchFamily="18" charset="0"/>
              </a:rPr>
              <a:t>induction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furnace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suitable</a:t>
            </a:r>
            <a:r>
              <a:rPr lang="it-IT" sz="2400" dirty="0">
                <a:latin typeface="Palatino Linotype" panose="02040502050505030304" pitchFamily="18" charset="0"/>
              </a:rPr>
              <a:t> for </a:t>
            </a:r>
            <a:r>
              <a:rPr lang="it-IT" sz="2400" dirty="0" err="1">
                <a:latin typeface="Palatino Linotype" panose="02040502050505030304" pitchFamily="18" charset="0"/>
              </a:rPr>
              <a:t>producing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different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types</a:t>
            </a:r>
            <a:r>
              <a:rPr lang="it-IT" sz="2400" dirty="0">
                <a:latin typeface="Palatino Linotype" panose="02040502050505030304" pitchFamily="18" charset="0"/>
              </a:rPr>
              <a:t> of </a:t>
            </a:r>
            <a:r>
              <a:rPr lang="it-IT" sz="2400" dirty="0" err="1">
                <a:latin typeface="Palatino Linotype" panose="02040502050505030304" pitchFamily="18" charset="0"/>
              </a:rPr>
              <a:t>steel</a:t>
            </a:r>
            <a:r>
              <a:rPr lang="it-IT" sz="2400" dirty="0">
                <a:latin typeface="Palatino Linotype" panose="02040502050505030304" pitchFamily="18" charset="0"/>
              </a:rPr>
              <a:t>, from </a:t>
            </a:r>
            <a:r>
              <a:rPr lang="it-IT" sz="2400" dirty="0" err="1">
                <a:latin typeface="Palatino Linotype" panose="02040502050505030304" pitchFamily="18" charset="0"/>
              </a:rPr>
              <a:t>simple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construction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steel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through</a:t>
            </a:r>
            <a:r>
              <a:rPr lang="it-IT" sz="2400" dirty="0">
                <a:latin typeface="Palatino Linotype" panose="02040502050505030304" pitchFamily="18" charset="0"/>
              </a:rPr>
              <a:t> to high-</a:t>
            </a:r>
            <a:r>
              <a:rPr lang="it-IT" sz="2400" dirty="0" err="1">
                <a:latin typeface="Palatino Linotype" panose="02040502050505030304" pitchFamily="18" charset="0"/>
              </a:rPr>
              <a:t>alloyed</a:t>
            </a:r>
            <a:r>
              <a:rPr lang="it-IT" sz="2400" dirty="0">
                <a:latin typeface="Palatino Linotype" panose="02040502050505030304" pitchFamily="18" charset="0"/>
              </a:rPr>
              <a:t> special </a:t>
            </a:r>
            <a:r>
              <a:rPr lang="it-IT" sz="2400" dirty="0" err="1">
                <a:latin typeface="Palatino Linotype" panose="02040502050505030304" pitchFamily="18" charset="0"/>
              </a:rPr>
              <a:t>steels</a:t>
            </a:r>
            <a:r>
              <a:rPr lang="it-IT" sz="2400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sz="2400" dirty="0" err="1">
                <a:latin typeface="Palatino Linotype" panose="02040502050505030304" pitchFamily="18" charset="0"/>
              </a:rPr>
              <a:t>When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scrap</a:t>
            </a:r>
            <a:r>
              <a:rPr lang="it-IT" sz="2400" dirty="0">
                <a:latin typeface="Palatino Linotype" panose="02040502050505030304" pitchFamily="18" charset="0"/>
              </a:rPr>
              <a:t> with a </a:t>
            </a:r>
            <a:r>
              <a:rPr lang="it-IT" sz="2400" dirty="0" err="1">
                <a:latin typeface="Palatino Linotype" panose="02040502050505030304" pitchFamily="18" charset="0"/>
              </a:rPr>
              <a:t>suitable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chemical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composition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used</a:t>
            </a:r>
            <a:r>
              <a:rPr lang="it-IT" sz="2400" dirty="0">
                <a:latin typeface="Palatino Linotype" panose="02040502050505030304" pitchFamily="18" charset="0"/>
              </a:rPr>
              <a:t>, the </a:t>
            </a:r>
            <a:r>
              <a:rPr lang="it-IT" sz="2400" dirty="0" err="1">
                <a:latin typeface="Palatino Linotype" panose="02040502050505030304" pitchFamily="18" charset="0"/>
              </a:rPr>
              <a:t>melt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finished</a:t>
            </a:r>
            <a:r>
              <a:rPr lang="it-IT" sz="2400" dirty="0">
                <a:latin typeface="Palatino Linotype" panose="02040502050505030304" pitchFamily="18" charset="0"/>
              </a:rPr>
              <a:t> in the </a:t>
            </a:r>
            <a:r>
              <a:rPr lang="it-IT" sz="2400" dirty="0" err="1">
                <a:latin typeface="Palatino Linotype" panose="02040502050505030304" pitchFamily="18" charset="0"/>
              </a:rPr>
              <a:t>induction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furnace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without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subsequent</a:t>
            </a:r>
            <a:r>
              <a:rPr lang="it-IT" sz="2400" dirty="0">
                <a:latin typeface="Palatino Linotype" panose="02040502050505030304" pitchFamily="18" charset="0"/>
              </a:rPr>
              <a:t> treatment and </a:t>
            </a:r>
            <a:r>
              <a:rPr lang="it-IT" sz="2400" dirty="0" err="1">
                <a:latin typeface="Palatino Linotype" panose="02040502050505030304" pitchFamily="18" charset="0"/>
              </a:rPr>
              <a:t>is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fed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directly</a:t>
            </a:r>
            <a:r>
              <a:rPr lang="it-IT" sz="2400" dirty="0">
                <a:latin typeface="Palatino Linotype" panose="02040502050505030304" pitchFamily="18" charset="0"/>
              </a:rPr>
              <a:t> to the </a:t>
            </a:r>
            <a:r>
              <a:rPr lang="it-IT" sz="2400" dirty="0" err="1">
                <a:latin typeface="Palatino Linotype" panose="02040502050505030304" pitchFamily="18" charset="0"/>
              </a:rPr>
              <a:t>continuous</a:t>
            </a:r>
            <a:r>
              <a:rPr lang="it-IT" sz="2400" dirty="0">
                <a:latin typeface="Palatino Linotype" panose="02040502050505030304" pitchFamily="18" charset="0"/>
              </a:rPr>
              <a:t> casting </a:t>
            </a:r>
            <a:r>
              <a:rPr lang="it-IT" sz="2400" dirty="0" err="1">
                <a:latin typeface="Palatino Linotype" panose="02040502050505030304" pitchFamily="18" charset="0"/>
              </a:rPr>
              <a:t>plant</a:t>
            </a:r>
            <a:r>
              <a:rPr lang="it-IT" sz="2400" dirty="0">
                <a:latin typeface="Palatino Linotype" panose="02040502050505030304" pitchFamily="18" charset="0"/>
              </a:rPr>
              <a:t>. In the </a:t>
            </a:r>
            <a:r>
              <a:rPr lang="it-IT" sz="2400" dirty="0" err="1">
                <a:latin typeface="Palatino Linotype" panose="02040502050505030304" pitchFamily="18" charset="0"/>
              </a:rPr>
              <a:t>majority</a:t>
            </a:r>
            <a:r>
              <a:rPr lang="it-IT" sz="2400" dirty="0">
                <a:latin typeface="Palatino Linotype" panose="02040502050505030304" pitchFamily="18" charset="0"/>
              </a:rPr>
              <a:t> of </a:t>
            </a:r>
            <a:r>
              <a:rPr lang="it-IT" sz="2400" dirty="0" err="1">
                <a:latin typeface="Palatino Linotype" panose="02040502050505030304" pitchFamily="18" charset="0"/>
              </a:rPr>
              <a:t>cases</a:t>
            </a:r>
            <a:r>
              <a:rPr lang="it-IT" sz="2400" dirty="0">
                <a:latin typeface="Palatino Linotype" panose="02040502050505030304" pitchFamily="18" charset="0"/>
              </a:rPr>
              <a:t>, </a:t>
            </a:r>
            <a:r>
              <a:rPr lang="it-IT" sz="2400" dirty="0" err="1">
                <a:latin typeface="Palatino Linotype" panose="02040502050505030304" pitchFamily="18" charset="0"/>
              </a:rPr>
              <a:t>however</a:t>
            </a:r>
            <a:r>
              <a:rPr lang="it-IT" sz="2400" dirty="0">
                <a:latin typeface="Palatino Linotype" panose="02040502050505030304" pitchFamily="18" charset="0"/>
              </a:rPr>
              <a:t>, the </a:t>
            </a:r>
            <a:r>
              <a:rPr lang="it-IT" sz="2400" dirty="0" err="1">
                <a:latin typeface="Palatino Linotype" panose="02040502050505030304" pitchFamily="18" charset="0"/>
              </a:rPr>
              <a:t>quality</a:t>
            </a:r>
            <a:r>
              <a:rPr lang="it-IT" sz="2400" dirty="0">
                <a:latin typeface="Palatino Linotype" panose="02040502050505030304" pitchFamily="18" charset="0"/>
              </a:rPr>
              <a:t> of the </a:t>
            </a:r>
            <a:r>
              <a:rPr lang="it-IT" sz="2400" dirty="0" err="1">
                <a:latin typeface="Palatino Linotype" panose="02040502050505030304" pitchFamily="18" charset="0"/>
              </a:rPr>
              <a:t>scrap</a:t>
            </a:r>
            <a:r>
              <a:rPr lang="it-IT" sz="2400" dirty="0">
                <a:latin typeface="Palatino Linotype" panose="02040502050505030304" pitchFamily="18" charset="0"/>
              </a:rPr>
              <a:t> metal </a:t>
            </a:r>
            <a:r>
              <a:rPr lang="it-IT" sz="2400" dirty="0" err="1">
                <a:latin typeface="Palatino Linotype" panose="02040502050505030304" pitchFamily="18" charset="0"/>
              </a:rPr>
              <a:t>available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requires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that</a:t>
            </a:r>
            <a:r>
              <a:rPr lang="it-IT" sz="2400" dirty="0">
                <a:latin typeface="Palatino Linotype" panose="02040502050505030304" pitchFamily="18" charset="0"/>
              </a:rPr>
              <a:t> a </a:t>
            </a:r>
            <a:r>
              <a:rPr lang="it-IT" sz="2400" dirty="0" err="1">
                <a:latin typeface="Palatino Linotype" panose="02040502050505030304" pitchFamily="18" charset="0"/>
              </a:rPr>
              <a:t>ladle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furnace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placed</a:t>
            </a:r>
            <a:r>
              <a:rPr lang="it-IT" sz="2400" dirty="0">
                <a:latin typeface="Palatino Linotype" panose="02040502050505030304" pitchFamily="18" charset="0"/>
              </a:rPr>
              <a:t> in-</a:t>
            </a:r>
            <a:r>
              <a:rPr lang="it-IT" sz="2400" dirty="0" err="1">
                <a:latin typeface="Palatino Linotype" panose="02040502050505030304" pitchFamily="18" charset="0"/>
              </a:rPr>
              <a:t>between</a:t>
            </a:r>
            <a:r>
              <a:rPr lang="it-IT" sz="2400" dirty="0">
                <a:latin typeface="Palatino Linotype" panose="02040502050505030304" pitchFamily="18" charset="0"/>
              </a:rPr>
              <a:t>. </a:t>
            </a:r>
            <a:r>
              <a:rPr lang="it-IT" sz="2400" dirty="0" err="1">
                <a:latin typeface="Palatino Linotype" panose="02040502050505030304" pitchFamily="18" charset="0"/>
              </a:rPr>
              <a:t>This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desulferizes</a:t>
            </a:r>
            <a:r>
              <a:rPr lang="it-IT" sz="2400" dirty="0">
                <a:latin typeface="Palatino Linotype" panose="02040502050505030304" pitchFamily="18" charset="0"/>
              </a:rPr>
              <a:t> and </a:t>
            </a:r>
            <a:r>
              <a:rPr lang="it-IT" sz="2400" dirty="0" err="1">
                <a:latin typeface="Palatino Linotype" panose="02040502050505030304" pitchFamily="18" charset="0"/>
              </a:rPr>
              <a:t>deoxidizes</a:t>
            </a:r>
            <a:r>
              <a:rPr lang="it-IT" sz="2400" dirty="0">
                <a:latin typeface="Palatino Linotype" panose="02040502050505030304" pitchFamily="18" charset="0"/>
              </a:rPr>
              <a:t> the </a:t>
            </a:r>
            <a:r>
              <a:rPr lang="it-IT" sz="2400" dirty="0" err="1">
                <a:latin typeface="Palatino Linotype" panose="02040502050505030304" pitchFamily="18" charset="0"/>
              </a:rPr>
              <a:t>melt</a:t>
            </a:r>
            <a:r>
              <a:rPr lang="it-IT" sz="2400" dirty="0">
                <a:latin typeface="Palatino Linotype" panose="02040502050505030304" pitchFamily="18" charset="0"/>
              </a:rPr>
              <a:t>, </a:t>
            </a:r>
            <a:r>
              <a:rPr lang="it-IT" sz="2400" dirty="0" err="1">
                <a:latin typeface="Palatino Linotype" panose="02040502050505030304" pitchFamily="18" charset="0"/>
              </a:rPr>
              <a:t>adjusts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its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composition</a:t>
            </a:r>
            <a:r>
              <a:rPr lang="it-IT" sz="2400" dirty="0">
                <a:latin typeface="Palatino Linotype" panose="02040502050505030304" pitchFamily="18" charset="0"/>
              </a:rPr>
              <a:t> and temperature, </a:t>
            </a:r>
            <a:r>
              <a:rPr lang="it-IT" sz="2400" dirty="0" err="1">
                <a:latin typeface="Palatino Linotype" panose="02040502050505030304" pitchFamily="18" charset="0"/>
              </a:rPr>
              <a:t>cleans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it</a:t>
            </a:r>
            <a:r>
              <a:rPr lang="it-IT" sz="2400" dirty="0">
                <a:latin typeface="Palatino Linotype" panose="02040502050505030304" pitchFamily="18" charset="0"/>
              </a:rPr>
              <a:t> with argon </a:t>
            </a:r>
            <a:r>
              <a:rPr lang="it-IT" sz="2400" dirty="0" err="1">
                <a:latin typeface="Palatino Linotype" panose="02040502050505030304" pitchFamily="18" charset="0"/>
              </a:rPr>
              <a:t>bubbles</a:t>
            </a:r>
            <a:r>
              <a:rPr lang="it-IT" sz="2400" dirty="0">
                <a:latin typeface="Palatino Linotype" panose="02040502050505030304" pitchFamily="18" charset="0"/>
              </a:rPr>
              <a:t> and </a:t>
            </a:r>
            <a:r>
              <a:rPr lang="it-IT" sz="2400" dirty="0" err="1">
                <a:latin typeface="Palatino Linotype" panose="02040502050505030304" pitchFamily="18" charset="0"/>
              </a:rPr>
              <a:t>subsequently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finishes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it</a:t>
            </a:r>
            <a:r>
              <a:rPr lang="it-IT" sz="2400" dirty="0">
                <a:latin typeface="Palatino Linotype" panose="02040502050505030304" pitchFamily="18" charset="0"/>
              </a:rPr>
              <a:t> ready for casting. In </a:t>
            </a:r>
            <a:r>
              <a:rPr lang="it-IT" sz="2400" dirty="0" err="1">
                <a:latin typeface="Palatino Linotype" panose="02040502050505030304" pitchFamily="18" charset="0"/>
              </a:rPr>
              <a:t>this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respect</a:t>
            </a:r>
            <a:r>
              <a:rPr lang="it-IT" sz="2400" dirty="0">
                <a:latin typeface="Palatino Linotype" panose="02040502050505030304" pitchFamily="18" charset="0"/>
              </a:rPr>
              <a:t>, </a:t>
            </a:r>
            <a:r>
              <a:rPr lang="it-IT" sz="2400" dirty="0" err="1">
                <a:latin typeface="Palatino Linotype" panose="02040502050505030304" pitchFamily="18" charset="0"/>
              </a:rPr>
              <a:t>dephosphorizing</a:t>
            </a:r>
            <a:r>
              <a:rPr lang="it-IT" sz="2400" dirty="0">
                <a:latin typeface="Palatino Linotype" panose="02040502050505030304" pitchFamily="18" charset="0"/>
              </a:rPr>
              <a:t> and </a:t>
            </a:r>
            <a:r>
              <a:rPr lang="it-IT" sz="2400" dirty="0" err="1">
                <a:latin typeface="Palatino Linotype" panose="02040502050505030304" pitchFamily="18" charset="0"/>
              </a:rPr>
              <a:t>decarburizing</a:t>
            </a:r>
            <a:r>
              <a:rPr lang="it-IT" sz="2400" dirty="0">
                <a:latin typeface="Palatino Linotype" panose="02040502050505030304" pitchFamily="18" charset="0"/>
              </a:rPr>
              <a:t> are an </a:t>
            </a:r>
            <a:r>
              <a:rPr lang="it-IT" sz="2400" dirty="0" err="1">
                <a:latin typeface="Palatino Linotype" panose="02040502050505030304" pitchFamily="18" charset="0"/>
              </a:rPr>
              <a:t>additional</a:t>
            </a:r>
            <a:r>
              <a:rPr lang="it-IT" sz="2400" dirty="0">
                <a:latin typeface="Palatino Linotype" panose="02040502050505030304" pitchFamily="18" charset="0"/>
              </a:rPr>
              <a:t> task, </a:t>
            </a:r>
            <a:r>
              <a:rPr lang="it-IT" sz="2400" dirty="0" err="1">
                <a:latin typeface="Palatino Linotype" panose="02040502050505030304" pitchFamily="18" charset="0"/>
              </a:rPr>
              <a:t>one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performed</a:t>
            </a:r>
            <a:r>
              <a:rPr lang="it-IT" sz="2400" dirty="0">
                <a:latin typeface="Palatino Linotype" panose="02040502050505030304" pitchFamily="18" charset="0"/>
              </a:rPr>
              <a:t> by the </a:t>
            </a:r>
            <a:r>
              <a:rPr lang="it-IT" sz="2400" dirty="0" err="1">
                <a:latin typeface="Palatino Linotype" panose="02040502050505030304" pitchFamily="18" charset="0"/>
              </a:rPr>
              <a:t>melting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unit</a:t>
            </a:r>
            <a:r>
              <a:rPr lang="it-IT" sz="2400" dirty="0">
                <a:latin typeface="Palatino Linotype" panose="02040502050505030304" pitchFamily="18" charset="0"/>
              </a:rPr>
              <a:t> "</a:t>
            </a:r>
            <a:r>
              <a:rPr lang="it-IT" sz="2400" dirty="0" err="1">
                <a:latin typeface="Palatino Linotype" panose="02040502050505030304" pitchFamily="18" charset="0"/>
              </a:rPr>
              <a:t>electric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arc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furnace</a:t>
            </a:r>
            <a:r>
              <a:rPr lang="it-IT" sz="2400" dirty="0">
                <a:latin typeface="Palatino Linotype" panose="02040502050505030304" pitchFamily="18" charset="0"/>
              </a:rPr>
              <a:t>" by </a:t>
            </a:r>
            <a:r>
              <a:rPr lang="it-IT" sz="2400" dirty="0" err="1">
                <a:latin typeface="Palatino Linotype" panose="02040502050505030304" pitchFamily="18" charset="0"/>
              </a:rPr>
              <a:t>oxygen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blowing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during</a:t>
            </a:r>
            <a:r>
              <a:rPr lang="it-IT" sz="2400" dirty="0">
                <a:latin typeface="Palatino Linotype" panose="02040502050505030304" pitchFamily="18" charset="0"/>
              </a:rPr>
              <a:t> the </a:t>
            </a:r>
            <a:r>
              <a:rPr lang="it-IT" sz="2400" dirty="0" err="1">
                <a:latin typeface="Palatino Linotype" panose="02040502050505030304" pitchFamily="18" charset="0"/>
              </a:rPr>
              <a:t>melting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process</a:t>
            </a:r>
            <a:r>
              <a:rPr lang="it-IT" sz="2400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29718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46FCC20-B4D0-1742-84E2-A5D0E923AA86}"/>
              </a:ext>
            </a:extLst>
          </p:cNvPr>
          <p:cNvSpPr/>
          <p:nvPr/>
        </p:nvSpPr>
        <p:spPr>
          <a:xfrm>
            <a:off x="443894" y="-57666"/>
            <a:ext cx="6885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i="0" u="none" strike="noStrike" dirty="0" err="1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Vacuum</a:t>
            </a:r>
            <a:r>
              <a:rPr lang="it-IT" sz="4000" b="1" i="0" u="none" strike="noStrike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4000" b="1" i="0" u="none" strike="noStrike" dirty="0" err="1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arc</a:t>
            </a:r>
            <a:r>
              <a:rPr lang="it-IT" sz="4000" b="1" i="0" u="none" strike="noStrike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4000" b="1" i="0" u="none" strike="noStrike" dirty="0" err="1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remelting</a:t>
            </a:r>
            <a:r>
              <a:rPr lang="it-IT" sz="4000" b="1" i="0" u="none" strike="noStrike" dirty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(VAR)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4DBE84A-6C12-B445-BD9C-9A7BAB2D1D95}"/>
              </a:ext>
            </a:extLst>
          </p:cNvPr>
          <p:cNvSpPr/>
          <p:nvPr/>
        </p:nvSpPr>
        <p:spPr>
          <a:xfrm>
            <a:off x="443894" y="650220"/>
            <a:ext cx="1134170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VAR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is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a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secondary</a:t>
            </a:r>
            <a:r>
              <a:rPr lang="it-IT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melting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 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process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for production of </a:t>
            </a:r>
            <a:r>
              <a:rPr lang="it-IT" sz="2400" b="0" i="0" u="none" strike="noStrike" dirty="0" err="1">
                <a:solidFill>
                  <a:srgbClr val="0B0080"/>
                </a:solidFill>
                <a:effectLst/>
                <a:latin typeface="Palatino Linotype" panose="02040502050505030304" pitchFamily="18" charset="0"/>
              </a:rPr>
              <a:t>steel</a:t>
            </a:r>
            <a:r>
              <a:rPr lang="it-IT" sz="2400" b="0" i="0" u="none" strike="noStrike" dirty="0">
                <a:solidFill>
                  <a:srgbClr val="0B008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B0080"/>
                </a:solidFill>
                <a:effectLst/>
                <a:latin typeface="Palatino Linotype" panose="02040502050505030304" pitchFamily="18" charset="0"/>
              </a:rPr>
              <a:t>ingots</a:t>
            </a:r>
            <a:r>
              <a:rPr lang="it-IT" sz="2400" b="0" i="0" u="none" strike="noStrike" dirty="0">
                <a:solidFill>
                  <a:srgbClr val="0B008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with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elevated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chemical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and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mechanical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homogeneity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 for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highly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demanding</a:t>
            </a:r>
            <a:r>
              <a:rPr lang="it-IT" sz="2400" b="0" i="0" u="none" strike="noStrike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applications</a:t>
            </a:r>
            <a:endParaRPr lang="it-IT" sz="2400" b="0" i="0" u="none" strike="noStrike" dirty="0">
              <a:solidFill>
                <a:srgbClr val="202122"/>
              </a:solidFill>
              <a:effectLst/>
              <a:latin typeface="Palatino Linotype" panose="02040502050505030304" pitchFamily="18" charset="0"/>
            </a:endParaRPr>
          </a:p>
          <a:p>
            <a:pPr algn="just"/>
            <a:endParaRPr lang="it-IT" sz="2400" b="0" i="0" u="none" strike="noStrike" dirty="0">
              <a:solidFill>
                <a:srgbClr val="202122"/>
              </a:solidFill>
              <a:effectLst/>
              <a:latin typeface="Palatino Linotype" panose="0204050205050503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it-IT" sz="2400" dirty="0">
                <a:latin typeface="Palatino Linotype" panose="02040502050505030304" pitchFamily="18" charset="0"/>
              </a:rPr>
              <a:t>The </a:t>
            </a:r>
            <a:r>
              <a:rPr lang="it-IT" sz="2400" dirty="0" err="1">
                <a:latin typeface="Palatino Linotype" panose="02040502050505030304" pitchFamily="18" charset="0"/>
              </a:rPr>
              <a:t>solidification</a:t>
            </a:r>
            <a:r>
              <a:rPr lang="it-IT" sz="2400" dirty="0">
                <a:latin typeface="Palatino Linotype" panose="02040502050505030304" pitchFamily="18" charset="0"/>
              </a:rPr>
              <a:t> rate of </a:t>
            </a:r>
            <a:r>
              <a:rPr lang="it-IT" sz="2400" dirty="0" err="1">
                <a:latin typeface="Palatino Linotype" panose="02040502050505030304" pitchFamily="18" charset="0"/>
              </a:rPr>
              <a:t>molten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material</a:t>
            </a:r>
            <a:r>
              <a:rPr lang="it-IT" sz="2400" dirty="0">
                <a:latin typeface="Palatino Linotype" panose="02040502050505030304" pitchFamily="18" charset="0"/>
              </a:rPr>
              <a:t> can be </a:t>
            </a:r>
            <a:r>
              <a:rPr lang="it-IT" sz="2400" dirty="0" err="1">
                <a:latin typeface="Palatino Linotype" panose="02040502050505030304" pitchFamily="18" charset="0"/>
              </a:rPr>
              <a:t>tightly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controlled</a:t>
            </a:r>
            <a:r>
              <a:rPr lang="it-IT" sz="2400" dirty="0">
                <a:latin typeface="Palatino Linotype" panose="02040502050505030304" pitchFamily="18" charset="0"/>
              </a:rPr>
              <a:t>. </a:t>
            </a:r>
            <a:r>
              <a:rPr lang="it-IT" sz="2400" dirty="0" err="1">
                <a:latin typeface="Palatino Linotype" panose="02040502050505030304" pitchFamily="18" charset="0"/>
              </a:rPr>
              <a:t>This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allows</a:t>
            </a:r>
            <a:r>
              <a:rPr lang="it-IT" sz="2400" dirty="0">
                <a:latin typeface="Palatino Linotype" panose="02040502050505030304" pitchFamily="18" charset="0"/>
              </a:rPr>
              <a:t> a high </a:t>
            </a:r>
            <a:r>
              <a:rPr lang="it-IT" sz="2400" dirty="0" err="1">
                <a:latin typeface="Palatino Linotype" panose="02040502050505030304" pitchFamily="18" charset="0"/>
              </a:rPr>
              <a:t>degree</a:t>
            </a:r>
            <a:r>
              <a:rPr lang="it-IT" sz="2400" dirty="0">
                <a:latin typeface="Palatino Linotype" panose="02040502050505030304" pitchFamily="18" charset="0"/>
              </a:rPr>
              <a:t> of control over the </a:t>
            </a:r>
            <a:r>
              <a:rPr lang="it-IT" sz="2400" dirty="0" err="1">
                <a:latin typeface="Palatino Linotype" panose="02040502050505030304" pitchFamily="18" charset="0"/>
              </a:rPr>
              <a:t>microstructure</a:t>
            </a:r>
            <a:r>
              <a:rPr lang="it-IT" sz="2400" dirty="0">
                <a:latin typeface="Palatino Linotype" panose="02040502050505030304" pitchFamily="18" charset="0"/>
              </a:rPr>
              <a:t>  </a:t>
            </a:r>
            <a:r>
              <a:rPr lang="it-IT" sz="2400" dirty="0" err="1">
                <a:latin typeface="Palatino Linotype" panose="02040502050505030304" pitchFamily="18" charset="0"/>
              </a:rPr>
              <a:t>as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well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as</a:t>
            </a:r>
            <a:r>
              <a:rPr lang="it-IT" sz="2400" dirty="0">
                <a:latin typeface="Palatino Linotype" panose="02040502050505030304" pitchFamily="18" charset="0"/>
              </a:rPr>
              <a:t> the </a:t>
            </a:r>
            <a:r>
              <a:rPr lang="it-IT" sz="2400" dirty="0" err="1">
                <a:latin typeface="Palatino Linotype" panose="02040502050505030304" pitchFamily="18" charset="0"/>
              </a:rPr>
              <a:t>ability</a:t>
            </a:r>
            <a:r>
              <a:rPr lang="it-IT" sz="2400" dirty="0">
                <a:latin typeface="Palatino Linotype" panose="02040502050505030304" pitchFamily="18" charset="0"/>
              </a:rPr>
              <a:t> to </a:t>
            </a:r>
            <a:r>
              <a:rPr lang="it-IT" sz="2400" dirty="0" err="1">
                <a:latin typeface="Palatino Linotype" panose="02040502050505030304" pitchFamily="18" charset="0"/>
              </a:rPr>
              <a:t>minimize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segregation</a:t>
            </a:r>
            <a:endParaRPr lang="it-IT" sz="2400" dirty="0">
              <a:latin typeface="Palatino Linotype" panose="0204050205050503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it-IT" sz="2400" dirty="0">
                <a:latin typeface="Palatino Linotype" panose="02040502050505030304" pitchFamily="18" charset="0"/>
              </a:rPr>
              <a:t>The </a:t>
            </a:r>
            <a:r>
              <a:rPr lang="it-IT" sz="2400" dirty="0" err="1">
                <a:latin typeface="Palatino Linotype" panose="02040502050505030304" pitchFamily="18" charset="0"/>
              </a:rPr>
              <a:t>gases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dissolved</a:t>
            </a:r>
            <a:r>
              <a:rPr lang="it-IT" sz="2400" dirty="0">
                <a:latin typeface="Palatino Linotype" panose="02040502050505030304" pitchFamily="18" charset="0"/>
              </a:rPr>
              <a:t> in </a:t>
            </a:r>
            <a:r>
              <a:rPr lang="it-IT" sz="2400" dirty="0" err="1">
                <a:latin typeface="Palatino Linotype" panose="02040502050505030304" pitchFamily="18" charset="0"/>
              </a:rPr>
              <a:t>liquid</a:t>
            </a:r>
            <a:r>
              <a:rPr lang="it-IT" sz="2400" dirty="0">
                <a:latin typeface="Palatino Linotype" panose="02040502050505030304" pitchFamily="18" charset="0"/>
              </a:rPr>
              <a:t> metal </a:t>
            </a:r>
            <a:r>
              <a:rPr lang="it-IT" sz="2400" dirty="0" err="1">
                <a:latin typeface="Palatino Linotype" panose="02040502050505030304" pitchFamily="18" charset="0"/>
              </a:rPr>
              <a:t>during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melting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metals</a:t>
            </a:r>
            <a:r>
              <a:rPr lang="it-IT" sz="2400" dirty="0">
                <a:latin typeface="Palatino Linotype" panose="02040502050505030304" pitchFamily="18" charset="0"/>
              </a:rPr>
              <a:t> in open </a:t>
            </a:r>
            <a:r>
              <a:rPr lang="it-IT" sz="2400" dirty="0" err="1">
                <a:latin typeface="Palatino Linotype" panose="02040502050505030304" pitchFamily="18" charset="0"/>
              </a:rPr>
              <a:t>furnaces</a:t>
            </a:r>
            <a:r>
              <a:rPr lang="it-IT" sz="2400" dirty="0">
                <a:latin typeface="Palatino Linotype" panose="02040502050505030304" pitchFamily="18" charset="0"/>
              </a:rPr>
              <a:t>, </a:t>
            </a:r>
            <a:r>
              <a:rPr lang="it-IT" sz="2400" dirty="0" err="1">
                <a:latin typeface="Palatino Linotype" panose="02040502050505030304" pitchFamily="18" charset="0"/>
              </a:rPr>
              <a:t>such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as</a:t>
            </a:r>
            <a:r>
              <a:rPr lang="it-IT" sz="2400" dirty="0">
                <a:latin typeface="Palatino Linotype" panose="02040502050505030304" pitchFamily="18" charset="0"/>
              </a:rPr>
              <a:t> N</a:t>
            </a:r>
            <a:r>
              <a:rPr lang="it-IT" sz="2400" baseline="-25000" dirty="0">
                <a:latin typeface="Palatino Linotype" panose="02040502050505030304" pitchFamily="18" charset="0"/>
              </a:rPr>
              <a:t>2</a:t>
            </a:r>
            <a:r>
              <a:rPr lang="it-IT" sz="2400" dirty="0">
                <a:latin typeface="Palatino Linotype" panose="02040502050505030304" pitchFamily="18" charset="0"/>
              </a:rPr>
              <a:t>, O</a:t>
            </a:r>
            <a:r>
              <a:rPr lang="it-IT" sz="2400" baseline="-25000" dirty="0">
                <a:latin typeface="Palatino Linotype" panose="02040502050505030304" pitchFamily="18" charset="0"/>
              </a:rPr>
              <a:t>2</a:t>
            </a:r>
            <a:r>
              <a:rPr lang="it-IT" sz="2400" dirty="0">
                <a:latin typeface="Palatino Linotype" panose="02040502050505030304" pitchFamily="18" charset="0"/>
              </a:rPr>
              <a:t> and H</a:t>
            </a:r>
            <a:r>
              <a:rPr lang="it-IT" sz="2400" baseline="-25000" dirty="0">
                <a:latin typeface="Palatino Linotype" panose="02040502050505030304" pitchFamily="18" charset="0"/>
              </a:rPr>
              <a:t>2</a:t>
            </a:r>
            <a:r>
              <a:rPr lang="it-IT" sz="2400" dirty="0">
                <a:latin typeface="Palatino Linotype" panose="02040502050505030304" pitchFamily="18" charset="0"/>
              </a:rPr>
              <a:t> </a:t>
            </a:r>
            <a:r>
              <a:rPr lang="it-IT" sz="2400" dirty="0" err="1">
                <a:latin typeface="Palatino Linotype" panose="02040502050505030304" pitchFamily="18" charset="0"/>
              </a:rPr>
              <a:t>escape</a:t>
            </a:r>
            <a:r>
              <a:rPr lang="it-IT" sz="2400" dirty="0">
                <a:latin typeface="Palatino Linotype" panose="02040502050505030304" pitchFamily="18" charset="0"/>
              </a:rPr>
              <a:t> from </a:t>
            </a:r>
            <a:r>
              <a:rPr lang="it-IT" sz="2400" dirty="0" err="1">
                <a:latin typeface="Palatino Linotype" panose="02040502050505030304" pitchFamily="18" charset="0"/>
              </a:rPr>
              <a:t>liquid</a:t>
            </a:r>
            <a:r>
              <a:rPr lang="it-IT" sz="2400" dirty="0">
                <a:latin typeface="Palatino Linotype" panose="02040502050505030304" pitchFamily="18" charset="0"/>
              </a:rPr>
              <a:t> metal to the </a:t>
            </a:r>
            <a:r>
              <a:rPr lang="it-IT" sz="2400" dirty="0" err="1">
                <a:latin typeface="Palatino Linotype" panose="02040502050505030304" pitchFamily="18" charset="0"/>
              </a:rPr>
              <a:t>vacuum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chamber</a:t>
            </a:r>
            <a:r>
              <a:rPr lang="it-IT" sz="2400" dirty="0">
                <a:latin typeface="Palatino Linotype" panose="02040502050505030304" pitchFamily="18" charset="0"/>
              </a:rPr>
              <a:t>.</a:t>
            </a:r>
          </a:p>
          <a:p>
            <a:pPr algn="just"/>
            <a:r>
              <a:rPr lang="it-IT" sz="2400" dirty="0">
                <a:latin typeface="Palatino Linotype" panose="02040502050505030304" pitchFamily="18" charset="0"/>
              </a:rPr>
              <a:t>- </a:t>
            </a:r>
            <a:r>
              <a:rPr lang="it-IT" sz="2400" dirty="0" err="1">
                <a:latin typeface="Palatino Linotype" panose="02040502050505030304" pitchFamily="18" charset="0"/>
              </a:rPr>
              <a:t>Elements</a:t>
            </a:r>
            <a:r>
              <a:rPr lang="it-IT" sz="2400" dirty="0">
                <a:latin typeface="Palatino Linotype" panose="02040502050505030304" pitchFamily="18" charset="0"/>
              </a:rPr>
              <a:t> with high </a:t>
            </a:r>
            <a:r>
              <a:rPr lang="it-IT" sz="2400" dirty="0" err="1">
                <a:latin typeface="Palatino Linotype" panose="02040502050505030304" pitchFamily="18" charset="0"/>
              </a:rPr>
              <a:t>vapor</a:t>
            </a:r>
            <a:r>
              <a:rPr lang="it-IT" sz="2400" dirty="0">
                <a:latin typeface="Palatino Linotype" panose="02040502050505030304" pitchFamily="18" charset="0"/>
              </a:rPr>
              <a:t> pressure </a:t>
            </a:r>
            <a:r>
              <a:rPr lang="it-IT" sz="2400" dirty="0" err="1">
                <a:latin typeface="Palatino Linotype" panose="02040502050505030304" pitchFamily="18" charset="0"/>
              </a:rPr>
              <a:t>such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as</a:t>
            </a:r>
            <a:r>
              <a:rPr lang="it-IT" sz="2400" dirty="0">
                <a:latin typeface="Palatino Linotype" panose="02040502050505030304" pitchFamily="18" charset="0"/>
              </a:rPr>
              <a:t> C, </a:t>
            </a:r>
            <a:r>
              <a:rPr lang="it-IT" sz="2400" dirty="0" err="1">
                <a:latin typeface="Palatino Linotype" panose="02040502050505030304" pitchFamily="18" charset="0"/>
              </a:rPr>
              <a:t>S</a:t>
            </a:r>
            <a:r>
              <a:rPr lang="it-IT" sz="2400" dirty="0">
                <a:latin typeface="Palatino Linotype" panose="02040502050505030304" pitchFamily="18" charset="0"/>
              </a:rPr>
              <a:t>, and Mg (</a:t>
            </a:r>
            <a:r>
              <a:rPr lang="it-IT" sz="2400" dirty="0" err="1">
                <a:latin typeface="Palatino Linotype" panose="02040502050505030304" pitchFamily="18" charset="0"/>
              </a:rPr>
              <a:t>frequently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contaminants</a:t>
            </a:r>
            <a:r>
              <a:rPr lang="it-IT" sz="2400" dirty="0">
                <a:latin typeface="Palatino Linotype" panose="02040502050505030304" pitchFamily="18" charset="0"/>
              </a:rPr>
              <a:t>) are </a:t>
            </a:r>
            <a:r>
              <a:rPr lang="it-IT" sz="2400" dirty="0" err="1">
                <a:latin typeface="Palatino Linotype" panose="02040502050505030304" pitchFamily="18" charset="0"/>
              </a:rPr>
              <a:t>lowered</a:t>
            </a:r>
            <a:r>
              <a:rPr lang="it-IT" sz="2400" dirty="0">
                <a:latin typeface="Palatino Linotype" panose="02040502050505030304" pitchFamily="18" charset="0"/>
              </a:rPr>
              <a:t> in </a:t>
            </a:r>
            <a:r>
              <a:rPr lang="it-IT" sz="2400" dirty="0" err="1">
                <a:latin typeface="Palatino Linotype" panose="02040502050505030304" pitchFamily="18" charset="0"/>
              </a:rPr>
              <a:t>concentration</a:t>
            </a:r>
            <a:r>
              <a:rPr lang="it-IT" sz="2400" dirty="0">
                <a:latin typeface="Palatino Linotype" panose="0204050205050503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it-IT" sz="2400" dirty="0">
                <a:latin typeface="Palatino Linotype" panose="02040502050505030304" pitchFamily="18" charset="0"/>
              </a:rPr>
              <a:t> </a:t>
            </a:r>
            <a:r>
              <a:rPr lang="it-IT" sz="2400" dirty="0" err="1">
                <a:latin typeface="Palatino Linotype" panose="02040502050505030304" pitchFamily="18" charset="0"/>
              </a:rPr>
              <a:t>Porosity</a:t>
            </a:r>
            <a:r>
              <a:rPr lang="it-IT" sz="2400" dirty="0">
                <a:latin typeface="Palatino Linotype" panose="02040502050505030304" pitchFamily="18" charset="0"/>
              </a:rPr>
              <a:t> and </a:t>
            </a:r>
            <a:r>
              <a:rPr lang="it-IT" sz="2400" dirty="0" err="1">
                <a:latin typeface="Palatino Linotype" panose="02040502050505030304" pitchFamily="18" charset="0"/>
              </a:rPr>
              <a:t>segregation</a:t>
            </a:r>
            <a:r>
              <a:rPr lang="it-IT" sz="2400" dirty="0">
                <a:latin typeface="Palatino Linotype" panose="02040502050505030304" pitchFamily="18" charset="0"/>
              </a:rPr>
              <a:t> are </a:t>
            </a:r>
            <a:r>
              <a:rPr lang="it-IT" sz="2400" dirty="0" err="1">
                <a:latin typeface="Palatino Linotype" panose="02040502050505030304" pitchFamily="18" charset="0"/>
              </a:rPr>
              <a:t>eliminated</a:t>
            </a:r>
            <a:r>
              <a:rPr lang="it-IT" sz="2400" dirty="0">
                <a:latin typeface="Palatino Linotype" panose="0204050205050503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it-IT" sz="2400" dirty="0" err="1">
                <a:latin typeface="Palatino Linotype" panose="02040502050505030304" pitchFamily="18" charset="0"/>
              </a:rPr>
              <a:t>Certain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metals</a:t>
            </a:r>
            <a:r>
              <a:rPr lang="it-IT" sz="2400" dirty="0">
                <a:latin typeface="Palatino Linotype" panose="02040502050505030304" pitchFamily="18" charset="0"/>
              </a:rPr>
              <a:t> and </a:t>
            </a:r>
            <a:r>
              <a:rPr lang="it-IT" sz="2400" dirty="0" err="1">
                <a:latin typeface="Palatino Linotype" panose="02040502050505030304" pitchFamily="18" charset="0"/>
              </a:rPr>
              <a:t>alloys</a:t>
            </a:r>
            <a:r>
              <a:rPr lang="it-IT" sz="2400" dirty="0">
                <a:latin typeface="Palatino Linotype" panose="02040502050505030304" pitchFamily="18" charset="0"/>
              </a:rPr>
              <a:t>, </a:t>
            </a:r>
            <a:r>
              <a:rPr lang="it-IT" sz="2400" dirty="0" err="1">
                <a:latin typeface="Palatino Linotype" panose="02040502050505030304" pitchFamily="18" charset="0"/>
              </a:rPr>
              <a:t>such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as</a:t>
            </a:r>
            <a:r>
              <a:rPr lang="it-IT" sz="2400" dirty="0">
                <a:latin typeface="Palatino Linotype" panose="02040502050505030304" pitchFamily="18" charset="0"/>
              </a:rPr>
              <a:t> Ti, </a:t>
            </a:r>
            <a:r>
              <a:rPr lang="it-IT" sz="2400" dirty="0" err="1">
                <a:latin typeface="Palatino Linotype" panose="02040502050505030304" pitchFamily="18" charset="0"/>
              </a:rPr>
              <a:t>cannot</a:t>
            </a:r>
            <a:r>
              <a:rPr lang="it-IT" sz="2400" dirty="0">
                <a:latin typeface="Palatino Linotype" panose="02040502050505030304" pitchFamily="18" charset="0"/>
              </a:rPr>
              <a:t> be </a:t>
            </a:r>
            <a:r>
              <a:rPr lang="it-IT" sz="2400" dirty="0" err="1">
                <a:latin typeface="Palatino Linotype" panose="02040502050505030304" pitchFamily="18" charset="0"/>
              </a:rPr>
              <a:t>melted</a:t>
            </a:r>
            <a:r>
              <a:rPr lang="it-IT" sz="2400" dirty="0">
                <a:latin typeface="Palatino Linotype" panose="02040502050505030304" pitchFamily="18" charset="0"/>
              </a:rPr>
              <a:t> in open air </a:t>
            </a:r>
            <a:r>
              <a:rPr lang="it-IT" sz="2400" dirty="0" err="1">
                <a:latin typeface="Palatino Linotype" panose="02040502050505030304" pitchFamily="18" charset="0"/>
              </a:rPr>
              <a:t>furnaces</a:t>
            </a:r>
            <a:endParaRPr lang="it-IT" sz="2400" dirty="0">
              <a:latin typeface="Palatino Linotype" panose="0204050205050503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it-IT" sz="2400" dirty="0">
                <a:latin typeface="Palatino Linotype" panose="02040502050505030304" pitchFamily="18" charset="0"/>
              </a:rPr>
              <a:t>A </a:t>
            </a:r>
            <a:r>
              <a:rPr lang="it-IT" sz="2400" dirty="0" err="1">
                <a:latin typeface="Palatino Linotype" panose="02040502050505030304" pitchFamily="18" charset="0"/>
              </a:rPr>
              <a:t>shallow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liquid</a:t>
            </a:r>
            <a:r>
              <a:rPr lang="it-IT" sz="2400" dirty="0">
                <a:latin typeface="Palatino Linotype" panose="02040502050505030304" pitchFamily="18" charset="0"/>
              </a:rPr>
              <a:t> pool </a:t>
            </a:r>
            <a:r>
              <a:rPr lang="it-IT" sz="2400" dirty="0" err="1">
                <a:latin typeface="Palatino Linotype" panose="02040502050505030304" pitchFamily="18" charset="0"/>
              </a:rPr>
              <a:t>promotes</a:t>
            </a:r>
            <a:r>
              <a:rPr lang="it-IT" sz="2400" dirty="0">
                <a:latin typeface="Palatino Linotype" panose="02040502050505030304" pitchFamily="18" charset="0"/>
              </a:rPr>
              <a:t> fast </a:t>
            </a:r>
            <a:r>
              <a:rPr lang="it-IT" sz="2400" dirty="0" err="1">
                <a:latin typeface="Palatino Linotype" panose="02040502050505030304" pitchFamily="18" charset="0"/>
              </a:rPr>
              <a:t>solidification</a:t>
            </a:r>
            <a:r>
              <a:rPr lang="it-IT" sz="2400" dirty="0">
                <a:latin typeface="Palatino Linotype" panose="02040502050505030304" pitchFamily="18" charset="0"/>
              </a:rPr>
              <a:t> and </a:t>
            </a:r>
            <a:r>
              <a:rPr lang="it-IT" sz="2400" dirty="0" err="1">
                <a:latin typeface="Palatino Linotype" panose="02040502050505030304" pitchFamily="18" charset="0"/>
              </a:rPr>
              <a:t>less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alloy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segregation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than</a:t>
            </a:r>
            <a:r>
              <a:rPr lang="it-IT" sz="2400" dirty="0">
                <a:latin typeface="Palatino Linotype" panose="02040502050505030304" pitchFamily="18" charset="0"/>
              </a:rPr>
              <a:t> in </a:t>
            </a:r>
            <a:r>
              <a:rPr lang="it-IT" sz="2400" dirty="0" err="1">
                <a:latin typeface="Palatino Linotype" panose="02040502050505030304" pitchFamily="18" charset="0"/>
              </a:rPr>
              <a:t>conventionally-teemed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ingots</a:t>
            </a:r>
            <a:r>
              <a:rPr lang="it-IT" sz="2400" dirty="0">
                <a:latin typeface="Palatino Linotype" panose="02040502050505030304" pitchFamily="18" charset="0"/>
              </a:rPr>
              <a:t>. </a:t>
            </a:r>
          </a:p>
          <a:p>
            <a:pPr algn="just"/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The end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result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cleaner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steel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with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improved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chemical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homogeneity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mechanical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properties</a:t>
            </a:r>
            <a:r>
              <a:rPr lang="it-IT" dirty="0">
                <a:latin typeface="Palatino Linotype" panose="02040502050505030304" pitchFamily="18" charset="0"/>
              </a:rPr>
              <a:t>.</a:t>
            </a:r>
            <a:endParaRPr lang="it-IT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1141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1569</Words>
  <Application>Microsoft Macintosh PowerPoint</Application>
  <PresentationFormat>Widescreen</PresentationFormat>
  <Paragraphs>50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Palatino Linotype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SBAIZERO ORFEO</dc:creator>
  <cp:lastModifiedBy>SBAIZERO ORFEO</cp:lastModifiedBy>
  <cp:revision>17</cp:revision>
  <dcterms:created xsi:type="dcterms:W3CDTF">2020-10-12T13:49:49Z</dcterms:created>
  <dcterms:modified xsi:type="dcterms:W3CDTF">2020-10-12T15:50:49Z</dcterms:modified>
</cp:coreProperties>
</file>