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5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2" r:id="rId19"/>
    <p:sldId id="283" r:id="rId20"/>
    <p:sldId id="284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65" r:id="rId29"/>
    <p:sldId id="266" r:id="rId30"/>
    <p:sldId id="267" r:id="rId31"/>
    <p:sldId id="268" r:id="rId32"/>
  </p:sldIdLst>
  <p:sldSz cx="12192000" cy="6858000"/>
  <p:notesSz cx="67833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-360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235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296E3-B035-4B81-A8A8-9DB58ACD7783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235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8070A-065F-4B2E-8670-1AEA9EA0A6D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643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F0465-ED79-49B5-9034-D4D14B61654A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7662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D6119-05B9-4DE0-95B7-53384BFFBDF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41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9638" y="744538"/>
            <a:ext cx="4964112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FFBA-09F0-4630-9C91-E1D402403F8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76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12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72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516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5169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78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422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811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803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265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CAE8-9E72-421D-92E4-1C8D9A1881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663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369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27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73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38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2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8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199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1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14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Licenziamenti: sanzioni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02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Strumenti di governo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589888" y="1751125"/>
            <a:ext cx="8789313" cy="3777622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it-IT" sz="2400" dirty="0" smtClean="0"/>
              <a:t>Riassorbimento delle eccedenze</a:t>
            </a:r>
            <a:r>
              <a:rPr lang="en-GB" sz="2400" dirty="0" smtClean="0"/>
              <a:t> </a:t>
            </a:r>
            <a:r>
              <a:rPr lang="en-GB" sz="2400" dirty="0" err="1" smtClean="0"/>
              <a:t>senza</a:t>
            </a:r>
            <a:r>
              <a:rPr lang="en-GB" sz="2400" dirty="0" smtClean="0"/>
              <a:t> </a:t>
            </a:r>
            <a:r>
              <a:rPr lang="en-GB" sz="2400" dirty="0" err="1" smtClean="0"/>
              <a:t>risolvere</a:t>
            </a:r>
            <a:r>
              <a:rPr lang="en-GB" sz="2400" dirty="0" smtClean="0"/>
              <a:t> </a:t>
            </a:r>
            <a:r>
              <a:rPr lang="en-GB" sz="2400" dirty="0" err="1" smtClean="0"/>
              <a:t>i</a:t>
            </a:r>
            <a:r>
              <a:rPr lang="en-GB" sz="2400" dirty="0" smtClean="0"/>
              <a:t> </a:t>
            </a:r>
            <a:r>
              <a:rPr lang="en-GB" sz="2400" dirty="0" err="1" smtClean="0"/>
              <a:t>rapporti</a:t>
            </a:r>
            <a:r>
              <a:rPr lang="en-GB" sz="2400" dirty="0" smtClean="0"/>
              <a:t> (</a:t>
            </a:r>
            <a:r>
              <a:rPr lang="en-GB" sz="2400" dirty="0" err="1" smtClean="0"/>
              <a:t>cassa</a:t>
            </a:r>
            <a:r>
              <a:rPr lang="en-GB" sz="2400" dirty="0" smtClean="0"/>
              <a:t> </a:t>
            </a:r>
            <a:r>
              <a:rPr lang="en-GB" sz="2400" dirty="0" err="1" smtClean="0"/>
              <a:t>integrazione</a:t>
            </a:r>
            <a:r>
              <a:rPr lang="en-GB" sz="2400" dirty="0" smtClean="0"/>
              <a:t> e </a:t>
            </a:r>
            <a:r>
              <a:rPr lang="en-GB" sz="2400" dirty="0" err="1" smtClean="0"/>
              <a:t>contratti</a:t>
            </a:r>
            <a:r>
              <a:rPr lang="en-GB" sz="2400" dirty="0" smtClean="0"/>
              <a:t> di </a:t>
            </a:r>
            <a:r>
              <a:rPr lang="en-GB" sz="2400" dirty="0" err="1" smtClean="0"/>
              <a:t>solidarietà</a:t>
            </a:r>
            <a:r>
              <a:rPr lang="en-GB" sz="2400" dirty="0" smtClean="0"/>
              <a:t>)</a:t>
            </a:r>
          </a:p>
          <a:p>
            <a:pPr algn="just"/>
            <a:r>
              <a:rPr lang="it-IT" sz="2400" dirty="0" smtClean="0"/>
              <a:t>Risoluzione indolore (dimissioni o risoluzioni consensuali con incentivi all’esodo)</a:t>
            </a:r>
          </a:p>
          <a:p>
            <a:pPr algn="just"/>
            <a:r>
              <a:rPr lang="it-IT" sz="2400" dirty="0" smtClean="0"/>
              <a:t>Risoluzione unilaterale (licenziamento collettivo) con eventuali misure di accompagnamento sociale</a:t>
            </a:r>
          </a:p>
          <a:p>
            <a:pPr marL="0" indent="0">
              <a:buNone/>
            </a:pPr>
            <a:endParaRPr lang="en-GB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44412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Attori della partita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589888" y="1735826"/>
            <a:ext cx="8789313" cy="377762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Datori di lavoro</a:t>
            </a:r>
          </a:p>
          <a:p>
            <a:pPr algn="just"/>
            <a:r>
              <a:rPr lang="it-IT" sz="2400" dirty="0" smtClean="0"/>
              <a:t>Sindacati (ricerca di garanzie e strumenti indolore)</a:t>
            </a:r>
          </a:p>
          <a:p>
            <a:pPr algn="just"/>
            <a:r>
              <a:rPr lang="it-IT" sz="2400" dirty="0" smtClean="0"/>
              <a:t>Stato (misure di sostegno al reddito – ammortizzatori sociali: cassa integrazione, contratti di solidarietà difensivi, mobilità, tutela contro la disoccupazione – d.lgs. 22/2015 e 148/2015 -, ma anche ammortizzatori in deroga, provvedimenti ad hoc - Alitalia, l. 166/2008)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52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Riforma ammortizzatori sociali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304269" y="1995909"/>
            <a:ext cx="8789313" cy="377762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/>
            <a:r>
              <a:rPr lang="it-IT" sz="2400" b="1" dirty="0" smtClean="0"/>
              <a:t>Riforma Fornero </a:t>
            </a:r>
            <a:r>
              <a:rPr lang="it-IT" sz="2400" dirty="0" smtClean="0"/>
              <a:t>(l. n. 92/2012):</a:t>
            </a:r>
            <a:endParaRPr lang="it-IT" sz="2400" dirty="0"/>
          </a:p>
          <a:p>
            <a:pPr algn="just">
              <a:buAutoNum type="arabicPeriod"/>
            </a:pPr>
            <a:r>
              <a:rPr lang="it-IT" sz="2400" dirty="0" smtClean="0"/>
              <a:t>contro la disoccupazione involontaria: Assicurazione Sociale per l’Impiego – ASPI, allargamento della platea dei destinatari</a:t>
            </a:r>
          </a:p>
          <a:p>
            <a:pPr algn="just">
              <a:buAutoNum type="arabicPeriod"/>
            </a:pPr>
            <a:r>
              <a:rPr lang="it-IT" sz="2400" dirty="0" smtClean="0"/>
              <a:t>Abolizione dell’indennità di mobilità dal 2017</a:t>
            </a:r>
          </a:p>
          <a:p>
            <a:pPr algn="just"/>
            <a:r>
              <a:rPr lang="it-IT" sz="2400" dirty="0" smtClean="0"/>
              <a:t>Riforma </a:t>
            </a:r>
            <a:r>
              <a:rPr lang="it-IT" sz="2400" b="1" dirty="0" err="1" smtClean="0"/>
              <a:t>Renzi</a:t>
            </a:r>
            <a:r>
              <a:rPr lang="it-IT" sz="2400" b="1" dirty="0" smtClean="0"/>
              <a:t> </a:t>
            </a:r>
            <a:r>
              <a:rPr lang="it-IT" sz="2400" b="1" i="1" dirty="0" smtClean="0"/>
              <a:t>JOBS </a:t>
            </a:r>
            <a:r>
              <a:rPr lang="it-IT" sz="2400" b="1" i="1" dirty="0" err="1" smtClean="0"/>
              <a:t>Act</a:t>
            </a:r>
            <a:r>
              <a:rPr lang="it-IT" sz="2400" dirty="0" smtClean="0"/>
              <a:t>: d.lgs. n. 148/2015 (</a:t>
            </a:r>
            <a:r>
              <a:rPr lang="it-IT" sz="2400" b="1" dirty="0" smtClean="0"/>
              <a:t>cassa integrazione e contratti di solidarietà</a:t>
            </a:r>
            <a:r>
              <a:rPr lang="it-IT" sz="2400" dirty="0" smtClean="0"/>
              <a:t>), d.lgs. n. 22/2015 (</a:t>
            </a:r>
            <a:r>
              <a:rPr lang="it-IT" sz="2400" b="1" dirty="0" smtClean="0"/>
              <a:t>Nuova Assicurazione Sociale per l’Impiego – NASPI</a:t>
            </a:r>
            <a:r>
              <a:rPr lang="it-IT" sz="2400" dirty="0" smtClean="0"/>
              <a:t>)</a:t>
            </a:r>
          </a:p>
          <a:p>
            <a:endParaRPr lang="it-IT" dirty="0" smtClean="0"/>
          </a:p>
          <a:p>
            <a:pPr>
              <a:buAutoNum type="arabicPeriod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56105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Cassa Integrazione Guadagni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589888" y="2133600"/>
            <a:ext cx="8789313" cy="3777622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it-IT" sz="2400" dirty="0" smtClean="0"/>
              <a:t>In presenza di certe cause collegate ad eventi aziendali critici, l’imprenditore riduce l’orario di lavoro o sospendere la loro prestazione</a:t>
            </a:r>
          </a:p>
          <a:p>
            <a:pPr algn="just"/>
            <a:r>
              <a:rPr lang="it-IT" sz="2400" dirty="0" smtClean="0"/>
              <a:t>Senza retribuzione, ma indennità a carico dell’ente previdenziale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81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Presupposti – d.lgs. </a:t>
            </a:r>
            <a:r>
              <a:rPr lang="it-IT" dirty="0"/>
              <a:t>n</a:t>
            </a:r>
            <a:r>
              <a:rPr lang="it-IT" dirty="0" smtClean="0"/>
              <a:t>. 148/2015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351316" y="2068286"/>
            <a:ext cx="9027885" cy="384293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L’impresa rientra nel campo oggettivo di applicazione</a:t>
            </a:r>
          </a:p>
          <a:p>
            <a:pPr algn="just"/>
            <a:r>
              <a:rPr lang="it-IT" sz="2400" dirty="0" smtClean="0"/>
              <a:t>Causali di intervento (cause integrabili)</a:t>
            </a:r>
          </a:p>
          <a:p>
            <a:pPr algn="just"/>
            <a:r>
              <a:rPr lang="it-IT" sz="2400" dirty="0" smtClean="0"/>
              <a:t>Domanda di ammissione e autorizzazione dell’Autorità amministrativa, previa procedura di consultazione (atto gestionale + provvedimento amministrativo)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8534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3602" y="180439"/>
            <a:ext cx="8785599" cy="1280890"/>
          </a:xfrm>
        </p:spPr>
        <p:txBody>
          <a:bodyPr/>
          <a:lstStyle/>
          <a:p>
            <a:r>
              <a:rPr lang="it-IT" dirty="0" smtClean="0"/>
              <a:t>Ambito CIGO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1977848" y="902673"/>
            <a:ext cx="8789313" cy="5385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it-IT" sz="2000" dirty="0" smtClean="0"/>
              <a:t>Alle imprese, </a:t>
            </a:r>
            <a:r>
              <a:rPr lang="it-IT" sz="2000" dirty="0"/>
              <a:t>senza limite di numeri di </a:t>
            </a:r>
            <a:r>
              <a:rPr lang="it-IT" sz="2000" dirty="0" smtClean="0"/>
              <a:t>dipendenti, nei seguenti settori (art. 10-d.lgs. 148/2015):</a:t>
            </a:r>
          </a:p>
          <a:p>
            <a:pPr algn="just">
              <a:buFontTx/>
              <a:buChar char="-"/>
            </a:pPr>
            <a:r>
              <a:rPr lang="it-IT" sz="2000" dirty="0" smtClean="0"/>
              <a:t>Imprese industriali  manifatturiere, del trasporto, estrattive, di installazione impianti, produzione e distribuzione di energia, acqua, gas</a:t>
            </a:r>
          </a:p>
          <a:p>
            <a:pPr algn="just">
              <a:buFontTx/>
              <a:buChar char="-"/>
            </a:pPr>
            <a:r>
              <a:rPr lang="it-IT" sz="2000" dirty="0" smtClean="0"/>
              <a:t>Cooperative di produzione e lavoro che svolgono attività simili alle imprese industriali</a:t>
            </a:r>
          </a:p>
          <a:p>
            <a:pPr algn="just">
              <a:buFontTx/>
              <a:buChar char="-"/>
            </a:pPr>
            <a:r>
              <a:rPr lang="it-IT" sz="2000" dirty="0" smtClean="0"/>
              <a:t>Imprese industria boschiva, forestale e del tabacco</a:t>
            </a:r>
          </a:p>
          <a:p>
            <a:pPr algn="just">
              <a:buFontTx/>
              <a:buChar char="-"/>
            </a:pPr>
            <a:r>
              <a:rPr lang="it-IT" sz="2000" dirty="0" smtClean="0"/>
              <a:t>Cooperative agricole, zootecniche</a:t>
            </a:r>
          </a:p>
          <a:p>
            <a:pPr algn="just">
              <a:buFontTx/>
              <a:buChar char="-"/>
            </a:pPr>
            <a:r>
              <a:rPr lang="it-IT" sz="2000" dirty="0" smtClean="0"/>
              <a:t>Imprese noleggio e distribuzione di film e stampa</a:t>
            </a:r>
          </a:p>
          <a:p>
            <a:pPr algn="just">
              <a:buFontTx/>
              <a:buChar char="-"/>
            </a:pPr>
            <a:r>
              <a:rPr lang="it-IT" sz="2000" dirty="0" smtClean="0"/>
              <a:t>Imprese industriali produttrici di calcestruzzo, impianti elettrici, armamenti ferroviari, imprese industriali e artigiane dell’edilizia, imprese industriali e artigiane per escavazione</a:t>
            </a:r>
          </a:p>
        </p:txBody>
      </p:sp>
    </p:spTree>
    <p:extLst>
      <p:ext uri="{BB962C8B-B14F-4D97-AF65-F5344CB8AC3E}">
        <p14:creationId xmlns:p14="http://schemas.microsoft.com/office/powerpoint/2010/main" val="303136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Ambito CIGS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589888" y="1484052"/>
            <a:ext cx="8789313" cy="4427171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200" b="1" dirty="0" smtClean="0"/>
              <a:t>Art. 20, d.lgs. n. 148/2015</a:t>
            </a:r>
            <a:endParaRPr lang="it-IT" sz="2200" b="1" dirty="0"/>
          </a:p>
          <a:p>
            <a:pPr algn="just"/>
            <a:r>
              <a:rPr lang="it-IT" sz="2200" dirty="0" smtClean="0"/>
              <a:t>imprese</a:t>
            </a:r>
            <a:r>
              <a:rPr lang="it-IT" sz="2200" dirty="0"/>
              <a:t>, con più di 15 dipendenti in media nel semestre </a:t>
            </a:r>
            <a:r>
              <a:rPr lang="it-IT" sz="2200" dirty="0" smtClean="0"/>
              <a:t>precedente inclusi apprendisti e dirigenti, </a:t>
            </a:r>
            <a:r>
              <a:rPr lang="it-IT" sz="2200" dirty="0"/>
              <a:t>del settore  industriale, artigiane, imprese appaltatrici di servizi di mensa, ristorazione, pulizia, settore ausiliario dei servizi ferroviari, cooperative di trasformazioni prodotti agricoli, imprese di vigilanza</a:t>
            </a:r>
            <a:r>
              <a:rPr lang="it-IT" sz="2200" dirty="0" smtClean="0"/>
              <a:t>;</a:t>
            </a:r>
          </a:p>
          <a:p>
            <a:pPr algn="just"/>
            <a:r>
              <a:rPr lang="it-IT" sz="2200" dirty="0" smtClean="0"/>
              <a:t> </a:t>
            </a:r>
            <a:r>
              <a:rPr lang="it-IT" sz="2200" dirty="0"/>
              <a:t>imprese commerciali, agenzie di viaggio con più di 50 </a:t>
            </a:r>
            <a:r>
              <a:rPr lang="it-IT" sz="2200" dirty="0" smtClean="0"/>
              <a:t>dipendenti</a:t>
            </a:r>
          </a:p>
          <a:p>
            <a:pPr algn="just"/>
            <a:r>
              <a:rPr lang="it-IT" sz="2200" dirty="0" smtClean="0"/>
              <a:t>imprese </a:t>
            </a:r>
            <a:r>
              <a:rPr lang="it-IT" sz="2200" dirty="0"/>
              <a:t>trasporto aereo, partiti e movimenti politici a prescindere dal numero dei </a:t>
            </a:r>
            <a:r>
              <a:rPr lang="it-IT" sz="2200" dirty="0" smtClean="0"/>
              <a:t>dipendenti</a:t>
            </a:r>
            <a:endParaRPr lang="it-IT" sz="2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680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Cause integrabili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589888" y="1606448"/>
            <a:ext cx="8789313" cy="43047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it-IT" sz="2200" b="1" dirty="0" smtClean="0"/>
              <a:t>CIGO: </a:t>
            </a:r>
            <a:r>
              <a:rPr lang="it-IT" sz="2200" dirty="0" smtClean="0"/>
              <a:t>situazioni ed eventi aziendali transitori e non imputabili all’impresa o ai dipendenti, incluse le intemperie stagionali e le situazioni temporanee di mercato (art. 11, d.lgs. n. 148/2015)</a:t>
            </a:r>
          </a:p>
          <a:p>
            <a:pPr algn="just"/>
            <a:r>
              <a:rPr lang="it-IT" sz="2200" b="1" dirty="0" smtClean="0"/>
              <a:t>CIGS:</a:t>
            </a:r>
            <a:r>
              <a:rPr lang="it-IT" sz="2200" dirty="0" smtClean="0"/>
              <a:t> riorganizzazione aziendale e crisi aziendale (art. </a:t>
            </a:r>
            <a:r>
              <a:rPr lang="it-IT" sz="2200" dirty="0"/>
              <a:t>21, d.lgs. n. 148/</a:t>
            </a:r>
            <a:r>
              <a:rPr lang="it-IT" sz="2200" dirty="0" smtClean="0"/>
              <a:t>2015); contratto di solidarietà difensivo (non una domanda e autorizzazione, ma un contratto collettivo con i sindacati in cui si fissa una riduzione dell’orario di lavoro e retribuzione in modo da evitare o ridurre gli esuberi)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58440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3602" y="180439"/>
            <a:ext cx="8785599" cy="1280890"/>
          </a:xfrm>
        </p:spPr>
        <p:txBody>
          <a:bodyPr/>
          <a:lstStyle/>
          <a:p>
            <a:r>
              <a:rPr lang="it-IT" dirty="0" smtClean="0"/>
              <a:t>CDS difensivo (I)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141058" y="1132173"/>
            <a:ext cx="8789313" cy="445777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it-IT" sz="2300" dirty="0" smtClean="0"/>
              <a:t>Il contratto di solidarietà presuppone non una domanda preceduta dalla informazione e partecipazione sindacale, ma un vero e proprio contratto collettivo aziendale tra l’impresa e le OOSS comparativamente più rappresentative sul piano nazionale e le RSA riconducibili a tali associazioni, o la RSU </a:t>
            </a:r>
          </a:p>
          <a:p>
            <a:pPr algn="just"/>
            <a:r>
              <a:rPr lang="it-IT" sz="2300" dirty="0" smtClean="0"/>
              <a:t>Il CDS deve pattuire una riduzione dell’orario e della retribuzione in modo da evitare in tutto o in parte la riduzione o la dichiarazione di esubero anche attraverso un uso più razionale delle risorse</a:t>
            </a:r>
          </a:p>
        </p:txBody>
      </p:sp>
    </p:spTree>
    <p:extLst>
      <p:ext uri="{BB962C8B-B14F-4D97-AF65-F5344CB8AC3E}">
        <p14:creationId xmlns:p14="http://schemas.microsoft.com/office/powerpoint/2010/main" val="340271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CDS difensivo (II)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589888" y="1453452"/>
            <a:ext cx="8789313" cy="445777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endParaRPr lang="it-IT" sz="2400" dirty="0" smtClean="0"/>
          </a:p>
          <a:p>
            <a:pPr algn="just"/>
            <a:r>
              <a:rPr lang="it-IT" sz="2400" dirty="0" smtClean="0"/>
              <a:t>La riduzione media oraria non può essere superiore al 60% dell’orario giornaliero, settimanale o mensile dei lavoratori interessati </a:t>
            </a:r>
          </a:p>
          <a:p>
            <a:pPr algn="just"/>
            <a:r>
              <a:rPr lang="it-IT" sz="2400" dirty="0" smtClean="0"/>
              <a:t>Per ciascun lavoratore la riduzione non può essere superiore al 70% nell’arco della durata del CDS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6371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>
          <a:xfrm>
            <a:off x="1992313" y="549276"/>
            <a:ext cx="8229600" cy="1027113"/>
          </a:xfrm>
        </p:spPr>
        <p:txBody>
          <a:bodyPr/>
          <a:lstStyle/>
          <a:p>
            <a:pPr>
              <a:defRPr/>
            </a:pPr>
            <a:r>
              <a:rPr lang="it-IT" altLang="it-IT" sz="3200" b="1" u="sng">
                <a:solidFill>
                  <a:srgbClr val="000066"/>
                </a:solidFill>
              </a:rPr>
              <a:t>Conseguenza licenziamento ILLEGITTIMO</a:t>
            </a:r>
          </a:p>
        </p:txBody>
      </p:sp>
      <p:graphicFrame>
        <p:nvGraphicFramePr>
          <p:cNvPr id="5242" name="Group 122"/>
          <p:cNvGraphicFramePr>
            <a:graphicFrameLocks noGrp="1"/>
          </p:cNvGraphicFramePr>
          <p:nvPr>
            <p:ph type="tbl" idx="1"/>
          </p:nvPr>
        </p:nvGraphicFramePr>
        <p:xfrm>
          <a:off x="1847851" y="1341439"/>
          <a:ext cx="8496301" cy="4489505"/>
        </p:xfrm>
        <a:graphic>
          <a:graphicData uri="http://schemas.openxmlformats.org/drawingml/2006/table">
            <a:tbl>
              <a:tblPr/>
              <a:tblGrid>
                <a:gridCol w="864011"/>
                <a:gridCol w="3962695"/>
                <a:gridCol w="360536"/>
                <a:gridCol w="3309059"/>
              </a:tblGrid>
              <a:tr h="11434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1° </a:t>
                      </a:r>
                    </a:p>
                  </a:txBody>
                  <a:tcPr marL="91433" marR="91433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RIPRISTINATORIA PIENA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(licenziamento discriminatorio, licenziamento orale, in concomitanza di matrimonio, in violazione dei divieti di maternità, altre cause di nullità per legge,  motivo illecito determinante)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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RISARCIMENTO INTEGRALE PERIODI PREGRESSI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(in attesa del giudizio)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- Minimo 5 mensilità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OPZIONE PER LE 15 MENSILITA’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3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2° </a:t>
                      </a:r>
                    </a:p>
                  </a:txBody>
                  <a:tcPr marL="91433" marR="91433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RIPROSTINATORIA ATTENUATA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(insussistenza fatto contestato, non proporzionalità sanzione rispetto a quanto previsto dai contratti collettivi, co. 4; manifesta infondatezza nei licenziamenti per GMO, inidoneità fisica/psichica o licenziamento durante la malattica, co. 7)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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MAX 12 MESI DI RISARCIMENTO DANNO + REINTEGRA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(oppure 15 mensilità)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3°</a:t>
                      </a:r>
                    </a:p>
                  </a:txBody>
                  <a:tcPr marL="91433" marR="91433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RISARCIMENTO PIENO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(nelle altre ipotesi di licenziamenti disciplinari- es. licenziamento sproporzionato o tardivamente contestato;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vizi procedurali nei licenziamenti collettivi giusta causa – GMO che non rientrano nelle precedenti ipotesi)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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INDENNITA’ RISARCITORIA ONNICOMPRENSIVA DA 12 A 24 MENSILITA’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5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4° </a:t>
                      </a:r>
                    </a:p>
                  </a:txBody>
                  <a:tcPr marL="91433" marR="91433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RISARCIMENTO ATTENUATO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(licenziamento privo di motivazione scritta, violazioni formali)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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INDENNITA’ RISARCITORIA ONNICOMPRENSIVA DA 6 A 12 MENSILITA’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8819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CDS espansivo (I)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589888" y="1453452"/>
            <a:ext cx="8789313" cy="445777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Strumento a metà strada da incentivo e ammortizzatore</a:t>
            </a:r>
          </a:p>
          <a:p>
            <a:pPr algn="just"/>
            <a:r>
              <a:rPr lang="it-IT" sz="2400" dirty="0" smtClean="0"/>
              <a:t>Comporta un contributo economico triennale a carico INPS o di un incentivo contributivo all’imprenditore che concorda una riduzione di orario per l’assunzione di nuovi lavoratori a tempo indeterminato (art. 41, d.lgs. n. 148/2015)</a:t>
            </a:r>
          </a:p>
        </p:txBody>
      </p:sp>
    </p:spTree>
    <p:extLst>
      <p:ext uri="{BB962C8B-B14F-4D97-AF65-F5344CB8AC3E}">
        <p14:creationId xmlns:p14="http://schemas.microsoft.com/office/powerpoint/2010/main" val="282442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3602" y="287532"/>
            <a:ext cx="8785599" cy="1280890"/>
          </a:xfrm>
        </p:spPr>
        <p:txBody>
          <a:bodyPr/>
          <a:lstStyle/>
          <a:p>
            <a:r>
              <a:rPr lang="it-IT" dirty="0" smtClean="0"/>
              <a:t>Procedura fase sindacale per CIGO e CIGS (I)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385874" y="1919414"/>
            <a:ext cx="8789313" cy="377762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it-IT" sz="2300" dirty="0" smtClean="0"/>
              <a:t>Informazione e consultazione sindacale con comunicazione a RSA e RSU o OS territoriali in cui si indicano le cause, l’entità e la durata, il numero dei lavoratori</a:t>
            </a:r>
          </a:p>
          <a:p>
            <a:pPr algn="just"/>
            <a:r>
              <a:rPr lang="it-IT" sz="2300" dirty="0" smtClean="0"/>
              <a:t>Esame congiunto su richiesta, da esaurirsi entro 25 gg o 10 gg per le imprese fino a 50 dipendenti</a:t>
            </a:r>
          </a:p>
          <a:p>
            <a:pPr algn="just"/>
            <a:r>
              <a:rPr lang="it-IT" sz="2300" dirty="0" smtClean="0"/>
              <a:t>In caso di CIGO se ci sono eventi che presentano ragioni di urgenza i termini sono ridotti </a:t>
            </a:r>
          </a:p>
        </p:txBody>
      </p:sp>
    </p:spTree>
    <p:extLst>
      <p:ext uri="{BB962C8B-B14F-4D97-AF65-F5344CB8AC3E}">
        <p14:creationId xmlns:p14="http://schemas.microsoft.com/office/powerpoint/2010/main" val="318547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3602" y="195738"/>
            <a:ext cx="8785599" cy="1280890"/>
          </a:xfrm>
        </p:spPr>
        <p:txBody>
          <a:bodyPr/>
          <a:lstStyle/>
          <a:p>
            <a:r>
              <a:rPr lang="it-IT" dirty="0" smtClean="0"/>
              <a:t>Procedura fase sindacale per CIGO e CIGS (II)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589888" y="1674630"/>
            <a:ext cx="8789313" cy="377762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it-IT" sz="2300" dirty="0" smtClean="0"/>
              <a:t>L’esame congiunto ha ad oggetto la problematica aziendale e il programma di sospensioni, la durata, il numero dei lavoratori, i criteri di scelta, altre soluzioni, la rotazione dei lavoratori, la coerenza delle cause di intervento con i criteri di scelta </a:t>
            </a:r>
          </a:p>
          <a:p>
            <a:pPr algn="just"/>
            <a:r>
              <a:rPr lang="it-IT" sz="2300" dirty="0" smtClean="0"/>
              <a:t>Domanda amministrativa può procedere anche se non vi è accordo; se vi è accordo, di ciò si da atto nella domanda amministrativa </a:t>
            </a:r>
          </a:p>
        </p:txBody>
      </p:sp>
    </p:spTree>
    <p:extLst>
      <p:ext uri="{BB962C8B-B14F-4D97-AF65-F5344CB8AC3E}">
        <p14:creationId xmlns:p14="http://schemas.microsoft.com/office/powerpoint/2010/main" val="41131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Procedimento (I)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546345" y="1729415"/>
            <a:ext cx="8789313" cy="459546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it-IT" sz="2400" b="1" dirty="0" smtClean="0"/>
              <a:t>CIGO</a:t>
            </a:r>
            <a:r>
              <a:rPr lang="it-IT" sz="2400" dirty="0" smtClean="0"/>
              <a:t>: procedura telematica INPS entro 15 gg dall’inizio della sospensione o riduzione di orario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 smtClean="0"/>
              <a:t>INPS territorialmente competente autorizza verificando le cause</a:t>
            </a:r>
          </a:p>
          <a:p>
            <a:pPr marL="0" indent="0" algn="just">
              <a:buNone/>
            </a:pPr>
            <a:r>
              <a:rPr lang="it-IT" sz="2400" dirty="0" smtClean="0"/>
              <a:t>Il trattamento è concesso se l’INPS competente ritiene che le ragioni sono conformi a legge ed effettive</a:t>
            </a:r>
          </a:p>
        </p:txBody>
      </p:sp>
    </p:spTree>
    <p:extLst>
      <p:ext uri="{BB962C8B-B14F-4D97-AF65-F5344CB8AC3E}">
        <p14:creationId xmlns:p14="http://schemas.microsoft.com/office/powerpoint/2010/main" val="102809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3602" y="-33747"/>
            <a:ext cx="8785599" cy="1280890"/>
          </a:xfrm>
        </p:spPr>
        <p:txBody>
          <a:bodyPr/>
          <a:lstStyle/>
          <a:p>
            <a:r>
              <a:rPr lang="it-IT" dirty="0" smtClean="0"/>
              <a:t>Procedimento (II)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304269" y="734396"/>
            <a:ext cx="8789313" cy="4595465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it-IT" sz="2200" b="1" dirty="0" smtClean="0">
                <a:solidFill>
                  <a:srgbClr val="FF0000"/>
                </a:solidFill>
              </a:rPr>
              <a:t>CIGS</a:t>
            </a:r>
            <a:r>
              <a:rPr lang="it-IT" sz="2200" dirty="0" smtClean="0">
                <a:solidFill>
                  <a:srgbClr val="FF0000"/>
                </a:solidFill>
              </a:rPr>
              <a:t>:</a:t>
            </a:r>
            <a:r>
              <a:rPr lang="it-IT" sz="2200" dirty="0" smtClean="0"/>
              <a:t> domanda al Ministero del lavoro e all’Ispettorato competente entro 7 gg dalla consultazione sindacale o dalla stipula del contratto di solidarietà, corredata dall’elenco dei lavoratori e da un programma di riorganizzazione o risanamento</a:t>
            </a:r>
          </a:p>
          <a:p>
            <a:pPr marL="0" indent="0" algn="just">
              <a:buNone/>
            </a:pPr>
            <a:r>
              <a:rPr lang="it-IT" sz="2200" dirty="0" smtClean="0"/>
              <a:t>La sospensione o riduzione decorre non prima del 30° giorno successivo alla presentazione della domanda </a:t>
            </a:r>
          </a:p>
          <a:p>
            <a:pPr marL="0" indent="0" algn="just">
              <a:buNone/>
            </a:pPr>
            <a:r>
              <a:rPr lang="it-IT" sz="2200" dirty="0" smtClean="0"/>
              <a:t>L’impresa deve allegare: programma di riorganizzazione o programma di risanamento </a:t>
            </a:r>
          </a:p>
          <a:p>
            <a:pPr marL="0" indent="0" algn="just">
              <a:buNone/>
            </a:pPr>
            <a:r>
              <a:rPr lang="it-IT" sz="2200" dirty="0" smtClean="0"/>
              <a:t>Con DM il Ministero autorizza l’intervento entro 90 gg, verifiche ispettive sui programmi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46726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Indennità (I)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256058" y="1651104"/>
            <a:ext cx="8789313" cy="459403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a carico dell’INPS </a:t>
            </a:r>
          </a:p>
          <a:p>
            <a:pPr algn="just"/>
            <a:r>
              <a:rPr lang="it-IT" sz="2400" dirty="0" smtClean="0"/>
              <a:t>80% retribuzione entro un massimale fissato e adeguato all’inflazione</a:t>
            </a:r>
          </a:p>
          <a:p>
            <a:pPr algn="just"/>
            <a:r>
              <a:rPr lang="it-IT" sz="2400" dirty="0" smtClean="0"/>
              <a:t>I periodi di CIG sono riconosciuti a fini pensionistici, tramite contribuzione figurativa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01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Indennità (II)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256058" y="1716420"/>
            <a:ext cx="8789313" cy="459403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it-IT" sz="2200" dirty="0" smtClean="0"/>
              <a:t>Fonti di finanziamento: contribuzione ordinaria a carico di tutte le imprese che rientrano nel campo oggettivo della CIGS e CIGO + un contributo addizionale a carico delle imprese che fanno ricorso all’istituto + eventuale sostegno pubblico</a:t>
            </a:r>
          </a:p>
          <a:p>
            <a:pPr algn="just"/>
            <a:r>
              <a:rPr lang="it-IT" sz="2200" dirty="0" smtClean="0"/>
              <a:t>Divieto di svolgere attività retribuita per i lavoratori in CIG, a pena di decadenza dal trattamento</a:t>
            </a:r>
          </a:p>
          <a:p>
            <a:pPr algn="just"/>
            <a:r>
              <a:rPr lang="it-IT" sz="2200" dirty="0" smtClean="0"/>
              <a:t>Obblighi di attivazione del lavoratore se sospeso per più del 50% nell’arco di 12 mesi (art. 22, d.lgs. n. 150/2015): patto di servizio  personalizzato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894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Durata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589888" y="1646456"/>
            <a:ext cx="8789313" cy="46566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/>
            <a:r>
              <a:rPr lang="it-IT" sz="2200" b="1" dirty="0" smtClean="0"/>
              <a:t>CIGO:</a:t>
            </a:r>
            <a:r>
              <a:rPr lang="it-IT" sz="2200" dirty="0" smtClean="0"/>
              <a:t> </a:t>
            </a:r>
            <a:r>
              <a:rPr lang="it-IT" sz="2200" b="1" dirty="0" smtClean="0"/>
              <a:t>13 settimane continuative </a:t>
            </a:r>
            <a:r>
              <a:rPr lang="it-IT" sz="2200" dirty="0" smtClean="0"/>
              <a:t>prorogabili trimestralmente fino a un massimo di 52 settimane</a:t>
            </a:r>
            <a:r>
              <a:rPr lang="en-GB" sz="2200" dirty="0" smtClean="0"/>
              <a:t>; per </a:t>
            </a:r>
            <a:r>
              <a:rPr lang="en-GB" sz="2200" dirty="0" err="1" smtClean="0"/>
              <a:t>periodi</a:t>
            </a:r>
            <a:r>
              <a:rPr lang="en-GB" sz="2200" dirty="0" smtClean="0"/>
              <a:t> non </a:t>
            </a:r>
            <a:r>
              <a:rPr lang="en-GB" sz="2200" dirty="0" err="1" smtClean="0"/>
              <a:t>consecutivi</a:t>
            </a:r>
            <a:r>
              <a:rPr lang="en-GB" sz="2200" dirty="0" smtClean="0"/>
              <a:t> non </a:t>
            </a:r>
            <a:r>
              <a:rPr lang="en-GB" sz="2200" dirty="0" err="1"/>
              <a:t>p</a:t>
            </a:r>
            <a:r>
              <a:rPr lang="en-GB" sz="2200" dirty="0" err="1" smtClean="0"/>
              <a:t>uò</a:t>
            </a:r>
            <a:r>
              <a:rPr lang="en-GB" sz="2200" dirty="0" smtClean="0"/>
              <a:t> </a:t>
            </a:r>
            <a:r>
              <a:rPr lang="en-GB" sz="2200" dirty="0" err="1" smtClean="0"/>
              <a:t>superare</a:t>
            </a:r>
            <a:r>
              <a:rPr lang="en-GB" sz="2200" dirty="0" smtClean="0"/>
              <a:t> le 52 </a:t>
            </a:r>
            <a:r>
              <a:rPr lang="en-GB" sz="2200" dirty="0" err="1" smtClean="0"/>
              <a:t>settimane</a:t>
            </a:r>
            <a:r>
              <a:rPr lang="en-GB" sz="2200" dirty="0" smtClean="0"/>
              <a:t> in un </a:t>
            </a:r>
            <a:r>
              <a:rPr lang="en-GB" sz="2200" dirty="0" err="1" smtClean="0"/>
              <a:t>biennio</a:t>
            </a:r>
            <a:r>
              <a:rPr lang="en-GB" sz="2200" dirty="0" smtClean="0"/>
              <a:t> (</a:t>
            </a:r>
            <a:r>
              <a:rPr lang="en-GB" sz="2200" dirty="0" err="1" smtClean="0"/>
              <a:t>eccezioni</a:t>
            </a:r>
            <a:r>
              <a:rPr lang="en-GB" sz="2200" dirty="0" smtClean="0"/>
              <a:t> per </a:t>
            </a:r>
            <a:r>
              <a:rPr lang="en-GB" sz="2200" dirty="0" err="1" smtClean="0"/>
              <a:t>taluni</a:t>
            </a:r>
            <a:r>
              <a:rPr lang="en-GB" sz="2200" dirty="0" smtClean="0"/>
              <a:t> </a:t>
            </a:r>
            <a:r>
              <a:rPr lang="en-GB" sz="2200" dirty="0" err="1" smtClean="0"/>
              <a:t>eventi</a:t>
            </a:r>
            <a:r>
              <a:rPr lang="en-GB" sz="2200" dirty="0" smtClean="0"/>
              <a:t> non </a:t>
            </a:r>
            <a:r>
              <a:rPr lang="en-GB" sz="2200" dirty="0" err="1" smtClean="0"/>
              <a:t>evitabili</a:t>
            </a:r>
            <a:r>
              <a:rPr lang="en-GB" sz="2200" dirty="0" smtClean="0"/>
              <a:t>)</a:t>
            </a:r>
          </a:p>
          <a:p>
            <a:r>
              <a:rPr lang="it-IT" sz="2200" b="1" dirty="0" smtClean="0"/>
              <a:t>CIGS:</a:t>
            </a:r>
          </a:p>
          <a:p>
            <a:pPr marL="0" indent="0">
              <a:buNone/>
            </a:pPr>
            <a:r>
              <a:rPr lang="it-IT" sz="2200" dirty="0" smtClean="0"/>
              <a:t>riorganizzazione  &gt;    24 mesi anche continuativi in 5 anni</a:t>
            </a:r>
          </a:p>
          <a:p>
            <a:pPr marL="0" indent="0">
              <a:buNone/>
            </a:pPr>
            <a:r>
              <a:rPr lang="it-IT" sz="2200" dirty="0" smtClean="0"/>
              <a:t>crisi &gt;     12 mesi anche continuativi </a:t>
            </a:r>
          </a:p>
          <a:p>
            <a:pPr marL="0" indent="0">
              <a:buNone/>
            </a:pPr>
            <a:r>
              <a:rPr lang="it-IT" sz="2200" dirty="0" smtClean="0"/>
              <a:t>CDS &gt;    24 mesi anche continuativi estendibili a 36 mesi in 5 anni</a:t>
            </a:r>
            <a:endParaRPr lang="it-IT" sz="2200" dirty="0"/>
          </a:p>
          <a:p>
            <a:pPr marL="0" indent="0" algn="just">
              <a:buNone/>
            </a:pPr>
            <a:r>
              <a:rPr lang="it-IT" sz="2200" dirty="0"/>
              <a:t>Per CIGS e CIGO vi è limite massimo di 24 mesi in un quinquennio per ciascuna unità produttiva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90901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altLang="it-IT" sz="4000" b="1">
                <a:solidFill>
                  <a:srgbClr val="000066"/>
                </a:solidFill>
              </a:rPr>
              <a:t>LICENZIAMENTO COLLETTIVO</a:t>
            </a:r>
            <a:br>
              <a:rPr lang="it-IT" altLang="it-IT" sz="4000" b="1">
                <a:solidFill>
                  <a:srgbClr val="000066"/>
                </a:solidFill>
              </a:rPr>
            </a:br>
            <a:r>
              <a:rPr lang="it-IT" altLang="it-IT" sz="4000" b="1">
                <a:solidFill>
                  <a:srgbClr val="000066"/>
                </a:solidFill>
              </a:rPr>
              <a:t>DOPO IL JOBS ACT</a:t>
            </a:r>
          </a:p>
        </p:txBody>
      </p:sp>
      <p:sp>
        <p:nvSpPr>
          <p:cNvPr id="17411" name="Segnaposto contenuto 2"/>
          <p:cNvSpPr>
            <a:spLocks noGrp="1"/>
          </p:cNvSpPr>
          <p:nvPr>
            <p:ph sz="quarter" idx="13"/>
          </p:nvPr>
        </p:nvSpPr>
        <p:spPr>
          <a:xfrm>
            <a:off x="1981200" y="1981200"/>
            <a:ext cx="8229600" cy="447198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" indent="0">
              <a:buNone/>
              <a:defRPr/>
            </a:pPr>
            <a:r>
              <a:rPr lang="it-IT" altLang="it-IT" sz="2800" u="sng" dirty="0"/>
              <a:t>1: Art. 24 comma 1, Legge n. </a:t>
            </a:r>
            <a:r>
              <a:rPr lang="it-IT" altLang="it-IT" sz="2800" u="sng" dirty="0" smtClean="0"/>
              <a:t>223/1991</a:t>
            </a:r>
            <a:r>
              <a:rPr lang="it-IT" altLang="it-IT" sz="2800" dirty="0"/>
              <a:t>:</a:t>
            </a:r>
          </a:p>
          <a:p>
            <a:pPr>
              <a:defRPr/>
            </a:pPr>
            <a:r>
              <a:rPr lang="it-IT" altLang="it-IT" sz="2800" dirty="0"/>
              <a:t>Per riduzione o trasformazione di attività o di lavoro (</a:t>
            </a:r>
            <a:r>
              <a:rPr lang="it-IT" altLang="it-IT" sz="2800" i="1" dirty="0"/>
              <a:t>criterio qualitativo</a:t>
            </a:r>
            <a:r>
              <a:rPr lang="it-IT" altLang="it-IT" sz="2800" dirty="0" smtClean="0"/>
              <a:t>)</a:t>
            </a:r>
            <a:endParaRPr lang="it-IT" altLang="it-IT" sz="2800" dirty="0"/>
          </a:p>
          <a:p>
            <a:pPr>
              <a:defRPr/>
            </a:pPr>
            <a:r>
              <a:rPr lang="it-IT" altLang="it-IT" sz="2800" dirty="0"/>
              <a:t>Almeno 5 licenziamenti nell’arco di 120 giorni in ciascuna unità produttiva (</a:t>
            </a:r>
            <a:r>
              <a:rPr lang="it-IT" altLang="it-IT" sz="2800" i="1" dirty="0"/>
              <a:t>criterio quantitativo</a:t>
            </a:r>
            <a:r>
              <a:rPr lang="it-IT" altLang="it-IT" sz="2800" dirty="0" smtClean="0"/>
              <a:t>)</a:t>
            </a:r>
            <a:endParaRPr lang="it-IT" altLang="it-IT" sz="2800" dirty="0"/>
          </a:p>
          <a:p>
            <a:pPr>
              <a:buNone/>
              <a:defRPr/>
            </a:pPr>
            <a:r>
              <a:rPr lang="it-IT" altLang="it-IT" sz="2800" dirty="0"/>
              <a:t>2. </a:t>
            </a:r>
            <a:r>
              <a:rPr lang="it-IT" altLang="it-IT" sz="2800" u="sng" dirty="0"/>
              <a:t>Art. 4, legge n. 223/1991</a:t>
            </a:r>
            <a:r>
              <a:rPr lang="it-IT" altLang="it-IT" sz="2800" dirty="0"/>
              <a:t>, per le aziende che provengono da CIGS </a:t>
            </a:r>
            <a:r>
              <a:rPr lang="it-IT" altLang="it-IT" sz="2800" dirty="0" smtClean="0"/>
              <a:t>straordinaria</a:t>
            </a:r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335977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altLang="it-IT" smtClean="0">
                <a:solidFill>
                  <a:srgbClr val="000066"/>
                </a:solidFill>
              </a:rPr>
              <a:t>IPOTESI ESCLUSE DALLA LEGGE n. 223/1991</a:t>
            </a:r>
          </a:p>
        </p:txBody>
      </p:sp>
      <p:sp>
        <p:nvSpPr>
          <p:cNvPr id="18435" name="Segnaposto contenuto 2"/>
          <p:cNvSpPr>
            <a:spLocks noGrp="1"/>
          </p:cNvSpPr>
          <p:nvPr>
            <p:ph sz="quarter" idx="13"/>
          </p:nvPr>
        </p:nvSpPr>
        <p:spPr>
          <a:xfrm>
            <a:off x="1981200" y="1981201"/>
            <a:ext cx="8229600" cy="4327525"/>
          </a:xfrm>
          <a:prstGeom prst="rect">
            <a:avLst/>
          </a:prstGeom>
        </p:spPr>
        <p:txBody>
          <a:bodyPr/>
          <a:lstStyle/>
          <a:p>
            <a:pPr algn="just">
              <a:defRPr/>
            </a:pPr>
            <a:r>
              <a:rPr lang="it-IT" altLang="it-IT" sz="2600" dirty="0"/>
              <a:t>Esclusione applicabilità disciplina dei licenziamenti collettivi “nei casi di scadenza dei </a:t>
            </a:r>
            <a:r>
              <a:rPr lang="it-IT" altLang="it-IT" sz="2600" i="1" dirty="0"/>
              <a:t>rapporti di lavoro a termine, di fine lavoro nelle costruzioni edili e nei casi di attività stagionali e saltuarie</a:t>
            </a:r>
            <a:r>
              <a:rPr lang="it-IT" altLang="it-IT" sz="2600" dirty="0" smtClean="0"/>
              <a:t>”</a:t>
            </a:r>
            <a:endParaRPr lang="it-IT" altLang="it-IT" sz="2600" dirty="0"/>
          </a:p>
          <a:p>
            <a:pPr algn="just">
              <a:defRPr/>
            </a:pPr>
            <a:r>
              <a:rPr lang="it-IT" altLang="it-IT" sz="2600" dirty="0"/>
              <a:t>Giustificate dalla natura dei rapporti </a:t>
            </a:r>
            <a:r>
              <a:rPr lang="it-IT" altLang="it-IT" sz="2600" dirty="0" smtClean="0"/>
              <a:t>contrattuali</a:t>
            </a:r>
            <a:endParaRPr lang="it-IT" altLang="it-IT" sz="2600" dirty="0"/>
          </a:p>
        </p:txBody>
      </p:sp>
    </p:spTree>
    <p:extLst>
      <p:ext uri="{BB962C8B-B14F-4D97-AF65-F5344CB8AC3E}">
        <p14:creationId xmlns:p14="http://schemas.microsoft.com/office/powerpoint/2010/main" val="106967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3"/>
          <p:cNvSpPr>
            <a:spLocks noGrp="1"/>
          </p:cNvSpPr>
          <p:nvPr>
            <p:ph type="title"/>
          </p:nvPr>
        </p:nvSpPr>
        <p:spPr>
          <a:xfrm>
            <a:off x="1981200" y="260350"/>
            <a:ext cx="8229600" cy="15684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altLang="it-IT" smtClean="0">
                <a:solidFill>
                  <a:srgbClr val="000066"/>
                </a:solidFill>
              </a:rPr>
              <a:t>DISCIPLINA DEL LICENZIAMENTO DOPO </a:t>
            </a:r>
            <a:r>
              <a:rPr lang="it-IT" altLang="it-IT" b="1" u="sng" smtClean="0">
                <a:solidFill>
                  <a:srgbClr val="000066"/>
                </a:solidFill>
              </a:rPr>
              <a:t>IL D.LGS ATTUATIVO DEL JOBS ACT (n. 23 del 4 Marzo 2015)</a:t>
            </a:r>
          </a:p>
        </p:txBody>
      </p:sp>
      <p:sp>
        <p:nvSpPr>
          <p:cNvPr id="7171" name="Segnaposto contenuto 4"/>
          <p:cNvSpPr>
            <a:spLocks noGrp="1"/>
          </p:cNvSpPr>
          <p:nvPr>
            <p:ph sz="quarter" idx="13"/>
          </p:nvPr>
        </p:nvSpPr>
        <p:spPr>
          <a:xfrm>
            <a:off x="1992313" y="2276476"/>
            <a:ext cx="8229600" cy="432911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it-IT" altLang="it-IT" sz="2400" dirty="0"/>
              <a:t>In vigore dal 7 Marzo </a:t>
            </a:r>
            <a:r>
              <a:rPr lang="it-IT" altLang="it-IT" sz="2400" dirty="0" smtClean="0"/>
              <a:t>2015</a:t>
            </a:r>
            <a:endParaRPr lang="it-IT" altLang="it-IT" sz="2400" dirty="0"/>
          </a:p>
          <a:p>
            <a:pPr algn="just">
              <a:defRPr/>
            </a:pPr>
            <a:r>
              <a:rPr lang="it-IT" altLang="it-IT" sz="2400" dirty="0"/>
              <a:t>Contratto di lavoro subordinato a </a:t>
            </a:r>
            <a:r>
              <a:rPr lang="it-IT" altLang="it-IT" sz="2400" dirty="0" err="1"/>
              <a:t>t.i</a:t>
            </a:r>
            <a:r>
              <a:rPr lang="it-IT" altLang="it-IT" sz="2400" dirty="0"/>
              <a:t>. </a:t>
            </a:r>
            <a:r>
              <a:rPr lang="it-IT" altLang="it-IT" sz="2400" i="1" dirty="0"/>
              <a:t>“a tutele crescenti</a:t>
            </a:r>
            <a:r>
              <a:rPr lang="it-IT" altLang="it-IT" sz="2400" i="1" dirty="0" smtClean="0"/>
              <a:t>”</a:t>
            </a:r>
            <a:endParaRPr lang="it-IT" altLang="it-IT" sz="2400" dirty="0"/>
          </a:p>
          <a:p>
            <a:pPr algn="just">
              <a:defRPr/>
            </a:pPr>
            <a:r>
              <a:rPr lang="it-IT" altLang="it-IT" sz="2400" dirty="0"/>
              <a:t>Norme applicabili a tutti i dipendenti assunti con contratto a </a:t>
            </a:r>
            <a:r>
              <a:rPr lang="it-IT" altLang="it-IT" sz="2400" dirty="0" err="1"/>
              <a:t>t.i</a:t>
            </a:r>
            <a:r>
              <a:rPr lang="it-IT" altLang="it-IT" sz="2400" dirty="0"/>
              <a:t>. dopo l’entrata in vigore del </a:t>
            </a:r>
            <a:r>
              <a:rPr lang="it-IT" altLang="it-IT" sz="2400" dirty="0" err="1" smtClean="0"/>
              <a:t>d.lgs</a:t>
            </a:r>
            <a:endParaRPr lang="it-IT" altLang="it-IT" sz="2400" dirty="0"/>
          </a:p>
          <a:p>
            <a:pPr algn="just">
              <a:defRPr/>
            </a:pPr>
            <a:r>
              <a:rPr lang="it-IT" altLang="it-IT" sz="2400" dirty="0" smtClean="0"/>
              <a:t>Marginalità </a:t>
            </a:r>
            <a:r>
              <a:rPr lang="it-IT" altLang="it-IT" sz="2400" dirty="0"/>
              <a:t>della tutela reale con diritto del lavoratore alla reintegrazione nel proprio posto di lavoro, in favore di quella obbligatoria (risarcitoria</a:t>
            </a:r>
            <a:r>
              <a:rPr lang="it-IT" altLang="it-IT" sz="2400" dirty="0" smtClean="0"/>
              <a:t>)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15966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>
          <a:xfrm>
            <a:off x="1992313" y="260351"/>
            <a:ext cx="8229600" cy="955675"/>
          </a:xfrm>
        </p:spPr>
        <p:txBody>
          <a:bodyPr/>
          <a:lstStyle/>
          <a:p>
            <a:pPr>
              <a:defRPr/>
            </a:pPr>
            <a:r>
              <a:rPr lang="it-IT" altLang="it-IT" smtClean="0">
                <a:solidFill>
                  <a:srgbClr val="000066"/>
                </a:solidFill>
              </a:rPr>
              <a:t>PROCEDURA</a:t>
            </a:r>
          </a:p>
        </p:txBody>
      </p:sp>
      <p:sp>
        <p:nvSpPr>
          <p:cNvPr id="19459" name="Segnaposto contenuto 2"/>
          <p:cNvSpPr>
            <a:spLocks noGrp="1"/>
          </p:cNvSpPr>
          <p:nvPr>
            <p:ph sz="quarter" idx="13"/>
          </p:nvPr>
        </p:nvSpPr>
        <p:spPr>
          <a:xfrm>
            <a:off x="1981200" y="1196976"/>
            <a:ext cx="8229600" cy="5400675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>
              <a:defRPr/>
            </a:pPr>
            <a:r>
              <a:rPr lang="it-IT" altLang="it-IT" sz="2800" dirty="0"/>
              <a:t>Comunicazione scritta preventiva, ex </a:t>
            </a:r>
            <a:r>
              <a:rPr lang="it-IT" altLang="it-IT" sz="2800" u="sng" dirty="0"/>
              <a:t>art. 4 commi 2-3 legge 223/1991</a:t>
            </a:r>
            <a:r>
              <a:rPr lang="it-IT" altLang="it-IT" sz="2800" dirty="0"/>
              <a:t> alle RSA, RSU ed associazioni di categoria con indicazione esuberi, ragioni che li giustificano e motivi che impediscono soluzioni </a:t>
            </a:r>
            <a:r>
              <a:rPr lang="it-IT" altLang="it-IT" sz="2800" dirty="0" smtClean="0"/>
              <a:t>alternative</a:t>
            </a:r>
            <a:endParaRPr lang="it-IT" altLang="it-IT" sz="2800" dirty="0"/>
          </a:p>
          <a:p>
            <a:pPr algn="just">
              <a:defRPr/>
            </a:pPr>
            <a:r>
              <a:rPr lang="it-IT" altLang="it-IT" sz="2800" dirty="0"/>
              <a:t>Iter di negoziazione tra azienda e sindacato, poi con le Istituzioni: Regione o Ministero del </a:t>
            </a:r>
            <a:r>
              <a:rPr lang="it-IT" altLang="it-IT" sz="2800" dirty="0" smtClean="0"/>
              <a:t>Lavoro</a:t>
            </a:r>
            <a:endParaRPr lang="it-IT" altLang="it-IT" dirty="0" smtClean="0"/>
          </a:p>
          <a:p>
            <a:pPr algn="just">
              <a:defRPr/>
            </a:pPr>
            <a:r>
              <a:rPr lang="it-IT" altLang="it-IT" sz="2800" dirty="0"/>
              <a:t>Possibilità di raggiungere accordi sindacali (es: sui criteri di scelta o sul ricorso alla CIGS</a:t>
            </a:r>
            <a:r>
              <a:rPr lang="it-IT" altLang="it-IT" sz="2800" dirty="0" smtClean="0"/>
              <a:t>)</a:t>
            </a:r>
            <a:endParaRPr lang="it-IT" altLang="it-IT" sz="2800" dirty="0"/>
          </a:p>
        </p:txBody>
      </p:sp>
    </p:spTree>
    <p:extLst>
      <p:ext uri="{BB962C8B-B14F-4D97-AF65-F5344CB8AC3E}">
        <p14:creationId xmlns:p14="http://schemas.microsoft.com/office/powerpoint/2010/main" val="408644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/>
          </p:cNvSpPr>
          <p:nvPr>
            <p:ph type="title"/>
          </p:nvPr>
        </p:nvSpPr>
        <p:spPr>
          <a:xfrm>
            <a:off x="1981200" y="457201"/>
            <a:ext cx="8229600" cy="955675"/>
          </a:xfrm>
        </p:spPr>
        <p:txBody>
          <a:bodyPr/>
          <a:lstStyle/>
          <a:p>
            <a:pPr>
              <a:defRPr/>
            </a:pPr>
            <a:r>
              <a:rPr lang="it-IT" altLang="it-IT" smtClean="0">
                <a:solidFill>
                  <a:srgbClr val="000066"/>
                </a:solidFill>
              </a:rPr>
              <a:t>CRITERI DI SCELTA</a:t>
            </a:r>
          </a:p>
        </p:txBody>
      </p:sp>
      <p:sp>
        <p:nvSpPr>
          <p:cNvPr id="20483" name="Segnaposto contenuto 2"/>
          <p:cNvSpPr>
            <a:spLocks noGrp="1"/>
          </p:cNvSpPr>
          <p:nvPr>
            <p:ph sz="quarter" idx="13"/>
          </p:nvPr>
        </p:nvSpPr>
        <p:spPr>
          <a:xfrm>
            <a:off x="1981200" y="1484314"/>
            <a:ext cx="8229600" cy="4968875"/>
          </a:xfrm>
          <a:prstGeom prst="rect">
            <a:avLst/>
          </a:prstGeom>
        </p:spPr>
        <p:txBody>
          <a:bodyPr/>
          <a:lstStyle/>
          <a:p>
            <a:pPr algn="just">
              <a:defRPr/>
            </a:pPr>
            <a:r>
              <a:rPr lang="it-IT" altLang="it-IT" u="sng" dirty="0" smtClean="0"/>
              <a:t>Art. 5 legge n. 223/1991</a:t>
            </a:r>
            <a:r>
              <a:rPr lang="it-IT" altLang="it-IT" dirty="0" smtClean="0"/>
              <a:t>;</a:t>
            </a:r>
          </a:p>
          <a:p>
            <a:pPr algn="just">
              <a:defRPr/>
            </a:pPr>
            <a:r>
              <a:rPr lang="it-IT" altLang="it-IT" i="1" dirty="0" smtClean="0"/>
              <a:t>Esigenze tecnico-produttive e organizzative </a:t>
            </a:r>
            <a:r>
              <a:rPr lang="it-IT" altLang="it-IT" dirty="0" smtClean="0"/>
              <a:t>del complesso aziendale</a:t>
            </a:r>
          </a:p>
          <a:p>
            <a:pPr algn="just">
              <a:defRPr/>
            </a:pPr>
            <a:r>
              <a:rPr lang="it-IT" altLang="it-IT" dirty="0" smtClean="0"/>
              <a:t>Criteri previsti dai </a:t>
            </a:r>
            <a:r>
              <a:rPr lang="it-IT" altLang="it-IT" i="1" dirty="0" smtClean="0"/>
              <a:t>contratti collettivi </a:t>
            </a:r>
            <a:r>
              <a:rPr lang="it-IT" altLang="it-IT" dirty="0" smtClean="0"/>
              <a:t>stipulati con i sindacati (es: prossimità alla pensione)</a:t>
            </a:r>
          </a:p>
          <a:p>
            <a:pPr algn="just">
              <a:defRPr/>
            </a:pPr>
            <a:r>
              <a:rPr lang="it-IT" altLang="it-IT" dirty="0" smtClean="0"/>
              <a:t>Criteri legali dei </a:t>
            </a:r>
            <a:r>
              <a:rPr lang="it-IT" altLang="it-IT" i="1" dirty="0" smtClean="0"/>
              <a:t>carichi di famiglia </a:t>
            </a:r>
            <a:r>
              <a:rPr lang="it-IT" altLang="it-IT" dirty="0" smtClean="0"/>
              <a:t>(es: assegni familiari), </a:t>
            </a:r>
            <a:r>
              <a:rPr lang="it-IT" altLang="it-IT" i="1" dirty="0" smtClean="0"/>
              <a:t>anzianità</a:t>
            </a:r>
            <a:r>
              <a:rPr lang="it-IT" altLang="it-IT" dirty="0" smtClean="0"/>
              <a:t> (servizio in azienda)</a:t>
            </a:r>
          </a:p>
        </p:txBody>
      </p:sp>
    </p:spTree>
    <p:extLst>
      <p:ext uri="{BB962C8B-B14F-4D97-AF65-F5344CB8AC3E}">
        <p14:creationId xmlns:p14="http://schemas.microsoft.com/office/powerpoint/2010/main" val="7366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>
          <a:xfrm>
            <a:off x="2198914" y="259896"/>
            <a:ext cx="7772400" cy="1595438"/>
          </a:xfrm>
        </p:spPr>
        <p:txBody>
          <a:bodyPr/>
          <a:lstStyle/>
          <a:p>
            <a:pPr>
              <a:defRPr/>
            </a:pPr>
            <a:r>
              <a:rPr lang="it-IT" altLang="it-IT" sz="3200" dirty="0">
                <a:solidFill>
                  <a:srgbClr val="000066"/>
                </a:solidFill>
              </a:rPr>
              <a:t>LICENZIAMENTO ILLEGITTIMO </a:t>
            </a:r>
            <a:r>
              <a:rPr lang="it-IT" altLang="it-IT" sz="3200" dirty="0" smtClean="0">
                <a:solidFill>
                  <a:srgbClr val="000066"/>
                </a:solidFill>
              </a:rPr>
              <a:t>INDIVUALE: tutela ripristinatoria residuale</a:t>
            </a:r>
            <a:endParaRPr lang="it-IT" altLang="it-IT" sz="3200" dirty="0">
              <a:solidFill>
                <a:srgbClr val="000066"/>
              </a:solidFill>
            </a:endParaRPr>
          </a:p>
        </p:txBody>
      </p:sp>
      <p:sp>
        <p:nvSpPr>
          <p:cNvPr id="9219" name="Segnaposto contenuto 2"/>
          <p:cNvSpPr>
            <a:spLocks noGrp="1"/>
          </p:cNvSpPr>
          <p:nvPr>
            <p:ph sz="quarter" idx="13"/>
          </p:nvPr>
        </p:nvSpPr>
        <p:spPr>
          <a:xfrm>
            <a:off x="1981200" y="1981200"/>
            <a:ext cx="4038600" cy="468788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it-IT" altLang="it-IT" sz="2400" dirty="0"/>
              <a:t>NULLITA</a:t>
            </a:r>
            <a:r>
              <a:rPr lang="it-IT" altLang="it-IT" sz="2400" dirty="0" smtClean="0"/>
              <a:t>’ (matrimonio, congedi)</a:t>
            </a:r>
            <a:endParaRPr lang="it-IT" altLang="it-IT" sz="2400" dirty="0"/>
          </a:p>
          <a:p>
            <a:pPr>
              <a:defRPr/>
            </a:pPr>
            <a:r>
              <a:rPr lang="it-IT" altLang="it-IT" sz="2400" dirty="0" smtClean="0"/>
              <a:t>DISCRIMINAZIONE</a:t>
            </a:r>
            <a:endParaRPr lang="it-IT" altLang="it-IT" sz="2400" dirty="0"/>
          </a:p>
          <a:p>
            <a:pPr>
              <a:defRPr/>
            </a:pPr>
            <a:r>
              <a:rPr lang="it-IT" altLang="it-IT" sz="2400" dirty="0"/>
              <a:t>MANCANZA DI FORMA SCRITTA </a:t>
            </a:r>
          </a:p>
          <a:p>
            <a:pPr>
              <a:defRPr/>
            </a:pPr>
            <a:r>
              <a:rPr lang="it-IT" altLang="it-IT" sz="2400" dirty="0"/>
              <a:t>DISABILITA’ FISICA O </a:t>
            </a:r>
            <a:r>
              <a:rPr lang="it-IT" altLang="it-IT" sz="2400" dirty="0" smtClean="0"/>
              <a:t>PSICHICA</a:t>
            </a:r>
            <a:endParaRPr lang="it-IT" altLang="it-IT" sz="2400" dirty="0"/>
          </a:p>
          <a:p>
            <a:pPr>
              <a:defRPr/>
            </a:pPr>
            <a:r>
              <a:rPr lang="it-IT" altLang="it-IT" sz="2400" dirty="0"/>
              <a:t>VIOLAZIONE ART 2110 C.C (malattia, gravidanza, puerperio</a:t>
            </a:r>
            <a:r>
              <a:rPr lang="it-IT" altLang="it-IT" sz="2400" dirty="0" smtClean="0"/>
              <a:t>)</a:t>
            </a:r>
            <a:endParaRPr lang="it-IT" altLang="it-IT" sz="2400" dirty="0"/>
          </a:p>
        </p:txBody>
      </p:sp>
      <p:sp>
        <p:nvSpPr>
          <p:cNvPr id="9220" name="Segnaposto contenuto 3"/>
          <p:cNvSpPr>
            <a:spLocks noGrp="1"/>
          </p:cNvSpPr>
          <p:nvPr>
            <p:ph sz="quarter" idx="14"/>
          </p:nvPr>
        </p:nvSpPr>
        <p:spPr>
          <a:xfrm>
            <a:off x="6240463" y="1844676"/>
            <a:ext cx="4038600" cy="47529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>
              <a:buNone/>
              <a:defRPr/>
            </a:pPr>
            <a:r>
              <a:rPr lang="it-IT" altLang="it-IT" sz="2400" dirty="0" smtClean="0"/>
              <a:t>Conseguenze</a:t>
            </a:r>
            <a:r>
              <a:rPr lang="it-IT" altLang="it-IT" sz="2400" dirty="0"/>
              <a:t>:</a:t>
            </a:r>
          </a:p>
          <a:p>
            <a:pPr>
              <a:defRPr/>
            </a:pPr>
            <a:r>
              <a:rPr lang="it-IT" altLang="it-IT" sz="2400" u="sng" dirty="0"/>
              <a:t>Reintegrazione commutabile </a:t>
            </a:r>
            <a:r>
              <a:rPr lang="it-IT" altLang="it-IT" sz="2400" dirty="0"/>
              <a:t>(diritto di opzione: il lavoratore può richiedere un’indennità di 15 mensilità, con conseguente risoluzione del rapporto di lavoro)</a:t>
            </a:r>
          </a:p>
          <a:p>
            <a:pPr>
              <a:defRPr/>
            </a:pPr>
            <a:r>
              <a:rPr lang="it-IT" altLang="it-IT" sz="2400" u="sng" dirty="0"/>
              <a:t>+ </a:t>
            </a:r>
            <a:r>
              <a:rPr lang="it-IT" altLang="it-IT" sz="2400" u="sng" dirty="0" err="1"/>
              <a:t>Indennita’</a:t>
            </a:r>
            <a:r>
              <a:rPr lang="it-IT" altLang="it-IT" sz="2400" u="sng" dirty="0"/>
              <a:t> risarcitoria </a:t>
            </a:r>
            <a:r>
              <a:rPr lang="it-IT" altLang="it-IT" sz="2400" dirty="0"/>
              <a:t>(non inferiore a 5 mensilità)</a:t>
            </a:r>
          </a:p>
          <a:p>
            <a:pPr>
              <a:buNone/>
              <a:defRPr/>
            </a:pPr>
            <a:endParaRPr lang="it-IT" altLang="it-IT" sz="2400" dirty="0"/>
          </a:p>
          <a:p>
            <a:pPr>
              <a:buNone/>
              <a:defRPr/>
            </a:pP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99930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altLang="it-IT" dirty="0" smtClean="0">
                <a:solidFill>
                  <a:srgbClr val="000066"/>
                </a:solidFill>
              </a:rPr>
              <a:t>Tutela risarcitoria</a:t>
            </a:r>
          </a:p>
        </p:txBody>
      </p:sp>
      <p:sp>
        <p:nvSpPr>
          <p:cNvPr id="10243" name="Segnaposto contenuto 5"/>
          <p:cNvSpPr>
            <a:spLocks noGrp="1"/>
          </p:cNvSpPr>
          <p:nvPr>
            <p:ph sz="quarter" idx="13"/>
          </p:nvPr>
        </p:nvSpPr>
        <p:spPr>
          <a:xfrm>
            <a:off x="1981200" y="1981200"/>
            <a:ext cx="8229600" cy="48768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it-IT" altLang="it-IT" sz="2800" dirty="0"/>
              <a:t>Rapporto estinto alla data del </a:t>
            </a:r>
            <a:r>
              <a:rPr lang="it-IT" altLang="it-IT" sz="2800" dirty="0" smtClean="0"/>
              <a:t>licenziamento</a:t>
            </a:r>
            <a:endParaRPr lang="it-IT" altLang="it-IT" sz="2800" dirty="0"/>
          </a:p>
          <a:p>
            <a:pPr>
              <a:defRPr/>
            </a:pPr>
            <a:r>
              <a:rPr lang="it-IT" altLang="it-IT" sz="2800" dirty="0"/>
              <a:t>Indennità risarcitoria nella misura di 2 mensilità per ogni anno di anzianità da 6 a 36</a:t>
            </a:r>
          </a:p>
          <a:p>
            <a:pPr marL="0" indent="0">
              <a:buNone/>
              <a:defRPr/>
            </a:pPr>
            <a:r>
              <a:rPr lang="it-IT" altLang="it-IT" sz="2800" dirty="0"/>
              <a:t>Nelle imprese con meno di 15 dipendenti:</a:t>
            </a:r>
          </a:p>
          <a:p>
            <a:pPr>
              <a:defRPr/>
            </a:pPr>
            <a:r>
              <a:rPr lang="it-IT" altLang="it-IT" sz="2800" dirty="0"/>
              <a:t>1 mensilità di ammontare pari alla retribuzione di riferimento per il calcolo del TFR per ogni anno di servizio (non inferiori a 2, né superiori a 6 mensilità).</a:t>
            </a:r>
          </a:p>
          <a:p>
            <a:pPr>
              <a:defRPr/>
            </a:pPr>
            <a:r>
              <a:rPr lang="it-IT" altLang="it-IT" sz="2800" dirty="0"/>
              <a:t>Non si applica la procedura presso la DTL ex art. 7 legge n. 604/1966 prevista dalla Legge Fornero in caso di licenziamenti per </a:t>
            </a:r>
            <a:r>
              <a:rPr lang="it-IT" altLang="it-IT" sz="2800" dirty="0" err="1"/>
              <a:t>gmo</a:t>
            </a:r>
            <a:endParaRPr lang="it-IT" altLang="it-IT" sz="2800" dirty="0"/>
          </a:p>
          <a:p>
            <a:pPr>
              <a:defRPr/>
            </a:pPr>
            <a:endParaRPr lang="it-IT" altLang="it-IT" sz="2800" dirty="0"/>
          </a:p>
          <a:p>
            <a:pPr>
              <a:defRPr/>
            </a:pPr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156834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2063750" y="260350"/>
            <a:ext cx="8229600" cy="1371600"/>
          </a:xfrm>
        </p:spPr>
        <p:txBody>
          <a:bodyPr/>
          <a:lstStyle/>
          <a:p>
            <a:pPr>
              <a:defRPr/>
            </a:pPr>
            <a:r>
              <a:rPr lang="it-IT" altLang="it-IT" dirty="0" smtClean="0">
                <a:solidFill>
                  <a:srgbClr val="000066"/>
                </a:solidFill>
              </a:rPr>
              <a:t>Eccezione: GIUSTIFICATO MOTIVO SOGGETTIVO E GIUSTA CAUSA</a:t>
            </a:r>
          </a:p>
        </p:txBody>
      </p:sp>
      <p:sp>
        <p:nvSpPr>
          <p:cNvPr id="11267" name="Segnaposto contenuto 2"/>
          <p:cNvSpPr>
            <a:spLocks noGrp="1"/>
          </p:cNvSpPr>
          <p:nvPr>
            <p:ph sz="quarter" idx="13"/>
          </p:nvPr>
        </p:nvSpPr>
        <p:spPr>
          <a:xfrm>
            <a:off x="1981200" y="1700214"/>
            <a:ext cx="8229600" cy="4897437"/>
          </a:xfrm>
          <a:prstGeom prst="rect">
            <a:avLst/>
          </a:prstGeom>
        </p:spPr>
        <p:txBody>
          <a:bodyPr/>
          <a:lstStyle/>
          <a:p>
            <a:pPr algn="just">
              <a:defRPr/>
            </a:pPr>
            <a:r>
              <a:rPr lang="it-IT" altLang="it-IT" sz="2400" u="sng" dirty="0"/>
              <a:t>Insussistenza materiale del fatto contestato al lavoratore</a:t>
            </a:r>
            <a:r>
              <a:rPr lang="it-IT" altLang="it-IT" sz="2400" dirty="0"/>
              <a:t>: reintegrazione commutabile + indennità (non superiore a 12 mensilità) se dimostrata in giudizio, con onere a carico del lavoratore</a:t>
            </a:r>
          </a:p>
          <a:p>
            <a:pPr algn="just">
              <a:defRPr/>
            </a:pPr>
            <a:r>
              <a:rPr lang="it-IT" altLang="it-IT" sz="2400" dirty="0"/>
              <a:t>non si applica nelle imprese con meno di 15 dipendenti: in difetto di fatto materiale si applicherà sempre tutela </a:t>
            </a:r>
            <a:r>
              <a:rPr lang="it-IT" altLang="it-IT" sz="2400" dirty="0" smtClean="0"/>
              <a:t>economica</a:t>
            </a:r>
            <a:endParaRPr lang="it-IT" altLang="it-IT" sz="2400" dirty="0"/>
          </a:p>
          <a:p>
            <a:pPr>
              <a:defRPr/>
            </a:pPr>
            <a:endParaRPr lang="it-IT" altLang="it-IT" sz="2400" dirty="0"/>
          </a:p>
          <a:p>
            <a:pPr>
              <a:buNone/>
              <a:defRPr/>
            </a:pPr>
            <a:endParaRPr lang="it-IT" altLang="it-IT" sz="2400" dirty="0"/>
          </a:p>
          <a:p>
            <a:pPr>
              <a:defRPr/>
            </a:pP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4589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altLang="it-IT" smtClean="0">
                <a:solidFill>
                  <a:srgbClr val="000066"/>
                </a:solidFill>
              </a:rPr>
              <a:t>VIZI FORMALI E PROCEDURALI</a:t>
            </a:r>
          </a:p>
        </p:txBody>
      </p:sp>
      <p:sp>
        <p:nvSpPr>
          <p:cNvPr id="12291" name="Segnaposto contenuto 2"/>
          <p:cNvSpPr>
            <a:spLocks noGrp="1"/>
          </p:cNvSpPr>
          <p:nvPr>
            <p:ph sz="quarter" idx="13"/>
          </p:nvPr>
        </p:nvSpPr>
        <p:spPr>
          <a:xfrm>
            <a:off x="2209800" y="2366964"/>
            <a:ext cx="7772400" cy="3424237"/>
          </a:xfrm>
          <a:prstGeom prst="rect">
            <a:avLst/>
          </a:prstGeom>
        </p:spPr>
        <p:txBody>
          <a:bodyPr/>
          <a:lstStyle/>
          <a:p>
            <a:pPr algn="just">
              <a:defRPr/>
            </a:pPr>
            <a:r>
              <a:rPr lang="it-IT" altLang="it-IT" dirty="0" smtClean="0"/>
              <a:t>1 mensilità dell’ultima retribuzione pari a quella di riferimento per il calcolo del TFR per ogni anno di servizio (non inferiore a 2, né superiore a 12)</a:t>
            </a:r>
          </a:p>
          <a:p>
            <a:pPr marL="0" indent="0" algn="just">
              <a:buNone/>
              <a:defRPr/>
            </a:pPr>
            <a:r>
              <a:rPr lang="it-IT" altLang="it-IT" dirty="0" smtClean="0"/>
              <a:t>Per le imprese con meno di 15 dipendenti:</a:t>
            </a:r>
          </a:p>
          <a:p>
            <a:pPr algn="just">
              <a:defRPr/>
            </a:pPr>
            <a:r>
              <a:rPr lang="it-IT" altLang="it-IT" dirty="0" smtClean="0"/>
              <a:t>½ mensilità per ogni anno di servizio, commisurata alla retribuzione di riferimento per il calcolo del TFR, non inferiore a 1 né superiore a 6 mensilità</a:t>
            </a:r>
          </a:p>
          <a:p>
            <a:pPr>
              <a:defRPr/>
            </a:pPr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156975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>
          <a:xfrm>
            <a:off x="1919288" y="476250"/>
            <a:ext cx="8229600" cy="1371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altLang="it-IT" b="1" smtClean="0">
                <a:solidFill>
                  <a:srgbClr val="000066"/>
                </a:solidFill>
              </a:rPr>
              <a:t>RISOLUZIONE STRAGIUDIZIALE E OFFERTA DI CONCILIAZIONE DA PARTE DEL DATORE</a:t>
            </a:r>
          </a:p>
        </p:txBody>
      </p:sp>
      <p:sp>
        <p:nvSpPr>
          <p:cNvPr id="16387" name="Segnaposto contenuto 2"/>
          <p:cNvSpPr>
            <a:spLocks noGrp="1"/>
          </p:cNvSpPr>
          <p:nvPr>
            <p:ph sz="quarter" idx="13"/>
          </p:nvPr>
        </p:nvSpPr>
        <p:spPr>
          <a:xfrm>
            <a:off x="1992313" y="2133601"/>
            <a:ext cx="8229600" cy="439102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it-IT" altLang="it-IT" sz="2800"/>
              <a:t>Entro 60 giorni dal licenziamento (termine per impugnazione) per evitare il giudizio;</a:t>
            </a:r>
          </a:p>
          <a:p>
            <a:pPr>
              <a:defRPr/>
            </a:pPr>
            <a:r>
              <a:rPr lang="it-IT" altLang="it-IT" sz="2800"/>
              <a:t>Pagamento di un’indennità risarcitoria pari a una mensilità dell’ultima retribuzione per ogni anno di anzianità di servizio con un min di 2 e un max di 18 (oppure min 1 e max 6 per piccole imprese).</a:t>
            </a:r>
          </a:p>
          <a:p>
            <a:pPr>
              <a:defRPr/>
            </a:pPr>
            <a:r>
              <a:rPr lang="it-IT" altLang="it-IT" sz="2800"/>
              <a:t>Il rapporto è risolto  è l’impugnazione del licenziamento rinunciata.</a:t>
            </a:r>
          </a:p>
        </p:txBody>
      </p:sp>
    </p:spTree>
    <p:extLst>
      <p:ext uri="{BB962C8B-B14F-4D97-AF65-F5344CB8AC3E}">
        <p14:creationId xmlns:p14="http://schemas.microsoft.com/office/powerpoint/2010/main" val="130038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Eccedenze di personale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589888" y="2133600"/>
            <a:ext cx="8789313" cy="377762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defRPr/>
            </a:pPr>
            <a:r>
              <a:rPr lang="it-IT" sz="2400" dirty="0" smtClean="0"/>
              <a:t>Varie cause: crisi, recupero produttività e profittabilità</a:t>
            </a:r>
            <a:endParaRPr lang="it-IT" sz="2400" dirty="0"/>
          </a:p>
          <a:p>
            <a:pPr algn="just">
              <a:defRPr/>
            </a:pPr>
            <a:r>
              <a:rPr lang="it-IT" sz="2400" dirty="0" smtClean="0"/>
              <a:t>Effetti: ridimensionamento del personale</a:t>
            </a:r>
            <a:endParaRPr lang="it-IT" sz="2400" dirty="0"/>
          </a:p>
          <a:p>
            <a:pPr algn="just">
              <a:defRPr/>
            </a:pPr>
            <a:r>
              <a:rPr lang="it-IT" sz="2400" dirty="0" smtClean="0"/>
              <a:t>I licenziamenti come ultima </a:t>
            </a:r>
            <a:r>
              <a:rPr lang="it-IT" sz="2400" i="1" dirty="0" smtClean="0"/>
              <a:t>ratio</a:t>
            </a:r>
            <a:r>
              <a:rPr lang="it-IT" sz="2400" dirty="0" smtClean="0"/>
              <a:t> </a:t>
            </a:r>
            <a:endParaRPr lang="it-IT" sz="2400" dirty="0"/>
          </a:p>
          <a:p>
            <a:pPr algn="just">
              <a:defRPr/>
            </a:pPr>
            <a:r>
              <a:rPr lang="it-IT" sz="2400" dirty="0" smtClean="0"/>
              <a:t>Bilanciamento tra tutela dei singoli e diritto di riorganizzazione (libertà di iniziativa economica)</a:t>
            </a:r>
          </a:p>
          <a:p>
            <a:pPr algn="just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60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ccia">
  <a:themeElements>
    <a:clrScheme name="Gocci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cci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cci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Goccia</Template>
  <TotalTime>83</TotalTime>
  <Words>2088</Words>
  <Application>Microsoft Office PowerPoint</Application>
  <PresentationFormat>Personalizzato</PresentationFormat>
  <Paragraphs>166</Paragraphs>
  <Slides>31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Goccia</vt:lpstr>
      <vt:lpstr>Licenziamenti: sanzioni</vt:lpstr>
      <vt:lpstr>Conseguenza licenziamento ILLEGITTIMO</vt:lpstr>
      <vt:lpstr>DISCIPLINA DEL LICENZIAMENTO DOPO IL D.LGS ATTUATIVO DEL JOBS ACT (n. 23 del 4 Marzo 2015)</vt:lpstr>
      <vt:lpstr>LICENZIAMENTO ILLEGITTIMO INDIVUALE: tutela ripristinatoria residuale</vt:lpstr>
      <vt:lpstr>Tutela risarcitoria</vt:lpstr>
      <vt:lpstr>Eccezione: GIUSTIFICATO MOTIVO SOGGETTIVO E GIUSTA CAUSA</vt:lpstr>
      <vt:lpstr>VIZI FORMALI E PROCEDURALI</vt:lpstr>
      <vt:lpstr>RISOLUZIONE STRAGIUDIZIALE E OFFERTA DI CONCILIAZIONE DA PARTE DEL DATORE</vt:lpstr>
      <vt:lpstr>Eccedenze di personale</vt:lpstr>
      <vt:lpstr>Strumenti di governo</vt:lpstr>
      <vt:lpstr>Attori della partita</vt:lpstr>
      <vt:lpstr>Riforma ammortizzatori sociali</vt:lpstr>
      <vt:lpstr>Cassa Integrazione Guadagni</vt:lpstr>
      <vt:lpstr>Presupposti – d.lgs. n. 148/2015</vt:lpstr>
      <vt:lpstr>Ambito CIGO</vt:lpstr>
      <vt:lpstr>Ambito CIGS</vt:lpstr>
      <vt:lpstr>Cause integrabili</vt:lpstr>
      <vt:lpstr>CDS difensivo (I)</vt:lpstr>
      <vt:lpstr>CDS difensivo (II)</vt:lpstr>
      <vt:lpstr>CDS espansivo (I)</vt:lpstr>
      <vt:lpstr>Procedura fase sindacale per CIGO e CIGS (I)</vt:lpstr>
      <vt:lpstr>Procedura fase sindacale per CIGO e CIGS (II)</vt:lpstr>
      <vt:lpstr>Procedimento (I)</vt:lpstr>
      <vt:lpstr>Procedimento (II)</vt:lpstr>
      <vt:lpstr>Indennità (I)</vt:lpstr>
      <vt:lpstr>Indennità (II)</vt:lpstr>
      <vt:lpstr>Durata</vt:lpstr>
      <vt:lpstr>LICENZIAMENTO COLLETTIVO DOPO IL JOBS ACT</vt:lpstr>
      <vt:lpstr>IPOTESI ESCLUSE DALLA LEGGE n. 223/1991</vt:lpstr>
      <vt:lpstr>PROCEDURA</vt:lpstr>
      <vt:lpstr>CRITERI DI SCELTA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Alessandra</dc:creator>
  <cp:lastModifiedBy>compaqnc8430</cp:lastModifiedBy>
  <cp:revision>6</cp:revision>
  <dcterms:created xsi:type="dcterms:W3CDTF">2018-11-26T15:34:10Z</dcterms:created>
  <dcterms:modified xsi:type="dcterms:W3CDTF">2018-11-28T09:18:28Z</dcterms:modified>
</cp:coreProperties>
</file>