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9"/>
  </p:notesMasterIdLst>
  <p:sldIdLst>
    <p:sldId id="256" r:id="rId2"/>
    <p:sldId id="262" r:id="rId3"/>
    <p:sldId id="258" r:id="rId4"/>
    <p:sldId id="265" r:id="rId5"/>
    <p:sldId id="267" r:id="rId6"/>
    <p:sldId id="271" r:id="rId7"/>
    <p:sldId id="270" r:id="rId8"/>
    <p:sldId id="269" r:id="rId9"/>
    <p:sldId id="268" r:id="rId10"/>
    <p:sldId id="272" r:id="rId11"/>
    <p:sldId id="273" r:id="rId12"/>
    <p:sldId id="274" r:id="rId13"/>
    <p:sldId id="278" r:id="rId14"/>
    <p:sldId id="277" r:id="rId15"/>
    <p:sldId id="279" r:id="rId16"/>
    <p:sldId id="276" r:id="rId17"/>
    <p:sldId id="264"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61" autoAdjust="0"/>
    <p:restoredTop sz="94662" autoAdjust="0"/>
  </p:normalViewPr>
  <p:slideViewPr>
    <p:cSldViewPr snapToGrid="0" snapToObjects="1">
      <p:cViewPr varScale="1">
        <p:scale>
          <a:sx n="69" d="100"/>
          <a:sy n="69" d="100"/>
        </p:scale>
        <p:origin x="492" y="84"/>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32D04-B328-C548-A723-9E979D099E2A}" type="datetimeFigureOut">
              <a:rPr lang="it-IT" smtClean="0"/>
              <a:t>28/10/2018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A2F84-5A3D-2848-A896-83FF17320A00}" type="slidenum">
              <a:rPr lang="it-IT" smtClean="0"/>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stile</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A886206-FC06-D844-8899-5EE885A7C025}" type="datetimeFigureOut">
              <a:rPr lang="it-IT" smtClean="0"/>
              <a:t>28/10/2018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A886206-FC06-D844-8899-5EE885A7C025}" type="datetimeFigureOut">
              <a:rPr lang="it-IT" smtClean="0"/>
              <a:t>28/10/2018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A886206-FC06-D844-8899-5EE885A7C025}" type="datetimeFigureOut">
              <a:rPr lang="it-IT" smtClean="0"/>
              <a:t>28/10/2018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A886206-FC06-D844-8899-5EE885A7C025}" type="datetimeFigureOut">
              <a:rPr lang="it-IT" smtClean="0"/>
              <a:t>28/10/2018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stile</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t>28/10/2018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A886206-FC06-D844-8899-5EE885A7C025}" type="datetimeFigureOut">
              <a:rPr lang="it-IT" smtClean="0"/>
              <a:t>28/10/2018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A886206-FC06-D844-8899-5EE885A7C025}" type="datetimeFigureOut">
              <a:rPr lang="it-IT" smtClean="0"/>
              <a:t>28/10/2018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2A886206-FC06-D844-8899-5EE885A7C025}" type="datetimeFigureOut">
              <a:rPr lang="it-IT" smtClean="0"/>
              <a:t>28/10/2018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t>28/10/2018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t>28/10/2018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t>28/10/2018</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t>28/10/2018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0" y="0"/>
            <a:ext cx="12192000" cy="68580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0800" y="1737106"/>
            <a:ext cx="4495800" cy="2895600"/>
          </a:xfrm>
          <a:prstGeom prst="rect">
            <a:avLst/>
          </a:prstGeom>
        </p:spPr>
      </p:pic>
    </p:spTree>
    <p:extLst>
      <p:ext uri="{BB962C8B-B14F-4D97-AF65-F5344CB8AC3E}">
        <p14:creationId xmlns:p14="http://schemas.microsoft.com/office/powerpoint/2010/main" val="2027324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943601"/>
          </a:xfrm>
        </p:spPr>
        <p:txBody>
          <a:bodyPr>
            <a:normAutofit/>
          </a:bodyPr>
          <a:lstStyle/>
          <a:p>
            <a:pPr marL="0" indent="0" algn="ctr">
              <a:buNone/>
            </a:pPr>
            <a:endParaRPr lang="it-IT" sz="2000" dirty="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Dopo la condanna subita dall’Italia viene modificato </a:t>
            </a:r>
            <a:r>
              <a:rPr lang="it-IT" sz="2000" b="1" dirty="0" smtClean="0">
                <a:solidFill>
                  <a:schemeClr val="accent1">
                    <a:lumMod val="75000"/>
                  </a:schemeClr>
                </a:solidFill>
                <a:latin typeface="Arial"/>
                <a:ea typeface="Helvetica Neue LT Std 55 Roman" charset="0"/>
                <a:cs typeface="Arial"/>
              </a:rPr>
              <a:t>il d. </a:t>
            </a:r>
            <a:r>
              <a:rPr lang="it-IT" sz="2000" b="1" dirty="0" err="1" smtClean="0">
                <a:solidFill>
                  <a:schemeClr val="accent1">
                    <a:lumMod val="75000"/>
                  </a:schemeClr>
                </a:solidFill>
                <a:latin typeface="Arial"/>
                <a:ea typeface="Helvetica Neue LT Std 55 Roman" charset="0"/>
                <a:cs typeface="Arial"/>
              </a:rPr>
              <a:t>lgs</a:t>
            </a:r>
            <a:r>
              <a:rPr lang="it-IT" sz="2000" b="1" dirty="0" smtClean="0">
                <a:solidFill>
                  <a:schemeClr val="accent1">
                    <a:lumMod val="75000"/>
                  </a:schemeClr>
                </a:solidFill>
                <a:latin typeface="Arial"/>
                <a:ea typeface="Helvetica Neue LT Std 55 Roman" charset="0"/>
                <a:cs typeface="Arial"/>
              </a:rPr>
              <a:t>. 216/2003 </a:t>
            </a:r>
            <a:r>
              <a:rPr lang="it-IT" sz="2000" dirty="0" smtClean="0">
                <a:latin typeface="Arial"/>
                <a:ea typeface="Helvetica Neue LT Std 55 Roman" charset="0"/>
                <a:cs typeface="Arial"/>
              </a:rPr>
              <a:t>(art. 9 co. 4 </a:t>
            </a:r>
            <a:r>
              <a:rPr lang="it-IT" sz="2000" dirty="0" err="1" smtClean="0">
                <a:latin typeface="Arial"/>
                <a:ea typeface="Helvetica Neue LT Std 55 Roman" charset="0"/>
                <a:cs typeface="Arial"/>
              </a:rPr>
              <a:t>d.l.</a:t>
            </a:r>
            <a:r>
              <a:rPr lang="it-IT" sz="2000" dirty="0" smtClean="0">
                <a:latin typeface="Arial"/>
                <a:ea typeface="Helvetica Neue LT Std 55 Roman" charset="0"/>
                <a:cs typeface="Arial"/>
              </a:rPr>
              <a:t> 76/2013 convertito in l. 99/13), aggiungendo </a:t>
            </a:r>
            <a:r>
              <a:rPr lang="it-IT" sz="2000" b="1" dirty="0" smtClean="0">
                <a:solidFill>
                  <a:schemeClr val="accent1">
                    <a:lumMod val="75000"/>
                  </a:schemeClr>
                </a:solidFill>
                <a:latin typeface="Arial"/>
                <a:ea typeface="Helvetica Neue LT Std 55 Roman" charset="0"/>
                <a:cs typeface="Arial"/>
              </a:rPr>
              <a:t>all’art. 3 il comma 3 bis </a:t>
            </a:r>
            <a:r>
              <a:rPr lang="it-IT" sz="2000" dirty="0" smtClean="0">
                <a:latin typeface="Arial"/>
                <a:ea typeface="Helvetica Neue LT Std 55 Roman" charset="0"/>
                <a:cs typeface="Arial"/>
              </a:rPr>
              <a:t>ai sensi del quale «al fine di garantire il rispetto del principio di parità di trattamento delle persone con disabilità, i datori di lavoro pubblici e privati sono tenuti ad adottare accomodamenti ragionevoli come definiti dalla Convenzione delle nazioni unite sui diritti delle persone con disabilità (…) per garantire alle persone con disabilità la piena eguaglianza con gli altri lavoratori». </a:t>
            </a:r>
          </a:p>
          <a:p>
            <a:pPr marL="0" indent="0" algn="ctr">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Ulteriori implicazioni: la </a:t>
            </a:r>
            <a:r>
              <a:rPr lang="it-IT" sz="2000" dirty="0" smtClean="0">
                <a:latin typeface="Arial"/>
                <a:ea typeface="Helvetica Neue LT Std 55 Roman" charset="0"/>
                <a:cs typeface="Arial"/>
              </a:rPr>
              <a:t>previsione dell’art. 10 co. 3 l. 68/99 e, in particolare, il richiamo ai possibili adattamenti dell’organizzazione del lavoro (nel caso di incompatibilità sopravvenuta tra stato di salute del disabile e mansioni cui è adibito è legittima la risoluzione del rapporto una volta che la commissione competente accerti la definitiva impossibilità di inserire il disabile in </a:t>
            </a:r>
            <a:r>
              <a:rPr lang="it-IT" sz="2000" dirty="0" smtClean="0">
                <a:latin typeface="Arial"/>
                <a:ea typeface="Helvetica Neue LT Std 55 Roman" charset="0"/>
                <a:cs typeface="Arial"/>
              </a:rPr>
              <a:t>azienda </a:t>
            </a:r>
            <a:r>
              <a:rPr lang="it-IT" sz="2000" dirty="0" err="1" smtClean="0">
                <a:latin typeface="Arial"/>
                <a:ea typeface="Helvetica Neue LT Std 55 Roman" charset="0"/>
                <a:cs typeface="Arial"/>
              </a:rPr>
              <a:t>Cass</a:t>
            </a:r>
            <a:r>
              <a:rPr lang="it-IT" sz="2000" dirty="0" smtClean="0">
                <a:latin typeface="Arial"/>
                <a:ea typeface="Helvetica Neue LT Std 55 Roman" charset="0"/>
                <a:cs typeface="Arial"/>
              </a:rPr>
              <a:t>. 13 novembre 2009, n. </a:t>
            </a:r>
            <a:r>
              <a:rPr lang="it-IT" sz="2000" smtClean="0">
                <a:latin typeface="Arial"/>
                <a:ea typeface="Helvetica Neue LT Std 55 Roman" charset="0"/>
                <a:cs typeface="Arial"/>
              </a:rPr>
              <a:t>24091) </a:t>
            </a:r>
            <a:r>
              <a:rPr lang="it-IT" sz="2000" b="1" dirty="0" smtClean="0">
                <a:latin typeface="Arial"/>
                <a:ea typeface="Helvetica Neue LT Std 55 Roman" charset="0"/>
                <a:cs typeface="Arial"/>
              </a:rPr>
              <a:t>deve essere letto in combinato disposto con la nuova previsione di accomodamento ragionevole </a:t>
            </a:r>
            <a:r>
              <a:rPr lang="it-IT" sz="2000" dirty="0" smtClean="0">
                <a:latin typeface="Arial"/>
                <a:ea typeface="Helvetica Neue LT Std 55 Roman" charset="0"/>
                <a:cs typeface="Arial"/>
              </a:rPr>
              <a:t>(</a:t>
            </a:r>
            <a:r>
              <a:rPr lang="it-IT" sz="2000" i="1" dirty="0" smtClean="0">
                <a:latin typeface="Arial"/>
                <a:ea typeface="Helvetica Neue LT Std 55 Roman" charset="0"/>
                <a:cs typeface="Arial"/>
              </a:rPr>
              <a:t>messa in discussione giurisprudenza sulla intangibilità del potere organizzativo del datore di lavoro</a:t>
            </a:r>
            <a:r>
              <a:rPr lang="it-IT" sz="2000" dirty="0" smtClean="0">
                <a:latin typeface="Arial"/>
                <a:ea typeface="Helvetica Neue LT Std 55 Roman" charset="0"/>
                <a:cs typeface="Arial"/>
              </a:rPr>
              <a:t>)</a:t>
            </a:r>
          </a:p>
          <a:p>
            <a:pPr marL="0" indent="0" algn="ctr">
              <a:buNone/>
            </a:pP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lvl="0" indent="0" algn="ctr">
              <a:buNone/>
            </a:pPr>
            <a:endParaRPr lang="it-IT" sz="2000" dirty="0">
              <a:latin typeface="Arial"/>
              <a:ea typeface="Helvetica Neue LT Std 55 Roman" charset="0"/>
              <a:cs typeface="Arial"/>
            </a:endParaRPr>
          </a:p>
        </p:txBody>
      </p:sp>
    </p:spTree>
    <p:extLst>
      <p:ext uri="{BB962C8B-B14F-4D97-AF65-F5344CB8AC3E}">
        <p14:creationId xmlns:p14="http://schemas.microsoft.com/office/powerpoint/2010/main" val="2794318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a:bodyPr>
          <a:lstStyle/>
          <a:p>
            <a:pPr marL="0" indent="0" algn="just">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Importante:</a:t>
            </a:r>
            <a:endParaRPr lang="it-IT" sz="2000" dirty="0" smtClean="0">
              <a:latin typeface="Arial"/>
              <a:ea typeface="Helvetica Neue LT Std 55 Roman" charset="0"/>
              <a:cs typeface="Arial"/>
            </a:endParaRP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Prima di procedere al licenziamento occorrerà verificare la possibilità di adottare tutte le </a:t>
            </a:r>
            <a:r>
              <a:rPr lang="it-IT" sz="2000" b="1" dirty="0" smtClean="0">
                <a:solidFill>
                  <a:schemeClr val="accent1">
                    <a:lumMod val="75000"/>
                  </a:schemeClr>
                </a:solidFill>
                <a:latin typeface="Arial"/>
                <a:ea typeface="Helvetica Neue LT Std 55 Roman" charset="0"/>
                <a:cs typeface="Arial"/>
              </a:rPr>
              <a:t>soluzioni personalizzate </a:t>
            </a:r>
            <a:r>
              <a:rPr lang="it-IT" sz="2000" dirty="0" smtClean="0">
                <a:latin typeface="Arial"/>
                <a:ea typeface="Helvetica Neue LT Std 55 Roman" charset="0"/>
                <a:cs typeface="Arial"/>
              </a:rPr>
              <a:t>che consentano al disabile di continuare a svolgere l’attività lavorativa, ciò tuttavia non deve comportare un </a:t>
            </a:r>
            <a:r>
              <a:rPr lang="it-IT" sz="2000" b="1" dirty="0" smtClean="0">
                <a:solidFill>
                  <a:schemeClr val="accent1">
                    <a:lumMod val="75000"/>
                  </a:schemeClr>
                </a:solidFill>
                <a:latin typeface="Arial"/>
                <a:ea typeface="Helvetica Neue LT Std 55 Roman" charset="0"/>
                <a:cs typeface="Arial"/>
              </a:rPr>
              <a:t>onere sproporzionato</a:t>
            </a:r>
            <a:r>
              <a:rPr lang="it-IT" sz="2000" dirty="0" smtClean="0">
                <a:latin typeface="Arial"/>
                <a:ea typeface="Helvetica Neue LT Std 55 Roman" charset="0"/>
                <a:cs typeface="Arial"/>
              </a:rPr>
              <a:t>. </a:t>
            </a:r>
          </a:p>
          <a:p>
            <a:pPr marL="0" indent="0" algn="ctr">
              <a:buNone/>
            </a:pPr>
            <a:r>
              <a:rPr lang="it-IT" sz="2000" dirty="0" smtClean="0">
                <a:latin typeface="Arial"/>
                <a:ea typeface="Helvetica Neue LT Std 55 Roman" charset="0"/>
                <a:cs typeface="Arial"/>
              </a:rPr>
              <a:t>Per il datore di lavoro pubblico: limite delle risorse disponibili a legislazione vigente, assunto che potrebbe depotenziare l’adozione di soluzioni ragionevoli da parte delle pubbliche amministrazioni. </a:t>
            </a:r>
          </a:p>
          <a:p>
            <a:pPr marL="0" indent="0" algn="ctr">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1992191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290944"/>
            <a:ext cx="10801350" cy="6296958"/>
          </a:xfrm>
        </p:spPr>
        <p:txBody>
          <a:bodyPr>
            <a:normAutofit lnSpcReduction="10000"/>
          </a:bodyPr>
          <a:lstStyle/>
          <a:p>
            <a:pPr marL="0" lvl="0" indent="0" algn="ctr">
              <a:buNone/>
            </a:pPr>
            <a:endParaRPr lang="it-IT" sz="2000" dirty="0" smtClean="0">
              <a:solidFill>
                <a:prstClr val="black"/>
              </a:solidFill>
              <a:latin typeface="Arial"/>
              <a:ea typeface="Helvetica Neue LT Std 55 Roman" charset="0"/>
              <a:cs typeface="Arial"/>
            </a:endParaRPr>
          </a:p>
          <a:p>
            <a:pPr marL="0" lvl="0" indent="0" algn="ctr">
              <a:buNone/>
            </a:pPr>
            <a:r>
              <a:rPr lang="it-IT" sz="2000" dirty="0" smtClean="0">
                <a:solidFill>
                  <a:prstClr val="black"/>
                </a:solidFill>
                <a:latin typeface="Arial"/>
                <a:ea typeface="Helvetica Neue LT Std 55 Roman" charset="0"/>
                <a:cs typeface="Arial"/>
              </a:rPr>
              <a:t>Le </a:t>
            </a:r>
            <a:r>
              <a:rPr lang="it-IT" sz="2000" dirty="0">
                <a:solidFill>
                  <a:prstClr val="black"/>
                </a:solidFill>
                <a:latin typeface="Arial"/>
                <a:ea typeface="Helvetica Neue LT Std 55 Roman" charset="0"/>
                <a:cs typeface="Arial"/>
              </a:rPr>
              <a:t>due anime dell’</a:t>
            </a:r>
            <a:r>
              <a:rPr lang="it-IT" sz="2000" dirty="0">
                <a:solidFill>
                  <a:srgbClr val="FF0000"/>
                </a:solidFill>
                <a:latin typeface="Arial"/>
                <a:ea typeface="Helvetica Neue LT Std 55 Roman" charset="0"/>
                <a:cs typeface="Arial"/>
              </a:rPr>
              <a:t>inclusione </a:t>
            </a:r>
            <a:r>
              <a:rPr lang="it-IT" sz="2000" dirty="0" smtClean="0">
                <a:solidFill>
                  <a:prstClr val="black"/>
                </a:solidFill>
                <a:latin typeface="Arial"/>
                <a:ea typeface="Helvetica Neue LT Std 55 Roman" charset="0"/>
                <a:cs typeface="Arial"/>
              </a:rPr>
              <a:t>:</a:t>
            </a:r>
            <a:endParaRPr lang="it-IT" sz="2000" dirty="0">
              <a:solidFill>
                <a:prstClr val="black"/>
              </a:solidFill>
              <a:latin typeface="Arial"/>
              <a:ea typeface="Helvetica Neue LT Std 55 Roman" charset="0"/>
              <a:cs typeface="Arial"/>
            </a:endParaRPr>
          </a:p>
          <a:p>
            <a:pPr marL="0" lvl="0" indent="0" algn="ctr">
              <a:buNone/>
            </a:pPr>
            <a:r>
              <a:rPr lang="it-IT" sz="2000" dirty="0">
                <a:solidFill>
                  <a:prstClr val="black"/>
                </a:solidFill>
                <a:latin typeface="Arial"/>
                <a:ea typeface="Helvetica Neue LT Std 55 Roman" charset="0"/>
                <a:cs typeface="Arial"/>
              </a:rPr>
              <a:t>«a mezzo» assistenza </a:t>
            </a:r>
            <a:r>
              <a:rPr lang="it-IT" sz="2000" dirty="0">
                <a:solidFill>
                  <a:srgbClr val="FF0000"/>
                </a:solidFill>
                <a:latin typeface="Arial"/>
                <a:ea typeface="Helvetica Neue LT Std 55 Roman" charset="0"/>
                <a:cs typeface="Arial"/>
              </a:rPr>
              <a:t>e/o</a:t>
            </a:r>
            <a:r>
              <a:rPr lang="it-IT" sz="2000" dirty="0">
                <a:solidFill>
                  <a:prstClr val="black"/>
                </a:solidFill>
                <a:latin typeface="Arial"/>
                <a:ea typeface="Helvetica Neue LT Std 55 Roman" charset="0"/>
                <a:cs typeface="Arial"/>
              </a:rPr>
              <a:t> «a mezzo» lavoro (Zoppoli 2007, p.83),</a:t>
            </a:r>
          </a:p>
          <a:p>
            <a:pPr marL="0" lvl="0" indent="0" algn="ctr">
              <a:buNone/>
            </a:pPr>
            <a:r>
              <a:rPr lang="it-IT" sz="2000" dirty="0">
                <a:solidFill>
                  <a:prstClr val="black"/>
                </a:solidFill>
                <a:latin typeface="Arial"/>
                <a:ea typeface="Helvetica Neue LT Std 55 Roman" charset="0"/>
                <a:cs typeface="Arial"/>
              </a:rPr>
              <a:t>due linee di intervento che devono avere «coesistenza pacifica». </a:t>
            </a:r>
          </a:p>
          <a:p>
            <a:pPr marL="0" indent="0" algn="just">
              <a:buNone/>
            </a:pPr>
            <a:endParaRPr lang="it-IT" sz="2000" dirty="0" smtClean="0">
              <a:latin typeface="Arial"/>
              <a:ea typeface="Helvetica Neue LT Std 55 Roman" charset="0"/>
              <a:cs typeface="Arial"/>
            </a:endParaRPr>
          </a:p>
          <a:p>
            <a:pPr marL="0" indent="0" algn="just">
              <a:buNone/>
            </a:pPr>
            <a:r>
              <a:rPr lang="it-IT" sz="1800" i="1" dirty="0" smtClean="0">
                <a:latin typeface="Arial"/>
                <a:ea typeface="Helvetica Neue LT Std 55 Roman" charset="0"/>
                <a:cs typeface="Arial"/>
              </a:rPr>
              <a:t>Inclusione sociale tramite assistenza: </a:t>
            </a:r>
          </a:p>
          <a:p>
            <a:pPr marL="0" indent="0" algn="just">
              <a:buNone/>
            </a:pPr>
            <a:r>
              <a:rPr lang="it-IT" sz="1800" i="1" dirty="0" smtClean="0">
                <a:latin typeface="Arial"/>
                <a:ea typeface="Helvetica Neue LT Std 55 Roman" charset="0"/>
                <a:cs typeface="Arial"/>
              </a:rPr>
              <a:t>art. 38 </a:t>
            </a:r>
            <a:r>
              <a:rPr lang="it-IT" sz="1800" i="1" dirty="0" err="1" smtClean="0">
                <a:latin typeface="Arial"/>
                <a:ea typeface="Helvetica Neue LT Std 55 Roman" charset="0"/>
                <a:cs typeface="Arial"/>
              </a:rPr>
              <a:t>Cost</a:t>
            </a:r>
            <a:r>
              <a:rPr lang="it-IT" sz="1800" i="1" dirty="0" smtClean="0">
                <a:latin typeface="Arial"/>
                <a:ea typeface="Helvetica Neue LT Std 55 Roman" charset="0"/>
                <a:cs typeface="Arial"/>
              </a:rPr>
              <a:t>. </a:t>
            </a:r>
          </a:p>
          <a:p>
            <a:pPr marL="0" indent="0" algn="just">
              <a:buNone/>
            </a:pPr>
            <a:r>
              <a:rPr lang="it-IT" sz="1800" dirty="0">
                <a:latin typeface="Arial"/>
                <a:ea typeface="Helvetica Neue LT Std 55 Roman" charset="0"/>
                <a:cs typeface="Arial"/>
              </a:rPr>
              <a:t>Ogni cittadino inabile al lavoro e sprovvisto dei mezzi necessari per vivere ha diritto al mantenimento e all'assistenza sociale</a:t>
            </a:r>
            <a:r>
              <a:rPr lang="it-IT" sz="1800" dirty="0" smtClean="0">
                <a:latin typeface="Arial"/>
                <a:ea typeface="Helvetica Neue LT Std 55 Roman" charset="0"/>
                <a:cs typeface="Arial"/>
              </a:rPr>
              <a:t>.</a:t>
            </a:r>
            <a:endParaRPr lang="it-IT" sz="1800" dirty="0">
              <a:latin typeface="Arial"/>
              <a:ea typeface="Helvetica Neue LT Std 55 Roman" charset="0"/>
              <a:cs typeface="Arial"/>
            </a:endParaRPr>
          </a:p>
          <a:p>
            <a:pPr marL="0" indent="0" algn="just">
              <a:buNone/>
            </a:pPr>
            <a:r>
              <a:rPr lang="it-IT" sz="1800" dirty="0">
                <a:latin typeface="Arial"/>
                <a:ea typeface="Helvetica Neue LT Std 55 Roman" charset="0"/>
                <a:cs typeface="Arial"/>
              </a:rPr>
              <a:t>I lavoratori hanno diritto che siano preveduti ed assicurati mezzi adeguati alle loro esigenze di vita in caso di infortunio, malattia, </a:t>
            </a:r>
            <a:r>
              <a:rPr lang="it-IT" sz="1800" dirty="0" err="1">
                <a:latin typeface="Arial"/>
                <a:ea typeface="Helvetica Neue LT Std 55 Roman" charset="0"/>
                <a:cs typeface="Arial"/>
              </a:rPr>
              <a:t>invalidita`</a:t>
            </a:r>
            <a:r>
              <a:rPr lang="it-IT" sz="1800" dirty="0">
                <a:latin typeface="Arial"/>
                <a:ea typeface="Helvetica Neue LT Std 55 Roman" charset="0"/>
                <a:cs typeface="Arial"/>
              </a:rPr>
              <a:t> e vecchiaia, disoccupazione involontaria [c.c. 2110</a:t>
            </a:r>
            <a:r>
              <a:rPr lang="it-IT" sz="1800" dirty="0" smtClean="0">
                <a:latin typeface="Arial"/>
                <a:ea typeface="Helvetica Neue LT Std 55 Roman" charset="0"/>
                <a:cs typeface="Arial"/>
              </a:rPr>
              <a:t>].</a:t>
            </a:r>
            <a:endParaRPr lang="it-IT" sz="1800" dirty="0">
              <a:latin typeface="Arial"/>
              <a:ea typeface="Helvetica Neue LT Std 55 Roman" charset="0"/>
              <a:cs typeface="Arial"/>
            </a:endParaRPr>
          </a:p>
          <a:p>
            <a:pPr marL="0" indent="0" algn="just">
              <a:buNone/>
            </a:pPr>
            <a:r>
              <a:rPr lang="it-IT" sz="1800" dirty="0">
                <a:latin typeface="Arial"/>
                <a:ea typeface="Helvetica Neue LT Std 55 Roman" charset="0"/>
                <a:cs typeface="Arial"/>
              </a:rPr>
              <a:t>Gli inabili ed i minorati hanno diritto </a:t>
            </a:r>
            <a:r>
              <a:rPr lang="it-IT" sz="1800" dirty="0" smtClean="0">
                <a:latin typeface="Arial"/>
                <a:ea typeface="Helvetica Neue LT Std 55 Roman" charset="0"/>
                <a:cs typeface="Arial"/>
              </a:rPr>
              <a:t>all'educazione </a:t>
            </a:r>
            <a:r>
              <a:rPr lang="it-IT" sz="1800" dirty="0">
                <a:latin typeface="Arial"/>
                <a:ea typeface="Helvetica Neue LT Std 55 Roman" charset="0"/>
                <a:cs typeface="Arial"/>
              </a:rPr>
              <a:t>e all'avviamento </a:t>
            </a:r>
            <a:r>
              <a:rPr lang="it-IT" sz="1800" dirty="0" smtClean="0">
                <a:latin typeface="Arial"/>
                <a:ea typeface="Helvetica Neue LT Std 55 Roman" charset="0"/>
                <a:cs typeface="Arial"/>
              </a:rPr>
              <a:t>professionale.</a:t>
            </a:r>
            <a:endParaRPr lang="it-IT" sz="1800" dirty="0">
              <a:latin typeface="Arial"/>
              <a:ea typeface="Helvetica Neue LT Std 55 Roman" charset="0"/>
              <a:cs typeface="Arial"/>
            </a:endParaRPr>
          </a:p>
          <a:p>
            <a:pPr marL="0" indent="0" algn="just">
              <a:buNone/>
            </a:pPr>
            <a:r>
              <a:rPr lang="it-IT" sz="1800" dirty="0">
                <a:latin typeface="Arial"/>
                <a:ea typeface="Helvetica Neue LT Std 55 Roman" charset="0"/>
                <a:cs typeface="Arial"/>
              </a:rPr>
              <a:t>Ai compiti previsti in questo articolo provvedono organi ed istituti predisposti o integrati dallo Stato</a:t>
            </a:r>
            <a:r>
              <a:rPr lang="it-IT" sz="1800" dirty="0" smtClean="0">
                <a:latin typeface="Arial"/>
                <a:ea typeface="Helvetica Neue LT Std 55 Roman" charset="0"/>
                <a:cs typeface="Arial"/>
              </a:rPr>
              <a:t>.</a:t>
            </a:r>
            <a:endParaRPr lang="it-IT" sz="1800" dirty="0">
              <a:latin typeface="Arial"/>
              <a:ea typeface="Helvetica Neue LT Std 55 Roman" charset="0"/>
              <a:cs typeface="Arial"/>
            </a:endParaRPr>
          </a:p>
          <a:p>
            <a:pPr marL="0" indent="0" algn="just">
              <a:buNone/>
            </a:pPr>
            <a:r>
              <a:rPr lang="it-IT" sz="1800" dirty="0">
                <a:latin typeface="Arial"/>
                <a:ea typeface="Helvetica Neue LT Std 55 Roman" charset="0"/>
                <a:cs typeface="Arial"/>
              </a:rPr>
              <a:t>L'assistenza privata è</a:t>
            </a:r>
            <a:r>
              <a:rPr lang="it-IT" sz="1800" dirty="0" smtClean="0">
                <a:latin typeface="Arial"/>
                <a:ea typeface="Helvetica Neue LT Std 55 Roman" charset="0"/>
                <a:cs typeface="Arial"/>
              </a:rPr>
              <a:t> </a:t>
            </a:r>
            <a:r>
              <a:rPr lang="it-IT" sz="1800" dirty="0">
                <a:latin typeface="Arial"/>
                <a:ea typeface="Helvetica Neue LT Std 55 Roman" charset="0"/>
                <a:cs typeface="Arial"/>
              </a:rPr>
              <a:t>libera</a:t>
            </a:r>
            <a:r>
              <a:rPr lang="it-IT" sz="1800" dirty="0" smtClean="0">
                <a:latin typeface="Arial"/>
                <a:ea typeface="Helvetica Neue LT Std 55 Roman" charset="0"/>
                <a:cs typeface="Arial"/>
              </a:rPr>
              <a:t>.</a:t>
            </a:r>
          </a:p>
          <a:p>
            <a:pPr marL="0" indent="0" algn="just">
              <a:buNone/>
            </a:pPr>
            <a:endParaRPr lang="it-IT" sz="1800" b="1" dirty="0" smtClean="0">
              <a:latin typeface="Arial"/>
              <a:ea typeface="Helvetica Neue LT Std 55 Roman" charset="0"/>
              <a:cs typeface="Arial"/>
            </a:endParaRPr>
          </a:p>
          <a:p>
            <a:pPr marL="0" indent="0" algn="just">
              <a:buNone/>
            </a:pPr>
            <a:r>
              <a:rPr lang="it-IT" sz="1800" b="1" dirty="0" smtClean="0">
                <a:latin typeface="Arial"/>
                <a:ea typeface="Helvetica Neue LT Std 55 Roman" charset="0"/>
                <a:cs typeface="Arial"/>
              </a:rPr>
              <a:t>La legge 112/2016 «Disposizioni in materia di assistenza in favore delle persone con disabilità grave prive del sostegno familiare». </a:t>
            </a:r>
            <a:endParaRPr lang="it-IT" sz="1800" b="1" dirty="0">
              <a:latin typeface="Arial"/>
              <a:ea typeface="Helvetica Neue LT Std 55 Roman" charset="0"/>
              <a:cs typeface="Arial"/>
            </a:endParaRPr>
          </a:p>
          <a:p>
            <a:pPr marL="0" lvl="0" indent="0" algn="just">
              <a:buNone/>
            </a:pPr>
            <a:r>
              <a:rPr lang="it-IT" sz="2000" dirty="0">
                <a:solidFill>
                  <a:prstClr val="black"/>
                </a:solidFill>
                <a:latin typeface="Arial"/>
                <a:ea typeface="Helvetica Neue LT Std 55 Roman" charset="0"/>
                <a:cs typeface="Arial"/>
              </a:rPr>
              <a:t>Inclusione sociale e risorse: la pronuncia costituzionale 275/2016 sul diritto allo studio e al trasporto dei disabili</a:t>
            </a:r>
            <a:r>
              <a:rPr lang="it-IT" sz="2000" dirty="0" smtClean="0">
                <a:solidFill>
                  <a:prstClr val="black"/>
                </a:solidFill>
                <a:latin typeface="Arial"/>
                <a:ea typeface="Helvetica Neue LT Std 55 Roman" charset="0"/>
                <a:cs typeface="Arial"/>
              </a:rPr>
              <a:t>. </a:t>
            </a:r>
            <a:endParaRPr lang="it-IT" sz="2000" dirty="0">
              <a:solidFill>
                <a:prstClr val="black"/>
              </a:solidFill>
              <a:latin typeface="Arial"/>
              <a:ea typeface="Helvetica Neue LT Std 55 Roman" charset="0"/>
              <a:cs typeface="Arial"/>
            </a:endParaRPr>
          </a:p>
          <a:p>
            <a:pPr marL="0" indent="0" algn="just">
              <a:buNone/>
            </a:pPr>
            <a:endParaRPr lang="it-IT" sz="1800" dirty="0" smtClean="0">
              <a:latin typeface="Arial"/>
              <a:ea typeface="Helvetica Neue LT Std 55 Roman" charset="0"/>
              <a:cs typeface="Arial"/>
            </a:endParaRPr>
          </a:p>
          <a:p>
            <a:pPr marL="0" indent="0" algn="just">
              <a:buNone/>
            </a:pPr>
            <a:endParaRPr lang="it-IT" sz="1800" dirty="0" smtClean="0">
              <a:latin typeface="Arial"/>
              <a:ea typeface="Helvetica Neue LT Std 55 Roman" charset="0"/>
              <a:cs typeface="Arial"/>
            </a:endParaRPr>
          </a:p>
          <a:p>
            <a:pPr marL="0" indent="0" algn="just">
              <a:buNone/>
            </a:pPr>
            <a:endParaRPr lang="it-IT" sz="2000" i="1" dirty="0" smtClean="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2254995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290944"/>
            <a:ext cx="10801350" cy="5715069"/>
          </a:xfrm>
        </p:spPr>
        <p:txBody>
          <a:bodyPr>
            <a:normAutofit lnSpcReduction="10000"/>
          </a:bodyPr>
          <a:lstStyle/>
          <a:p>
            <a:pPr marL="0" indent="0" algn="just">
              <a:buNone/>
            </a:pPr>
            <a:endParaRPr lang="it-IT" sz="1800" dirty="0" smtClean="0">
              <a:latin typeface="Arial"/>
              <a:ea typeface="Helvetica Neue LT Std 55 Roman" charset="0"/>
              <a:cs typeface="Arial"/>
            </a:endParaRPr>
          </a:p>
          <a:p>
            <a:pPr marL="0" indent="0" algn="just">
              <a:buNone/>
            </a:pPr>
            <a:r>
              <a:rPr lang="it-IT" sz="2000" i="1" dirty="0" smtClean="0">
                <a:latin typeface="Arial"/>
                <a:ea typeface="Helvetica Neue LT Std 55 Roman" charset="0"/>
                <a:cs typeface="Arial"/>
              </a:rPr>
              <a:t>Nel novero dei diritti incomprimibili, la </a:t>
            </a:r>
            <a:r>
              <a:rPr lang="it-IT" sz="2000" i="1" dirty="0" err="1" smtClean="0">
                <a:latin typeface="Arial"/>
                <a:ea typeface="Helvetica Neue LT Std 55 Roman" charset="0"/>
                <a:cs typeface="Arial"/>
              </a:rPr>
              <a:t>sent</a:t>
            </a:r>
            <a:r>
              <a:rPr lang="it-IT" sz="2000" i="1" dirty="0" smtClean="0">
                <a:latin typeface="Arial"/>
                <a:ea typeface="Helvetica Neue LT Std 55 Roman" charset="0"/>
                <a:cs typeface="Arial"/>
              </a:rPr>
              <a:t>. 275/2016:</a:t>
            </a:r>
          </a:p>
          <a:p>
            <a:pPr marL="0" indent="0" algn="just">
              <a:buNone/>
            </a:pPr>
            <a:r>
              <a:rPr lang="it-IT" sz="2000" dirty="0" smtClean="0">
                <a:latin typeface="Arial"/>
                <a:ea typeface="Helvetica Neue LT Std 55 Roman" charset="0"/>
                <a:cs typeface="Arial"/>
              </a:rPr>
              <a:t>p. 4 «Il diritto all’istruzione del disabile è consacrato nell’art. 38 e spetta al legislatore predisporre gli strumenti </a:t>
            </a:r>
            <a:r>
              <a:rPr lang="it-IT" sz="2000" dirty="0" err="1" smtClean="0">
                <a:latin typeface="Arial"/>
                <a:ea typeface="Helvetica Neue LT Std 55 Roman" charset="0"/>
                <a:cs typeface="Arial"/>
              </a:rPr>
              <a:t>idoneii</a:t>
            </a:r>
            <a:r>
              <a:rPr lang="it-IT" sz="2000" dirty="0" smtClean="0">
                <a:latin typeface="Arial"/>
                <a:ea typeface="Helvetica Neue LT Std 55 Roman" charset="0"/>
                <a:cs typeface="Arial"/>
              </a:rPr>
              <a:t> alla realizzazione e attuazione di esso </a:t>
            </a:r>
            <a:r>
              <a:rPr lang="it-IT" sz="2000" dirty="0" err="1" smtClean="0">
                <a:latin typeface="Arial"/>
                <a:ea typeface="Helvetica Neue LT Std 55 Roman" charset="0"/>
                <a:cs typeface="Arial"/>
              </a:rPr>
              <a:t>affinchè</a:t>
            </a:r>
            <a:r>
              <a:rPr lang="it-IT" sz="2000" dirty="0" smtClean="0">
                <a:latin typeface="Arial"/>
                <a:ea typeface="Helvetica Neue LT Std 55 Roman" charset="0"/>
                <a:cs typeface="Arial"/>
              </a:rPr>
              <a:t> la sua affermazione non si traduca in una mera previsione programmatica, ma venga riempita di contenuto concreto e reale.</a:t>
            </a:r>
          </a:p>
          <a:p>
            <a:pPr marL="0" indent="0" algn="just">
              <a:buNone/>
            </a:pPr>
            <a:endParaRPr lang="it-IT" sz="2000" dirty="0">
              <a:latin typeface="Arial"/>
              <a:ea typeface="Helvetica Neue LT Std 55 Roman" charset="0"/>
              <a:cs typeface="Arial"/>
            </a:endParaRPr>
          </a:p>
          <a:p>
            <a:pPr marL="0" indent="0" algn="just">
              <a:buNone/>
            </a:pPr>
            <a:r>
              <a:rPr lang="it-IT" sz="2000" dirty="0" smtClean="0">
                <a:latin typeface="Arial"/>
                <a:ea typeface="Helvetica Neue LT Std 55 Roman" charset="0"/>
                <a:cs typeface="Arial"/>
              </a:rPr>
              <a:t>p. 7 «in attuazione dell’art. 38 </a:t>
            </a:r>
            <a:r>
              <a:rPr lang="it-IT" sz="2000" dirty="0" err="1" smtClean="0">
                <a:latin typeface="Arial"/>
                <a:ea typeface="Helvetica Neue LT Std 55 Roman" charset="0"/>
                <a:cs typeface="Arial"/>
              </a:rPr>
              <a:t>cost</a:t>
            </a:r>
            <a:r>
              <a:rPr lang="it-IT" sz="2000" dirty="0" smtClean="0">
                <a:latin typeface="Arial"/>
                <a:ea typeface="Helvetica Neue LT Std 55 Roman" charset="0"/>
                <a:cs typeface="Arial"/>
              </a:rPr>
              <a:t>. co. 3 il diritto all’istruzione dei disabili e all’integrazione scolastica degli stessi sono previsti dalla legge 104/92 la quale attribuisce al disabile il diritto soggettivo all’educazione e all’istruzione a partire dalla scuola materna fino all’università; e che la partecipazione del disabile al processo educativo con insegnanti e compagni normodotati costituisce un rilevante fattore di socializzazione e può contribuire in modo decisivo a stimolare le potenzialità dello svantaggiato» (cfr. anche Corte </a:t>
            </a:r>
            <a:r>
              <a:rPr lang="it-IT" sz="2000" dirty="0" err="1" smtClean="0">
                <a:latin typeface="Arial"/>
                <a:ea typeface="Helvetica Neue LT Std 55 Roman" charset="0"/>
                <a:cs typeface="Arial"/>
              </a:rPr>
              <a:t>cost</a:t>
            </a:r>
            <a:r>
              <a:rPr lang="it-IT" sz="2000" dirty="0" smtClean="0">
                <a:latin typeface="Arial"/>
                <a:ea typeface="Helvetica Neue LT Std 55 Roman" charset="0"/>
                <a:cs typeface="Arial"/>
              </a:rPr>
              <a:t>. </a:t>
            </a:r>
            <a:r>
              <a:rPr lang="it-IT" sz="2000" dirty="0" err="1" smtClean="0">
                <a:latin typeface="Arial"/>
                <a:ea typeface="Helvetica Neue LT Std 55 Roman" charset="0"/>
                <a:cs typeface="Arial"/>
              </a:rPr>
              <a:t>sent</a:t>
            </a:r>
            <a:r>
              <a:rPr lang="it-IT" sz="2000" dirty="0" smtClean="0">
                <a:latin typeface="Arial"/>
                <a:ea typeface="Helvetica Neue LT Std 55 Roman" charset="0"/>
                <a:cs typeface="Arial"/>
              </a:rPr>
              <a:t>. 80/2010)</a:t>
            </a:r>
          </a:p>
          <a:p>
            <a:pPr marL="0" indent="0" algn="just">
              <a:buNone/>
            </a:pPr>
            <a:endParaRPr lang="it-IT" sz="2000" dirty="0">
              <a:latin typeface="Arial"/>
              <a:ea typeface="Helvetica Neue LT Std 55 Roman" charset="0"/>
              <a:cs typeface="Arial"/>
            </a:endParaRPr>
          </a:p>
          <a:p>
            <a:pPr marL="0" indent="0" algn="just">
              <a:buNone/>
            </a:pPr>
            <a:r>
              <a:rPr lang="it-IT" sz="2000" dirty="0" smtClean="0">
                <a:latin typeface="Arial"/>
                <a:ea typeface="Helvetica Neue LT Std 55 Roman" charset="0"/>
                <a:cs typeface="Arial"/>
              </a:rPr>
              <a:t>p. 11 «una volta normativamente identificato, il nucleo invalicabile di garanzie minime per rendere effettivo il diritto allo studio e all’educazione degli alunni disabili non può essere finanziariamente condizionato in termini assoluti e generali». «E’ la garanzia dei diritti incomprimibili a incidere sul bilancio e non l’equilibrio di questo a condizionare la doverosa erogazione»</a:t>
            </a:r>
          </a:p>
          <a:p>
            <a:pPr marL="0" indent="0" algn="just">
              <a:buNone/>
            </a:pPr>
            <a:endParaRPr lang="it-IT" sz="2000" dirty="0" smtClean="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3192224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484332" y="392028"/>
            <a:ext cx="10801350" cy="6022627"/>
          </a:xfrm>
        </p:spPr>
        <p:txBody>
          <a:bodyPr>
            <a:normAutofit lnSpcReduction="10000"/>
          </a:bodyPr>
          <a:lstStyle/>
          <a:p>
            <a:pPr marL="0" indent="0" algn="just">
              <a:buNone/>
            </a:pPr>
            <a:endParaRPr lang="it-IT" sz="1900" dirty="0" smtClean="0">
              <a:latin typeface="Arial"/>
              <a:ea typeface="Helvetica Neue LT Std 55 Roman" charset="0"/>
              <a:cs typeface="Arial"/>
            </a:endParaRPr>
          </a:p>
          <a:p>
            <a:pPr marL="0" lvl="0" indent="0" algn="just">
              <a:buNone/>
            </a:pPr>
            <a:r>
              <a:rPr lang="it-IT" sz="1700" i="1" dirty="0">
                <a:solidFill>
                  <a:prstClr val="black"/>
                </a:solidFill>
                <a:latin typeface="Arial"/>
                <a:ea typeface="Helvetica Neue LT Std 55 Roman" charset="0"/>
                <a:cs typeface="Arial"/>
              </a:rPr>
              <a:t>Inclusione </a:t>
            </a:r>
            <a:r>
              <a:rPr lang="it-IT" sz="1700" i="1" dirty="0" smtClean="0">
                <a:solidFill>
                  <a:prstClr val="black"/>
                </a:solidFill>
                <a:latin typeface="Arial"/>
                <a:ea typeface="Helvetica Neue LT Std 55 Roman" charset="0"/>
                <a:cs typeface="Arial"/>
              </a:rPr>
              <a:t>sociale tramite lavoro, </a:t>
            </a:r>
            <a:r>
              <a:rPr lang="it-IT" sz="1700" i="1" dirty="0">
                <a:solidFill>
                  <a:srgbClr val="FF0000"/>
                </a:solidFill>
                <a:latin typeface="Arial"/>
                <a:ea typeface="Helvetica Neue LT Std 55 Roman" charset="0"/>
                <a:cs typeface="Arial"/>
              </a:rPr>
              <a:t>diretta</a:t>
            </a:r>
            <a:r>
              <a:rPr lang="it-IT" sz="1700" i="1" dirty="0">
                <a:solidFill>
                  <a:prstClr val="black"/>
                </a:solidFill>
                <a:latin typeface="Arial"/>
                <a:ea typeface="Helvetica Neue LT Std 55 Roman" charset="0"/>
                <a:cs typeface="Arial"/>
              </a:rPr>
              <a:t>:</a:t>
            </a:r>
          </a:p>
          <a:p>
            <a:pPr marL="0" lvl="0" indent="0" algn="just">
              <a:buNone/>
            </a:pPr>
            <a:r>
              <a:rPr lang="it-IT" sz="1700" dirty="0">
                <a:solidFill>
                  <a:prstClr val="black"/>
                </a:solidFill>
                <a:latin typeface="Arial"/>
                <a:ea typeface="Helvetica Neue LT Std 55 Roman" charset="0"/>
                <a:cs typeface="Arial"/>
              </a:rPr>
              <a:t>Il </a:t>
            </a:r>
            <a:r>
              <a:rPr lang="it-IT" sz="1700" b="1" dirty="0">
                <a:solidFill>
                  <a:prstClr val="black"/>
                </a:solidFill>
                <a:latin typeface="Arial"/>
                <a:ea typeface="Helvetica Neue LT Std 55 Roman" charset="0"/>
                <a:cs typeface="Arial"/>
              </a:rPr>
              <a:t>collocamento mirato</a:t>
            </a:r>
            <a:r>
              <a:rPr lang="it-IT" sz="1700" dirty="0">
                <a:solidFill>
                  <a:prstClr val="black"/>
                </a:solidFill>
                <a:latin typeface="Arial"/>
                <a:ea typeface="Helvetica Neue LT Std 55 Roman" charset="0"/>
                <a:cs typeface="Arial"/>
              </a:rPr>
              <a:t>, il </a:t>
            </a:r>
            <a:r>
              <a:rPr lang="it-IT" sz="1700" b="1" dirty="0">
                <a:solidFill>
                  <a:prstClr val="black"/>
                </a:solidFill>
                <a:latin typeface="Arial"/>
                <a:ea typeface="Helvetica Neue LT Std 55 Roman" charset="0"/>
                <a:cs typeface="Arial"/>
              </a:rPr>
              <a:t>sistema di assunzioni obbligatorie</a:t>
            </a:r>
            <a:r>
              <a:rPr lang="it-IT" sz="1700" dirty="0">
                <a:solidFill>
                  <a:prstClr val="black"/>
                </a:solidFill>
                <a:latin typeface="Arial"/>
                <a:ea typeface="Helvetica Neue LT Std 55 Roman" charset="0"/>
                <a:cs typeface="Arial"/>
              </a:rPr>
              <a:t>, l’adozione di soluzioni di </a:t>
            </a:r>
            <a:r>
              <a:rPr lang="it-IT" sz="1700" b="1" dirty="0">
                <a:solidFill>
                  <a:prstClr val="black"/>
                </a:solidFill>
                <a:latin typeface="Arial"/>
                <a:ea typeface="Helvetica Neue LT Std 55 Roman" charset="0"/>
                <a:cs typeface="Arial"/>
              </a:rPr>
              <a:t>accomodamento ragionevole </a:t>
            </a:r>
            <a:r>
              <a:rPr lang="it-IT" sz="1700" dirty="0">
                <a:solidFill>
                  <a:prstClr val="black"/>
                </a:solidFill>
                <a:latin typeface="Arial"/>
                <a:ea typeface="Helvetica Neue LT Std 55 Roman" charset="0"/>
                <a:cs typeface="Arial"/>
              </a:rPr>
              <a:t>sono strumenti di inclusione sociale tramite il lavoro (nel lavoro), in cui la persona disabile non viene sradicata dal proprio ambiente </a:t>
            </a:r>
            <a:r>
              <a:rPr lang="it-IT" sz="1700" dirty="0" smtClean="0">
                <a:solidFill>
                  <a:prstClr val="black"/>
                </a:solidFill>
                <a:latin typeface="Arial"/>
                <a:ea typeface="Helvetica Neue LT Std 55 Roman" charset="0"/>
                <a:cs typeface="Arial"/>
              </a:rPr>
              <a:t>lavorativo. Vengono </a:t>
            </a:r>
            <a:r>
              <a:rPr lang="it-IT" sz="1700" dirty="0">
                <a:solidFill>
                  <a:prstClr val="black"/>
                </a:solidFill>
                <a:latin typeface="Arial"/>
                <a:ea typeface="Helvetica Neue LT Std 55 Roman" charset="0"/>
                <a:cs typeface="Arial"/>
              </a:rPr>
              <a:t>adottate tutte le misure necessarie </a:t>
            </a:r>
            <a:r>
              <a:rPr lang="it-IT" sz="1700" dirty="0" err="1">
                <a:solidFill>
                  <a:prstClr val="black"/>
                </a:solidFill>
                <a:latin typeface="Arial"/>
                <a:ea typeface="Helvetica Neue LT Std 55 Roman" charset="0"/>
                <a:cs typeface="Arial"/>
              </a:rPr>
              <a:t>affinchè</a:t>
            </a:r>
            <a:r>
              <a:rPr lang="it-IT" sz="1700" dirty="0">
                <a:solidFill>
                  <a:prstClr val="black"/>
                </a:solidFill>
                <a:latin typeface="Arial"/>
                <a:ea typeface="Helvetica Neue LT Std 55 Roman" charset="0"/>
                <a:cs typeface="Arial"/>
              </a:rPr>
              <a:t> questa possa prendere parte attivamente alla società (art. 3 </a:t>
            </a:r>
            <a:r>
              <a:rPr lang="it-IT" sz="1700" dirty="0" err="1">
                <a:solidFill>
                  <a:prstClr val="black"/>
                </a:solidFill>
                <a:latin typeface="Arial"/>
                <a:ea typeface="Helvetica Neue LT Std 55 Roman" charset="0"/>
                <a:cs typeface="Arial"/>
              </a:rPr>
              <a:t>cost</a:t>
            </a:r>
            <a:r>
              <a:rPr lang="it-IT" sz="1700" dirty="0" smtClean="0">
                <a:solidFill>
                  <a:prstClr val="black"/>
                </a:solidFill>
                <a:latin typeface="Arial"/>
                <a:ea typeface="Helvetica Neue LT Std 55 Roman" charset="0"/>
                <a:cs typeface="Arial"/>
              </a:rPr>
              <a:t>).</a:t>
            </a:r>
            <a:endParaRPr lang="it-IT" sz="1800" dirty="0">
              <a:solidFill>
                <a:prstClr val="black"/>
              </a:solidFill>
              <a:latin typeface="Arial"/>
              <a:ea typeface="Helvetica Neue LT Std 55 Roman" charset="0"/>
              <a:cs typeface="Arial"/>
            </a:endParaRPr>
          </a:p>
          <a:p>
            <a:pPr marL="0" lvl="0" indent="0" algn="just">
              <a:buNone/>
            </a:pPr>
            <a:r>
              <a:rPr lang="it-IT" sz="1600" b="1" dirty="0" smtClean="0">
                <a:solidFill>
                  <a:prstClr val="black"/>
                </a:solidFill>
                <a:latin typeface="Arial"/>
                <a:ea typeface="Helvetica Neue LT Std 55 Roman" charset="0"/>
                <a:cs typeface="Arial"/>
              </a:rPr>
              <a:t>Collocamento mirato art. 2 l. 68/99</a:t>
            </a:r>
            <a:r>
              <a:rPr lang="it-IT" sz="1600" dirty="0" smtClean="0">
                <a:solidFill>
                  <a:prstClr val="black"/>
                </a:solidFill>
                <a:latin typeface="Arial"/>
                <a:ea typeface="Helvetica Neue LT Std 55 Roman" charset="0"/>
                <a:cs typeface="Arial"/>
              </a:rPr>
              <a:t>: Per </a:t>
            </a:r>
            <a:r>
              <a:rPr lang="it-IT" sz="1600" dirty="0">
                <a:solidFill>
                  <a:prstClr val="black"/>
                </a:solidFill>
                <a:latin typeface="Arial"/>
                <a:ea typeface="Helvetica Neue LT Std 55 Roman" charset="0"/>
                <a:cs typeface="Arial"/>
              </a:rPr>
              <a:t>collocamento mirato dei disabili si intende quella serie </a:t>
            </a:r>
            <a:r>
              <a:rPr lang="it-IT" sz="1600" dirty="0" smtClean="0">
                <a:solidFill>
                  <a:prstClr val="black"/>
                </a:solidFill>
                <a:latin typeface="Arial"/>
                <a:ea typeface="Helvetica Neue LT Std 55 Roman" charset="0"/>
                <a:cs typeface="Arial"/>
              </a:rPr>
              <a:t>di strumenti </a:t>
            </a:r>
            <a:r>
              <a:rPr lang="it-IT" sz="1600" dirty="0">
                <a:solidFill>
                  <a:prstClr val="black"/>
                </a:solidFill>
                <a:latin typeface="Arial"/>
                <a:ea typeface="Helvetica Neue LT Std 55 Roman" charset="0"/>
                <a:cs typeface="Arial"/>
              </a:rPr>
              <a:t>tecnici e di supporto che permettono di </a:t>
            </a:r>
            <a:r>
              <a:rPr lang="it-IT" sz="1600" dirty="0" smtClean="0">
                <a:solidFill>
                  <a:prstClr val="black"/>
                </a:solidFill>
                <a:latin typeface="Arial"/>
                <a:ea typeface="Helvetica Neue LT Std 55 Roman" charset="0"/>
                <a:cs typeface="Arial"/>
              </a:rPr>
              <a:t>valutare adeguatamente </a:t>
            </a:r>
            <a:r>
              <a:rPr lang="it-IT" sz="1600" dirty="0">
                <a:solidFill>
                  <a:prstClr val="black"/>
                </a:solidFill>
                <a:latin typeface="Arial"/>
                <a:ea typeface="Helvetica Neue LT Std 55 Roman" charset="0"/>
                <a:cs typeface="Arial"/>
              </a:rPr>
              <a:t>le persone con </a:t>
            </a:r>
            <a:r>
              <a:rPr lang="it-IT" sz="1600" dirty="0" smtClean="0">
                <a:solidFill>
                  <a:prstClr val="black"/>
                </a:solidFill>
                <a:latin typeface="Arial"/>
                <a:ea typeface="Helvetica Neue LT Std 55 Roman" charset="0"/>
                <a:cs typeface="Arial"/>
              </a:rPr>
              <a:t>disabilità </a:t>
            </a:r>
            <a:r>
              <a:rPr lang="it-IT" sz="1600" dirty="0">
                <a:solidFill>
                  <a:prstClr val="black"/>
                </a:solidFill>
                <a:latin typeface="Arial"/>
                <a:ea typeface="Helvetica Neue LT Std 55 Roman" charset="0"/>
                <a:cs typeface="Arial"/>
              </a:rPr>
              <a:t>nelle loro </a:t>
            </a:r>
            <a:r>
              <a:rPr lang="it-IT" sz="1600" dirty="0" smtClean="0">
                <a:solidFill>
                  <a:prstClr val="black"/>
                </a:solidFill>
                <a:latin typeface="Arial"/>
                <a:ea typeface="Helvetica Neue LT Std 55 Roman" charset="0"/>
                <a:cs typeface="Arial"/>
              </a:rPr>
              <a:t>capacità lavorative </a:t>
            </a:r>
            <a:r>
              <a:rPr lang="it-IT" sz="1600" dirty="0">
                <a:solidFill>
                  <a:prstClr val="black"/>
                </a:solidFill>
                <a:latin typeface="Arial"/>
                <a:ea typeface="Helvetica Neue LT Std 55 Roman" charset="0"/>
                <a:cs typeface="Arial"/>
              </a:rPr>
              <a:t>e di inserirle nel posto adatto, attraverso analisi </a:t>
            </a:r>
            <a:r>
              <a:rPr lang="it-IT" sz="1600" dirty="0" smtClean="0">
                <a:solidFill>
                  <a:prstClr val="black"/>
                </a:solidFill>
                <a:latin typeface="Arial"/>
                <a:ea typeface="Helvetica Neue LT Std 55 Roman" charset="0"/>
                <a:cs typeface="Arial"/>
              </a:rPr>
              <a:t>di posti </a:t>
            </a:r>
            <a:r>
              <a:rPr lang="it-IT" sz="1600" dirty="0">
                <a:solidFill>
                  <a:prstClr val="black"/>
                </a:solidFill>
                <a:latin typeface="Arial"/>
                <a:ea typeface="Helvetica Neue LT Std 55 Roman" charset="0"/>
                <a:cs typeface="Arial"/>
              </a:rPr>
              <a:t>di lavoro, forme di sostegno, azioni positive e soluzioni </a:t>
            </a:r>
            <a:r>
              <a:rPr lang="it-IT" sz="1600" dirty="0" smtClean="0">
                <a:solidFill>
                  <a:prstClr val="black"/>
                </a:solidFill>
                <a:latin typeface="Arial"/>
                <a:ea typeface="Helvetica Neue LT Std 55 Roman" charset="0"/>
                <a:cs typeface="Arial"/>
              </a:rPr>
              <a:t>dei problemi </a:t>
            </a:r>
            <a:r>
              <a:rPr lang="it-IT" sz="1600" dirty="0">
                <a:solidFill>
                  <a:prstClr val="black"/>
                </a:solidFill>
                <a:latin typeface="Arial"/>
                <a:ea typeface="Helvetica Neue LT Std 55 Roman" charset="0"/>
                <a:cs typeface="Arial"/>
              </a:rPr>
              <a:t>connessi con gli ambienti, gli strumenti e le </a:t>
            </a:r>
            <a:r>
              <a:rPr lang="it-IT" sz="1600" dirty="0" smtClean="0">
                <a:solidFill>
                  <a:prstClr val="black"/>
                </a:solidFill>
                <a:latin typeface="Arial"/>
                <a:ea typeface="Helvetica Neue LT Std 55 Roman" charset="0"/>
                <a:cs typeface="Arial"/>
              </a:rPr>
              <a:t>relazioni interpersonali </a:t>
            </a:r>
            <a:r>
              <a:rPr lang="it-IT" sz="1600" dirty="0">
                <a:solidFill>
                  <a:prstClr val="black"/>
                </a:solidFill>
                <a:latin typeface="Arial"/>
                <a:ea typeface="Helvetica Neue LT Std 55 Roman" charset="0"/>
                <a:cs typeface="Arial"/>
              </a:rPr>
              <a:t>sui luoghi quotidiani di lavoro e di relazione</a:t>
            </a:r>
            <a:r>
              <a:rPr lang="it-IT" sz="1600" dirty="0" smtClean="0">
                <a:solidFill>
                  <a:prstClr val="black"/>
                </a:solidFill>
                <a:latin typeface="Arial"/>
                <a:ea typeface="Helvetica Neue LT Std 55 Roman" charset="0"/>
                <a:cs typeface="Arial"/>
              </a:rPr>
              <a:t>.</a:t>
            </a:r>
          </a:p>
          <a:p>
            <a:pPr marL="0" lvl="0" indent="0" algn="just">
              <a:buNone/>
            </a:pPr>
            <a:r>
              <a:rPr lang="it-IT" sz="1600" b="1" dirty="0" smtClean="0">
                <a:solidFill>
                  <a:prstClr val="black"/>
                </a:solidFill>
                <a:latin typeface="Arial"/>
                <a:ea typeface="Helvetica Neue LT Std 55 Roman" charset="0"/>
                <a:cs typeface="Arial"/>
              </a:rPr>
              <a:t>Assunzioni </a:t>
            </a:r>
            <a:r>
              <a:rPr lang="it-IT" sz="1600" b="1" dirty="0">
                <a:solidFill>
                  <a:prstClr val="black"/>
                </a:solidFill>
                <a:latin typeface="Arial"/>
                <a:ea typeface="Helvetica Neue LT Std 55 Roman" charset="0"/>
                <a:cs typeface="Arial"/>
              </a:rPr>
              <a:t>obbligatorie. Quote di </a:t>
            </a:r>
            <a:r>
              <a:rPr lang="it-IT" sz="1600" b="1" dirty="0" smtClean="0">
                <a:solidFill>
                  <a:prstClr val="black"/>
                </a:solidFill>
                <a:latin typeface="Arial"/>
                <a:ea typeface="Helvetica Neue LT Std 55 Roman" charset="0"/>
                <a:cs typeface="Arial"/>
              </a:rPr>
              <a:t>riserva art. 3 l. 68/99</a:t>
            </a:r>
            <a:r>
              <a:rPr lang="it-IT" sz="1600" dirty="0" smtClean="0">
                <a:solidFill>
                  <a:prstClr val="black"/>
                </a:solidFill>
                <a:latin typeface="Arial"/>
                <a:ea typeface="Helvetica Neue LT Std 55 Roman" charset="0"/>
                <a:cs typeface="Arial"/>
              </a:rPr>
              <a:t>: I </a:t>
            </a:r>
            <a:r>
              <a:rPr lang="it-IT" sz="1600" dirty="0">
                <a:solidFill>
                  <a:prstClr val="black"/>
                </a:solidFill>
                <a:latin typeface="Arial"/>
                <a:ea typeface="Helvetica Neue LT Std 55 Roman" charset="0"/>
                <a:cs typeface="Arial"/>
              </a:rPr>
              <a:t>datori di lavoro pubblici e privati sono tenuti ad avere </a:t>
            </a:r>
            <a:r>
              <a:rPr lang="it-IT" sz="1600" dirty="0" smtClean="0">
                <a:solidFill>
                  <a:prstClr val="black"/>
                </a:solidFill>
                <a:latin typeface="Arial"/>
                <a:ea typeface="Helvetica Neue LT Std 55 Roman" charset="0"/>
                <a:cs typeface="Arial"/>
              </a:rPr>
              <a:t>alle loro </a:t>
            </a:r>
            <a:r>
              <a:rPr lang="it-IT" sz="1600" dirty="0">
                <a:solidFill>
                  <a:prstClr val="black"/>
                </a:solidFill>
                <a:latin typeface="Arial"/>
                <a:ea typeface="Helvetica Neue LT Std 55 Roman" charset="0"/>
                <a:cs typeface="Arial"/>
              </a:rPr>
              <a:t>dipendenze lavoratori appartenenti alle categorie di </a:t>
            </a:r>
            <a:r>
              <a:rPr lang="it-IT" sz="1600" dirty="0" smtClean="0">
                <a:solidFill>
                  <a:prstClr val="black"/>
                </a:solidFill>
                <a:latin typeface="Arial"/>
                <a:ea typeface="Helvetica Neue LT Std 55 Roman" charset="0"/>
                <a:cs typeface="Arial"/>
              </a:rPr>
              <a:t>cui all'articolo </a:t>
            </a:r>
            <a:r>
              <a:rPr lang="it-IT" sz="1600" dirty="0">
                <a:solidFill>
                  <a:prstClr val="black"/>
                </a:solidFill>
                <a:latin typeface="Arial"/>
                <a:ea typeface="Helvetica Neue LT Std 55 Roman" charset="0"/>
                <a:cs typeface="Arial"/>
              </a:rPr>
              <a:t>1 nella seguente misura:</a:t>
            </a:r>
          </a:p>
          <a:p>
            <a:pPr marL="0" lvl="0" indent="0" algn="just">
              <a:buNone/>
            </a:pPr>
            <a:r>
              <a:rPr lang="it-IT" sz="1600" dirty="0">
                <a:solidFill>
                  <a:prstClr val="black"/>
                </a:solidFill>
                <a:latin typeface="Arial"/>
                <a:ea typeface="Helvetica Neue LT Std 55 Roman" charset="0"/>
                <a:cs typeface="Arial"/>
              </a:rPr>
              <a:t>a) sette per cento dei lavoratori occupati, se occupano </a:t>
            </a:r>
            <a:r>
              <a:rPr lang="it-IT" sz="1600" dirty="0" err="1">
                <a:solidFill>
                  <a:prstClr val="black"/>
                </a:solidFill>
                <a:latin typeface="Arial"/>
                <a:ea typeface="Helvetica Neue LT Std 55 Roman" charset="0"/>
                <a:cs typeface="Arial"/>
              </a:rPr>
              <a:t>piu'</a:t>
            </a:r>
            <a:r>
              <a:rPr lang="it-IT" sz="1600" dirty="0">
                <a:solidFill>
                  <a:prstClr val="black"/>
                </a:solidFill>
                <a:latin typeface="Arial"/>
                <a:ea typeface="Helvetica Neue LT Std 55 Roman" charset="0"/>
                <a:cs typeface="Arial"/>
              </a:rPr>
              <a:t> di </a:t>
            </a:r>
            <a:r>
              <a:rPr lang="it-IT" sz="1600" dirty="0" smtClean="0">
                <a:solidFill>
                  <a:prstClr val="black"/>
                </a:solidFill>
                <a:latin typeface="Arial"/>
                <a:ea typeface="Helvetica Neue LT Std 55 Roman" charset="0"/>
                <a:cs typeface="Arial"/>
              </a:rPr>
              <a:t>50 dipendenti</a:t>
            </a:r>
            <a:r>
              <a:rPr lang="it-IT" sz="1600" dirty="0">
                <a:solidFill>
                  <a:prstClr val="black"/>
                </a:solidFill>
                <a:latin typeface="Arial"/>
                <a:ea typeface="Helvetica Neue LT Std 55 Roman" charset="0"/>
                <a:cs typeface="Arial"/>
              </a:rPr>
              <a:t>;</a:t>
            </a:r>
          </a:p>
          <a:p>
            <a:pPr marL="0" lvl="0" indent="0" algn="just">
              <a:buNone/>
            </a:pPr>
            <a:r>
              <a:rPr lang="it-IT" sz="1600" dirty="0">
                <a:solidFill>
                  <a:prstClr val="black"/>
                </a:solidFill>
                <a:latin typeface="Arial"/>
                <a:ea typeface="Helvetica Neue LT Std 55 Roman" charset="0"/>
                <a:cs typeface="Arial"/>
              </a:rPr>
              <a:t>b) due lavoratori, se occupano da 36 a 50 dipendenti;</a:t>
            </a:r>
          </a:p>
          <a:p>
            <a:pPr marL="0" lvl="0" indent="0" algn="just">
              <a:buNone/>
            </a:pPr>
            <a:r>
              <a:rPr lang="it-IT" sz="1600" dirty="0">
                <a:solidFill>
                  <a:prstClr val="black"/>
                </a:solidFill>
                <a:latin typeface="Arial"/>
                <a:ea typeface="Helvetica Neue LT Std 55 Roman" charset="0"/>
                <a:cs typeface="Arial"/>
              </a:rPr>
              <a:t>c) un lavoratore, se occupano da 15 a 35 dipendenti</a:t>
            </a:r>
            <a:r>
              <a:rPr lang="it-IT" sz="1600" dirty="0" smtClean="0">
                <a:solidFill>
                  <a:prstClr val="black"/>
                </a:solidFill>
                <a:latin typeface="Arial"/>
                <a:ea typeface="Helvetica Neue LT Std 55 Roman" charset="0"/>
                <a:cs typeface="Arial"/>
              </a:rPr>
              <a:t>.</a:t>
            </a:r>
          </a:p>
          <a:p>
            <a:pPr marL="0" lvl="0" indent="0" algn="just">
              <a:buNone/>
            </a:pPr>
            <a:r>
              <a:rPr lang="it-IT" sz="1600" b="1" dirty="0" smtClean="0">
                <a:solidFill>
                  <a:prstClr val="black"/>
                </a:solidFill>
                <a:latin typeface="Arial"/>
                <a:ea typeface="Helvetica Neue LT Std 55 Roman" charset="0"/>
                <a:cs typeface="Arial"/>
              </a:rPr>
              <a:t>Accomodamento ragionevole art. 3 co. 3-bis l. 216/2003</a:t>
            </a:r>
            <a:r>
              <a:rPr lang="it-IT" sz="1600" dirty="0" smtClean="0">
                <a:solidFill>
                  <a:prstClr val="black"/>
                </a:solidFill>
                <a:latin typeface="Arial"/>
                <a:ea typeface="Helvetica Neue LT Std 55 Roman" charset="0"/>
                <a:cs typeface="Arial"/>
              </a:rPr>
              <a:t>: </a:t>
            </a:r>
            <a:r>
              <a:rPr lang="it-IT" sz="1600" dirty="0">
                <a:solidFill>
                  <a:prstClr val="black"/>
                </a:solidFill>
                <a:latin typeface="Arial"/>
                <a:ea typeface="Helvetica Neue LT Std 55 Roman" charset="0"/>
                <a:cs typeface="Arial"/>
              </a:rPr>
              <a:t>Al fine di garantire il rispetto del principio </a:t>
            </a:r>
            <a:r>
              <a:rPr lang="it-IT" sz="1600" dirty="0" smtClean="0">
                <a:solidFill>
                  <a:prstClr val="black"/>
                </a:solidFill>
                <a:latin typeface="Arial"/>
                <a:ea typeface="Helvetica Neue LT Std 55 Roman" charset="0"/>
                <a:cs typeface="Arial"/>
              </a:rPr>
              <a:t>della </a:t>
            </a:r>
            <a:r>
              <a:rPr lang="it-IT" sz="1600" dirty="0" err="1" smtClean="0">
                <a:solidFill>
                  <a:prstClr val="black"/>
                </a:solidFill>
                <a:latin typeface="Arial"/>
                <a:ea typeface="Helvetica Neue LT Std 55 Roman" charset="0"/>
                <a:cs typeface="Arial"/>
              </a:rPr>
              <a:t>parita</a:t>
            </a:r>
            <a:r>
              <a:rPr lang="it-IT" sz="1600" dirty="0" err="1">
                <a:solidFill>
                  <a:prstClr val="black"/>
                </a:solidFill>
                <a:latin typeface="Arial"/>
                <a:ea typeface="Helvetica Neue LT Std 55 Roman" charset="0"/>
                <a:cs typeface="Arial"/>
              </a:rPr>
              <a:t>'</a:t>
            </a:r>
            <a:r>
              <a:rPr lang="it-IT" sz="1600" dirty="0">
                <a:solidFill>
                  <a:prstClr val="black"/>
                </a:solidFill>
                <a:latin typeface="Arial"/>
                <a:ea typeface="Helvetica Neue LT Std 55 Roman" charset="0"/>
                <a:cs typeface="Arial"/>
              </a:rPr>
              <a:t> di trattamento delle persone con </a:t>
            </a:r>
            <a:r>
              <a:rPr lang="it-IT" sz="1600" dirty="0" smtClean="0">
                <a:solidFill>
                  <a:prstClr val="black"/>
                </a:solidFill>
                <a:latin typeface="Arial"/>
                <a:ea typeface="Helvetica Neue LT Std 55 Roman" charset="0"/>
                <a:cs typeface="Arial"/>
              </a:rPr>
              <a:t>disabilità, </a:t>
            </a:r>
            <a:r>
              <a:rPr lang="it-IT" sz="1600" dirty="0">
                <a:solidFill>
                  <a:prstClr val="black"/>
                </a:solidFill>
                <a:latin typeface="Arial"/>
                <a:ea typeface="Helvetica Neue LT Std 55 Roman" charset="0"/>
                <a:cs typeface="Arial"/>
              </a:rPr>
              <a:t>i datori </a:t>
            </a:r>
            <a:r>
              <a:rPr lang="it-IT" sz="1600" dirty="0" smtClean="0">
                <a:solidFill>
                  <a:prstClr val="black"/>
                </a:solidFill>
                <a:latin typeface="Arial"/>
                <a:ea typeface="Helvetica Neue LT Std 55 Roman" charset="0"/>
                <a:cs typeface="Arial"/>
              </a:rPr>
              <a:t>di lavoro </a:t>
            </a:r>
            <a:r>
              <a:rPr lang="it-IT" sz="1600" dirty="0">
                <a:solidFill>
                  <a:prstClr val="black"/>
                </a:solidFill>
                <a:latin typeface="Arial"/>
                <a:ea typeface="Helvetica Neue LT Std 55 Roman" charset="0"/>
                <a:cs typeface="Arial"/>
              </a:rPr>
              <a:t>pubblici e privati sono tenuti ad adottare </a:t>
            </a:r>
            <a:r>
              <a:rPr lang="it-IT" sz="1600" dirty="0" smtClean="0">
                <a:solidFill>
                  <a:prstClr val="black"/>
                </a:solidFill>
                <a:latin typeface="Arial"/>
                <a:ea typeface="Helvetica Neue LT Std 55 Roman" charset="0"/>
                <a:cs typeface="Arial"/>
              </a:rPr>
              <a:t>accomodamenti ragionevoli</a:t>
            </a:r>
            <a:r>
              <a:rPr lang="it-IT" sz="1600" dirty="0">
                <a:solidFill>
                  <a:prstClr val="black"/>
                </a:solidFill>
                <a:latin typeface="Arial"/>
                <a:ea typeface="Helvetica Neue LT Std 55 Roman" charset="0"/>
                <a:cs typeface="Arial"/>
              </a:rPr>
              <a:t>, come definiti dalla Convenzione delle Nazioni Unite </a:t>
            </a:r>
            <a:r>
              <a:rPr lang="it-IT" sz="1600" dirty="0" smtClean="0">
                <a:solidFill>
                  <a:prstClr val="black"/>
                </a:solidFill>
                <a:latin typeface="Arial"/>
                <a:ea typeface="Helvetica Neue LT Std 55 Roman" charset="0"/>
                <a:cs typeface="Arial"/>
              </a:rPr>
              <a:t>sui diritti </a:t>
            </a:r>
            <a:r>
              <a:rPr lang="it-IT" sz="1600" dirty="0">
                <a:solidFill>
                  <a:prstClr val="black"/>
                </a:solidFill>
                <a:latin typeface="Arial"/>
                <a:ea typeface="Helvetica Neue LT Std 55 Roman" charset="0"/>
                <a:cs typeface="Arial"/>
              </a:rPr>
              <a:t>delle persone con </a:t>
            </a:r>
            <a:r>
              <a:rPr lang="it-IT" sz="1600" dirty="0" smtClean="0">
                <a:solidFill>
                  <a:prstClr val="black"/>
                </a:solidFill>
                <a:latin typeface="Arial"/>
                <a:ea typeface="Helvetica Neue LT Std 55 Roman" charset="0"/>
                <a:cs typeface="Arial"/>
              </a:rPr>
              <a:t>disabilità, </a:t>
            </a:r>
            <a:r>
              <a:rPr lang="it-IT" sz="1600" dirty="0">
                <a:solidFill>
                  <a:prstClr val="black"/>
                </a:solidFill>
                <a:latin typeface="Arial"/>
                <a:ea typeface="Helvetica Neue LT Std 55 Roman" charset="0"/>
                <a:cs typeface="Arial"/>
              </a:rPr>
              <a:t>ratificata ai sensi </a:t>
            </a:r>
            <a:r>
              <a:rPr lang="it-IT" sz="1600" dirty="0" smtClean="0">
                <a:solidFill>
                  <a:prstClr val="black"/>
                </a:solidFill>
                <a:latin typeface="Arial"/>
                <a:ea typeface="Helvetica Neue LT Std 55 Roman" charset="0"/>
                <a:cs typeface="Arial"/>
              </a:rPr>
              <a:t>della legge </a:t>
            </a:r>
            <a:r>
              <a:rPr lang="it-IT" sz="1600" dirty="0">
                <a:solidFill>
                  <a:prstClr val="black"/>
                </a:solidFill>
                <a:latin typeface="Arial"/>
                <a:ea typeface="Helvetica Neue LT Std 55 Roman" charset="0"/>
                <a:cs typeface="Arial"/>
              </a:rPr>
              <a:t>3 marzo 2009, n. 18, nei luoghi di lavoro, per garantire </a:t>
            </a:r>
            <a:r>
              <a:rPr lang="it-IT" sz="1600" dirty="0" smtClean="0">
                <a:solidFill>
                  <a:prstClr val="black"/>
                </a:solidFill>
                <a:latin typeface="Arial"/>
                <a:ea typeface="Helvetica Neue LT Std 55 Roman" charset="0"/>
                <a:cs typeface="Arial"/>
              </a:rPr>
              <a:t>alle persone </a:t>
            </a:r>
            <a:r>
              <a:rPr lang="it-IT" sz="1600" dirty="0">
                <a:solidFill>
                  <a:prstClr val="black"/>
                </a:solidFill>
                <a:latin typeface="Arial"/>
                <a:ea typeface="Helvetica Neue LT Std 55 Roman" charset="0"/>
                <a:cs typeface="Arial"/>
              </a:rPr>
              <a:t>con </a:t>
            </a:r>
            <a:r>
              <a:rPr lang="it-IT" sz="1600" dirty="0" smtClean="0">
                <a:solidFill>
                  <a:prstClr val="black"/>
                </a:solidFill>
                <a:latin typeface="Arial"/>
                <a:ea typeface="Helvetica Neue LT Std 55 Roman" charset="0"/>
                <a:cs typeface="Arial"/>
              </a:rPr>
              <a:t>disabilità </a:t>
            </a:r>
            <a:r>
              <a:rPr lang="it-IT" sz="1600" dirty="0">
                <a:solidFill>
                  <a:prstClr val="black"/>
                </a:solidFill>
                <a:latin typeface="Arial"/>
                <a:ea typeface="Helvetica Neue LT Std 55 Roman" charset="0"/>
                <a:cs typeface="Arial"/>
              </a:rPr>
              <a:t>la piena eguaglianza con gli </a:t>
            </a:r>
            <a:r>
              <a:rPr lang="it-IT" sz="1600" dirty="0" smtClean="0">
                <a:solidFill>
                  <a:prstClr val="black"/>
                </a:solidFill>
                <a:latin typeface="Arial"/>
                <a:ea typeface="Helvetica Neue LT Std 55 Roman" charset="0"/>
                <a:cs typeface="Arial"/>
              </a:rPr>
              <a:t>altri lavoratori</a:t>
            </a:r>
            <a:r>
              <a:rPr lang="it-IT" sz="1600" dirty="0">
                <a:solidFill>
                  <a:prstClr val="black"/>
                </a:solidFill>
                <a:latin typeface="Arial"/>
                <a:ea typeface="Helvetica Neue LT Std 55 Roman" charset="0"/>
                <a:cs typeface="Arial"/>
              </a:rPr>
              <a:t>. I datori di lavoro pubblici devono </a:t>
            </a:r>
            <a:r>
              <a:rPr lang="it-IT" sz="1600" dirty="0" smtClean="0">
                <a:solidFill>
                  <a:prstClr val="black"/>
                </a:solidFill>
                <a:latin typeface="Arial"/>
                <a:ea typeface="Helvetica Neue LT Std 55 Roman" charset="0"/>
                <a:cs typeface="Arial"/>
              </a:rPr>
              <a:t>provvedere all'attuazione </a:t>
            </a:r>
            <a:r>
              <a:rPr lang="it-IT" sz="1600" dirty="0">
                <a:solidFill>
                  <a:prstClr val="black"/>
                </a:solidFill>
                <a:latin typeface="Arial"/>
                <a:ea typeface="Helvetica Neue LT Std 55 Roman" charset="0"/>
                <a:cs typeface="Arial"/>
              </a:rPr>
              <a:t>del presente comma senza nuovi o maggiori oneri per </a:t>
            </a:r>
            <a:r>
              <a:rPr lang="it-IT" sz="1600" dirty="0" smtClean="0">
                <a:solidFill>
                  <a:prstClr val="black"/>
                </a:solidFill>
                <a:latin typeface="Arial"/>
                <a:ea typeface="Helvetica Neue LT Std 55 Roman" charset="0"/>
                <a:cs typeface="Arial"/>
              </a:rPr>
              <a:t>la finanza </a:t>
            </a:r>
            <a:r>
              <a:rPr lang="it-IT" sz="1600" dirty="0">
                <a:solidFill>
                  <a:prstClr val="black"/>
                </a:solidFill>
                <a:latin typeface="Arial"/>
                <a:ea typeface="Helvetica Neue LT Std 55 Roman" charset="0"/>
                <a:cs typeface="Arial"/>
              </a:rPr>
              <a:t>pubblica e con </a:t>
            </a:r>
            <a:r>
              <a:rPr lang="it-IT" sz="1600" dirty="0" smtClean="0">
                <a:solidFill>
                  <a:prstClr val="black"/>
                </a:solidFill>
                <a:latin typeface="Arial"/>
                <a:ea typeface="Helvetica Neue LT Std 55 Roman" charset="0"/>
                <a:cs typeface="Arial"/>
              </a:rPr>
              <a:t>le risorse </a:t>
            </a:r>
            <a:r>
              <a:rPr lang="it-IT" sz="1600" dirty="0">
                <a:solidFill>
                  <a:prstClr val="black"/>
                </a:solidFill>
                <a:latin typeface="Arial"/>
                <a:ea typeface="Helvetica Neue LT Std 55 Roman" charset="0"/>
                <a:cs typeface="Arial"/>
              </a:rPr>
              <a:t>umane, finanziarie e </a:t>
            </a:r>
            <a:r>
              <a:rPr lang="it-IT" sz="1600" dirty="0" smtClean="0">
                <a:solidFill>
                  <a:prstClr val="black"/>
                </a:solidFill>
                <a:latin typeface="Arial"/>
                <a:ea typeface="Helvetica Neue LT Std 55 Roman" charset="0"/>
                <a:cs typeface="Arial"/>
              </a:rPr>
              <a:t>strumentali disponibili </a:t>
            </a:r>
            <a:r>
              <a:rPr lang="it-IT" sz="1600" dirty="0">
                <a:solidFill>
                  <a:prstClr val="black"/>
                </a:solidFill>
                <a:latin typeface="Arial"/>
                <a:ea typeface="Helvetica Neue LT Std 55 Roman" charset="0"/>
                <a:cs typeface="Arial"/>
              </a:rPr>
              <a:t>a legislazione </a:t>
            </a:r>
            <a:r>
              <a:rPr lang="it-IT" sz="1600" dirty="0" smtClean="0">
                <a:solidFill>
                  <a:prstClr val="black"/>
                </a:solidFill>
                <a:latin typeface="Arial"/>
                <a:ea typeface="Helvetica Neue LT Std 55 Roman" charset="0"/>
                <a:cs typeface="Arial"/>
              </a:rPr>
              <a:t>vigente.</a:t>
            </a:r>
          </a:p>
          <a:p>
            <a:pPr marL="0" lvl="0" indent="0" algn="just">
              <a:buNone/>
            </a:pPr>
            <a:endParaRPr lang="it-IT" sz="1700" dirty="0" smtClean="0">
              <a:solidFill>
                <a:prstClr val="black"/>
              </a:solidFill>
              <a:latin typeface="Arial"/>
              <a:ea typeface="Helvetica Neue LT Std 55 Roman" charset="0"/>
              <a:cs typeface="Arial"/>
            </a:endParaRPr>
          </a:p>
          <a:p>
            <a:pPr marL="0" lvl="0" indent="0" algn="just">
              <a:buNone/>
            </a:pPr>
            <a:endParaRPr lang="it-IT" sz="1700" dirty="0">
              <a:solidFill>
                <a:prstClr val="black"/>
              </a:solidFill>
              <a:latin typeface="Arial"/>
              <a:ea typeface="Helvetica Neue LT Std 55 Roman" charset="0"/>
              <a:cs typeface="Arial"/>
            </a:endParaRPr>
          </a:p>
          <a:p>
            <a:pPr marL="0" lvl="0" indent="0" algn="just">
              <a:buNone/>
            </a:pPr>
            <a:endParaRPr lang="it-IT" sz="1700" dirty="0" smtClean="0">
              <a:solidFill>
                <a:prstClr val="black"/>
              </a:solidFill>
              <a:latin typeface="Arial"/>
              <a:ea typeface="Helvetica Neue LT Std 55 Roman" charset="0"/>
              <a:cs typeface="Arial"/>
            </a:endParaRPr>
          </a:p>
          <a:p>
            <a:pPr marL="0" lvl="0" indent="0" algn="just">
              <a:buNone/>
            </a:pPr>
            <a:endParaRPr lang="it-IT" sz="1700" dirty="0">
              <a:solidFill>
                <a:prstClr val="black"/>
              </a:solidFill>
              <a:latin typeface="Arial"/>
              <a:ea typeface="Helvetica Neue LT Std 55 Roman" charset="0"/>
              <a:cs typeface="Arial"/>
            </a:endParaRPr>
          </a:p>
          <a:p>
            <a:pPr marL="0" indent="0" algn="just">
              <a:buNone/>
            </a:pPr>
            <a:endParaRPr lang="it-IT" sz="1900" dirty="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p:txBody>
      </p:sp>
    </p:spTree>
    <p:extLst>
      <p:ext uri="{BB962C8B-B14F-4D97-AF65-F5344CB8AC3E}">
        <p14:creationId xmlns:p14="http://schemas.microsoft.com/office/powerpoint/2010/main" val="3942868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484332" y="392028"/>
            <a:ext cx="10801350" cy="6022627"/>
          </a:xfrm>
        </p:spPr>
        <p:txBody>
          <a:bodyPr>
            <a:normAutofit/>
          </a:bodyPr>
          <a:lstStyle/>
          <a:p>
            <a:pPr marL="0" indent="0" algn="just">
              <a:buNone/>
            </a:pPr>
            <a:endParaRPr lang="it-IT" sz="1900" dirty="0" smtClean="0">
              <a:latin typeface="Arial"/>
              <a:ea typeface="Helvetica Neue LT Std 55 Roman" charset="0"/>
              <a:cs typeface="Arial"/>
            </a:endParaRPr>
          </a:p>
          <a:p>
            <a:pPr marL="0" lvl="0" indent="0" algn="ctr">
              <a:buNone/>
            </a:pPr>
            <a:endParaRPr lang="it-IT" sz="1700" i="1" dirty="0" smtClean="0">
              <a:solidFill>
                <a:prstClr val="black"/>
              </a:solidFill>
              <a:latin typeface="Arial"/>
              <a:ea typeface="Helvetica Neue LT Std 55 Roman" charset="0"/>
              <a:cs typeface="Arial"/>
            </a:endParaRPr>
          </a:p>
          <a:p>
            <a:pPr marL="0" lvl="0" indent="0" algn="ctr">
              <a:buNone/>
            </a:pPr>
            <a:r>
              <a:rPr lang="it-IT" sz="1700" i="1" dirty="0" smtClean="0">
                <a:solidFill>
                  <a:prstClr val="black"/>
                </a:solidFill>
                <a:latin typeface="Arial"/>
                <a:ea typeface="Helvetica Neue LT Std 55 Roman" charset="0"/>
                <a:cs typeface="Arial"/>
              </a:rPr>
              <a:t>Problema: effettività</a:t>
            </a:r>
          </a:p>
          <a:p>
            <a:pPr marL="0" lvl="0" indent="0" algn="just">
              <a:buNone/>
            </a:pPr>
            <a:r>
              <a:rPr lang="it-IT" sz="1700" dirty="0" smtClean="0">
                <a:solidFill>
                  <a:prstClr val="black"/>
                </a:solidFill>
                <a:latin typeface="Arial"/>
                <a:ea typeface="Helvetica Neue LT Std 55 Roman" charset="0"/>
                <a:cs typeface="Arial"/>
              </a:rPr>
              <a:t>Il d. </a:t>
            </a:r>
            <a:r>
              <a:rPr lang="it-IT" sz="1700" dirty="0" err="1" smtClean="0">
                <a:solidFill>
                  <a:prstClr val="black"/>
                </a:solidFill>
                <a:latin typeface="Arial"/>
                <a:ea typeface="Helvetica Neue LT Std 55 Roman" charset="0"/>
                <a:cs typeface="Arial"/>
              </a:rPr>
              <a:t>lgs</a:t>
            </a:r>
            <a:r>
              <a:rPr lang="it-IT" sz="1700" dirty="0" smtClean="0">
                <a:solidFill>
                  <a:prstClr val="black"/>
                </a:solidFill>
                <a:latin typeface="Arial"/>
                <a:ea typeface="Helvetica Neue LT Std 55 Roman" charset="0"/>
                <a:cs typeface="Arial"/>
              </a:rPr>
              <a:t>. 151/2015 (intervenuto ad modificare la legge 68/99) individua criteri direttivi per l’adozione di un decreto ministeriale che stabilisca le linee guida del collocamento mirato: </a:t>
            </a:r>
          </a:p>
          <a:p>
            <a:pPr marL="0" lvl="0" indent="0" algn="just">
              <a:buNone/>
            </a:pPr>
            <a:r>
              <a:rPr lang="it-IT" sz="1700" dirty="0" smtClean="0">
                <a:solidFill>
                  <a:prstClr val="black"/>
                </a:solidFill>
                <a:latin typeface="Arial"/>
                <a:ea typeface="Helvetica Neue LT Std 55 Roman" charset="0"/>
                <a:cs typeface="Arial"/>
              </a:rPr>
              <a:t>promozione e costruzione di un </a:t>
            </a:r>
            <a:r>
              <a:rPr lang="it-IT" sz="1700" u="sng" dirty="0" smtClean="0">
                <a:solidFill>
                  <a:prstClr val="black"/>
                </a:solidFill>
                <a:latin typeface="Arial"/>
                <a:ea typeface="Helvetica Neue LT Std 55 Roman" charset="0"/>
                <a:cs typeface="Arial"/>
              </a:rPr>
              <a:t>sistema di rete </a:t>
            </a:r>
            <a:r>
              <a:rPr lang="it-IT" sz="1700" dirty="0" smtClean="0">
                <a:solidFill>
                  <a:prstClr val="black"/>
                </a:solidFill>
                <a:latin typeface="Arial"/>
                <a:ea typeface="Helvetica Neue LT Std 55 Roman" charset="0"/>
                <a:cs typeface="Arial"/>
              </a:rPr>
              <a:t>che coinvolga tutti i soggetti portatori di interesse pubblici e privati, fornitura di un supporto operativo ai datori di lavoro per analizzare le caratteristiche dei </a:t>
            </a:r>
            <a:r>
              <a:rPr lang="it-IT" sz="1700" u="sng" dirty="0" smtClean="0">
                <a:solidFill>
                  <a:prstClr val="black"/>
                </a:solidFill>
                <a:latin typeface="Arial"/>
                <a:ea typeface="Helvetica Neue LT Std 55 Roman" charset="0"/>
                <a:cs typeface="Arial"/>
              </a:rPr>
              <a:t>posti di lavoro da assegnare alle persone con disabilità </a:t>
            </a:r>
            <a:r>
              <a:rPr lang="it-IT" sz="1700" dirty="0" smtClean="0">
                <a:solidFill>
                  <a:prstClr val="black"/>
                </a:solidFill>
                <a:latin typeface="Arial"/>
                <a:ea typeface="Helvetica Neue LT Std 55 Roman" charset="0"/>
                <a:cs typeface="Arial"/>
              </a:rPr>
              <a:t>anche con riferimento agli </a:t>
            </a:r>
            <a:r>
              <a:rPr lang="it-IT" sz="1700" u="sng" dirty="0" smtClean="0">
                <a:solidFill>
                  <a:prstClr val="black"/>
                </a:solidFill>
                <a:latin typeface="Arial"/>
                <a:ea typeface="Helvetica Neue LT Std 55 Roman" charset="0"/>
                <a:cs typeface="Arial"/>
              </a:rPr>
              <a:t>accomodamenti ragionevoli </a:t>
            </a:r>
            <a:r>
              <a:rPr lang="it-IT" sz="1700" dirty="0" smtClean="0">
                <a:solidFill>
                  <a:prstClr val="black"/>
                </a:solidFill>
                <a:latin typeface="Arial"/>
                <a:ea typeface="Helvetica Neue LT Std 55 Roman" charset="0"/>
                <a:cs typeface="Arial"/>
              </a:rPr>
              <a:t>che il datore di lavoro deve adottare. </a:t>
            </a:r>
          </a:p>
          <a:p>
            <a:pPr marL="0" lvl="0" indent="0" algn="just">
              <a:buNone/>
            </a:pPr>
            <a:r>
              <a:rPr lang="it-IT" sz="1700" dirty="0" smtClean="0">
                <a:solidFill>
                  <a:prstClr val="black"/>
                </a:solidFill>
                <a:latin typeface="Arial"/>
                <a:ea typeface="Helvetica Neue LT Std 55 Roman" charset="0"/>
                <a:cs typeface="Arial"/>
              </a:rPr>
              <a:t>Individuazione di una figura di garanzia: </a:t>
            </a:r>
            <a:r>
              <a:rPr lang="it-IT" sz="1700" b="1" dirty="0" smtClean="0">
                <a:solidFill>
                  <a:prstClr val="black"/>
                </a:solidFill>
                <a:latin typeface="Arial"/>
                <a:ea typeface="Helvetica Neue LT Std 55 Roman" charset="0"/>
                <a:cs typeface="Arial"/>
              </a:rPr>
              <a:t>il responsabile dell’inserimento lavorativo </a:t>
            </a:r>
            <a:r>
              <a:rPr lang="it-IT" sz="1700" dirty="0" smtClean="0">
                <a:solidFill>
                  <a:prstClr val="black"/>
                </a:solidFill>
                <a:latin typeface="Arial"/>
                <a:ea typeface="Helvetica Neue LT Std 55 Roman" charset="0"/>
                <a:cs typeface="Arial"/>
              </a:rPr>
              <a:t>(predisposizione del progetto personalizzato e risoluzione dei problemi di lavoro legati alle condizioni di lavoro della persona disabile. </a:t>
            </a:r>
          </a:p>
          <a:p>
            <a:pPr marL="0" lvl="0" indent="0" algn="just">
              <a:buNone/>
            </a:pPr>
            <a:r>
              <a:rPr lang="it-IT" sz="1700" dirty="0" smtClean="0">
                <a:solidFill>
                  <a:prstClr val="black"/>
                </a:solidFill>
                <a:latin typeface="Arial"/>
                <a:ea typeface="Helvetica Neue LT Std 55 Roman" charset="0"/>
                <a:cs typeface="Arial"/>
              </a:rPr>
              <a:t>Incentivi accordati a datori di lavoro che procedono ad assunzione di persone con disabilità (artt. 13 e 14 riformati dal d. </a:t>
            </a:r>
            <a:r>
              <a:rPr lang="it-IT" sz="1700" dirty="0" err="1" smtClean="0">
                <a:solidFill>
                  <a:prstClr val="black"/>
                </a:solidFill>
                <a:latin typeface="Arial"/>
                <a:ea typeface="Helvetica Neue LT Std 55 Roman" charset="0"/>
                <a:cs typeface="Arial"/>
              </a:rPr>
              <a:t>lgs</a:t>
            </a:r>
            <a:r>
              <a:rPr lang="it-IT" sz="1700" dirty="0" smtClean="0">
                <a:solidFill>
                  <a:prstClr val="black"/>
                </a:solidFill>
                <a:latin typeface="Arial"/>
                <a:ea typeface="Helvetica Neue LT Std 55 Roman" charset="0"/>
                <a:cs typeface="Arial"/>
              </a:rPr>
              <a:t>. 151/2015). </a:t>
            </a:r>
          </a:p>
          <a:p>
            <a:pPr marL="0" lvl="0" indent="0" algn="just">
              <a:buNone/>
            </a:pPr>
            <a:r>
              <a:rPr lang="it-IT" sz="1700" dirty="0" smtClean="0">
                <a:solidFill>
                  <a:prstClr val="black"/>
                </a:solidFill>
                <a:latin typeface="Arial"/>
                <a:ea typeface="Helvetica Neue LT Std 55 Roman" charset="0"/>
                <a:cs typeface="Arial"/>
              </a:rPr>
              <a:t>E’ posto a carico dei fondi regionali l’erogazione di contributi per il rimborso forfettario parziale volto all’adozione di accomodamenti ragionevoli a favore di persone con disabilità, la cui capacità lavorativa sia inferiore al 50 per cento. Il fondo può essere usato per l’introduzione del telelavoro, abbattimento delle barriere architettoniche, istituzione del responsabile dell’inserimento lavorativo. </a:t>
            </a:r>
          </a:p>
          <a:p>
            <a:pPr marL="0" lvl="0" indent="0" algn="just">
              <a:buNone/>
            </a:pPr>
            <a:endParaRPr lang="it-IT" sz="1700" dirty="0" smtClean="0">
              <a:solidFill>
                <a:prstClr val="black"/>
              </a:solidFill>
              <a:latin typeface="Arial"/>
              <a:ea typeface="Helvetica Neue LT Std 55 Roman" charset="0"/>
              <a:cs typeface="Arial"/>
            </a:endParaRPr>
          </a:p>
          <a:p>
            <a:pPr marL="0" lvl="0" indent="0" algn="just">
              <a:buNone/>
            </a:pPr>
            <a:endParaRPr lang="it-IT" sz="1800" dirty="0">
              <a:solidFill>
                <a:prstClr val="black"/>
              </a:solidFill>
              <a:latin typeface="Arial"/>
              <a:ea typeface="Helvetica Neue LT Std 55 Roman" charset="0"/>
              <a:cs typeface="Arial"/>
            </a:endParaRPr>
          </a:p>
          <a:p>
            <a:pPr marL="0" lvl="0" indent="0" algn="just">
              <a:buNone/>
            </a:pPr>
            <a:endParaRPr lang="it-IT" sz="1700" dirty="0" smtClean="0">
              <a:solidFill>
                <a:prstClr val="black"/>
              </a:solidFill>
              <a:latin typeface="Arial"/>
              <a:ea typeface="Helvetica Neue LT Std 55 Roman" charset="0"/>
              <a:cs typeface="Arial"/>
            </a:endParaRPr>
          </a:p>
          <a:p>
            <a:pPr marL="0" lvl="0" indent="0" algn="just">
              <a:buNone/>
            </a:pPr>
            <a:endParaRPr lang="it-IT" sz="1700" dirty="0">
              <a:solidFill>
                <a:prstClr val="black"/>
              </a:solidFill>
              <a:latin typeface="Arial"/>
              <a:ea typeface="Helvetica Neue LT Std 55 Roman" charset="0"/>
              <a:cs typeface="Arial"/>
            </a:endParaRPr>
          </a:p>
          <a:p>
            <a:pPr marL="0" lvl="0" indent="0" algn="just">
              <a:buNone/>
            </a:pPr>
            <a:endParaRPr lang="it-IT" sz="1700" dirty="0" smtClean="0">
              <a:solidFill>
                <a:prstClr val="black"/>
              </a:solidFill>
              <a:latin typeface="Arial"/>
              <a:ea typeface="Helvetica Neue LT Std 55 Roman" charset="0"/>
              <a:cs typeface="Arial"/>
            </a:endParaRPr>
          </a:p>
          <a:p>
            <a:pPr marL="0" lvl="0" indent="0" algn="just">
              <a:buNone/>
            </a:pPr>
            <a:endParaRPr lang="it-IT" sz="1700" dirty="0">
              <a:solidFill>
                <a:prstClr val="black"/>
              </a:solidFill>
              <a:latin typeface="Arial"/>
              <a:ea typeface="Helvetica Neue LT Std 55 Roman" charset="0"/>
              <a:cs typeface="Arial"/>
            </a:endParaRPr>
          </a:p>
          <a:p>
            <a:pPr marL="0" indent="0" algn="just">
              <a:buNone/>
            </a:pPr>
            <a:endParaRPr lang="it-IT" sz="1900" dirty="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a:p>
            <a:pPr marL="0" indent="0" algn="just">
              <a:buNone/>
            </a:pPr>
            <a:endParaRPr lang="it-IT" sz="1900" i="1" dirty="0" smtClean="0">
              <a:latin typeface="Arial"/>
              <a:ea typeface="Helvetica Neue LT Std 55 Roman" charset="0"/>
              <a:cs typeface="Arial"/>
            </a:endParaRPr>
          </a:p>
          <a:p>
            <a:pPr marL="0" indent="0" algn="just">
              <a:buNone/>
            </a:pPr>
            <a:endParaRPr lang="it-IT" sz="1900" i="1" dirty="0">
              <a:latin typeface="Arial"/>
              <a:ea typeface="Helvetica Neue LT Std 55 Roman" charset="0"/>
              <a:cs typeface="Arial"/>
            </a:endParaRPr>
          </a:p>
        </p:txBody>
      </p:sp>
    </p:spTree>
    <p:extLst>
      <p:ext uri="{BB962C8B-B14F-4D97-AF65-F5344CB8AC3E}">
        <p14:creationId xmlns:p14="http://schemas.microsoft.com/office/powerpoint/2010/main" val="187666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fontScale="92500" lnSpcReduction="20000"/>
          </a:bodyPr>
          <a:lstStyle/>
          <a:p>
            <a:pPr marL="0" lvl="0" indent="0" algn="just">
              <a:buNone/>
            </a:pPr>
            <a:endParaRPr lang="it-IT" sz="1700" i="1" dirty="0" smtClean="0">
              <a:solidFill>
                <a:prstClr val="black"/>
              </a:solidFill>
              <a:latin typeface="Arial"/>
              <a:ea typeface="Helvetica Neue LT Std 55 Roman" charset="0"/>
              <a:cs typeface="Arial"/>
            </a:endParaRPr>
          </a:p>
          <a:p>
            <a:pPr marL="0" lvl="0" indent="0" algn="just">
              <a:buNone/>
            </a:pPr>
            <a:endParaRPr lang="it-IT" sz="1700" i="1" dirty="0">
              <a:solidFill>
                <a:prstClr val="black"/>
              </a:solidFill>
              <a:latin typeface="Arial"/>
              <a:ea typeface="Helvetica Neue LT Std 55 Roman" charset="0"/>
              <a:cs typeface="Arial"/>
            </a:endParaRPr>
          </a:p>
          <a:p>
            <a:pPr marL="0" lvl="0" indent="0" algn="just">
              <a:buNone/>
            </a:pPr>
            <a:r>
              <a:rPr lang="it-IT" sz="1800" i="1" dirty="0" smtClean="0">
                <a:solidFill>
                  <a:prstClr val="black"/>
                </a:solidFill>
                <a:latin typeface="Arial"/>
                <a:ea typeface="Helvetica Neue LT Std 55 Roman" charset="0"/>
                <a:cs typeface="Arial"/>
              </a:rPr>
              <a:t>Inclusione </a:t>
            </a:r>
            <a:r>
              <a:rPr lang="it-IT" sz="1800" i="1" dirty="0">
                <a:solidFill>
                  <a:prstClr val="black"/>
                </a:solidFill>
                <a:latin typeface="Arial"/>
                <a:ea typeface="Helvetica Neue LT Std 55 Roman" charset="0"/>
                <a:cs typeface="Arial"/>
              </a:rPr>
              <a:t>sociale </a:t>
            </a:r>
            <a:r>
              <a:rPr lang="it-IT" sz="1800" i="1" dirty="0">
                <a:solidFill>
                  <a:srgbClr val="FF0000"/>
                </a:solidFill>
                <a:latin typeface="Arial"/>
                <a:ea typeface="Helvetica Neue LT Std 55 Roman" charset="0"/>
                <a:cs typeface="Arial"/>
              </a:rPr>
              <a:t>mediata</a:t>
            </a:r>
            <a:r>
              <a:rPr lang="it-IT" sz="1800" i="1" dirty="0">
                <a:solidFill>
                  <a:prstClr val="black"/>
                </a:solidFill>
                <a:latin typeface="Arial"/>
                <a:ea typeface="Helvetica Neue LT Std 55 Roman" charset="0"/>
                <a:cs typeface="Arial"/>
              </a:rPr>
              <a:t>: </a:t>
            </a:r>
            <a:r>
              <a:rPr lang="it-IT" sz="1800" dirty="0">
                <a:solidFill>
                  <a:prstClr val="black"/>
                </a:solidFill>
                <a:latin typeface="Arial"/>
                <a:ea typeface="Helvetica Neue LT Std 55 Roman" charset="0"/>
                <a:cs typeface="Arial"/>
              </a:rPr>
              <a:t>forme di agevolazioni per familiari nel senso di garantire una continuità </a:t>
            </a:r>
            <a:r>
              <a:rPr lang="it-IT" sz="1800" dirty="0" smtClean="0">
                <a:solidFill>
                  <a:prstClr val="black"/>
                </a:solidFill>
                <a:latin typeface="Arial"/>
                <a:ea typeface="Helvetica Neue LT Std 55 Roman" charset="0"/>
                <a:cs typeface="Arial"/>
              </a:rPr>
              <a:t>assistenziale, la famiglia risulta centrale nel </a:t>
            </a:r>
            <a:r>
              <a:rPr lang="it-IT" sz="1800" dirty="0">
                <a:solidFill>
                  <a:prstClr val="black"/>
                </a:solidFill>
                <a:latin typeface="Arial"/>
                <a:ea typeface="Helvetica Neue LT Std 55 Roman" charset="0"/>
                <a:cs typeface="Arial"/>
              </a:rPr>
              <a:t>recupero e nel supporto alla persona disabile. </a:t>
            </a:r>
            <a:r>
              <a:rPr lang="it-IT" sz="1800" dirty="0" smtClean="0">
                <a:solidFill>
                  <a:prstClr val="black"/>
                </a:solidFill>
                <a:latin typeface="Arial"/>
                <a:ea typeface="Helvetica Neue LT Std 55 Roman" charset="0"/>
                <a:cs typeface="Arial"/>
              </a:rPr>
              <a:t>Le misure non vedono come beneficiario diretto il disabile ma le persone che si occupano della sua cura.</a:t>
            </a:r>
          </a:p>
          <a:p>
            <a:pPr marL="0" lvl="0" indent="0" algn="just">
              <a:buNone/>
            </a:pPr>
            <a:endParaRPr lang="it-IT" sz="1800" dirty="0">
              <a:solidFill>
                <a:prstClr val="black"/>
              </a:solidFill>
              <a:latin typeface="Arial"/>
              <a:ea typeface="Helvetica Neue LT Std 55 Roman" charset="0"/>
              <a:cs typeface="Arial"/>
            </a:endParaRPr>
          </a:p>
          <a:p>
            <a:pPr marL="0" lvl="0" indent="0" algn="just">
              <a:buNone/>
            </a:pPr>
            <a:r>
              <a:rPr lang="it-IT" sz="1800" dirty="0" smtClean="0">
                <a:solidFill>
                  <a:prstClr val="black"/>
                </a:solidFill>
                <a:latin typeface="Arial"/>
                <a:ea typeface="Helvetica Neue LT Std 55 Roman" charset="0"/>
                <a:cs typeface="Arial"/>
              </a:rPr>
              <a:t>Art. 33 co. 3 l. 104/92: </a:t>
            </a:r>
            <a:r>
              <a:rPr lang="it-IT" sz="1800" dirty="0" smtClean="0">
                <a:solidFill>
                  <a:prstClr val="black"/>
                </a:solidFill>
                <a:latin typeface="Arial"/>
                <a:ea typeface="Helvetica Neue LT Std 55 Roman" charset="0"/>
                <a:cs typeface="Arial"/>
              </a:rPr>
              <a:t>«A </a:t>
            </a:r>
            <a:r>
              <a:rPr lang="it-IT" sz="1800" dirty="0">
                <a:solidFill>
                  <a:prstClr val="black"/>
                </a:solidFill>
                <a:latin typeface="Arial"/>
                <a:ea typeface="Helvetica Neue LT Std 55 Roman" charset="0"/>
                <a:cs typeface="Arial"/>
              </a:rPr>
              <a:t>condizione che la persona handicappata non sia ricoverata </a:t>
            </a:r>
            <a:r>
              <a:rPr lang="it-IT" sz="1800" dirty="0" smtClean="0">
                <a:solidFill>
                  <a:prstClr val="black"/>
                </a:solidFill>
                <a:latin typeface="Arial"/>
                <a:ea typeface="Helvetica Neue LT Std 55 Roman" charset="0"/>
                <a:cs typeface="Arial"/>
              </a:rPr>
              <a:t>a tempo </a:t>
            </a:r>
            <a:r>
              <a:rPr lang="it-IT" sz="1800" dirty="0">
                <a:solidFill>
                  <a:prstClr val="black"/>
                </a:solidFill>
                <a:latin typeface="Arial"/>
                <a:ea typeface="Helvetica Neue LT Std 55 Roman" charset="0"/>
                <a:cs typeface="Arial"/>
              </a:rPr>
              <a:t>pieno, il lavoratore dipendente, pubblico o privato, </a:t>
            </a:r>
            <a:r>
              <a:rPr lang="it-IT" sz="1800" dirty="0" smtClean="0">
                <a:solidFill>
                  <a:prstClr val="black"/>
                </a:solidFill>
                <a:latin typeface="Arial"/>
                <a:ea typeface="Helvetica Neue LT Std 55 Roman" charset="0"/>
                <a:cs typeface="Arial"/>
              </a:rPr>
              <a:t>che assiste </a:t>
            </a:r>
            <a:r>
              <a:rPr lang="it-IT" sz="1800" dirty="0">
                <a:solidFill>
                  <a:prstClr val="black"/>
                </a:solidFill>
                <a:latin typeface="Arial"/>
                <a:ea typeface="Helvetica Neue LT Std 55 Roman" charset="0"/>
                <a:cs typeface="Arial"/>
              </a:rPr>
              <a:t>persona con handicap in situazione di </a:t>
            </a:r>
            <a:r>
              <a:rPr lang="it-IT" sz="1800" dirty="0" smtClean="0">
                <a:solidFill>
                  <a:prstClr val="black"/>
                </a:solidFill>
                <a:latin typeface="Arial"/>
                <a:ea typeface="Helvetica Neue LT Std 55 Roman" charset="0"/>
                <a:cs typeface="Arial"/>
              </a:rPr>
              <a:t>gravità, coniuge, parente </a:t>
            </a:r>
            <a:r>
              <a:rPr lang="it-IT" sz="1800" dirty="0">
                <a:solidFill>
                  <a:prstClr val="black"/>
                </a:solidFill>
                <a:latin typeface="Arial"/>
                <a:ea typeface="Helvetica Neue LT Std 55 Roman" charset="0"/>
                <a:cs typeface="Arial"/>
              </a:rPr>
              <a:t>o affine entro il secondo grado, ovvero entro il terzo </a:t>
            </a:r>
            <a:r>
              <a:rPr lang="it-IT" sz="1800" dirty="0" smtClean="0">
                <a:solidFill>
                  <a:prstClr val="black"/>
                </a:solidFill>
                <a:latin typeface="Arial"/>
                <a:ea typeface="Helvetica Neue LT Std 55 Roman" charset="0"/>
                <a:cs typeface="Arial"/>
              </a:rPr>
              <a:t>grado qualora </a:t>
            </a:r>
            <a:r>
              <a:rPr lang="it-IT" sz="1800" dirty="0">
                <a:solidFill>
                  <a:prstClr val="black"/>
                </a:solidFill>
                <a:latin typeface="Arial"/>
                <a:ea typeface="Helvetica Neue LT Std 55 Roman" charset="0"/>
                <a:cs typeface="Arial"/>
              </a:rPr>
              <a:t>i genitori o il coniuge della persona con handicap </a:t>
            </a:r>
            <a:r>
              <a:rPr lang="it-IT" sz="1800" dirty="0" smtClean="0">
                <a:solidFill>
                  <a:prstClr val="black"/>
                </a:solidFill>
                <a:latin typeface="Arial"/>
                <a:ea typeface="Helvetica Neue LT Std 55 Roman" charset="0"/>
                <a:cs typeface="Arial"/>
              </a:rPr>
              <a:t>in situazione </a:t>
            </a:r>
            <a:r>
              <a:rPr lang="it-IT" sz="1800" dirty="0">
                <a:solidFill>
                  <a:prstClr val="black"/>
                </a:solidFill>
                <a:latin typeface="Arial"/>
                <a:ea typeface="Helvetica Neue LT Std 55 Roman" charset="0"/>
                <a:cs typeface="Arial"/>
              </a:rPr>
              <a:t>di </a:t>
            </a:r>
            <a:r>
              <a:rPr lang="it-IT" sz="1800" dirty="0" smtClean="0">
                <a:solidFill>
                  <a:prstClr val="black"/>
                </a:solidFill>
                <a:latin typeface="Arial"/>
                <a:ea typeface="Helvetica Neue LT Std 55 Roman" charset="0"/>
                <a:cs typeface="Arial"/>
              </a:rPr>
              <a:t>gravità </a:t>
            </a:r>
            <a:r>
              <a:rPr lang="it-IT" sz="1800" dirty="0">
                <a:solidFill>
                  <a:prstClr val="black"/>
                </a:solidFill>
                <a:latin typeface="Arial"/>
                <a:ea typeface="Helvetica Neue LT Std 55 Roman" charset="0"/>
                <a:cs typeface="Arial"/>
              </a:rPr>
              <a:t>abbiano compiuto i sessantacinque anni di </a:t>
            </a:r>
            <a:r>
              <a:rPr lang="it-IT" sz="1800" dirty="0" smtClean="0">
                <a:solidFill>
                  <a:prstClr val="black"/>
                </a:solidFill>
                <a:latin typeface="Arial"/>
                <a:ea typeface="Helvetica Neue LT Std 55 Roman" charset="0"/>
                <a:cs typeface="Arial"/>
              </a:rPr>
              <a:t>età oppure </a:t>
            </a:r>
            <a:r>
              <a:rPr lang="it-IT" sz="1800" dirty="0">
                <a:solidFill>
                  <a:prstClr val="black"/>
                </a:solidFill>
                <a:latin typeface="Arial"/>
                <a:ea typeface="Helvetica Neue LT Std 55 Roman" charset="0"/>
                <a:cs typeface="Arial"/>
              </a:rPr>
              <a:t>siano anche essi affetti da patologie invalidanti o </a:t>
            </a:r>
            <a:r>
              <a:rPr lang="it-IT" sz="1800" dirty="0" smtClean="0">
                <a:solidFill>
                  <a:prstClr val="black"/>
                </a:solidFill>
                <a:latin typeface="Arial"/>
                <a:ea typeface="Helvetica Neue LT Std 55 Roman" charset="0"/>
                <a:cs typeface="Arial"/>
              </a:rPr>
              <a:t>siano deceduti </a:t>
            </a:r>
            <a:r>
              <a:rPr lang="it-IT" sz="1800" dirty="0">
                <a:solidFill>
                  <a:prstClr val="black"/>
                </a:solidFill>
                <a:latin typeface="Arial"/>
                <a:ea typeface="Helvetica Neue LT Std 55 Roman" charset="0"/>
                <a:cs typeface="Arial"/>
              </a:rPr>
              <a:t>o mancanti, ha diritto a fruire di </a:t>
            </a:r>
            <a:r>
              <a:rPr lang="it-IT" sz="1800" b="1" dirty="0">
                <a:solidFill>
                  <a:prstClr val="black"/>
                </a:solidFill>
                <a:latin typeface="Arial"/>
                <a:ea typeface="Helvetica Neue LT Std 55 Roman" charset="0"/>
                <a:cs typeface="Arial"/>
              </a:rPr>
              <a:t>tre giorni di </a:t>
            </a:r>
            <a:r>
              <a:rPr lang="it-IT" sz="1800" b="1" dirty="0" smtClean="0">
                <a:solidFill>
                  <a:prstClr val="black"/>
                </a:solidFill>
                <a:latin typeface="Arial"/>
                <a:ea typeface="Helvetica Neue LT Std 55 Roman" charset="0"/>
                <a:cs typeface="Arial"/>
              </a:rPr>
              <a:t>permesso mensile </a:t>
            </a:r>
            <a:r>
              <a:rPr lang="it-IT" sz="1800" b="1" dirty="0">
                <a:solidFill>
                  <a:prstClr val="black"/>
                </a:solidFill>
                <a:latin typeface="Arial"/>
                <a:ea typeface="Helvetica Neue LT Std 55 Roman" charset="0"/>
                <a:cs typeface="Arial"/>
              </a:rPr>
              <a:t>retribuito coperto da contribuzione figurativa</a:t>
            </a:r>
            <a:r>
              <a:rPr lang="it-IT" sz="1800" dirty="0">
                <a:solidFill>
                  <a:prstClr val="black"/>
                </a:solidFill>
                <a:latin typeface="Arial"/>
                <a:ea typeface="Helvetica Neue LT Std 55 Roman" charset="0"/>
                <a:cs typeface="Arial"/>
              </a:rPr>
              <a:t>, anche </a:t>
            </a:r>
            <a:r>
              <a:rPr lang="it-IT" sz="1800" dirty="0" smtClean="0">
                <a:solidFill>
                  <a:prstClr val="black"/>
                </a:solidFill>
                <a:latin typeface="Arial"/>
                <a:ea typeface="Helvetica Neue LT Std 55 Roman" charset="0"/>
                <a:cs typeface="Arial"/>
              </a:rPr>
              <a:t>in maniera </a:t>
            </a:r>
            <a:r>
              <a:rPr lang="it-IT" sz="1800" dirty="0" smtClean="0">
                <a:solidFill>
                  <a:prstClr val="black"/>
                </a:solidFill>
                <a:latin typeface="Arial"/>
                <a:ea typeface="Helvetica Neue LT Std 55 Roman" charset="0"/>
                <a:cs typeface="Arial"/>
              </a:rPr>
              <a:t>continuativa». </a:t>
            </a:r>
            <a:endParaRPr lang="it-IT" sz="1800" dirty="0" smtClean="0">
              <a:solidFill>
                <a:prstClr val="black"/>
              </a:solidFill>
              <a:latin typeface="Arial"/>
              <a:ea typeface="Helvetica Neue LT Std 55 Roman" charset="0"/>
              <a:cs typeface="Arial"/>
            </a:endParaRPr>
          </a:p>
          <a:p>
            <a:pPr marL="0" lvl="0" indent="0" algn="just">
              <a:buNone/>
            </a:pPr>
            <a:endParaRPr lang="it-IT" sz="1800" dirty="0" smtClean="0">
              <a:solidFill>
                <a:prstClr val="black"/>
              </a:solidFill>
              <a:latin typeface="Arial"/>
              <a:ea typeface="Helvetica Neue LT Std 55 Roman" charset="0"/>
              <a:cs typeface="Arial"/>
            </a:endParaRPr>
          </a:p>
          <a:p>
            <a:pPr marL="0" lvl="0" indent="0" algn="just">
              <a:buNone/>
            </a:pPr>
            <a:r>
              <a:rPr lang="it-IT" sz="1800" dirty="0" smtClean="0">
                <a:solidFill>
                  <a:prstClr val="black"/>
                </a:solidFill>
                <a:latin typeface="Arial"/>
                <a:ea typeface="Helvetica Neue LT Std 55 Roman" charset="0"/>
                <a:cs typeface="Arial"/>
              </a:rPr>
              <a:t> </a:t>
            </a:r>
            <a:r>
              <a:rPr lang="it-IT" sz="1800" dirty="0">
                <a:solidFill>
                  <a:prstClr val="black"/>
                </a:solidFill>
                <a:latin typeface="Arial"/>
                <a:ea typeface="Helvetica Neue LT Std 55 Roman" charset="0"/>
                <a:cs typeface="Arial"/>
              </a:rPr>
              <a:t>art. </a:t>
            </a:r>
            <a:r>
              <a:rPr lang="it-IT" sz="1800" b="1" dirty="0">
                <a:solidFill>
                  <a:prstClr val="black"/>
                </a:solidFill>
                <a:latin typeface="Arial"/>
                <a:ea typeface="Helvetica Neue LT Std 55 Roman" charset="0"/>
                <a:cs typeface="Arial"/>
              </a:rPr>
              <a:t>42 co. 5 l. 151 del 2001 </a:t>
            </a:r>
            <a:r>
              <a:rPr lang="it-IT" sz="1800" dirty="0">
                <a:solidFill>
                  <a:prstClr val="black"/>
                </a:solidFill>
                <a:latin typeface="Arial"/>
                <a:ea typeface="Helvetica Neue LT Std 55 Roman" charset="0"/>
                <a:cs typeface="Arial"/>
              </a:rPr>
              <a:t>congedo straordinario per assistere </a:t>
            </a:r>
            <a:r>
              <a:rPr lang="it-IT" sz="1800" dirty="0">
                <a:solidFill>
                  <a:prstClr val="black"/>
                </a:solidFill>
                <a:latin typeface="Arial"/>
                <a:ea typeface="Helvetica Neue LT Std 55 Roman" charset="0"/>
                <a:cs typeface="Arial"/>
              </a:rPr>
              <a:t>disabili: </a:t>
            </a:r>
            <a:r>
              <a:rPr lang="it-IT" sz="1800" dirty="0" smtClean="0">
                <a:solidFill>
                  <a:prstClr val="black"/>
                </a:solidFill>
                <a:latin typeface="Arial"/>
                <a:ea typeface="Helvetica Neue LT Std 55 Roman" charset="0"/>
                <a:cs typeface="Arial"/>
              </a:rPr>
              <a:t>«Il </a:t>
            </a:r>
            <a:r>
              <a:rPr lang="it-IT" sz="1800" dirty="0">
                <a:solidFill>
                  <a:prstClr val="black"/>
                </a:solidFill>
                <a:latin typeface="Arial"/>
                <a:ea typeface="Helvetica Neue LT Std 55 Roman" charset="0"/>
                <a:cs typeface="Arial"/>
              </a:rPr>
              <a:t>coniuge convivente di soggetto con handicap in situazione </a:t>
            </a:r>
            <a:r>
              <a:rPr lang="it-IT" sz="1800" dirty="0" smtClean="0">
                <a:solidFill>
                  <a:prstClr val="black"/>
                </a:solidFill>
                <a:latin typeface="Arial"/>
                <a:ea typeface="Helvetica Neue LT Std 55 Roman" charset="0"/>
                <a:cs typeface="Arial"/>
              </a:rPr>
              <a:t>di </a:t>
            </a:r>
            <a:r>
              <a:rPr lang="it-IT" sz="1800" dirty="0" err="1" smtClean="0">
                <a:solidFill>
                  <a:prstClr val="black"/>
                </a:solidFill>
                <a:latin typeface="Arial"/>
                <a:ea typeface="Helvetica Neue LT Std 55 Roman" charset="0"/>
                <a:cs typeface="Arial"/>
              </a:rPr>
              <a:t>gravita</a:t>
            </a:r>
            <a:r>
              <a:rPr lang="it-IT" sz="1800" dirty="0" err="1">
                <a:solidFill>
                  <a:prstClr val="black"/>
                </a:solidFill>
                <a:latin typeface="Arial"/>
                <a:ea typeface="Helvetica Neue LT Std 55 Roman" charset="0"/>
                <a:cs typeface="Arial"/>
              </a:rPr>
              <a:t>'</a:t>
            </a:r>
            <a:r>
              <a:rPr lang="it-IT" sz="1800" dirty="0">
                <a:solidFill>
                  <a:prstClr val="black"/>
                </a:solidFill>
                <a:latin typeface="Arial"/>
                <a:ea typeface="Helvetica Neue LT Std 55 Roman" charset="0"/>
                <a:cs typeface="Arial"/>
              </a:rPr>
              <a:t> accertata ai sensi dell'articolo 4, comma 1, della legge </a:t>
            </a:r>
            <a:r>
              <a:rPr lang="it-IT" sz="1800" dirty="0" smtClean="0">
                <a:solidFill>
                  <a:prstClr val="black"/>
                </a:solidFill>
                <a:latin typeface="Arial"/>
                <a:ea typeface="Helvetica Neue LT Std 55 Roman" charset="0"/>
                <a:cs typeface="Arial"/>
              </a:rPr>
              <a:t>5 febbraio </a:t>
            </a:r>
            <a:r>
              <a:rPr lang="it-IT" sz="1800" dirty="0">
                <a:solidFill>
                  <a:prstClr val="black"/>
                </a:solidFill>
                <a:latin typeface="Arial"/>
                <a:ea typeface="Helvetica Neue LT Std 55 Roman" charset="0"/>
                <a:cs typeface="Arial"/>
              </a:rPr>
              <a:t>1992, n. 104, ha diritto a fruire del congedo di cui </a:t>
            </a:r>
            <a:r>
              <a:rPr lang="it-IT" sz="1800" dirty="0" smtClean="0">
                <a:solidFill>
                  <a:prstClr val="black"/>
                </a:solidFill>
                <a:latin typeface="Arial"/>
                <a:ea typeface="Helvetica Neue LT Std 55 Roman" charset="0"/>
                <a:cs typeface="Arial"/>
              </a:rPr>
              <a:t>al comma </a:t>
            </a:r>
            <a:r>
              <a:rPr lang="it-IT" sz="1800" dirty="0">
                <a:solidFill>
                  <a:prstClr val="black"/>
                </a:solidFill>
                <a:latin typeface="Arial"/>
                <a:ea typeface="Helvetica Neue LT Std 55 Roman" charset="0"/>
                <a:cs typeface="Arial"/>
              </a:rPr>
              <a:t>2 dell'articolo 4 della legge 8 marzo 2000, n. 53, </a:t>
            </a:r>
            <a:r>
              <a:rPr lang="it-IT" sz="1800" dirty="0" smtClean="0">
                <a:solidFill>
                  <a:prstClr val="black"/>
                </a:solidFill>
                <a:latin typeface="Arial"/>
                <a:ea typeface="Helvetica Neue LT Std 55 Roman" charset="0"/>
                <a:cs typeface="Arial"/>
              </a:rPr>
              <a:t>entro sessanta </a:t>
            </a:r>
            <a:r>
              <a:rPr lang="it-IT" sz="1800" dirty="0">
                <a:solidFill>
                  <a:prstClr val="black"/>
                </a:solidFill>
                <a:latin typeface="Arial"/>
                <a:ea typeface="Helvetica Neue LT Std 55 Roman" charset="0"/>
                <a:cs typeface="Arial"/>
              </a:rPr>
              <a:t>giorni dalla richiesta. In caso di mancanza, decesso o </a:t>
            </a:r>
            <a:r>
              <a:rPr lang="it-IT" sz="1800" dirty="0" smtClean="0">
                <a:solidFill>
                  <a:prstClr val="black"/>
                </a:solidFill>
                <a:latin typeface="Arial"/>
                <a:ea typeface="Helvetica Neue LT Std 55 Roman" charset="0"/>
                <a:cs typeface="Arial"/>
              </a:rPr>
              <a:t>in presenza </a:t>
            </a:r>
            <a:r>
              <a:rPr lang="it-IT" sz="1800" dirty="0">
                <a:solidFill>
                  <a:prstClr val="black"/>
                </a:solidFill>
                <a:latin typeface="Arial"/>
                <a:ea typeface="Helvetica Neue LT Std 55 Roman" charset="0"/>
                <a:cs typeface="Arial"/>
              </a:rPr>
              <a:t>di patologie invalidanti del coniuge convivente, ha </a:t>
            </a:r>
            <a:r>
              <a:rPr lang="it-IT" sz="1800" dirty="0" smtClean="0">
                <a:solidFill>
                  <a:prstClr val="black"/>
                </a:solidFill>
                <a:latin typeface="Arial"/>
                <a:ea typeface="Helvetica Neue LT Std 55 Roman" charset="0"/>
                <a:cs typeface="Arial"/>
              </a:rPr>
              <a:t>diritto a </a:t>
            </a:r>
            <a:r>
              <a:rPr lang="it-IT" sz="1800" dirty="0">
                <a:solidFill>
                  <a:prstClr val="black"/>
                </a:solidFill>
                <a:latin typeface="Arial"/>
                <a:ea typeface="Helvetica Neue LT Std 55 Roman" charset="0"/>
                <a:cs typeface="Arial"/>
              </a:rPr>
              <a:t>fruire del congedo il padre o la madre anche adottivi; in caso </a:t>
            </a:r>
            <a:r>
              <a:rPr lang="it-IT" sz="1800" dirty="0" smtClean="0">
                <a:solidFill>
                  <a:prstClr val="black"/>
                </a:solidFill>
                <a:latin typeface="Arial"/>
                <a:ea typeface="Helvetica Neue LT Std 55 Roman" charset="0"/>
                <a:cs typeface="Arial"/>
              </a:rPr>
              <a:t>di decesso</a:t>
            </a:r>
            <a:r>
              <a:rPr lang="it-IT" sz="1800" dirty="0">
                <a:solidFill>
                  <a:prstClr val="black"/>
                </a:solidFill>
                <a:latin typeface="Arial"/>
                <a:ea typeface="Helvetica Neue LT Std 55 Roman" charset="0"/>
                <a:cs typeface="Arial"/>
              </a:rPr>
              <a:t>, mancanza o in presenza di patologie invalidanti del padre </a:t>
            </a:r>
            <a:r>
              <a:rPr lang="it-IT" sz="1800" dirty="0" smtClean="0">
                <a:solidFill>
                  <a:prstClr val="black"/>
                </a:solidFill>
                <a:latin typeface="Arial"/>
                <a:ea typeface="Helvetica Neue LT Std 55 Roman" charset="0"/>
                <a:cs typeface="Arial"/>
              </a:rPr>
              <a:t>e della </a:t>
            </a:r>
            <a:r>
              <a:rPr lang="it-IT" sz="1800" dirty="0">
                <a:solidFill>
                  <a:prstClr val="black"/>
                </a:solidFill>
                <a:latin typeface="Arial"/>
                <a:ea typeface="Helvetica Neue LT Std 55 Roman" charset="0"/>
                <a:cs typeface="Arial"/>
              </a:rPr>
              <a:t>madre, anche adottivi, ha diritto a fruire del congedo uno </a:t>
            </a:r>
            <a:r>
              <a:rPr lang="it-IT" sz="1800" dirty="0" smtClean="0">
                <a:solidFill>
                  <a:prstClr val="black"/>
                </a:solidFill>
                <a:latin typeface="Arial"/>
                <a:ea typeface="Helvetica Neue LT Std 55 Roman" charset="0"/>
                <a:cs typeface="Arial"/>
              </a:rPr>
              <a:t>dei figli </a:t>
            </a:r>
            <a:r>
              <a:rPr lang="it-IT" sz="1800" dirty="0">
                <a:solidFill>
                  <a:prstClr val="black"/>
                </a:solidFill>
                <a:latin typeface="Arial"/>
                <a:ea typeface="Helvetica Neue LT Std 55 Roman" charset="0"/>
                <a:cs typeface="Arial"/>
              </a:rPr>
              <a:t>conviventi; in caso di mancanza, decesso o in presenza </a:t>
            </a:r>
            <a:r>
              <a:rPr lang="it-IT" sz="1800" dirty="0" smtClean="0">
                <a:solidFill>
                  <a:prstClr val="black"/>
                </a:solidFill>
                <a:latin typeface="Arial"/>
                <a:ea typeface="Helvetica Neue LT Std 55 Roman" charset="0"/>
                <a:cs typeface="Arial"/>
              </a:rPr>
              <a:t>di patologie </a:t>
            </a:r>
            <a:r>
              <a:rPr lang="it-IT" sz="1800" dirty="0">
                <a:solidFill>
                  <a:prstClr val="black"/>
                </a:solidFill>
                <a:latin typeface="Arial"/>
                <a:ea typeface="Helvetica Neue LT Std 55 Roman" charset="0"/>
                <a:cs typeface="Arial"/>
              </a:rPr>
              <a:t>invalidanti dei figli conviventi, ha diritto a fruire </a:t>
            </a:r>
            <a:r>
              <a:rPr lang="it-IT" sz="1800" dirty="0" smtClean="0">
                <a:solidFill>
                  <a:prstClr val="black"/>
                </a:solidFill>
                <a:latin typeface="Arial"/>
                <a:ea typeface="Helvetica Neue LT Std 55 Roman" charset="0"/>
                <a:cs typeface="Arial"/>
              </a:rPr>
              <a:t>del congedo </a:t>
            </a:r>
            <a:r>
              <a:rPr lang="it-IT" sz="1800" dirty="0">
                <a:solidFill>
                  <a:prstClr val="black"/>
                </a:solidFill>
                <a:latin typeface="Arial"/>
                <a:ea typeface="Helvetica Neue LT Std 55 Roman" charset="0"/>
                <a:cs typeface="Arial"/>
              </a:rPr>
              <a:t>uno dei fratelli o sorelle </a:t>
            </a:r>
            <a:r>
              <a:rPr lang="it-IT" sz="1800" dirty="0" smtClean="0">
                <a:solidFill>
                  <a:prstClr val="black"/>
                </a:solidFill>
                <a:latin typeface="Arial"/>
                <a:ea typeface="Helvetica Neue LT Std 55 Roman" charset="0"/>
                <a:cs typeface="Arial"/>
              </a:rPr>
              <a:t>conviventi».</a:t>
            </a:r>
            <a:endParaRPr lang="it-IT" sz="1800" dirty="0">
              <a:solidFill>
                <a:prstClr val="black"/>
              </a:solidFill>
              <a:latin typeface="Arial"/>
              <a:ea typeface="Helvetica Neue LT Std 55 Roman" charset="0"/>
              <a:cs typeface="Arial"/>
            </a:endParaRPr>
          </a:p>
          <a:p>
            <a:pPr marL="0" lvl="0" indent="0" algn="just">
              <a:buNone/>
            </a:pPr>
            <a:endParaRPr lang="it-IT" sz="1800" dirty="0" smtClean="0">
              <a:solidFill>
                <a:prstClr val="black"/>
              </a:solidFill>
              <a:latin typeface="Arial"/>
              <a:ea typeface="Helvetica Neue LT Std 55 Roman" charset="0"/>
              <a:cs typeface="Arial"/>
            </a:endParaRPr>
          </a:p>
          <a:p>
            <a:pPr marL="0" lvl="0" indent="0" algn="just">
              <a:buNone/>
            </a:pPr>
            <a:r>
              <a:rPr lang="it-IT" sz="1800" dirty="0" smtClean="0">
                <a:solidFill>
                  <a:prstClr val="black"/>
                </a:solidFill>
                <a:latin typeface="Arial"/>
                <a:ea typeface="Helvetica Neue LT Std 55 Roman" charset="0"/>
                <a:cs typeface="Arial"/>
              </a:rPr>
              <a:t>Problema</a:t>
            </a:r>
            <a:r>
              <a:rPr lang="it-IT" sz="1800" dirty="0">
                <a:solidFill>
                  <a:prstClr val="black"/>
                </a:solidFill>
                <a:latin typeface="Arial"/>
                <a:ea typeface="Helvetica Neue LT Std 55 Roman" charset="0"/>
                <a:cs typeface="Arial"/>
              </a:rPr>
              <a:t>: legalità e </a:t>
            </a:r>
            <a:r>
              <a:rPr lang="it-IT" sz="1800" dirty="0" smtClean="0">
                <a:solidFill>
                  <a:prstClr val="black"/>
                </a:solidFill>
                <a:latin typeface="Arial"/>
                <a:ea typeface="Helvetica Neue LT Std 55 Roman" charset="0"/>
                <a:cs typeface="Arial"/>
              </a:rPr>
              <a:t>abusi </a:t>
            </a:r>
            <a:r>
              <a:rPr lang="it-IT" sz="1800" dirty="0">
                <a:solidFill>
                  <a:prstClr val="black"/>
                </a:solidFill>
                <a:latin typeface="Arial"/>
                <a:ea typeface="Helvetica Neue LT Std 55 Roman" charset="0"/>
                <a:cs typeface="Arial"/>
              </a:rPr>
              <a:t>cfr. </a:t>
            </a:r>
            <a:r>
              <a:rPr lang="it-IT" sz="1800" dirty="0" err="1">
                <a:solidFill>
                  <a:prstClr val="black"/>
                </a:solidFill>
                <a:latin typeface="Arial"/>
                <a:ea typeface="Helvetica Neue LT Std 55 Roman" charset="0"/>
                <a:cs typeface="Arial"/>
              </a:rPr>
              <a:t>Trib</a:t>
            </a:r>
            <a:r>
              <a:rPr lang="it-IT" sz="1800" dirty="0">
                <a:solidFill>
                  <a:prstClr val="black"/>
                </a:solidFill>
                <a:latin typeface="Arial"/>
                <a:ea typeface="Helvetica Neue LT Std 55 Roman" charset="0"/>
                <a:cs typeface="Arial"/>
              </a:rPr>
              <a:t>. Bari 30 maggio 2017 rispetto alle figure di familiari legittimati a chiedere tale </a:t>
            </a:r>
            <a:r>
              <a:rPr lang="it-IT" sz="1800" dirty="0" smtClean="0">
                <a:solidFill>
                  <a:prstClr val="black"/>
                </a:solidFill>
                <a:latin typeface="Arial"/>
                <a:ea typeface="Helvetica Neue LT Std 55 Roman" charset="0"/>
                <a:cs typeface="Arial"/>
              </a:rPr>
              <a:t>congedo straordinario.</a:t>
            </a:r>
            <a:endParaRPr lang="it-IT" sz="1800" dirty="0">
              <a:solidFill>
                <a:prstClr val="black"/>
              </a:solidFill>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3868841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0" y="0"/>
            <a:ext cx="12192000" cy="68580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8" name="Segnaposto contenuto 2"/>
          <p:cNvSpPr txBox="1">
            <a:spLocks/>
          </p:cNvSpPr>
          <p:nvPr/>
        </p:nvSpPr>
        <p:spPr>
          <a:xfrm>
            <a:off x="692150" y="1777999"/>
            <a:ext cx="10801350" cy="23719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pPr>
            <a:r>
              <a:rPr lang="it-IT" sz="6000" i="1" dirty="0" smtClean="0">
                <a:solidFill>
                  <a:schemeClr val="bg1"/>
                </a:solidFill>
                <a:latin typeface="Arial"/>
                <a:ea typeface="Helvetica Neue LT Std 55 Roman" charset="0"/>
                <a:cs typeface="Arial"/>
              </a:rPr>
              <a:t>Grazie per l’attenzione!</a:t>
            </a:r>
            <a:endParaRPr lang="it-IT" sz="6000" i="1" dirty="0">
              <a:solidFill>
                <a:schemeClr val="bg1"/>
              </a:solidFill>
              <a:latin typeface="Arial"/>
              <a:ea typeface="Helvetica Neue LT Std 55 Roman" charset="0"/>
              <a:cs typeface="Arial"/>
            </a:endParaRP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9770" y="5739387"/>
            <a:ext cx="1385573" cy="575687"/>
          </a:xfrm>
          <a:prstGeom prst="rect">
            <a:avLst/>
          </a:prstGeom>
        </p:spPr>
      </p:pic>
    </p:spTree>
    <p:extLst>
      <p:ext uri="{BB962C8B-B14F-4D97-AF65-F5344CB8AC3E}">
        <p14:creationId xmlns:p14="http://schemas.microsoft.com/office/powerpoint/2010/main" val="3296735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1625600"/>
            <a:ext cx="10801350" cy="1803400"/>
          </a:xfrm>
        </p:spPr>
        <p:txBody>
          <a:bodyPr/>
          <a:lstStyle/>
          <a:p>
            <a:pPr algn="ctr"/>
            <a:r>
              <a:rPr lang="it-IT" sz="5400" b="1" dirty="0" smtClean="0">
                <a:latin typeface="Arial"/>
                <a:cs typeface="Arial"/>
              </a:rPr>
              <a:t>Lavoro, disabilità e diritto all’inclusione</a:t>
            </a:r>
            <a:endParaRPr lang="it-IT" sz="40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1356" y="5606034"/>
            <a:ext cx="1694688" cy="837770"/>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Arial"/>
                <a:ea typeface="Helvetica Neue LT Std 65 Medium" charset="0"/>
                <a:cs typeface="Arial"/>
              </a:rPr>
              <a:t>Trieste</a:t>
            </a:r>
            <a:br>
              <a:rPr lang="it-IT" sz="3000" dirty="0" smtClean="0">
                <a:latin typeface="Arial"/>
                <a:ea typeface="Helvetica Neue LT Std 65 Medium" charset="0"/>
                <a:cs typeface="Arial"/>
              </a:rPr>
            </a:br>
            <a:r>
              <a:rPr lang="it-IT" sz="3000" dirty="0" smtClean="0">
                <a:latin typeface="Arial"/>
                <a:ea typeface="Helvetica Neue LT Std 65 Medium" charset="0"/>
                <a:cs typeface="Arial"/>
              </a:rPr>
              <a:t>31/10/2018 </a:t>
            </a:r>
            <a:endParaRPr lang="it-IT" sz="3000" dirty="0"/>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21400"/>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8" name="Titolo 1"/>
          <p:cNvSpPr>
            <a:spLocks noGrp="1"/>
          </p:cNvSpPr>
          <p:nvPr>
            <p:ph type="title"/>
          </p:nvPr>
        </p:nvSpPr>
        <p:spPr>
          <a:xfrm>
            <a:off x="2495550" y="464219"/>
            <a:ext cx="7200900" cy="1054100"/>
          </a:xfrm>
        </p:spPr>
        <p:txBody>
          <a:bodyPr>
            <a:normAutofit/>
          </a:bodyPr>
          <a:lstStyle/>
          <a:p>
            <a:pPr algn="ctr"/>
            <a:r>
              <a:rPr lang="it-IT" sz="3000" b="1" dirty="0" smtClean="0">
                <a:latin typeface="Arial"/>
                <a:ea typeface="Helvetica Neue LT Std 65 Medium" charset="0"/>
                <a:cs typeface="Arial"/>
              </a:rPr>
              <a:t>L’evoluzione della nozione </a:t>
            </a:r>
            <a:br>
              <a:rPr lang="it-IT" sz="3000" b="1" dirty="0" smtClean="0">
                <a:latin typeface="Arial"/>
                <a:ea typeface="Helvetica Neue LT Std 65 Medium" charset="0"/>
                <a:cs typeface="Arial"/>
              </a:rPr>
            </a:br>
            <a:r>
              <a:rPr lang="it-IT" sz="3000" b="1" dirty="0" smtClean="0">
                <a:latin typeface="Arial"/>
                <a:ea typeface="Helvetica Neue LT Std 65 Medium" charset="0"/>
                <a:cs typeface="Arial"/>
              </a:rPr>
              <a:t>di disabilità</a:t>
            </a:r>
            <a:endParaRPr lang="it-IT" sz="3000" b="1" dirty="0">
              <a:latin typeface="Arial"/>
              <a:ea typeface="Helvetica Neue LT Std 65 Medium" charset="0"/>
              <a:cs typeface="Arial"/>
            </a:endParaRPr>
          </a:p>
        </p:txBody>
      </p:sp>
      <p:sp>
        <p:nvSpPr>
          <p:cNvPr id="10" name="Segnaposto contenuto 2"/>
          <p:cNvSpPr>
            <a:spLocks noGrp="1"/>
          </p:cNvSpPr>
          <p:nvPr>
            <p:ph idx="1"/>
          </p:nvPr>
        </p:nvSpPr>
        <p:spPr>
          <a:xfrm>
            <a:off x="748144" y="1518319"/>
            <a:ext cx="10745355" cy="4570821"/>
          </a:xfrm>
        </p:spPr>
        <p:txBody>
          <a:bodyPr>
            <a:normAutofit fontScale="85000" lnSpcReduction="10000"/>
          </a:bodyPr>
          <a:lstStyle/>
          <a:p>
            <a:pPr marL="0" indent="0" algn="just">
              <a:buNone/>
            </a:pPr>
            <a:r>
              <a:rPr lang="it-IT" sz="2000" dirty="0" smtClean="0">
                <a:latin typeface="Arial"/>
                <a:ea typeface="Helvetica Neue LT Std 55 Roman" charset="0"/>
                <a:cs typeface="Arial"/>
              </a:rPr>
              <a:t>Dal modo in cui si intende la disabilità dipendono i tipi di intervento che si realizzano per la </a:t>
            </a:r>
            <a:r>
              <a:rPr lang="it-IT" sz="2000" b="1" i="1" dirty="0" smtClean="0">
                <a:latin typeface="Arial"/>
                <a:ea typeface="Helvetica Neue LT Std 55 Roman" charset="0"/>
                <a:cs typeface="Arial"/>
              </a:rPr>
              <a:t>protezione</a:t>
            </a:r>
            <a:r>
              <a:rPr lang="it-IT" sz="2000" dirty="0" smtClean="0">
                <a:latin typeface="Arial"/>
                <a:ea typeface="Helvetica Neue LT Std 55 Roman" charset="0"/>
                <a:cs typeface="Arial"/>
              </a:rPr>
              <a:t> e la </a:t>
            </a:r>
            <a:r>
              <a:rPr lang="it-IT" sz="2000" b="1" i="1" dirty="0" smtClean="0">
                <a:latin typeface="Arial"/>
                <a:ea typeface="Helvetica Neue LT Std 55 Roman" charset="0"/>
                <a:cs typeface="Arial"/>
              </a:rPr>
              <a:t>promozione</a:t>
            </a:r>
            <a:r>
              <a:rPr lang="it-IT" sz="2000" dirty="0" smtClean="0">
                <a:latin typeface="Arial"/>
                <a:ea typeface="Helvetica Neue LT Std 55 Roman" charset="0"/>
                <a:cs typeface="Arial"/>
              </a:rPr>
              <a:t> delle persone disabili. </a:t>
            </a:r>
          </a:p>
          <a:p>
            <a:pPr marL="0" indent="0" algn="just">
              <a:buNone/>
            </a:pPr>
            <a:endParaRPr lang="it-IT" sz="2000" dirty="0">
              <a:latin typeface="Arial"/>
              <a:ea typeface="Helvetica Neue LT Std 55 Roman" charset="0"/>
              <a:cs typeface="Arial"/>
            </a:endParaRPr>
          </a:p>
          <a:p>
            <a:pPr marL="0" indent="0" algn="ctr">
              <a:buNone/>
            </a:pPr>
            <a:r>
              <a:rPr lang="it-IT" sz="2000" dirty="0">
                <a:latin typeface="Arial"/>
                <a:ea typeface="Helvetica Neue LT Std 55 Roman" charset="0"/>
                <a:cs typeface="Arial"/>
              </a:rPr>
              <a:t>3</a:t>
            </a:r>
            <a:r>
              <a:rPr lang="it-IT" sz="2000" dirty="0" smtClean="0">
                <a:latin typeface="Arial"/>
                <a:ea typeface="Helvetica Neue LT Std 55 Roman" charset="0"/>
                <a:cs typeface="Arial"/>
              </a:rPr>
              <a:t> modelli:</a:t>
            </a:r>
          </a:p>
          <a:p>
            <a:pPr marL="457200" indent="-457200" algn="ctr">
              <a:buAutoNum type="arabicParenR"/>
            </a:pPr>
            <a:r>
              <a:rPr lang="it-IT" sz="2000" dirty="0" err="1" smtClean="0">
                <a:latin typeface="Arial"/>
                <a:ea typeface="Helvetica Neue LT Std 55 Roman" charset="0"/>
                <a:cs typeface="Arial"/>
              </a:rPr>
              <a:t>Bio</a:t>
            </a:r>
            <a:r>
              <a:rPr lang="it-IT" sz="2000" dirty="0" smtClean="0">
                <a:latin typeface="Arial"/>
                <a:ea typeface="Helvetica Neue LT Std 55 Roman" charset="0"/>
                <a:cs typeface="Arial"/>
              </a:rPr>
              <a:t>-medico, </a:t>
            </a:r>
            <a:r>
              <a:rPr lang="it-IT" sz="2000" dirty="0" smtClean="0">
                <a:solidFill>
                  <a:schemeClr val="accent1">
                    <a:lumMod val="75000"/>
                  </a:schemeClr>
                </a:solidFill>
                <a:latin typeface="Arial"/>
                <a:ea typeface="Helvetica Neue LT Std 55 Roman" charset="0"/>
                <a:cs typeface="Arial"/>
              </a:rPr>
              <a:t>la causa della disabilità è ricercata nella patologia della persona</a:t>
            </a:r>
            <a:r>
              <a:rPr lang="it-IT" sz="2000" dirty="0" smtClean="0">
                <a:latin typeface="Arial"/>
                <a:ea typeface="Helvetica Neue LT Std 55 Roman" charset="0"/>
                <a:cs typeface="Arial"/>
              </a:rPr>
              <a:t>.</a:t>
            </a:r>
          </a:p>
          <a:p>
            <a:pPr marL="457200" indent="-457200" algn="ctr">
              <a:buAutoNum type="arabicParenR"/>
            </a:pPr>
            <a:r>
              <a:rPr lang="it-IT" sz="2000" dirty="0" smtClean="0">
                <a:latin typeface="Arial"/>
                <a:ea typeface="Helvetica Neue LT Std 55 Roman" charset="0"/>
                <a:cs typeface="Arial"/>
              </a:rPr>
              <a:t>Sociale, </a:t>
            </a:r>
            <a:r>
              <a:rPr lang="it-IT" sz="2000" dirty="0" smtClean="0">
                <a:solidFill>
                  <a:schemeClr val="accent1">
                    <a:lumMod val="75000"/>
                  </a:schemeClr>
                </a:solidFill>
                <a:latin typeface="Arial"/>
                <a:ea typeface="Helvetica Neue LT Std 55 Roman" charset="0"/>
                <a:cs typeface="Arial"/>
              </a:rPr>
              <a:t>le persone disabili devono partecipare attivamente alla comunità e necessitano non solo di assistenza ma anche di diritti</a:t>
            </a:r>
            <a:r>
              <a:rPr lang="it-IT" sz="2000" dirty="0" smtClean="0">
                <a:latin typeface="Arial"/>
                <a:ea typeface="Helvetica Neue LT Std 55 Roman" charset="0"/>
                <a:cs typeface="Arial"/>
              </a:rPr>
              <a:t>.</a:t>
            </a:r>
          </a:p>
          <a:p>
            <a:pPr marL="457200" indent="-457200" algn="ctr">
              <a:buAutoNum type="arabicParenR"/>
            </a:pPr>
            <a:r>
              <a:rPr lang="it-IT" sz="2000" dirty="0" err="1" smtClean="0">
                <a:latin typeface="Arial"/>
                <a:ea typeface="Helvetica Neue LT Std 55 Roman" charset="0"/>
                <a:cs typeface="Arial"/>
              </a:rPr>
              <a:t>Bio</a:t>
            </a:r>
            <a:r>
              <a:rPr lang="it-IT" sz="2000" dirty="0" smtClean="0">
                <a:latin typeface="Arial"/>
                <a:ea typeface="Helvetica Neue LT Std 55 Roman" charset="0"/>
                <a:cs typeface="Arial"/>
              </a:rPr>
              <a:t>-</a:t>
            </a:r>
            <a:r>
              <a:rPr lang="it-IT" sz="2000" dirty="0" err="1" smtClean="0">
                <a:latin typeface="Arial"/>
                <a:ea typeface="Helvetica Neue LT Std 55 Roman" charset="0"/>
                <a:cs typeface="Arial"/>
              </a:rPr>
              <a:t>psico</a:t>
            </a:r>
            <a:r>
              <a:rPr lang="it-IT" sz="2000" dirty="0" smtClean="0">
                <a:latin typeface="Arial"/>
                <a:ea typeface="Helvetica Neue LT Std 55 Roman" charset="0"/>
                <a:cs typeface="Arial"/>
              </a:rPr>
              <a:t>-sociale, </a:t>
            </a:r>
            <a:r>
              <a:rPr lang="it-IT" sz="2000" dirty="0" smtClean="0">
                <a:solidFill>
                  <a:schemeClr val="accent1">
                    <a:lumMod val="75000"/>
                  </a:schemeClr>
                </a:solidFill>
                <a:latin typeface="Arial"/>
                <a:ea typeface="Helvetica Neue LT Std 55 Roman" charset="0"/>
                <a:cs typeface="Arial"/>
              </a:rPr>
              <a:t>sintesi dei due modelli precedenti. La disabilità risulta dall’interazione reciproca tra l’individuo e l’ambiente. </a:t>
            </a:r>
            <a:r>
              <a:rPr lang="it-IT" sz="2000" dirty="0" smtClean="0">
                <a:latin typeface="Arial"/>
                <a:ea typeface="Helvetica Neue LT Std 55 Roman" charset="0"/>
                <a:cs typeface="Arial"/>
              </a:rPr>
              <a:t> </a:t>
            </a:r>
          </a:p>
          <a:p>
            <a:pPr marL="0" indent="0" algn="just">
              <a:buNone/>
            </a:pPr>
            <a:r>
              <a:rPr lang="it-IT" sz="2000" dirty="0" smtClean="0">
                <a:latin typeface="Arial"/>
                <a:ea typeface="Helvetica Neue LT Std 55 Roman" charset="0"/>
                <a:cs typeface="Arial"/>
              </a:rPr>
              <a:t>1980: OMS nella classificazione delle menomazioni la disabilità è definita come qualsiasi limitazione o perdita conseguente a menomazione della capacità di compiere un’attività di base nel modo o nell’ampiezza considerati normali per un essere umano.</a:t>
            </a:r>
          </a:p>
          <a:p>
            <a:pPr marL="0" indent="0" algn="just">
              <a:buNone/>
            </a:pPr>
            <a:r>
              <a:rPr lang="it-IT" sz="2000" dirty="0" smtClean="0">
                <a:latin typeface="Arial"/>
                <a:ea typeface="Helvetica Neue LT Std 55 Roman" charset="0"/>
                <a:cs typeface="Arial"/>
              </a:rPr>
              <a:t>2001: OMS approva una classificazione internazionale del funzionamento, della disabilità e della salute. Lo stato di salute delle persone è, ivi, descritto in relazione ai loro ambiti esistenziali (sociale, familiare e lavorativo) al fine di cogliere le difficoltà che nel contesto socio culturale di riferimento possono causare la disabilità definendo quest’ultima come condizione di salute in un ambiente sfavorevole. La disabilità è frutto dell’interazione fra il deficit della persona e l’ambiente sociale non adatto alla diversità dei singoli. </a:t>
            </a:r>
          </a:p>
        </p:txBody>
      </p:sp>
    </p:spTree>
    <p:extLst>
      <p:ext uri="{BB962C8B-B14F-4D97-AF65-F5344CB8AC3E}">
        <p14:creationId xmlns:p14="http://schemas.microsoft.com/office/powerpoint/2010/main" val="4046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lnSpcReduction="10000"/>
          </a:bodyPr>
          <a:lstStyle/>
          <a:p>
            <a:pPr marL="0" indent="0" algn="just">
              <a:buNone/>
            </a:pPr>
            <a:endParaRPr lang="it-IT" sz="2000" dirty="0" smtClean="0">
              <a:latin typeface="Arial"/>
              <a:ea typeface="Helvetica Neue LT Std 55 Roman" charset="0"/>
              <a:cs typeface="Arial"/>
            </a:endParaRPr>
          </a:p>
          <a:p>
            <a:pPr marL="0" indent="0" algn="just">
              <a:buNone/>
            </a:pPr>
            <a:r>
              <a:rPr lang="it-IT" sz="2000" dirty="0" smtClean="0">
                <a:latin typeface="Arial"/>
                <a:ea typeface="Helvetica Neue LT Std 55 Roman" charset="0"/>
                <a:cs typeface="Arial"/>
              </a:rPr>
              <a:t>Si passa dalla disabilità come </a:t>
            </a:r>
            <a:r>
              <a:rPr lang="it-IT" sz="2000" i="1" dirty="0" smtClean="0">
                <a:latin typeface="Arial"/>
                <a:ea typeface="Helvetica Neue LT Std 55 Roman" charset="0"/>
                <a:cs typeface="Arial"/>
              </a:rPr>
              <a:t>questione di welfare </a:t>
            </a:r>
            <a:r>
              <a:rPr lang="it-IT" sz="2000" dirty="0" smtClean="0">
                <a:latin typeface="Arial"/>
                <a:ea typeface="Helvetica Neue LT Std 55 Roman" charset="0"/>
                <a:cs typeface="Arial"/>
              </a:rPr>
              <a:t>in cui il soggetto è destinatario di cure e interventi riabilitativi a un approccio basato sul riconoscimento del diritto delle persone con disabilità a svolgere un ruolo attivo nella società, secondo una logica di </a:t>
            </a:r>
            <a:r>
              <a:rPr lang="it-IT" sz="2000" dirty="0" smtClean="0">
                <a:solidFill>
                  <a:schemeClr val="accent1">
                    <a:lumMod val="75000"/>
                  </a:schemeClr>
                </a:solidFill>
                <a:latin typeface="Arial"/>
                <a:ea typeface="Helvetica Neue LT Std 55 Roman" charset="0"/>
                <a:cs typeface="Arial"/>
              </a:rPr>
              <a:t>piena inclusione sociale</a:t>
            </a:r>
            <a:r>
              <a:rPr lang="it-IT" sz="2000" dirty="0" smtClean="0">
                <a:latin typeface="Arial"/>
                <a:ea typeface="Helvetica Neue LT Std 55 Roman" charset="0"/>
                <a:cs typeface="Arial"/>
              </a:rPr>
              <a:t>. </a:t>
            </a:r>
          </a:p>
          <a:p>
            <a:pPr marL="0" indent="0" algn="just">
              <a:buNone/>
            </a:pPr>
            <a:r>
              <a:rPr lang="it-IT" sz="2000" dirty="0" smtClean="0">
                <a:latin typeface="Arial"/>
                <a:ea typeface="Helvetica Neue LT Std 55 Roman" charset="0"/>
                <a:cs typeface="Arial"/>
              </a:rPr>
              <a:t>Secondo tale approccio la persona disabile gode di diritti inalienabili esattamente come ogni altro individuo.</a:t>
            </a:r>
          </a:p>
          <a:p>
            <a:pPr marL="0" indent="0" algn="just">
              <a:buNone/>
            </a:pPr>
            <a:r>
              <a:rPr lang="it-IT" sz="2000" dirty="0" smtClean="0">
                <a:latin typeface="Arial"/>
                <a:ea typeface="Helvetica Neue LT Std 55 Roman" charset="0"/>
                <a:cs typeface="Arial"/>
              </a:rPr>
              <a:t>Convenzione ONU per i </a:t>
            </a:r>
            <a:r>
              <a:rPr lang="it-IT" sz="2000" i="1" dirty="0" smtClean="0">
                <a:latin typeface="Arial"/>
                <a:ea typeface="Helvetica Neue LT Std 55 Roman" charset="0"/>
                <a:cs typeface="Arial"/>
              </a:rPr>
              <a:t>Diritti delle persone con disabilità </a:t>
            </a:r>
            <a:r>
              <a:rPr lang="it-IT" sz="2000" dirty="0" smtClean="0">
                <a:latin typeface="Arial"/>
                <a:ea typeface="Helvetica Neue LT Std 55 Roman" charset="0"/>
                <a:cs typeface="Arial"/>
              </a:rPr>
              <a:t>del 2006 che l’Italia ha sottoscritto il 30 marzo 2007 e ratificato con la legge 18/2009. </a:t>
            </a:r>
          </a:p>
          <a:p>
            <a:pPr marL="0" indent="0" algn="just">
              <a:buNone/>
            </a:pPr>
            <a:r>
              <a:rPr lang="it-IT" sz="2000" dirty="0" smtClean="0">
                <a:latin typeface="Arial"/>
                <a:ea typeface="Helvetica Neue LT Std 55 Roman" charset="0"/>
                <a:cs typeface="Arial"/>
              </a:rPr>
              <a:t>Art. 1 co.2 «per persone con disabilità si intendono coloro che presentano durature menomazioni fisiche, mentali, intellettive o sensoriali che in interazione con barriere di diversa natura possono ostacolare la loro piena ed effettiva partecipazione nella società su base di eguaglianza con gli altri». Art. 27: «Gli Stati parti riconoscono il diritto al lavoro delle persone con disabilità su base di uguaglianza con gli altri; segnatamente il diritto di potersi mantenere attraverso un lavoro liberamente scelto o accettato in un mercato del lavoro e in un ambiente lavorativo aperto che favorisca l’inclusione e l’accessibilità delle persone con disabilità». </a:t>
            </a:r>
          </a:p>
          <a:p>
            <a:pPr marL="0" indent="0" algn="just">
              <a:buNone/>
            </a:pPr>
            <a:r>
              <a:rPr lang="it-IT" sz="2000" dirty="0" smtClean="0">
                <a:latin typeface="Arial"/>
                <a:ea typeface="Helvetica Neue LT Std 55 Roman" charset="0"/>
                <a:cs typeface="Arial"/>
              </a:rPr>
              <a:t>Convenzione ONU sottoscritta anche da Unione Europea e di conseguenza le sue previsioni risultano vincolanti per le istituzioni europee.  </a:t>
            </a:r>
            <a:endParaRPr lang="it-IT" sz="2000" dirty="0">
              <a:latin typeface="Arial"/>
              <a:ea typeface="Helvetica Neue LT Std 55 Roman" charset="0"/>
              <a:cs typeface="Arial"/>
            </a:endParaRPr>
          </a:p>
        </p:txBody>
      </p:sp>
    </p:spTree>
    <p:extLst>
      <p:ext uri="{BB962C8B-B14F-4D97-AF65-F5344CB8AC3E}">
        <p14:creationId xmlns:p14="http://schemas.microsoft.com/office/powerpoint/2010/main" val="1193366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fontScale="92500" lnSpcReduction="20000"/>
          </a:bodyPr>
          <a:lstStyle/>
          <a:p>
            <a:pPr marL="0" indent="0" algn="just">
              <a:buNone/>
            </a:pPr>
            <a:r>
              <a:rPr lang="it-IT" sz="2000" dirty="0" smtClean="0">
                <a:latin typeface="Arial"/>
                <a:ea typeface="Helvetica Neue LT Std 55 Roman" charset="0"/>
                <a:cs typeface="Arial"/>
              </a:rPr>
              <a:t>Assetto multilivello delle fonti</a:t>
            </a:r>
          </a:p>
          <a:p>
            <a:pPr marL="0" indent="0" algn="just">
              <a:buNone/>
            </a:pPr>
            <a:endParaRPr lang="it-IT" sz="2000" dirty="0">
              <a:latin typeface="Arial"/>
              <a:ea typeface="Helvetica Neue LT Std 55 Roman" charset="0"/>
              <a:cs typeface="Arial"/>
            </a:endParaRPr>
          </a:p>
          <a:p>
            <a:pPr marL="0" indent="0" algn="just">
              <a:buNone/>
            </a:pPr>
            <a:r>
              <a:rPr lang="it-IT" sz="2000" b="1" i="1" dirty="0" smtClean="0">
                <a:solidFill>
                  <a:schemeClr val="accent1"/>
                </a:solidFill>
                <a:latin typeface="Arial"/>
                <a:ea typeface="Helvetica Neue LT Std 55 Roman" charset="0"/>
                <a:cs typeface="Arial"/>
              </a:rPr>
              <a:t>Art. 26 Carta dei diritti fondamentali del 2000</a:t>
            </a:r>
            <a:r>
              <a:rPr lang="it-IT" sz="2000" dirty="0" smtClean="0">
                <a:latin typeface="Arial"/>
                <a:ea typeface="Helvetica Neue LT Std 55 Roman" charset="0"/>
                <a:cs typeface="Arial"/>
              </a:rPr>
              <a:t>: «l’Unione riconosce e rispetta il diritto delle persone con disabilità di beneficiare di misure intese a garantire l’autonomia, l’inserimento sociale e professionale e la partecipazione alla vita della comunità». Norma di assoluto rilievo interpretativo delle fonti UE, potenziata dopo Lisbona e l’acquisizione dello stesso valore giuridico dei Trattati (ex art. 6 TUE).</a:t>
            </a:r>
          </a:p>
          <a:p>
            <a:pPr marL="0" indent="0" algn="just">
              <a:buNone/>
            </a:pPr>
            <a:endParaRPr lang="it-IT" sz="2000" dirty="0">
              <a:latin typeface="Arial"/>
              <a:ea typeface="Helvetica Neue LT Std 55 Roman" charset="0"/>
              <a:cs typeface="Arial"/>
            </a:endParaRPr>
          </a:p>
          <a:p>
            <a:pPr marL="0" indent="0" algn="just">
              <a:buNone/>
            </a:pPr>
            <a:r>
              <a:rPr lang="it-IT" sz="2000" b="1" i="1" dirty="0" smtClean="0">
                <a:solidFill>
                  <a:schemeClr val="accent1"/>
                </a:solidFill>
                <a:latin typeface="Arial"/>
                <a:ea typeface="Helvetica Neue LT Std 55 Roman" charset="0"/>
                <a:cs typeface="Arial"/>
              </a:rPr>
              <a:t>Art. 19 TFUE</a:t>
            </a:r>
            <a:r>
              <a:rPr lang="it-IT" sz="2000" dirty="0" smtClean="0">
                <a:latin typeface="Arial"/>
                <a:ea typeface="Helvetica Neue LT Std 55 Roman" charset="0"/>
                <a:cs typeface="Arial"/>
              </a:rPr>
              <a:t>: adozione da parte delle istituzioni europee dei provvedimenti opportuni per combattere le discriminazioni fondate sul sesso, razza o origine etnica, religione, convinzioni personali, </a:t>
            </a:r>
            <a:r>
              <a:rPr lang="it-IT" sz="2000" dirty="0" smtClean="0">
                <a:solidFill>
                  <a:schemeClr val="accent1">
                    <a:lumMod val="75000"/>
                  </a:schemeClr>
                </a:solidFill>
                <a:latin typeface="Arial"/>
                <a:ea typeface="Helvetica Neue LT Std 55 Roman" charset="0"/>
                <a:cs typeface="Arial"/>
              </a:rPr>
              <a:t>disabilità</a:t>
            </a:r>
            <a:r>
              <a:rPr lang="it-IT" sz="2000" dirty="0" smtClean="0">
                <a:latin typeface="Arial"/>
                <a:ea typeface="Helvetica Neue LT Std 55 Roman" charset="0"/>
                <a:cs typeface="Arial"/>
              </a:rPr>
              <a:t>, età o orientamento sessuale. </a:t>
            </a:r>
          </a:p>
          <a:p>
            <a:pPr marL="0" indent="0" algn="just">
              <a:buNone/>
            </a:pPr>
            <a:endParaRPr lang="it-IT" sz="2000" dirty="0">
              <a:latin typeface="Arial"/>
              <a:ea typeface="Helvetica Neue LT Std 55 Roman" charset="0"/>
              <a:cs typeface="Arial"/>
            </a:endParaRPr>
          </a:p>
          <a:p>
            <a:pPr marL="0" lvl="0" indent="0" algn="just">
              <a:buNone/>
            </a:pPr>
            <a:r>
              <a:rPr lang="it-IT" sz="2000" b="1" i="1" dirty="0" smtClean="0">
                <a:solidFill>
                  <a:schemeClr val="accent1"/>
                </a:solidFill>
                <a:latin typeface="Arial"/>
                <a:ea typeface="Helvetica Neue LT Std 55 Roman" charset="0"/>
                <a:cs typeface="Arial"/>
              </a:rPr>
              <a:t>Dir. 2000/78/Ce</a:t>
            </a:r>
            <a:r>
              <a:rPr lang="it-IT" sz="2000" dirty="0" smtClean="0">
                <a:latin typeface="Arial"/>
                <a:ea typeface="Helvetica Neue LT Std 55 Roman" charset="0"/>
                <a:cs typeface="Arial"/>
              </a:rPr>
              <a:t>: </a:t>
            </a:r>
            <a:r>
              <a:rPr lang="it-IT" sz="2000" b="1" dirty="0" smtClean="0">
                <a:latin typeface="Arial"/>
                <a:ea typeface="Helvetica Neue LT Std 55 Roman" charset="0"/>
                <a:cs typeface="Arial"/>
              </a:rPr>
              <a:t>considerando 20</a:t>
            </a:r>
            <a:r>
              <a:rPr lang="it-IT" sz="2000" dirty="0" smtClean="0">
                <a:latin typeface="Arial"/>
                <a:ea typeface="Helvetica Neue LT Std 55 Roman" charset="0"/>
                <a:cs typeface="Arial"/>
              </a:rPr>
              <a:t>, indicazioni esemplificative su soluzioni ragionevoli «</a:t>
            </a:r>
            <a:r>
              <a:rPr lang="it-IT" sz="2000" i="1" dirty="0" smtClean="0">
                <a:latin typeface="Arial"/>
                <a:ea typeface="Helvetica Neue LT Std 55 Roman" charset="0"/>
                <a:cs typeface="Arial"/>
              </a:rPr>
              <a:t>sistemazione dei locali, adattamento delle attrezzature e dei ritmi di lavoro, ripartizione dei compiti, adeguata formazione»</a:t>
            </a:r>
            <a:r>
              <a:rPr lang="it-IT" sz="2000" dirty="0" smtClean="0">
                <a:latin typeface="Arial"/>
                <a:ea typeface="Helvetica Neue LT Std 55 Roman" charset="0"/>
                <a:cs typeface="Arial"/>
              </a:rPr>
              <a:t>. </a:t>
            </a:r>
            <a:r>
              <a:rPr lang="it-IT" sz="2000" b="1" dirty="0" smtClean="0">
                <a:latin typeface="Arial"/>
                <a:ea typeface="Helvetica Neue LT Std 55 Roman" charset="0"/>
                <a:cs typeface="Arial"/>
              </a:rPr>
              <a:t>Art. 5 </a:t>
            </a:r>
            <a:r>
              <a:rPr lang="it-IT" sz="2000" dirty="0" smtClean="0">
                <a:latin typeface="Arial"/>
                <a:ea typeface="Helvetica Neue LT Std 55 Roman" charset="0"/>
                <a:cs typeface="Arial"/>
              </a:rPr>
              <a:t>«per garantire il rispetto della parità di trattamento dei disabili, sono previste soluzioni ragionevoli. Ciò significa che il datore di lavoro prende i provvedimenti appropriati, in funzione delle esigenze delle situazioni concrete, per consentire ai disabili di accedere al lavoro, di svolgerlo o di avere una promozione o  perché possano ricevere formazione, a meno che tali provvedimenti richiedano da parte del datore di lavoro un onere finanziario sproporzionato». </a:t>
            </a:r>
            <a:r>
              <a:rPr lang="it-IT" sz="2000" dirty="0">
                <a:solidFill>
                  <a:prstClr val="black"/>
                </a:solidFill>
                <a:latin typeface="Arial"/>
                <a:ea typeface="Helvetica Neue LT Std 55 Roman" charset="0"/>
                <a:cs typeface="Arial"/>
              </a:rPr>
              <a:t>Le soluzioni ragionevoli sono misure individualizzate volte a mettere in condizione la persona disabile di lavorare al pari degli altri (Convenzione ONU, prima formulazione del concetto).</a:t>
            </a:r>
          </a:p>
          <a:p>
            <a:pPr marL="0" indent="0" algn="just">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1352696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360219"/>
            <a:ext cx="10801350" cy="5604231"/>
          </a:xfrm>
        </p:spPr>
        <p:txBody>
          <a:bodyPr>
            <a:normAutofit fontScale="85000" lnSpcReduction="10000"/>
          </a:bodyPr>
          <a:lstStyle/>
          <a:p>
            <a:pPr marL="0" indent="0" algn="ctr">
              <a:buNone/>
            </a:pPr>
            <a:r>
              <a:rPr lang="it-IT" sz="2000" i="1" dirty="0" smtClean="0">
                <a:solidFill>
                  <a:schemeClr val="accent1">
                    <a:lumMod val="75000"/>
                  </a:schemeClr>
                </a:solidFill>
                <a:latin typeface="Arial"/>
                <a:ea typeface="Helvetica Neue LT Std 55 Roman" charset="0"/>
                <a:cs typeface="Arial"/>
              </a:rPr>
              <a:t>Il case law della Corte di giustizia in materia di disabilità </a:t>
            </a:r>
          </a:p>
          <a:p>
            <a:pPr marL="0" indent="0" algn="just">
              <a:buNone/>
            </a:pPr>
            <a:endParaRPr lang="it-IT" sz="2000" dirty="0">
              <a:latin typeface="Arial"/>
              <a:ea typeface="Helvetica Neue LT Std 55 Roman" charset="0"/>
              <a:cs typeface="Arial"/>
            </a:endParaRPr>
          </a:p>
          <a:p>
            <a:pPr marL="0" indent="0" algn="just">
              <a:buNone/>
            </a:pPr>
            <a:r>
              <a:rPr lang="it-IT" sz="1800" b="1" dirty="0" err="1" smtClean="0">
                <a:solidFill>
                  <a:schemeClr val="accent1">
                    <a:lumMod val="75000"/>
                  </a:schemeClr>
                </a:solidFill>
                <a:latin typeface="Arial"/>
                <a:ea typeface="Helvetica Neue LT Std 55 Roman" charset="0"/>
                <a:cs typeface="Arial"/>
              </a:rPr>
              <a:t>Chacon</a:t>
            </a:r>
            <a:r>
              <a:rPr lang="it-IT" sz="1800" b="1" dirty="0" smtClean="0">
                <a:solidFill>
                  <a:schemeClr val="accent1">
                    <a:lumMod val="75000"/>
                  </a:schemeClr>
                </a:solidFill>
                <a:latin typeface="Arial"/>
                <a:ea typeface="Helvetica Neue LT Std 55 Roman" charset="0"/>
                <a:cs typeface="Arial"/>
              </a:rPr>
              <a:t> </a:t>
            </a:r>
            <a:r>
              <a:rPr lang="it-IT" sz="1800" b="1" dirty="0" err="1" smtClean="0">
                <a:solidFill>
                  <a:schemeClr val="accent1">
                    <a:lumMod val="75000"/>
                  </a:schemeClr>
                </a:solidFill>
                <a:latin typeface="Arial"/>
                <a:ea typeface="Helvetica Neue LT Std 55 Roman" charset="0"/>
                <a:cs typeface="Arial"/>
              </a:rPr>
              <a:t>Navas</a:t>
            </a:r>
            <a:r>
              <a:rPr lang="it-IT" sz="1800" b="1" dirty="0" smtClean="0">
                <a:solidFill>
                  <a:schemeClr val="accent1">
                    <a:lumMod val="75000"/>
                  </a:schemeClr>
                </a:solidFill>
                <a:latin typeface="Arial"/>
                <a:ea typeface="Helvetica Neue LT Std 55 Roman" charset="0"/>
                <a:cs typeface="Arial"/>
              </a:rPr>
              <a:t> </a:t>
            </a:r>
            <a:r>
              <a:rPr lang="it-IT" sz="1800" dirty="0" smtClean="0">
                <a:latin typeface="Arial"/>
                <a:ea typeface="Helvetica Neue LT Std 55 Roman" charset="0"/>
                <a:cs typeface="Arial"/>
              </a:rPr>
              <a:t>(</a:t>
            </a:r>
            <a:r>
              <a:rPr lang="it-IT" sz="1800" dirty="0" err="1" smtClean="0">
                <a:latin typeface="Arial"/>
                <a:ea typeface="Helvetica Neue LT Std 55 Roman" charset="0"/>
                <a:cs typeface="Arial"/>
              </a:rPr>
              <a:t>sent</a:t>
            </a:r>
            <a:r>
              <a:rPr lang="it-IT" sz="1800" dirty="0" smtClean="0">
                <a:latin typeface="Arial"/>
                <a:ea typeface="Helvetica Neue LT Std 55 Roman" charset="0"/>
                <a:cs typeface="Arial"/>
              </a:rPr>
              <a:t>. 11.07.06 C-13/05): p. </a:t>
            </a:r>
            <a:r>
              <a:rPr lang="it-IT" sz="1800" b="1" dirty="0" smtClean="0">
                <a:latin typeface="Arial"/>
                <a:ea typeface="Helvetica Neue LT Std 55 Roman" charset="0"/>
                <a:cs typeface="Arial"/>
              </a:rPr>
              <a:t>44</a:t>
            </a:r>
            <a:r>
              <a:rPr lang="it-IT" sz="1800" dirty="0" smtClean="0">
                <a:latin typeface="Arial"/>
                <a:ea typeface="Helvetica Neue LT Std 55 Roman" charset="0"/>
                <a:cs typeface="Arial"/>
              </a:rPr>
              <a:t> «E’ esclusa una assimilazione pura e semplice delle due nozioni» (handicap e malattia). P. </a:t>
            </a:r>
            <a:r>
              <a:rPr lang="it-IT" sz="1800" b="1" dirty="0" smtClean="0">
                <a:latin typeface="Arial"/>
                <a:ea typeface="Helvetica Neue LT Std 55 Roman" charset="0"/>
                <a:cs typeface="Arial"/>
              </a:rPr>
              <a:t>47</a:t>
            </a:r>
            <a:r>
              <a:rPr lang="it-IT" sz="1800" dirty="0" smtClean="0">
                <a:latin typeface="Arial"/>
                <a:ea typeface="Helvetica Neue LT Std 55 Roman" charset="0"/>
                <a:cs typeface="Arial"/>
              </a:rPr>
              <a:t> «una persona che è stata licenziata dal suo datore di lavoro esclusivamente per causa di malattia non rientra nel quadro tracciato dalla direttiva 2000/78/CE per lottare contro la discriminazione fondata sull’handicap». P. </a:t>
            </a:r>
            <a:r>
              <a:rPr lang="it-IT" sz="1800" b="1" dirty="0" smtClean="0">
                <a:latin typeface="Arial"/>
                <a:ea typeface="Helvetica Neue LT Std 55 Roman" charset="0"/>
                <a:cs typeface="Arial"/>
              </a:rPr>
              <a:t>51</a:t>
            </a:r>
            <a:r>
              <a:rPr lang="it-IT" sz="1800" dirty="0" smtClean="0">
                <a:latin typeface="Arial"/>
                <a:ea typeface="Helvetica Neue LT Std 55 Roman" charset="0"/>
                <a:cs typeface="Arial"/>
              </a:rPr>
              <a:t> «Il divieto in materia di licenziamento (…) osta a un licenziamento fondato su un handicap che, tenuto conto dell’obbligo di prevedere soluzioni ragionevoli per i disabili, non sia giustificato dal fatto che la persona di cui trattasi non è competente, capace o disponibile a svolgere le mansioni essenziali del suo posto di lavoro».  </a:t>
            </a:r>
          </a:p>
          <a:p>
            <a:pPr marL="0" indent="0" algn="just">
              <a:buNone/>
            </a:pPr>
            <a:endParaRPr lang="it-IT" sz="2000" dirty="0">
              <a:latin typeface="Arial"/>
              <a:ea typeface="Helvetica Neue LT Std 55 Roman" charset="0"/>
              <a:cs typeface="Arial"/>
            </a:endParaRPr>
          </a:p>
          <a:p>
            <a:pPr marL="0" indent="0" algn="just">
              <a:buNone/>
            </a:pPr>
            <a:r>
              <a:rPr lang="it-IT" sz="2000" b="1" dirty="0" smtClean="0">
                <a:solidFill>
                  <a:schemeClr val="accent1">
                    <a:lumMod val="75000"/>
                  </a:schemeClr>
                </a:solidFill>
                <a:latin typeface="Arial"/>
                <a:ea typeface="Helvetica Neue LT Std 55 Roman" charset="0"/>
                <a:cs typeface="Arial"/>
              </a:rPr>
              <a:t>Coleman</a:t>
            </a:r>
            <a:r>
              <a:rPr lang="it-IT" sz="2000" dirty="0" smtClean="0">
                <a:latin typeface="Arial"/>
                <a:ea typeface="Helvetica Neue LT Std 55 Roman" charset="0"/>
                <a:cs typeface="Arial"/>
              </a:rPr>
              <a:t> (</a:t>
            </a:r>
            <a:r>
              <a:rPr lang="it-IT" sz="2000" dirty="0" err="1" smtClean="0">
                <a:latin typeface="Arial"/>
                <a:ea typeface="Helvetica Neue LT Std 55 Roman" charset="0"/>
                <a:cs typeface="Arial"/>
              </a:rPr>
              <a:t>sent</a:t>
            </a:r>
            <a:r>
              <a:rPr lang="it-IT" sz="2000" dirty="0" smtClean="0">
                <a:latin typeface="Arial"/>
                <a:ea typeface="Helvetica Neue LT Std 55 Roman" charset="0"/>
                <a:cs typeface="Arial"/>
              </a:rPr>
              <a:t>. 17.07.08 C-303/06): p. </a:t>
            </a:r>
            <a:r>
              <a:rPr lang="it-IT" sz="2000" dirty="0" smtClean="0">
                <a:solidFill>
                  <a:schemeClr val="accent1">
                    <a:lumMod val="75000"/>
                  </a:schemeClr>
                </a:solidFill>
                <a:latin typeface="Arial"/>
                <a:ea typeface="Helvetica Neue LT Std 55 Roman" charset="0"/>
                <a:cs typeface="Arial"/>
              </a:rPr>
              <a:t>43</a:t>
            </a:r>
            <a:r>
              <a:rPr lang="it-IT" sz="2000" dirty="0" smtClean="0">
                <a:latin typeface="Arial"/>
                <a:ea typeface="Helvetica Neue LT Std 55 Roman" charset="0"/>
                <a:cs typeface="Arial"/>
              </a:rPr>
              <a:t> «il fatto che la direttiva 2000/78 contenga disposizioni volte a tenere conto specificamente delle esigenze dei disabili non permette di concludere che il principio di parità di trattamento in essa considerato debba essere interpretato in senso restrittivo, vale a dire nel senso che esso vieterebbe soltanto le discriminazioni dirette fondate sulla disabilità e riguarderebbe esclusivamente le persone che siano esse stesse disabili». p. </a:t>
            </a:r>
            <a:r>
              <a:rPr lang="it-IT" sz="2000" dirty="0" smtClean="0">
                <a:solidFill>
                  <a:schemeClr val="accent1">
                    <a:lumMod val="75000"/>
                  </a:schemeClr>
                </a:solidFill>
                <a:latin typeface="Arial"/>
                <a:ea typeface="Helvetica Neue LT Std 55 Roman" charset="0"/>
                <a:cs typeface="Arial"/>
              </a:rPr>
              <a:t>51</a:t>
            </a:r>
            <a:r>
              <a:rPr lang="it-IT" sz="2000" dirty="0" smtClean="0">
                <a:latin typeface="Arial"/>
                <a:ea typeface="Helvetica Neue LT Std 55 Roman" charset="0"/>
                <a:cs typeface="Arial"/>
              </a:rPr>
              <a:t> «una volta accertato che un lavoratore che si trovi in una situazione come quella di cui alla causa principale è vittima di una discriminazione diretta fondata sulla disabilità, un’interpretazione della direttiva che ne limiti l’applicazione alle sole persone che siano esse stesse disabili rischierebbe di privare tale direttiva di una parte importante del suo effetto utile e di ridurre la tutela che essa dovrebbe garantire». P. </a:t>
            </a:r>
            <a:r>
              <a:rPr lang="it-IT" sz="2000" dirty="0" smtClean="0">
                <a:solidFill>
                  <a:schemeClr val="accent1">
                    <a:lumMod val="75000"/>
                  </a:schemeClr>
                </a:solidFill>
                <a:latin typeface="Arial"/>
                <a:ea typeface="Helvetica Neue LT Std 55 Roman" charset="0"/>
                <a:cs typeface="Arial"/>
              </a:rPr>
              <a:t>56</a:t>
            </a:r>
            <a:r>
              <a:rPr lang="it-IT" sz="2000" dirty="0" smtClean="0">
                <a:latin typeface="Arial"/>
                <a:ea typeface="Helvetica Neue LT Std 55 Roman" charset="0"/>
                <a:cs typeface="Arial"/>
              </a:rPr>
              <a:t> «il divieto di discriminazione diretta non è limitato alle sole persone che siano esse stesse disabili. Qualora un datore di lavoro tratti un lavoratore che non sia esso stesso disabile in modo meno favorevole rispetto al modo in cui è, è stato o sarebbe trattato un altro lavoratore in una situazione analoga e sia provato che il trattamento sfavorevole di cui tale lavoratore è vittima è causato dalla disabilità del figlio al quale egli presta la parte essenziale delle cure di cui quest’ultimo ha bisogno, un siffatto trattamento viola il divieto di discriminazione diretta». </a:t>
            </a:r>
          </a:p>
          <a:p>
            <a:pPr marL="0" indent="0" algn="just">
              <a:buNone/>
            </a:pPr>
            <a:endParaRPr lang="it-IT" sz="2000" dirty="0">
              <a:latin typeface="Arial"/>
              <a:ea typeface="Helvetica Neue LT Std 55 Roman" charset="0"/>
              <a:cs typeface="Arial"/>
            </a:endParaRPr>
          </a:p>
          <a:p>
            <a:pPr marL="0" indent="0" algn="just">
              <a:buNone/>
            </a:pPr>
            <a:endParaRPr lang="it-IT" sz="2000" dirty="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a:p>
            <a:pPr marL="0" indent="0" algn="just">
              <a:buNone/>
            </a:pPr>
            <a:endParaRPr lang="it-IT" sz="2000" dirty="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a:p>
            <a:pPr marL="0" indent="0" algn="just">
              <a:buNone/>
            </a:pPr>
            <a:endParaRPr lang="it-IT" sz="2000" dirty="0">
              <a:latin typeface="Arial"/>
              <a:ea typeface="Helvetica Neue LT Std 55 Roman" charset="0"/>
              <a:cs typeface="Arial"/>
            </a:endParaRPr>
          </a:p>
          <a:p>
            <a:pPr marL="0" indent="0" algn="just">
              <a:buNone/>
            </a:pPr>
            <a:endParaRPr lang="it-IT" sz="2000" dirty="0" smtClean="0">
              <a:latin typeface="Arial"/>
              <a:ea typeface="Helvetica Neue LT Std 55 Roman" charset="0"/>
              <a:cs typeface="Arial"/>
            </a:endParaRPr>
          </a:p>
        </p:txBody>
      </p:sp>
    </p:spTree>
    <p:extLst>
      <p:ext uri="{BB962C8B-B14F-4D97-AF65-F5344CB8AC3E}">
        <p14:creationId xmlns:p14="http://schemas.microsoft.com/office/powerpoint/2010/main" val="1308331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387927"/>
            <a:ext cx="10801350" cy="5604231"/>
          </a:xfrm>
        </p:spPr>
        <p:txBody>
          <a:bodyPr>
            <a:normAutofit fontScale="92500" lnSpcReduction="10000"/>
          </a:bodyPr>
          <a:lstStyle/>
          <a:p>
            <a:pPr marL="0" indent="0" algn="just">
              <a:buNone/>
            </a:pPr>
            <a:r>
              <a:rPr lang="it-IT" sz="2000" b="1" dirty="0" err="1" smtClean="0">
                <a:solidFill>
                  <a:schemeClr val="accent1">
                    <a:lumMod val="75000"/>
                  </a:schemeClr>
                </a:solidFill>
                <a:latin typeface="Arial"/>
                <a:ea typeface="Helvetica Neue LT Std 55 Roman" charset="0"/>
                <a:cs typeface="Arial"/>
              </a:rPr>
              <a:t>Hk</a:t>
            </a:r>
            <a:r>
              <a:rPr lang="it-IT" sz="2000" b="1" dirty="0" smtClean="0">
                <a:solidFill>
                  <a:schemeClr val="accent1">
                    <a:lumMod val="75000"/>
                  </a:schemeClr>
                </a:solidFill>
                <a:latin typeface="Arial"/>
                <a:ea typeface="Helvetica Neue LT Std 55 Roman" charset="0"/>
                <a:cs typeface="Arial"/>
              </a:rPr>
              <a:t> </a:t>
            </a:r>
            <a:r>
              <a:rPr lang="it-IT" sz="2000" b="1" dirty="0" err="1" smtClean="0">
                <a:solidFill>
                  <a:schemeClr val="accent1">
                    <a:lumMod val="75000"/>
                  </a:schemeClr>
                </a:solidFill>
                <a:latin typeface="Arial"/>
                <a:ea typeface="Helvetica Neue LT Std 55 Roman" charset="0"/>
                <a:cs typeface="Arial"/>
              </a:rPr>
              <a:t>Danmark</a:t>
            </a:r>
            <a:r>
              <a:rPr lang="it-IT" sz="2000" b="1" dirty="0" smtClean="0">
                <a:solidFill>
                  <a:schemeClr val="accent1">
                    <a:lumMod val="75000"/>
                  </a:schemeClr>
                </a:solidFill>
                <a:latin typeface="Arial"/>
                <a:ea typeface="Helvetica Neue LT Std 55 Roman" charset="0"/>
                <a:cs typeface="Arial"/>
              </a:rPr>
              <a:t> </a:t>
            </a:r>
            <a:r>
              <a:rPr lang="it-IT" sz="2000" dirty="0" smtClean="0">
                <a:latin typeface="Arial"/>
                <a:ea typeface="Helvetica Neue LT Std 55 Roman" charset="0"/>
                <a:cs typeface="Arial"/>
              </a:rPr>
              <a:t>(11.04.13 C-335/11 e 337/11): evoluzione del concetto di handicap in sintonia con i contenuti della Convenzione Onu del 2006 e ratificata dall’Unione europea con decisione del 26 novembre 2009. P. </a:t>
            </a:r>
            <a:r>
              <a:rPr lang="it-IT" sz="2000" dirty="0" smtClean="0">
                <a:solidFill>
                  <a:schemeClr val="accent1">
                    <a:lumMod val="75000"/>
                  </a:schemeClr>
                </a:solidFill>
                <a:latin typeface="Arial"/>
                <a:ea typeface="Helvetica Neue LT Std 55 Roman" charset="0"/>
                <a:cs typeface="Arial"/>
              </a:rPr>
              <a:t>37</a:t>
            </a:r>
            <a:r>
              <a:rPr lang="it-IT" sz="2000" dirty="0" smtClean="0">
                <a:latin typeface="Arial"/>
                <a:ea typeface="Helvetica Neue LT Std 55 Roman" charset="0"/>
                <a:cs typeface="Arial"/>
              </a:rPr>
              <a:t>, «sono persone con disabilità persone che presentano durature menomazioni fisiche, mentali, intellettuali o sensoriali che in interazione con barriere di diversa natura possono ostacolare la piena ed effettiva partecipazione nella società su base di eguaglianza con gli altri». P. </a:t>
            </a:r>
            <a:r>
              <a:rPr lang="it-IT" sz="2000" dirty="0" smtClean="0">
                <a:solidFill>
                  <a:schemeClr val="accent1">
                    <a:lumMod val="75000"/>
                  </a:schemeClr>
                </a:solidFill>
                <a:latin typeface="Arial"/>
                <a:ea typeface="Helvetica Neue LT Std 55 Roman" charset="0"/>
                <a:cs typeface="Arial"/>
              </a:rPr>
              <a:t>59</a:t>
            </a:r>
            <a:r>
              <a:rPr lang="it-IT" sz="2000" dirty="0" smtClean="0">
                <a:latin typeface="Arial"/>
                <a:ea typeface="Helvetica Neue LT Std 55 Roman" charset="0"/>
                <a:cs typeface="Arial"/>
              </a:rPr>
              <a:t> «spetta al giudice nazionale valutare se la riduzione dell’orario di lavoro quale misura di adattamento rappresenti un onere sproporzionato per i datori di lavoro», «deve tenersi conto dei costi finanziari e di altro tipo che tale misura comporta, delle dimensioni e delle risorse finanziarie dell’impresa e della possibilità di ottenere fondi pubblici ed altre sovvenzioni». Il datore di lavoro non può porre fine al contratto di lavoro qualora il lavoratore disabile sia stato assente per malattia per un dato periodo quando tali assenze siano conseguenza dell’omessa adozione da parte del datore di provvedimenti appropriati in conformità all’obbligo di adottare soluzioni ragionevoli.</a:t>
            </a:r>
          </a:p>
          <a:p>
            <a:pPr marL="0" indent="0" algn="just">
              <a:buNone/>
            </a:pPr>
            <a:endParaRPr lang="it-IT" sz="2000" dirty="0">
              <a:latin typeface="Arial"/>
              <a:ea typeface="Helvetica Neue LT Std 55 Roman" charset="0"/>
              <a:cs typeface="Arial"/>
            </a:endParaRPr>
          </a:p>
          <a:p>
            <a:pPr marL="0" indent="0" algn="just">
              <a:buNone/>
            </a:pPr>
            <a:r>
              <a:rPr lang="it-IT" sz="2000" b="1" dirty="0" err="1" smtClean="0">
                <a:solidFill>
                  <a:schemeClr val="accent1">
                    <a:lumMod val="75000"/>
                  </a:schemeClr>
                </a:solidFill>
                <a:latin typeface="Arial"/>
                <a:ea typeface="Helvetica Neue LT Std 55 Roman" charset="0"/>
                <a:cs typeface="Arial"/>
              </a:rPr>
              <a:t>Kaltoft</a:t>
            </a:r>
            <a:r>
              <a:rPr lang="it-IT" sz="2000" dirty="0" smtClean="0">
                <a:latin typeface="Arial"/>
                <a:ea typeface="Helvetica Neue LT Std 55 Roman" charset="0"/>
                <a:cs typeface="Arial"/>
              </a:rPr>
              <a:t> rappresentato dal suo sindacato (18.12.14 C-534/13): p. </a:t>
            </a:r>
            <a:r>
              <a:rPr lang="it-IT" sz="2000" dirty="0" smtClean="0">
                <a:solidFill>
                  <a:schemeClr val="accent1">
                    <a:lumMod val="75000"/>
                  </a:schemeClr>
                </a:solidFill>
                <a:latin typeface="Arial"/>
                <a:ea typeface="Helvetica Neue LT Std 55 Roman" charset="0"/>
                <a:cs typeface="Arial"/>
              </a:rPr>
              <a:t>40</a:t>
            </a:r>
            <a:r>
              <a:rPr lang="it-IT" sz="2000" dirty="0" smtClean="0">
                <a:latin typeface="Arial"/>
                <a:ea typeface="Helvetica Neue LT Std 55 Roman" charset="0"/>
                <a:cs typeface="Arial"/>
              </a:rPr>
              <a:t> «il diritto dell’Unione deve essere interpretato nel senso che esso non sancisce alcun principio generale di non discriminazione a motivo dell’obesità in quanto tale, per quanto riguarda l’occupazione e le condizioni di lavoro». P. </a:t>
            </a:r>
            <a:r>
              <a:rPr lang="it-IT" sz="2000" dirty="0" smtClean="0">
                <a:solidFill>
                  <a:schemeClr val="accent1">
                    <a:lumMod val="75000"/>
                  </a:schemeClr>
                </a:solidFill>
                <a:latin typeface="Arial"/>
                <a:ea typeface="Helvetica Neue LT Std 55 Roman" charset="0"/>
                <a:cs typeface="Arial"/>
              </a:rPr>
              <a:t>64</a:t>
            </a:r>
            <a:r>
              <a:rPr lang="it-IT" sz="2000" dirty="0" smtClean="0">
                <a:latin typeface="Arial"/>
                <a:ea typeface="Helvetica Neue LT Std 55 Roman" charset="0"/>
                <a:cs typeface="Arial"/>
              </a:rPr>
              <a:t> «lo stato di obesità di un lavoratore costituisce un handicap ai sensi della direttiva qualora determini una limitazione (…) che in interazione con barriere di diversa natura può ostacolare la piena ed effettiva partecipazione della persona interessata alla vita professionale su un piano di uguaglianza con gli altri lavoratori. E’ compito del giudice nazionale valutare se tali condizioni ricorrano nel procedimento principale».  </a:t>
            </a:r>
            <a:endParaRPr lang="it-IT" sz="2000" dirty="0">
              <a:latin typeface="Arial"/>
              <a:ea typeface="Helvetica Neue LT Std 55 Roman" charset="0"/>
              <a:cs typeface="Arial"/>
            </a:endParaRPr>
          </a:p>
        </p:txBody>
      </p:sp>
    </p:spTree>
    <p:extLst>
      <p:ext uri="{BB962C8B-B14F-4D97-AF65-F5344CB8AC3E}">
        <p14:creationId xmlns:p14="http://schemas.microsoft.com/office/powerpoint/2010/main" val="4228146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lnSpcReduction="10000"/>
          </a:bodyPr>
          <a:lstStyle/>
          <a:p>
            <a:pPr marL="0" indent="0" algn="just">
              <a:buNone/>
            </a:pPr>
            <a:endParaRPr lang="it-IT" sz="2000" dirty="0">
              <a:latin typeface="Arial"/>
              <a:ea typeface="Helvetica Neue LT Std 55 Roman" charset="0"/>
              <a:cs typeface="Arial"/>
            </a:endParaRPr>
          </a:p>
          <a:p>
            <a:pPr marL="0" indent="0" algn="just">
              <a:buNone/>
            </a:pPr>
            <a:r>
              <a:rPr lang="it-IT" sz="2000" dirty="0" smtClean="0">
                <a:latin typeface="Arial"/>
                <a:ea typeface="Helvetica Neue LT Std 55 Roman" charset="0"/>
                <a:cs typeface="Arial"/>
              </a:rPr>
              <a:t>La ricostruzione del quadro regolativo sovranazionale costituisce il contesto nel quale si inquadra la vicenda che ha portato alla condanna dell’Italia da parte della Corte di Giustizia con sentenza del 4 luglio 2013. </a:t>
            </a:r>
          </a:p>
          <a:p>
            <a:pPr marL="0" indent="0" algn="just">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CGUE 04.07.13 Commissione europea vs Rep. Italiana C-312/11</a:t>
            </a:r>
          </a:p>
          <a:p>
            <a:pPr marL="0" indent="0" algn="ctr">
              <a:buNone/>
            </a:pPr>
            <a:endParaRPr lang="it-IT" sz="2000" dirty="0" smtClean="0">
              <a:latin typeface="Arial"/>
              <a:ea typeface="Helvetica Neue LT Std 55 Roman" charset="0"/>
              <a:cs typeface="Arial"/>
            </a:endParaRPr>
          </a:p>
          <a:p>
            <a:pPr marL="0" indent="0" algn="ctr">
              <a:buNone/>
            </a:pPr>
            <a:r>
              <a:rPr lang="it-IT" sz="2000" i="1" dirty="0" smtClean="0">
                <a:latin typeface="Arial"/>
                <a:ea typeface="Helvetica Neue LT Std 55 Roman" charset="0"/>
                <a:cs typeface="Arial"/>
              </a:rPr>
              <a:t>Commissione</a:t>
            </a:r>
            <a:r>
              <a:rPr lang="it-IT" sz="2000" dirty="0" smtClean="0">
                <a:latin typeface="Arial"/>
                <a:ea typeface="Helvetica Neue LT Std 55 Roman" charset="0"/>
                <a:cs typeface="Arial"/>
              </a:rPr>
              <a:t>: non esiste, nell’ordinamento italiano, alcuna disposizione che recepisca l’obbligo generale previsto dall’art. 5 dir. 2000/78/CE.</a:t>
            </a:r>
          </a:p>
          <a:p>
            <a:pPr marL="0" indent="0" algn="ctr">
              <a:buNone/>
            </a:pPr>
            <a:r>
              <a:rPr lang="it-IT" sz="2000" i="1" dirty="0" smtClean="0">
                <a:latin typeface="Arial"/>
                <a:ea typeface="Helvetica Neue LT Std 55 Roman" charset="0"/>
                <a:cs typeface="Arial"/>
              </a:rPr>
              <a:t>Rep. Italiana</a:t>
            </a:r>
            <a:r>
              <a:rPr lang="it-IT" sz="2000" dirty="0" smtClean="0">
                <a:latin typeface="Arial"/>
                <a:ea typeface="Helvetica Neue LT Std 55 Roman" charset="0"/>
                <a:cs typeface="Arial"/>
              </a:rPr>
              <a:t>: la Commissione non ha effettuato un esame completo della legislazione nazionale (l. 104/92 – l. 68/99 – l. 216/2003) e regionale in vigore in materia di tutela dei disabili.</a:t>
            </a:r>
          </a:p>
          <a:p>
            <a:pPr marL="0" indent="0" algn="ctr">
              <a:buNone/>
            </a:pPr>
            <a:r>
              <a:rPr lang="it-IT" sz="2000" b="1" dirty="0" smtClean="0">
                <a:solidFill>
                  <a:schemeClr val="accent1">
                    <a:lumMod val="75000"/>
                  </a:schemeClr>
                </a:solidFill>
                <a:latin typeface="Arial"/>
                <a:ea typeface="Helvetica Neue LT Std 55 Roman" charset="0"/>
                <a:cs typeface="Arial"/>
              </a:rPr>
              <a:t>CGUE</a:t>
            </a:r>
            <a:r>
              <a:rPr lang="it-IT" sz="2000" dirty="0" smtClean="0">
                <a:latin typeface="Arial"/>
                <a:ea typeface="Helvetica Neue LT Std 55 Roman" charset="0"/>
                <a:cs typeface="Arial"/>
              </a:rPr>
              <a:t> p. </a:t>
            </a:r>
            <a:r>
              <a:rPr lang="it-IT" sz="2000" dirty="0" smtClean="0">
                <a:solidFill>
                  <a:schemeClr val="accent1">
                    <a:lumMod val="75000"/>
                  </a:schemeClr>
                </a:solidFill>
                <a:latin typeface="Arial"/>
                <a:ea typeface="Helvetica Neue LT Std 55 Roman" charset="0"/>
                <a:cs typeface="Arial"/>
              </a:rPr>
              <a:t>62</a:t>
            </a:r>
            <a:r>
              <a:rPr lang="it-IT" sz="2000" dirty="0" smtClean="0">
                <a:latin typeface="Arial"/>
                <a:ea typeface="Helvetica Neue LT Std 55 Roman" charset="0"/>
                <a:cs typeface="Arial"/>
              </a:rPr>
              <a:t> «non è sufficiente disporre misure pubbliche di incentivo e di sostegno ma è compito degli Stati membri imporre a tutti i datori di lavoro l’obbligo di adottare provvedimenti efficaci e pratici in funzione delle esigenze delle situazioni concrete a favore di tutti i disabili». Dalla legge quadro 104/92 non risulta che essa garantisca che tutti i datori di lavoro siano tenuti ad adottare provvedimenti efficaci e pratici a favore dei disabili così come esige l’art. 5 della dir. 2000/78/CE.  </a:t>
            </a:r>
            <a:endParaRPr lang="it-IT" sz="2000" dirty="0">
              <a:latin typeface="Arial"/>
              <a:ea typeface="Helvetica Neue LT Std 55 Roman" charset="0"/>
              <a:cs typeface="Arial"/>
            </a:endParaRPr>
          </a:p>
        </p:txBody>
      </p:sp>
    </p:spTree>
    <p:extLst>
      <p:ext uri="{BB962C8B-B14F-4D97-AF65-F5344CB8AC3E}">
        <p14:creationId xmlns:p14="http://schemas.microsoft.com/office/powerpoint/2010/main" val="4029030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0" y="6162964"/>
            <a:ext cx="12192000" cy="736600"/>
          </a:xfrm>
          <a:prstGeom prst="rect">
            <a:avLst/>
          </a:prstGeom>
          <a:solidFill>
            <a:srgbClr val="243D6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Immagin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1120" y="6132622"/>
            <a:ext cx="1402080" cy="693119"/>
          </a:xfrm>
          <a:prstGeom prst="rect">
            <a:avLst/>
          </a:prstGeom>
        </p:spPr>
      </p:pic>
      <p:sp>
        <p:nvSpPr>
          <p:cNvPr id="10" name="Segnaposto contenuto 2"/>
          <p:cNvSpPr>
            <a:spLocks noGrp="1"/>
          </p:cNvSpPr>
          <p:nvPr>
            <p:ph idx="1"/>
          </p:nvPr>
        </p:nvSpPr>
        <p:spPr>
          <a:xfrm>
            <a:off x="692150" y="401781"/>
            <a:ext cx="10801350" cy="5604231"/>
          </a:xfrm>
        </p:spPr>
        <p:txBody>
          <a:bodyPr>
            <a:normAutofit lnSpcReduction="10000"/>
          </a:bodyPr>
          <a:lstStyle/>
          <a:p>
            <a:pPr marL="0" indent="0" algn="ctr">
              <a:buNone/>
            </a:pPr>
            <a:r>
              <a:rPr lang="it-IT" sz="2000" dirty="0" smtClean="0">
                <a:latin typeface="Arial"/>
                <a:ea typeface="Helvetica Neue LT Std 55 Roman" charset="0"/>
                <a:cs typeface="Arial"/>
              </a:rPr>
              <a:t>Segue…</a:t>
            </a:r>
          </a:p>
          <a:p>
            <a:pPr marL="0" indent="0" algn="ctr">
              <a:buNone/>
            </a:pPr>
            <a:endParaRPr lang="it-IT" sz="2000" dirty="0">
              <a:latin typeface="Arial"/>
              <a:ea typeface="Helvetica Neue LT Std 55 Roman" charset="0"/>
              <a:cs typeface="Arial"/>
            </a:endParaRPr>
          </a:p>
          <a:p>
            <a:pPr marL="0" indent="0" algn="ctr">
              <a:buNone/>
            </a:pPr>
            <a:endParaRPr lang="it-IT" sz="2000" dirty="0" smtClean="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La legge 68/1999 ha lo scopo esclusivo di favorire l’accesso all’impiego di taluni disabili e non è volta a disciplinare quanto richiesto dall’art. 5 della dir. 2000/78/CE.</a:t>
            </a:r>
          </a:p>
          <a:p>
            <a:pPr marL="0" indent="0" algn="ctr">
              <a:buNone/>
            </a:pPr>
            <a:r>
              <a:rPr lang="it-IT" sz="2000" dirty="0" smtClean="0">
                <a:latin typeface="Arial"/>
                <a:ea typeface="Helvetica Neue LT Std 55 Roman" charset="0"/>
                <a:cs typeface="Arial"/>
              </a:rPr>
              <a:t>Il d. </a:t>
            </a:r>
            <a:r>
              <a:rPr lang="it-IT" sz="2000" dirty="0" err="1" smtClean="0">
                <a:latin typeface="Arial"/>
                <a:ea typeface="Helvetica Neue LT Std 55 Roman" charset="0"/>
                <a:cs typeface="Arial"/>
              </a:rPr>
              <a:t>lgs</a:t>
            </a:r>
            <a:r>
              <a:rPr lang="it-IT" sz="2000" dirty="0" smtClean="0">
                <a:latin typeface="Arial"/>
                <a:ea typeface="Helvetica Neue LT Std 55 Roman" charset="0"/>
                <a:cs typeface="Arial"/>
              </a:rPr>
              <a:t>. 81/2008 disciplina solo un aspetto dei provvedimenti appropriati richiesti dall’art. 5 cioè l’adeguamento delle mansioni alla disabilità dell’interessato.</a:t>
            </a:r>
          </a:p>
          <a:p>
            <a:pPr marL="0" indent="0" algn="ctr">
              <a:buNone/>
            </a:pPr>
            <a:r>
              <a:rPr lang="it-IT" sz="2000" dirty="0" smtClean="0">
                <a:latin typeface="Arial"/>
                <a:ea typeface="Helvetica Neue LT Std 55 Roman" charset="0"/>
                <a:cs typeface="Arial"/>
              </a:rPr>
              <a:t>La legislazione italiana, anche se valutata nel suo complesso, non impone all’insieme dei datori di lavoro di prevedere, in funzione delle esigenze delle situazioni concrete a favore di tutti i disabili che riguardino i diversi aspetti dell’occupazione e delle condizioni di lavoro. Non vi è trasposizione corretta e completa dell’art. 5. </a:t>
            </a:r>
          </a:p>
          <a:p>
            <a:pPr marL="0" indent="0" algn="ctr">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La rep. Italiana è venuta meno al suo obbligo di recepire correttamente e completamente l’art. 5 della dir. 2000/78/CE.</a:t>
            </a:r>
          </a:p>
          <a:p>
            <a:pPr marL="0" indent="0" algn="ctr">
              <a:buNone/>
            </a:pPr>
            <a:endParaRPr lang="it-IT" sz="2000" dirty="0">
              <a:latin typeface="Arial"/>
              <a:ea typeface="Helvetica Neue LT Std 55 Roman" charset="0"/>
              <a:cs typeface="Arial"/>
            </a:endParaRPr>
          </a:p>
          <a:p>
            <a:pPr marL="0" indent="0" algn="ctr">
              <a:buNone/>
            </a:pPr>
            <a:r>
              <a:rPr lang="it-IT" sz="2000" dirty="0" smtClean="0">
                <a:latin typeface="Arial"/>
                <a:ea typeface="Helvetica Neue LT Std 55 Roman" charset="0"/>
                <a:cs typeface="Arial"/>
              </a:rPr>
              <a:t>In altre parole: il sistema di obblighi che la direttiva pone a carico del datore di lavoro non può essere sostituito da incentivi e aiuti forniti dalle autorità pubbliche.</a:t>
            </a:r>
          </a:p>
        </p:txBody>
      </p:sp>
    </p:spTree>
    <p:extLst>
      <p:ext uri="{BB962C8B-B14F-4D97-AF65-F5344CB8AC3E}">
        <p14:creationId xmlns:p14="http://schemas.microsoft.com/office/powerpoint/2010/main" val="2879008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4776</TotalTime>
  <Words>3320</Words>
  <Application>Microsoft Office PowerPoint</Application>
  <PresentationFormat>Widescreen</PresentationFormat>
  <Paragraphs>153</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Helvetica Neue LT Std 55 Roman</vt:lpstr>
      <vt:lpstr>Helvetica Neue LT Std 65 Medium</vt:lpstr>
      <vt:lpstr>Tema di Office</vt:lpstr>
      <vt:lpstr>Presentazione standard di PowerPoint</vt:lpstr>
      <vt:lpstr>Lavoro, disabilità e diritto all’inclusione</vt:lpstr>
      <vt:lpstr>L’evoluzione della nozione  di disabilità</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Stefania</cp:lastModifiedBy>
  <cp:revision>111</cp:revision>
  <dcterms:created xsi:type="dcterms:W3CDTF">2018-04-09T14:38:21Z</dcterms:created>
  <dcterms:modified xsi:type="dcterms:W3CDTF">2018-10-28T09:41:39Z</dcterms:modified>
</cp:coreProperties>
</file>