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9" r:id="rId3"/>
    <p:sldId id="310" r:id="rId4"/>
    <p:sldId id="295" r:id="rId5"/>
    <p:sldId id="300" r:id="rId6"/>
    <p:sldId id="312" r:id="rId7"/>
    <p:sldId id="302" r:id="rId8"/>
    <p:sldId id="304" r:id="rId9"/>
    <p:sldId id="311" r:id="rId10"/>
    <p:sldId id="313" r:id="rId11"/>
    <p:sldId id="314" r:id="rId12"/>
    <p:sldId id="303" r:id="rId13"/>
    <p:sldId id="305" r:id="rId14"/>
    <p:sldId id="306" r:id="rId15"/>
    <p:sldId id="307" r:id="rId16"/>
    <p:sldId id="315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3"/>
    <p:restoredTop sz="87017" autoAdjust="0"/>
  </p:normalViewPr>
  <p:slideViewPr>
    <p:cSldViewPr snapToObjects="1">
      <p:cViewPr varScale="1">
        <p:scale>
          <a:sx n="113" d="100"/>
          <a:sy n="113" d="100"/>
        </p:scale>
        <p:origin x="13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4CD8-820D-8841-B491-B5EF6E0DA925}" type="datetimeFigureOut">
              <a:rPr lang="it-IT" smtClean="0"/>
              <a:t>10/12/18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27D4F-9DAF-784F-8F27-6BE727E077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54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198A3-6BD0-1345-BB48-4E51D4346A8E}" type="datetimeFigureOut">
              <a:rPr lang="it-IT" smtClean="0"/>
              <a:pPr/>
              <a:t>10/12/18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6865-0A5C-4946-9ED1-740E2A2631B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header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797513"/>
          </a:xfrm>
          <a:prstGeom prst="rect">
            <a:avLst/>
          </a:prstGeom>
        </p:spPr>
      </p:pic>
      <p:pic>
        <p:nvPicPr>
          <p:cNvPr id="8" name="Immagine 7" descr="salomon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163425"/>
            <a:ext cx="2163936" cy="1694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chiaromonte@unifi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432048"/>
          </a:xfrm>
        </p:spPr>
        <p:txBody>
          <a:bodyPr>
            <a:noAutofit/>
          </a:bodyPr>
          <a:lstStyle/>
          <a:p>
            <a:r>
              <a:rPr lang="it-IT" sz="2200" dirty="0">
                <a:solidFill>
                  <a:schemeClr val="tx1"/>
                </a:solidFill>
              </a:rPr>
              <a:t>dott. William Chiaromonte</a:t>
            </a:r>
          </a:p>
          <a:p>
            <a:r>
              <a:rPr lang="it-IT" sz="2200" dirty="0">
                <a:solidFill>
                  <a:schemeClr val="tx1"/>
                </a:solidFill>
              </a:rPr>
              <a:t>Università di Firenze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2599" y="1484784"/>
            <a:ext cx="9144000" cy="4608512"/>
          </a:xfrm>
        </p:spPr>
        <p:txBody>
          <a:bodyPr>
            <a:normAutofit/>
          </a:bodyPr>
          <a:lstStyle/>
          <a:p>
            <a:r>
              <a:rPr lang="it-IT" sz="4000" b="1" dirty="0"/>
              <a:t>Questione migratoria e sfruttamento lavorativo: per un recupero </a:t>
            </a:r>
            <a:br>
              <a:rPr lang="it-IT" sz="4000" b="1" dirty="0"/>
            </a:br>
            <a:r>
              <a:rPr lang="it-IT" sz="4000" b="1" dirty="0"/>
              <a:t>del ruolo del diritto del lavoro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0" y="908720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i="1" dirty="0">
                <a:solidFill>
                  <a:schemeClr val="tx1"/>
                </a:solidFill>
              </a:rPr>
              <a:t>Itinerari della ricerca </a:t>
            </a:r>
            <a:r>
              <a:rPr lang="it-IT" sz="2800" i="1" dirty="0" err="1">
                <a:solidFill>
                  <a:schemeClr val="tx1"/>
                </a:solidFill>
              </a:rPr>
              <a:t>giuslavoristica</a:t>
            </a:r>
            <a:r>
              <a:rPr lang="it-IT" sz="2800" i="1" dirty="0">
                <a:solidFill>
                  <a:schemeClr val="tx1"/>
                </a:solidFill>
              </a:rPr>
              <a:t>. </a:t>
            </a:r>
          </a:p>
          <a:p>
            <a:r>
              <a:rPr lang="it-IT" sz="2800" i="1" dirty="0">
                <a:solidFill>
                  <a:schemeClr val="tx1"/>
                </a:solidFill>
              </a:rPr>
              <a:t>Colloqui triestini fra ricercatori e studenti</a:t>
            </a:r>
            <a:endParaRPr lang="it-IT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Trieste, 12 dicembre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28196CD-B62B-5447-9159-9F120DF84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014" y="908050"/>
            <a:ext cx="4107972" cy="5834063"/>
          </a:xfrm>
        </p:spPr>
      </p:pic>
    </p:spTree>
    <p:extLst>
      <p:ext uri="{BB962C8B-B14F-4D97-AF65-F5344CB8AC3E}">
        <p14:creationId xmlns:p14="http://schemas.microsoft.com/office/powerpoint/2010/main" val="32754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FEE07B-7685-D248-A7C1-5C0BB8CC1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/>
          <a:lstStyle/>
          <a:p>
            <a:r>
              <a:rPr lang="it-IT" dirty="0"/>
              <a:t>Decreto flussi e incontro «a distanza» fra domanda e offerta di lavoro</a:t>
            </a:r>
          </a:p>
          <a:p>
            <a:r>
              <a:rPr lang="it-IT" dirty="0"/>
              <a:t>Ulteriori elementi di complicazione: abrogazione dello </a:t>
            </a:r>
            <a:r>
              <a:rPr lang="it-IT" i="1" dirty="0"/>
              <a:t>sponsor</a:t>
            </a:r>
            <a:r>
              <a:rPr lang="it-IT" dirty="0"/>
              <a:t> e introduzione del contratto di soggiorno per lavoro subordinato</a:t>
            </a:r>
          </a:p>
        </p:txBody>
      </p:sp>
    </p:spTree>
    <p:extLst>
      <p:ext uri="{BB962C8B-B14F-4D97-AF65-F5344CB8AC3E}">
        <p14:creationId xmlns:p14="http://schemas.microsoft.com/office/powerpoint/2010/main" val="24845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Gli effetti negativi della trasformazione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fontScale="92500"/>
          </a:bodyPr>
          <a:lstStyle/>
          <a:p>
            <a:r>
              <a:rPr lang="it-IT" dirty="0"/>
              <a:t>Sfruttamento lavorativo e intermediazione illecita di manodopera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sym typeface="Wingdings"/>
              </a:rPr>
              <a:t> </a:t>
            </a:r>
            <a:r>
              <a:rPr lang="it-IT" dirty="0"/>
              <a:t>“nuovo caporalato”: “servizi” ai lavoratori,  gestione di spostamenti e ingresso in Italia, utilizzo di tecnologie informatiche, coinvolgimento di stranieri irregolari</a:t>
            </a:r>
          </a:p>
          <a:p>
            <a:r>
              <a:rPr lang="it-IT" dirty="0"/>
              <a:t>Caporalato come modo di produzione del settore agricolo e dell’industria agroalimentare </a:t>
            </a:r>
          </a:p>
          <a:p>
            <a:r>
              <a:rPr lang="it-IT" dirty="0"/>
              <a:t>Finti braccianti agricoli e accesso all’indennità di disoccupazione</a:t>
            </a:r>
          </a:p>
        </p:txBody>
      </p:sp>
    </p:spTree>
    <p:extLst>
      <p:ext uri="{BB962C8B-B14F-4D97-AF65-F5344CB8AC3E}">
        <p14:creationId xmlns:p14="http://schemas.microsoft.com/office/powerpoint/2010/main" val="27637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/>
          </a:bodyPr>
          <a:lstStyle/>
          <a:p>
            <a:r>
              <a:rPr lang="it-IT" b="1" dirty="0"/>
              <a:t>L’art. 603 </a:t>
            </a:r>
            <a:r>
              <a:rPr lang="it-IT" b="1" i="1" dirty="0"/>
              <a:t>bis</a:t>
            </a:r>
            <a:r>
              <a:rPr lang="it-IT" b="1" dirty="0"/>
              <a:t> c.p.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Due distinte condotte delittuose contro la persona: quella del caporale (che recluta i lavoratori e li invia presso terzi) e quella del datore (che utilizza, assume o impiega lavoratori, anche senza valersi dell’attività di intermediazione)</a:t>
            </a:r>
          </a:p>
          <a:p>
            <a:r>
              <a:rPr lang="it-IT" dirty="0"/>
              <a:t>In entrambi i casi: sottoposizione a condizioni di sfruttamento e </a:t>
            </a:r>
            <a:r>
              <a:rPr lang="it-IT" dirty="0" err="1"/>
              <a:t>approfittamento</a:t>
            </a:r>
            <a:r>
              <a:rPr lang="it-IT" dirty="0"/>
              <a:t> dello stato di bisogno </a:t>
            </a:r>
          </a:p>
          <a:p>
            <a:r>
              <a:rPr lang="it-IT" dirty="0"/>
              <a:t>Indici legali di sfruttamento: violazione delle disposizioni in materia di retribuzione, orario di lavoro, sicurezza e igiene sui luoghi di lavoro, generali condizioni di lavoro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48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tutela della posizione retributiva </a:t>
            </a:r>
            <a:br>
              <a:rPr lang="it-IT" b="1" dirty="0"/>
            </a:br>
            <a:r>
              <a:rPr lang="it-IT" b="1" dirty="0"/>
              <a:t>e contributiva dei lavoratori </a:t>
            </a:r>
            <a:br>
              <a:rPr lang="it-IT" b="1" dirty="0"/>
            </a:br>
            <a:r>
              <a:rPr lang="it-IT" b="1" dirty="0"/>
              <a:t>stranieri irregolari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88432"/>
          </a:xfrm>
        </p:spPr>
        <p:txBody>
          <a:bodyPr/>
          <a:lstStyle/>
          <a:p>
            <a:r>
              <a:rPr lang="it-IT" dirty="0"/>
              <a:t>Posizione retributiva: sono fatti salvi gli effetti delle prestazioni di fatto rese in violazione della legge </a:t>
            </a:r>
            <a:r>
              <a:rPr lang="it-IT" i="1" dirty="0"/>
              <a:t>ex</a:t>
            </a:r>
            <a:r>
              <a:rPr lang="it-IT" dirty="0"/>
              <a:t> art. 2126 c.c.; art. 3 del d.lgs. 109/2012 </a:t>
            </a:r>
          </a:p>
          <a:p>
            <a:r>
              <a:rPr lang="it-IT" dirty="0"/>
              <a:t>Posizione contributiva: principio di automaticità delle prestazioni previdenziali </a:t>
            </a:r>
            <a:r>
              <a:rPr lang="it-IT" i="1" dirty="0"/>
              <a:t>ex</a:t>
            </a:r>
            <a:r>
              <a:rPr lang="it-IT" dirty="0"/>
              <a:t> art. 2116 c.c. </a:t>
            </a:r>
          </a:p>
        </p:txBody>
      </p:sp>
    </p:spTree>
    <p:extLst>
      <p:ext uri="{BB962C8B-B14F-4D97-AF65-F5344CB8AC3E}">
        <p14:creationId xmlns:p14="http://schemas.microsoft.com/office/powerpoint/2010/main" val="34384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it-IT" b="1" dirty="0"/>
              <a:t>Conclusioni: che fare?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Revisione degli assetti produttivi del settore agricolo e dell’industria agroalimentare</a:t>
            </a:r>
          </a:p>
          <a:p>
            <a:r>
              <a:rPr lang="it-IT" dirty="0"/>
              <a:t>Potenziamento di efficienti e regolari canali pubblici di intermediazione nel settore agricolo </a:t>
            </a:r>
          </a:p>
          <a:p>
            <a:r>
              <a:rPr lang="it-IT" dirty="0"/>
              <a:t>Implementazione della repressione penale dell’intermediazione illecita di lavoro </a:t>
            </a:r>
          </a:p>
          <a:p>
            <a:r>
              <a:rPr lang="it-IT" dirty="0"/>
              <a:t>Potenziamento del sistema dei controlli </a:t>
            </a:r>
          </a:p>
          <a:p>
            <a:r>
              <a:rPr lang="it-IT" dirty="0"/>
              <a:t>Revisione della disciplina sul lavoro dei migranti </a:t>
            </a:r>
          </a:p>
          <a:p>
            <a:r>
              <a:rPr lang="it-IT" dirty="0"/>
              <a:t>Riscoperta del ruolo della regolazione lavoristica in materia di immigrazione </a:t>
            </a:r>
          </a:p>
        </p:txBody>
      </p:sp>
    </p:spTree>
    <p:extLst>
      <p:ext uri="{BB962C8B-B14F-4D97-AF65-F5344CB8AC3E}">
        <p14:creationId xmlns:p14="http://schemas.microsoft.com/office/powerpoint/2010/main" val="39597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662EA-2FA4-714B-9B65-44C2A1CFA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Grazie per la vostra attenzione!</a:t>
            </a:r>
            <a:br>
              <a:rPr lang="it-IT" dirty="0"/>
            </a:br>
            <a:br>
              <a:rPr lang="it-IT" dirty="0"/>
            </a:br>
            <a:r>
              <a:rPr lang="it-IT" dirty="0">
                <a:hlinkClick r:id="rId2"/>
              </a:rPr>
              <a:t>william.chiaromonte@unifi.it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1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020F0EB-A6B6-1648-ACE9-4732A1046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908720"/>
            <a:ext cx="4320480" cy="2874369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5F74379-B026-4048-9D9C-494810EC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246719"/>
            <a:ext cx="4178836" cy="31366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8E3AEFD-4072-5543-A77F-62ABBEF0E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933056"/>
            <a:ext cx="4355976" cy="2840657"/>
          </a:xfrm>
          <a:prstGeom prst="rect">
            <a:avLst/>
          </a:prstGeom>
        </p:spPr>
      </p:pic>
      <p:sp>
        <p:nvSpPr>
          <p:cNvPr id="5" name="Freccia curva 4">
            <a:extLst>
              <a:ext uri="{FF2B5EF4-FFF2-40B4-BE49-F238E27FC236}">
                <a16:creationId xmlns:a16="http://schemas.microsoft.com/office/drawing/2014/main" id="{98C77EEF-A642-A94B-B615-DAEEF205B2D8}"/>
              </a:ext>
            </a:extLst>
          </p:cNvPr>
          <p:cNvSpPr/>
          <p:nvPr/>
        </p:nvSpPr>
        <p:spPr>
          <a:xfrm rot="5400000">
            <a:off x="5675114" y="688340"/>
            <a:ext cx="940266" cy="201622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urva 7">
            <a:extLst>
              <a:ext uri="{FF2B5EF4-FFF2-40B4-BE49-F238E27FC236}">
                <a16:creationId xmlns:a16="http://schemas.microsoft.com/office/drawing/2014/main" id="{E6CB2EEB-1A00-C042-A032-824C777FF66C}"/>
              </a:ext>
            </a:extLst>
          </p:cNvPr>
          <p:cNvSpPr/>
          <p:nvPr/>
        </p:nvSpPr>
        <p:spPr>
          <a:xfrm rot="10800000">
            <a:off x="5137135" y="5488669"/>
            <a:ext cx="2014703" cy="110300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535058-48EA-0747-8358-6F15D04D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Stranieri e trasformazione del mercato del lavoro agricolo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 </a:t>
            </a:r>
            <a:r>
              <a:rPr lang="it-IT" i="1" dirty="0" err="1"/>
              <a:t>push</a:t>
            </a:r>
            <a:r>
              <a:rPr lang="it-IT" i="1" dirty="0"/>
              <a:t> </a:t>
            </a:r>
            <a:r>
              <a:rPr lang="it-IT" i="1" dirty="0" err="1"/>
              <a:t>factor</a:t>
            </a:r>
            <a:r>
              <a:rPr lang="it-IT" dirty="0"/>
              <a:t> della trasformazione del mercato del lavoro agricolo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Gli effetti negativi della trasformazione del mercato del lavoro agricolo: il “nuovo caporalato” e il fenomeno dei finti braccianti agricoli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 reati di sfruttamento del lavoro e intermediazione illecita (art. 603 </a:t>
            </a:r>
            <a:r>
              <a:rPr lang="it-IT" i="1" dirty="0"/>
              <a:t>bis</a:t>
            </a:r>
            <a:r>
              <a:rPr lang="it-IT" dirty="0"/>
              <a:t> c.p.)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La tutela della posizione retributiva e contributiva dei lavoratori stranieri irregolari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Conclusioni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9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>
            <a:normAutofit/>
          </a:bodyPr>
          <a:lstStyle/>
          <a:p>
            <a:r>
              <a:rPr lang="it-IT" b="1" dirty="0"/>
              <a:t>Il mercato del lavoro </a:t>
            </a:r>
            <a:br>
              <a:rPr lang="it-IT" b="1" dirty="0"/>
            </a:br>
            <a:r>
              <a:rPr lang="it-IT" b="1" dirty="0"/>
              <a:t>degli stranieri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44416"/>
          </a:xfrm>
        </p:spPr>
        <p:txBody>
          <a:bodyPr>
            <a:normAutofit/>
          </a:bodyPr>
          <a:lstStyle/>
          <a:p>
            <a:r>
              <a:rPr lang="it-IT" b="1" dirty="0"/>
              <a:t>Complementare</a:t>
            </a:r>
            <a:r>
              <a:rPr lang="it-IT" dirty="0"/>
              <a:t> rispetto a quello degli italiani </a:t>
            </a:r>
            <a:r>
              <a:rPr lang="it-IT" dirty="0">
                <a:ea typeface="Wingdings"/>
                <a:cs typeface="Wingdings"/>
                <a:sym typeface="Wingdings"/>
              </a:rPr>
              <a:t>(</a:t>
            </a:r>
            <a:r>
              <a:rPr lang="it-IT" i="1" dirty="0">
                <a:ea typeface="Wingdings"/>
                <a:cs typeface="Wingdings"/>
                <a:sym typeface="Wingdings"/>
              </a:rPr>
              <a:t>DDD – </a:t>
            </a:r>
            <a:r>
              <a:rPr lang="it-IT" i="1" dirty="0" err="1">
                <a:ea typeface="Wingdings"/>
                <a:cs typeface="Wingdings"/>
                <a:sym typeface="Wingdings"/>
              </a:rPr>
              <a:t>dirty</a:t>
            </a:r>
            <a:r>
              <a:rPr lang="it-IT" i="1" dirty="0">
                <a:ea typeface="Wingdings"/>
                <a:cs typeface="Wingdings"/>
                <a:sym typeface="Wingdings"/>
              </a:rPr>
              <a:t>, </a:t>
            </a:r>
            <a:r>
              <a:rPr lang="it-IT" i="1" dirty="0" err="1">
                <a:ea typeface="Wingdings"/>
                <a:cs typeface="Wingdings"/>
                <a:sym typeface="Wingdings"/>
              </a:rPr>
              <a:t>dangerous</a:t>
            </a:r>
            <a:r>
              <a:rPr lang="it-IT" i="1" dirty="0">
                <a:ea typeface="Wingdings"/>
                <a:cs typeface="Wingdings"/>
                <a:sym typeface="Wingdings"/>
              </a:rPr>
              <a:t> and </a:t>
            </a:r>
            <a:r>
              <a:rPr lang="it-IT" i="1" dirty="0" err="1">
                <a:ea typeface="Wingdings"/>
                <a:cs typeface="Wingdings"/>
                <a:sym typeface="Wingdings"/>
              </a:rPr>
              <a:t>demeaning</a:t>
            </a:r>
            <a:r>
              <a:rPr lang="it-IT" i="1" dirty="0">
                <a:ea typeface="Wingdings"/>
                <a:cs typeface="Wingdings"/>
                <a:sym typeface="Wingdings"/>
              </a:rPr>
              <a:t> – </a:t>
            </a:r>
            <a:r>
              <a:rPr lang="it-IT" i="1" dirty="0" err="1">
                <a:ea typeface="Wingdings"/>
                <a:cs typeface="Wingdings"/>
                <a:sym typeface="Wingdings"/>
              </a:rPr>
              <a:t>jobs</a:t>
            </a:r>
            <a:r>
              <a:rPr lang="it-IT" dirty="0">
                <a:ea typeface="Wingdings"/>
                <a:cs typeface="Wingdings"/>
                <a:sym typeface="Wingdings"/>
              </a:rPr>
              <a:t>)</a:t>
            </a:r>
            <a:endParaRPr lang="it-IT" dirty="0"/>
          </a:p>
          <a:p>
            <a:r>
              <a:rPr lang="it-IT" b="1" dirty="0"/>
              <a:t>Segmentato</a:t>
            </a:r>
            <a:r>
              <a:rPr lang="it-IT" dirty="0"/>
              <a:t>  fra lavoro regolare e lavoro sommerso</a:t>
            </a:r>
          </a:p>
          <a:p>
            <a:endParaRPr lang="it-IT" dirty="0"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987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3360"/>
            <a:ext cx="3898562" cy="5688013"/>
          </a:xfrm>
        </p:spPr>
      </p:pic>
      <p:pic>
        <p:nvPicPr>
          <p:cNvPr id="3" name="Segnaposto contenut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3" y="2636912"/>
            <a:ext cx="4762872" cy="261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440160"/>
          </a:xfrm>
        </p:spPr>
        <p:txBody>
          <a:bodyPr>
            <a:noAutofit/>
          </a:bodyPr>
          <a:lstStyle/>
          <a:p>
            <a:r>
              <a:rPr lang="it-IT" sz="3600" b="1" dirty="0"/>
              <a:t>Il lavoro agricolo in cifre</a:t>
            </a:r>
            <a:br>
              <a:rPr lang="it-IT" sz="3600" b="1" dirty="0"/>
            </a:br>
            <a:r>
              <a:rPr lang="it-IT" sz="3600" b="1" dirty="0"/>
              <a:t>(dati UILA 2018)</a:t>
            </a:r>
            <a:r>
              <a:rPr lang="it-IT" sz="3600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6531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it-IT" dirty="0"/>
              <a:t>40% del territorio italiano dedicato alle coltivazioni; il commercio e la distribuzione dei prodotti agricoli garantiscono all’Italia oltre 133 miliardi di euro per anno</a:t>
            </a:r>
          </a:p>
          <a:p>
            <a:pPr lvl="0"/>
            <a:r>
              <a:rPr lang="it-IT" dirty="0"/>
              <a:t>1.085.000 lavoratori agricoli in Italia (20-60 anni, 1/3 le donne, 590.000 impiegati nel Sud, soprattutto 50-60 anni)</a:t>
            </a:r>
          </a:p>
          <a:p>
            <a:pPr lvl="0"/>
            <a:r>
              <a:rPr lang="it-IT" dirty="0"/>
              <a:t>942.000 lavoratori a tempo determinato (l’86% del totale)</a:t>
            </a:r>
          </a:p>
          <a:p>
            <a:pPr lvl="0"/>
            <a:r>
              <a:rPr lang="it-IT" dirty="0"/>
              <a:t>1/3 del totale lavora meno di 51 giornate per anno (carenza di prestazioni previdenziali: v. oltre)</a:t>
            </a:r>
          </a:p>
          <a:p>
            <a:pPr lvl="0"/>
            <a:r>
              <a:rPr lang="it-IT" dirty="0"/>
              <a:t>142.000 lavoratori (il 15% del totale) lavorano meno di 10 giornate per anno: zona grigia nella quale si annida il sommerso</a:t>
            </a:r>
          </a:p>
          <a:p>
            <a:pPr lvl="0"/>
            <a:r>
              <a:rPr lang="it-IT" dirty="0"/>
              <a:t>nel Nord Italia gli stranieri rappresentano il 57% del totale (il doppio rispetto al Sud)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9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trasformazione del mercato </a:t>
            </a:r>
            <a:br>
              <a:rPr lang="it-IT" b="1" dirty="0"/>
            </a:br>
            <a:r>
              <a:rPr lang="it-IT" b="1" dirty="0"/>
              <a:t>del lavoro agricolo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Enorme crescita del numero dei lavoratori stranieri nel settore agricolo (6% nel 2006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sym typeface="Wingdings"/>
              </a:rPr>
              <a:t> 14% nel 2013)</a:t>
            </a:r>
            <a:endParaRPr lang="it-IT" dirty="0"/>
          </a:p>
          <a:p>
            <a:r>
              <a:rPr lang="it-IT" dirty="0"/>
              <a:t>Rilevante consistenza del fenomeno (fra il 20 e il 40% degli occupati in agricoltura sono stranieri)</a:t>
            </a:r>
          </a:p>
          <a:p>
            <a:r>
              <a:rPr lang="it-IT" dirty="0"/>
              <a:t>Lavoratori regolari: manodopera saltuaria e non assunta direttamente dall’azienda</a:t>
            </a:r>
          </a:p>
          <a:p>
            <a:r>
              <a:rPr lang="it-IT" dirty="0"/>
              <a:t>Lavoratori irregolari: fra il 20 e il 40% del totale degli occupati stranieri nel settore</a:t>
            </a:r>
          </a:p>
          <a:p>
            <a:r>
              <a:rPr lang="it-IT" dirty="0"/>
              <a:t>Diffusione su tutto il territorio nazionale</a:t>
            </a:r>
          </a:p>
        </p:txBody>
      </p:sp>
    </p:spTree>
    <p:extLst>
      <p:ext uri="{BB962C8B-B14F-4D97-AF65-F5344CB8AC3E}">
        <p14:creationId xmlns:p14="http://schemas.microsoft.com/office/powerpoint/2010/main" val="10670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I </a:t>
            </a:r>
            <a:r>
              <a:rPr lang="it-IT" b="1" i="1" dirty="0" err="1"/>
              <a:t>push</a:t>
            </a:r>
            <a:r>
              <a:rPr lang="it-IT" b="1" i="1" dirty="0"/>
              <a:t> </a:t>
            </a:r>
            <a:r>
              <a:rPr lang="it-IT" b="1" i="1" dirty="0" err="1"/>
              <a:t>factor</a:t>
            </a:r>
            <a:r>
              <a:rPr lang="it-IT" b="1" dirty="0"/>
              <a:t> della trasformazione del mercato del lavoro agricolo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Resilienza dell’immigrazione di fronte alla crisi</a:t>
            </a:r>
          </a:p>
          <a:p>
            <a:r>
              <a:rPr lang="it-IT" dirty="0"/>
              <a:t>Esigenze di flessibilità da parte datoriale nella gestione della forza lavoro </a:t>
            </a:r>
            <a:r>
              <a:rPr lang="it-IT" i="1" dirty="0"/>
              <a:t>vs.</a:t>
            </a:r>
            <a:r>
              <a:rPr lang="it-IT" dirty="0"/>
              <a:t> inefficacia dei canali pubblici di intermediazione fra domanda e offerta di lavoro </a:t>
            </a:r>
          </a:p>
          <a:p>
            <a:r>
              <a:rPr lang="it-IT" dirty="0"/>
              <a:t>Informalità del lavoro agricolo e ruolo delle reti migratorie </a:t>
            </a:r>
          </a:p>
          <a:p>
            <a:r>
              <a:rPr lang="it-IT" dirty="0"/>
              <a:t>Impossibilità (quasi assoluta) di assumere gli stranieri in forma diretta </a:t>
            </a:r>
          </a:p>
        </p:txBody>
      </p:sp>
    </p:spTree>
    <p:extLst>
      <p:ext uri="{BB962C8B-B14F-4D97-AF65-F5344CB8AC3E}">
        <p14:creationId xmlns:p14="http://schemas.microsoft.com/office/powerpoint/2010/main" val="2856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E39EA1-FAD0-1D4A-AC9B-77FFD4C4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it-IT" sz="4000" b="1" i="1" dirty="0"/>
              <a:t>Focus</a:t>
            </a:r>
            <a:r>
              <a:rPr lang="it-IT" sz="4000" b="1" dirty="0"/>
              <a:t>: l’impossibilità (quasi assoluta) di assumere gli stranieri in forma diretta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A59B70-B6E8-FB4F-8A68-73715049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Art. 24 </a:t>
            </a:r>
            <a:r>
              <a:rPr lang="it-IT" dirty="0" err="1"/>
              <a:t>t.u.</a:t>
            </a:r>
            <a:r>
              <a:rPr lang="it-IT" dirty="0"/>
              <a:t> immigrazione: disciplina complessa e macchinosa (che genera lavoro sommerso)</a:t>
            </a:r>
          </a:p>
          <a:p>
            <a:r>
              <a:rPr lang="it-IT" dirty="0"/>
              <a:t>Tito Boeri, Presidente INPS, </a:t>
            </a:r>
            <a:r>
              <a:rPr lang="it-IT" i="1" dirty="0"/>
              <a:t>Relazione annuale 2018</a:t>
            </a:r>
            <a:r>
              <a:rPr lang="it-IT" dirty="0"/>
              <a:t>: considerate le dinamiche demografiche e la struttura del nostro mercato del lavoro, «</a:t>
            </a:r>
            <a:r>
              <a:rPr lang="it-IT" i="1" dirty="0"/>
              <a:t>c’è una forte domanda di lavoro immigrato in Italia</a:t>
            </a:r>
            <a:r>
              <a:rPr lang="it-IT" dirty="0"/>
              <a:t>»; «</a:t>
            </a:r>
            <a:r>
              <a:rPr lang="it-IT" i="1" dirty="0"/>
              <a:t>in presenza di decreti flussi del tutto irrealistici, questa domanda si riversa sull’immigrazione irregolare</a:t>
            </a:r>
            <a:r>
              <a:rPr lang="it-IT" dirty="0"/>
              <a:t>».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2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nifi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Unifi Slides.potx</Template>
  <TotalTime>1650</TotalTime>
  <Words>785</Words>
  <Application>Microsoft Macintosh PowerPoint</Application>
  <PresentationFormat>Presentazione su schermo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Unifi Slides</vt:lpstr>
      <vt:lpstr>Questione migratoria e sfruttamento lavorativo: per un recupero  del ruolo del diritto del lavoro</vt:lpstr>
      <vt:lpstr>Presentazione standard di PowerPoint</vt:lpstr>
      <vt:lpstr>Presentazione standard di PowerPoint</vt:lpstr>
      <vt:lpstr>Il mercato del lavoro  degli stranieri</vt:lpstr>
      <vt:lpstr>Presentazione standard di PowerPoint</vt:lpstr>
      <vt:lpstr>Il lavoro agricolo in cifre (dati UILA 2018) </vt:lpstr>
      <vt:lpstr>La trasformazione del mercato  del lavoro agricolo </vt:lpstr>
      <vt:lpstr>I push factor della trasformazione del mercato del lavoro agricolo </vt:lpstr>
      <vt:lpstr>Focus: l’impossibilità (quasi assoluta) di assumere gli stranieri in forma diretta  </vt:lpstr>
      <vt:lpstr>Presentazione standard di PowerPoint</vt:lpstr>
      <vt:lpstr>Presentazione standard di PowerPoint</vt:lpstr>
      <vt:lpstr>Gli effetti negativi della trasformazione</vt:lpstr>
      <vt:lpstr>L’art. 603 bis c.p.</vt:lpstr>
      <vt:lpstr>La tutela della posizione retributiva  e contributiva dei lavoratori  stranieri irregolari </vt:lpstr>
      <vt:lpstr>Conclusioni: che fare?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Giuseppe Gulizia</dc:creator>
  <cp:lastModifiedBy>Utente di Microsoft Office</cp:lastModifiedBy>
  <cp:revision>231</cp:revision>
  <cp:lastPrinted>2016-11-25T09:18:33Z</cp:lastPrinted>
  <dcterms:created xsi:type="dcterms:W3CDTF">2013-02-21T21:27:06Z</dcterms:created>
  <dcterms:modified xsi:type="dcterms:W3CDTF">2018-12-10T09:57:53Z</dcterms:modified>
</cp:coreProperties>
</file>