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49" r:id="rId3"/>
  </p:sldMasterIdLst>
  <p:notesMasterIdLst>
    <p:notesMasterId r:id="rId27"/>
  </p:notesMasterIdLst>
  <p:handoutMasterIdLst>
    <p:handoutMasterId r:id="rId28"/>
  </p:handoutMasterIdLst>
  <p:sldIdLst>
    <p:sldId id="307" r:id="rId4"/>
    <p:sldId id="304" r:id="rId5"/>
    <p:sldId id="286" r:id="rId6"/>
    <p:sldId id="264" r:id="rId7"/>
    <p:sldId id="289" r:id="rId8"/>
    <p:sldId id="297" r:id="rId9"/>
    <p:sldId id="302" r:id="rId10"/>
    <p:sldId id="266" r:id="rId11"/>
    <p:sldId id="282" r:id="rId12"/>
    <p:sldId id="300" r:id="rId13"/>
    <p:sldId id="299" r:id="rId14"/>
    <p:sldId id="287" r:id="rId15"/>
    <p:sldId id="270" r:id="rId16"/>
    <p:sldId id="303" r:id="rId17"/>
    <p:sldId id="301" r:id="rId18"/>
    <p:sldId id="308" r:id="rId19"/>
    <p:sldId id="298" r:id="rId20"/>
    <p:sldId id="272" r:id="rId21"/>
    <p:sldId id="273" r:id="rId22"/>
    <p:sldId id="310" r:id="rId23"/>
    <p:sldId id="309" r:id="rId24"/>
    <p:sldId id="305" r:id="rId25"/>
    <p:sldId id="274" r:id="rId2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8"/>
    <p:restoredTop sz="94665"/>
  </p:normalViewPr>
  <p:slideViewPr>
    <p:cSldViewPr>
      <p:cViewPr>
        <p:scale>
          <a:sx n="100" d="100"/>
          <a:sy n="100" d="100"/>
        </p:scale>
        <p:origin x="68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E1EC993-0251-2649-8EA1-0AA5CF2ADADE}" type="slidenum">
              <a:rPr lang="en-GB" altLang="it-IT"/>
              <a:pPr>
                <a:defRPr/>
              </a:pPr>
              <a:t>‹n.›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305183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Fare clic per modificare gli stili del testo dello schema</a:t>
            </a:r>
          </a:p>
          <a:p>
            <a:pPr lvl="1"/>
            <a:r>
              <a:rPr lang="en-GB" noProof="0" smtClean="0"/>
              <a:t>Secondo livello</a:t>
            </a:r>
          </a:p>
          <a:p>
            <a:pPr lvl="2"/>
            <a:r>
              <a:rPr lang="en-GB" noProof="0" smtClean="0"/>
              <a:t>Terzo livello</a:t>
            </a:r>
          </a:p>
          <a:p>
            <a:pPr lvl="3"/>
            <a:r>
              <a:rPr lang="en-GB" noProof="0" smtClean="0"/>
              <a:t>Quarto livello</a:t>
            </a:r>
          </a:p>
          <a:p>
            <a:pPr lvl="4"/>
            <a:r>
              <a:rPr lang="en-GB" noProof="0" smtClean="0"/>
              <a:t>Quinto livello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F578B6B-27DD-0544-B290-55D728783039}" type="slidenum">
              <a:rPr lang="en-GB" altLang="it-IT"/>
              <a:pPr>
                <a:defRPr/>
              </a:pPr>
              <a:t>‹n.›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026304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5177F-1F15-BB40-8B13-76DCF90E3F6D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3224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D344BF6-7B77-334F-9299-DB106589C670}" type="slidenum">
              <a:rPr lang="en-GB" altLang="it-IT" sz="1200" b="0"/>
              <a:pPr/>
              <a:t>10</a:t>
            </a:fld>
            <a:endParaRPr lang="en-GB" altLang="it-IT" sz="1200" b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860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199FF5B-70E0-704F-AB9E-C65E7D1F5936}" type="slidenum">
              <a:rPr lang="en-GB" altLang="it-IT" sz="1200" b="0"/>
              <a:pPr/>
              <a:t>11</a:t>
            </a:fld>
            <a:endParaRPr lang="en-GB" altLang="it-IT" sz="1200" b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247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862D20B-3CBC-5B4C-B5A7-E63E30583970}" type="slidenum">
              <a:rPr lang="en-GB" altLang="it-IT" sz="1200" b="0"/>
              <a:pPr/>
              <a:t>12</a:t>
            </a:fld>
            <a:endParaRPr lang="en-GB" altLang="it-IT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002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CE18960-02EA-F940-B1F1-3FCD93003BE6}" type="slidenum">
              <a:rPr lang="en-GB" altLang="it-IT" sz="1200" b="0"/>
              <a:pPr/>
              <a:t>13</a:t>
            </a:fld>
            <a:endParaRPr lang="en-GB" altLang="it-IT" sz="1200" b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889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it-IT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6961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C716DAB-CD3A-E54A-BA34-B2DD72E76C1D}" type="slidenum">
              <a:rPr lang="en-GB" altLang="it-IT" sz="1200" b="0"/>
              <a:pPr/>
              <a:t>15</a:t>
            </a:fld>
            <a:endParaRPr lang="en-GB" altLang="it-IT" sz="1200" b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764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C716DAB-CD3A-E54A-BA34-B2DD72E76C1D}" type="slidenum">
              <a:rPr lang="en-GB" altLang="it-IT" sz="1200" b="0"/>
              <a:pPr/>
              <a:t>16</a:t>
            </a:fld>
            <a:endParaRPr lang="en-GB" altLang="it-IT" sz="1200" b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213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457D25E-489E-E94C-8899-F9E6460775DF}" type="slidenum">
              <a:rPr lang="en-GB" altLang="it-IT" sz="1200" b="0"/>
              <a:pPr/>
              <a:t>17</a:t>
            </a:fld>
            <a:endParaRPr lang="en-GB" altLang="it-IT" sz="1200" b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910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662B179-7EF5-E647-8E66-FCE2608326E8}" type="slidenum">
              <a:rPr lang="en-GB" altLang="it-IT" sz="1200" b="0"/>
              <a:pPr/>
              <a:t>18</a:t>
            </a:fld>
            <a:endParaRPr lang="en-GB" altLang="it-IT" sz="1200" b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911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BB67775-9C68-0141-8508-1212DF8A9C65}" type="slidenum">
              <a:rPr lang="en-GB" altLang="it-IT" sz="1200" b="0"/>
              <a:pPr/>
              <a:t>19</a:t>
            </a:fld>
            <a:endParaRPr lang="en-GB" altLang="it-IT" sz="1200" b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6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B5E2B81-98F4-634E-80AC-A29267947F3E}" type="slidenum">
              <a:rPr lang="en-GB" altLang="it-IT" sz="1200" b="0"/>
              <a:pPr/>
              <a:t>2</a:t>
            </a:fld>
            <a:endParaRPr lang="en-GB" altLang="it-IT" sz="1200" b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22247" tIns="11124" rIns="22247" bIns="11124"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448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BB67775-9C68-0141-8508-1212DF8A9C65}" type="slidenum">
              <a:rPr lang="en-GB" altLang="it-IT" sz="1200" b="0"/>
              <a:pPr/>
              <a:t>20</a:t>
            </a:fld>
            <a:endParaRPr lang="en-GB" altLang="it-IT" sz="1200" b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488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8205223-1AF4-FB4E-8E89-244C5DFB165D}" type="slidenum">
              <a:rPr lang="en-GB" altLang="it-IT">
                <a:latin typeface="Arial Rounded MT Bold" charset="0"/>
              </a:rPr>
              <a:pPr>
                <a:spcBef>
                  <a:spcPct val="0"/>
                </a:spcBef>
              </a:pPr>
              <a:t>21</a:t>
            </a:fld>
            <a:endParaRPr lang="en-GB" altLang="it-IT">
              <a:latin typeface="Arial Rounded MT Bold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304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0D8BFD8-3034-3F4C-9A8D-71C496133EAB}" type="slidenum">
              <a:rPr lang="en-GB" altLang="it-IT" sz="1200" b="0"/>
              <a:pPr/>
              <a:t>22</a:t>
            </a:fld>
            <a:endParaRPr lang="en-GB" altLang="it-IT" sz="1200" b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320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06CE632-5510-E44E-BB08-8E9C953E2DAA}" type="slidenum">
              <a:rPr lang="en-GB" altLang="it-IT" sz="1200" b="0"/>
              <a:pPr/>
              <a:t>23</a:t>
            </a:fld>
            <a:endParaRPr lang="en-GB" altLang="it-IT" sz="1200" b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18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F17BE8-8AF6-B649-984D-8FBCA40607AA}" type="slidenum">
              <a:rPr lang="en-GB" altLang="it-IT" sz="1200" b="0"/>
              <a:pPr/>
              <a:t>3</a:t>
            </a:fld>
            <a:endParaRPr lang="en-GB" altLang="it-IT" sz="1200" b="0"/>
          </a:p>
        </p:txBody>
      </p:sp>
      <p:sp>
        <p:nvSpPr>
          <p:cNvPr id="41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06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24C7613-34CD-D54B-A7F4-7FD06D6A98A2}" type="slidenum">
              <a:rPr lang="en-GB" altLang="it-IT" sz="1200" b="0"/>
              <a:pPr/>
              <a:t>4</a:t>
            </a:fld>
            <a:endParaRPr lang="en-GB" altLang="it-IT" sz="1200" b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12788"/>
            <a:ext cx="4560887" cy="3421062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48163"/>
            <a:ext cx="5033963" cy="4133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576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1CB9AEC-FD7A-8947-A70B-C81CC67AF6D7}" type="slidenum">
              <a:rPr lang="en-GB" altLang="it-IT" sz="1200" b="0"/>
              <a:pPr/>
              <a:t>5</a:t>
            </a:fld>
            <a:endParaRPr lang="en-GB" altLang="it-IT" sz="1200" b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145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72A083A-B7EF-134E-A745-217639B72851}" type="slidenum">
              <a:rPr lang="en-GB" altLang="it-IT" sz="1200" b="0"/>
              <a:pPr/>
              <a:t>6</a:t>
            </a:fld>
            <a:endParaRPr lang="en-GB" altLang="it-IT" sz="1200" b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784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7D14934-6228-BD44-B275-278F293CC91E}" type="slidenum">
              <a:rPr lang="en-GB" altLang="it-IT" sz="1200" b="0"/>
              <a:pPr/>
              <a:t>7</a:t>
            </a:fld>
            <a:endParaRPr lang="en-GB" altLang="it-IT" sz="1200" b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272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B92666B-AEA5-3245-8AE3-98290680B5EE}" type="slidenum">
              <a:rPr lang="en-GB" altLang="it-IT" sz="1200" b="0"/>
              <a:pPr/>
              <a:t>8</a:t>
            </a:fld>
            <a:endParaRPr lang="en-GB" altLang="it-IT" sz="1200" b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953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FCA8962-BBC9-6346-B14E-839F7F28064B}" type="slidenum">
              <a:rPr lang="en-GB" altLang="it-IT" sz="1200" b="0"/>
              <a:pPr/>
              <a:t>9</a:t>
            </a:fld>
            <a:endParaRPr lang="en-GB" altLang="it-IT" sz="1200" b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83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F53E-E3AF-B34F-8B5E-889393C118BA}" type="slidenum">
              <a:rPr lang="en-GB" altLang="it-IT"/>
              <a:pPr>
                <a:defRPr/>
              </a:pPr>
              <a:t>‹n.›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59511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C4A31-27AC-754C-BC80-C3386F76BFE7}" type="slidenum">
              <a:rPr lang="en-GB" altLang="it-IT"/>
              <a:pPr>
                <a:defRPr/>
              </a:pPr>
              <a:t>‹n.›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66024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D17B-6A59-5443-A10B-40729A897A32}" type="slidenum">
              <a:rPr lang="en-GB" altLang="it-IT"/>
              <a:pPr>
                <a:defRPr/>
              </a:pPr>
              <a:t>‹n.›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47001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DC79B-E48A-B641-A5C3-C305EFB1BF06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470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C156-D4EC-1F4A-ADD8-4FA64A33CE3C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469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C015D-AEF1-094E-BA46-B16A51C9D379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291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E0C9-1605-EC4C-B6D2-B3D6E2E6386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6437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3A345-4C6B-0242-823D-EA01694D97CC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108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60426-A04E-9044-BEDD-E9AA58C16C46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6120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F52C8-6707-E245-B634-312A941FCB56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2549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7B90-6168-314B-A5BD-62DD46F2D60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94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FBE94-C264-2E4F-9E29-C63E3350D881}" type="slidenum">
              <a:rPr lang="en-GB" altLang="it-IT"/>
              <a:pPr>
                <a:defRPr/>
              </a:pPr>
              <a:t>‹n.›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225048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DA84D-9DEF-5048-B654-261ACF519077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4435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B878B-764F-FD47-A5B7-8473E9F77300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4196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881AA-CD05-914D-8B3F-59FE3533BC00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25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EFB5-2766-F548-AE66-F8EDFD2217C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1895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6727C-883B-CD41-8356-6A81433142C5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5434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C5546-C3F7-8E4D-8948-7066C3B50A85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1086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CB447-DD2F-AE4D-8521-AF91DA17933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825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3036-9280-B24C-86FE-20544E2FA15E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170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30E27-DB99-6D41-A7A8-8A206A1E11CC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6732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70385-66CE-484C-B218-E716C1A01135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064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FF10D-F52A-EA47-A1FA-67EF0A1A5187}" type="slidenum">
              <a:rPr lang="en-GB" altLang="it-IT"/>
              <a:pPr>
                <a:defRPr/>
              </a:pPr>
              <a:t>‹n.›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463961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9D2D4-CDD2-3649-B21A-3967CA6A7760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3827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CE807-48CE-3643-A820-47655CFBE38F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8232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1576-DF57-E741-BDF8-6023CA7524E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8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0E713-9E09-BC4D-A8DA-3FB4E66021C3}" type="slidenum">
              <a:rPr lang="en-GB" altLang="it-IT"/>
              <a:pPr>
                <a:defRPr/>
              </a:pPr>
              <a:t>‹n.›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08787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0AE13-8E05-B842-A2AD-4259F9F7E97A}" type="slidenum">
              <a:rPr lang="en-GB" altLang="it-IT"/>
              <a:pPr>
                <a:defRPr/>
              </a:pPr>
              <a:t>‹n.›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1288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B074B-7E02-0E48-8666-DC6754414F74}" type="slidenum">
              <a:rPr lang="en-GB" altLang="it-IT"/>
              <a:pPr>
                <a:defRPr/>
              </a:pPr>
              <a:t>‹n.›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61935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145B-B539-A445-B799-67ABC2B2EA82}" type="slidenum">
              <a:rPr lang="en-GB" altLang="it-IT"/>
              <a:pPr>
                <a:defRPr/>
              </a:pPr>
              <a:t>‹n.›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40919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AA2D-3BD8-4E49-8D3C-F413DC27ADF9}" type="slidenum">
              <a:rPr lang="en-GB" altLang="it-IT"/>
              <a:pPr>
                <a:defRPr/>
              </a:pPr>
              <a:t>‹n.›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84801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93854-70E9-9D46-8569-3FD01555B397}" type="slidenum">
              <a:rPr lang="en-GB" altLang="it-IT"/>
              <a:pPr>
                <a:defRPr/>
              </a:pPr>
              <a:t>‹n.›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55067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Fare clic per modificare gli stili del testo dello schema</a:t>
            </a:r>
          </a:p>
          <a:p>
            <a:pPr lvl="1"/>
            <a:r>
              <a:rPr lang="en-GB" altLang="it-IT"/>
              <a:t>Secondo livello</a:t>
            </a:r>
          </a:p>
          <a:p>
            <a:pPr lvl="2"/>
            <a:r>
              <a:rPr lang="en-GB" altLang="it-IT"/>
              <a:t>Terzo livello</a:t>
            </a:r>
          </a:p>
          <a:p>
            <a:pPr lvl="3"/>
            <a:r>
              <a:rPr lang="en-GB" altLang="it-IT"/>
              <a:t>Quarto livello</a:t>
            </a:r>
          </a:p>
          <a:p>
            <a:pPr lvl="4"/>
            <a:r>
              <a:rPr lang="en-GB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EA84A228-61E0-384E-A0BA-8080C894AA72}" type="slidenum">
              <a:rPr lang="en-GB" altLang="it-IT"/>
              <a:pPr>
                <a:defRPr/>
              </a:pPr>
              <a:t>‹n.›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fld id="{9BB3AA0F-BD23-AB4A-B294-FD95B97576E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fld id="{5CBF7DB5-ECD7-534D-8B71-95C54A52AD4B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l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14429" y="5413617"/>
            <a:ext cx="2627642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77" dirty="0" err="1">
                <a:solidFill>
                  <a:schemeClr val="bg2"/>
                </a:solidFill>
                <a:ea typeface="Arial" charset="0"/>
                <a:cs typeface="Arial" charset="0"/>
              </a:rPr>
              <a:t>Principali</a:t>
            </a:r>
            <a:r>
              <a:rPr lang="en-GB" sz="1477" dirty="0">
                <a:solidFill>
                  <a:schemeClr val="bg2"/>
                </a:solidFill>
                <a:ea typeface="Arial" charset="0"/>
                <a:cs typeface="Arial" charset="0"/>
              </a:rPr>
              <a:t> </a:t>
            </a:r>
            <a:r>
              <a:rPr lang="en-GB" sz="1477" dirty="0" err="1">
                <a:solidFill>
                  <a:schemeClr val="bg2"/>
                </a:solidFill>
                <a:ea typeface="Arial" charset="0"/>
                <a:cs typeface="Arial" charset="0"/>
              </a:rPr>
              <a:t>fonti</a:t>
            </a:r>
            <a:r>
              <a:rPr lang="en-GB" sz="1477" dirty="0">
                <a:solidFill>
                  <a:schemeClr val="bg2"/>
                </a:solidFill>
                <a:ea typeface="Arial" charset="0"/>
                <a:cs typeface="Arial" charset="0"/>
              </a:rPr>
              <a:t> </a:t>
            </a:r>
            <a:r>
              <a:rPr lang="en-GB" sz="1477" dirty="0" err="1">
                <a:solidFill>
                  <a:schemeClr val="bg2"/>
                </a:solidFill>
                <a:ea typeface="Arial" charset="0"/>
                <a:cs typeface="Arial" charset="0"/>
              </a:rPr>
              <a:t>delle</a:t>
            </a:r>
            <a:r>
              <a:rPr lang="en-GB" sz="1477" dirty="0">
                <a:solidFill>
                  <a:schemeClr val="bg2"/>
                </a:solidFill>
                <a:ea typeface="Arial" charset="0"/>
                <a:cs typeface="Arial" charset="0"/>
              </a:rPr>
              <a:t> figure:</a:t>
            </a:r>
          </a:p>
        </p:txBody>
      </p:sp>
      <p:pic>
        <p:nvPicPr>
          <p:cNvPr id="10" name="Immagine 2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" y="1268413"/>
            <a:ext cx="90535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0" y="548680"/>
            <a:ext cx="9144000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85" dirty="0" err="1" smtClean="0">
                <a:solidFill>
                  <a:schemeClr val="bg2"/>
                </a:solidFill>
                <a:ea typeface="Arial" charset="0"/>
                <a:cs typeface="Arial" charset="0"/>
              </a:rPr>
              <a:t>RIFLESSI</a:t>
            </a:r>
            <a:r>
              <a:rPr lang="en-GB" sz="2585" dirty="0" smtClean="0">
                <a:solidFill>
                  <a:schemeClr val="bg2"/>
                </a:solidFill>
                <a:ea typeface="Arial" charset="0"/>
                <a:cs typeface="Arial" charset="0"/>
              </a:rPr>
              <a:t> </a:t>
            </a:r>
            <a:r>
              <a:rPr lang="en-GB" sz="2585" dirty="0" err="1" smtClean="0">
                <a:solidFill>
                  <a:schemeClr val="bg2"/>
                </a:solidFill>
                <a:ea typeface="Arial" charset="0"/>
                <a:cs typeface="Arial" charset="0"/>
              </a:rPr>
              <a:t>SPINALI</a:t>
            </a:r>
            <a:endParaRPr lang="en-GB" sz="2585" dirty="0">
              <a:solidFill>
                <a:schemeClr val="bg2"/>
              </a:solidFill>
              <a:ea typeface="Arial" charset="0"/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58752" y="1916832"/>
            <a:ext cx="3826497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77" dirty="0">
                <a:solidFill>
                  <a:schemeClr val="bg2"/>
                </a:solidFill>
                <a:ea typeface="Arial" charset="0"/>
                <a:cs typeface="Arial" charset="0"/>
              </a:rPr>
              <a:t>per le </a:t>
            </a:r>
            <a:r>
              <a:rPr lang="en-GB" sz="1477" dirty="0" err="1">
                <a:solidFill>
                  <a:schemeClr val="bg2"/>
                </a:solidFill>
                <a:ea typeface="Arial" charset="0"/>
                <a:cs typeface="Arial" charset="0"/>
              </a:rPr>
              <a:t>lezioni</a:t>
            </a:r>
            <a:r>
              <a:rPr lang="en-GB" sz="1477" dirty="0">
                <a:solidFill>
                  <a:schemeClr val="bg2"/>
                </a:solidFill>
                <a:ea typeface="Arial" charset="0"/>
                <a:cs typeface="Arial" charset="0"/>
              </a:rPr>
              <a:t> del prof. P. Paolo </a:t>
            </a:r>
            <a:r>
              <a:rPr lang="en-GB" sz="1477" dirty="0" err="1">
                <a:solidFill>
                  <a:schemeClr val="bg2"/>
                </a:solidFill>
                <a:ea typeface="Arial" charset="0"/>
                <a:cs typeface="Arial" charset="0"/>
              </a:rPr>
              <a:t>Battaglini</a:t>
            </a:r>
            <a:endParaRPr lang="en-GB" sz="1477" dirty="0">
              <a:solidFill>
                <a:schemeClr val="bg2"/>
              </a:solidFill>
              <a:ea typeface="Arial" charset="0"/>
              <a:cs typeface="Arial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42423" y="2897249"/>
            <a:ext cx="659155" cy="34810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sz="1662">
                <a:solidFill>
                  <a:schemeClr val="bg2"/>
                </a:solidFill>
                <a:ea typeface="Arial" charset="0"/>
                <a:cs typeface="Arial" charset="0"/>
              </a:rPr>
              <a:t>v </a:t>
            </a:r>
            <a:r>
              <a:rPr lang="it-IT" sz="1662" smtClean="0">
                <a:solidFill>
                  <a:schemeClr val="bg2"/>
                </a:solidFill>
                <a:ea typeface="Arial" charset="0"/>
                <a:cs typeface="Arial" charset="0"/>
              </a:rPr>
              <a:t>3.2</a:t>
            </a:r>
            <a:endParaRPr lang="it-IT" sz="1662" dirty="0">
              <a:solidFill>
                <a:schemeClr val="bg2"/>
              </a:solidFill>
              <a:ea typeface="Arial" charset="0"/>
              <a:cs typeface="Arial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14430" y="5733256"/>
            <a:ext cx="49517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sz="1400" b="0" dirty="0" err="1">
                <a:solidFill>
                  <a:schemeClr val="bg2"/>
                </a:solidFill>
              </a:rPr>
              <a:t>Silverthorn</a:t>
            </a:r>
            <a:r>
              <a:rPr lang="it-IT" altLang="it-IT" sz="1400" b="0" dirty="0">
                <a:solidFill>
                  <a:schemeClr val="bg2"/>
                </a:solidFill>
              </a:rPr>
              <a:t>, FISIOLOGIA UMANA, </a:t>
            </a:r>
            <a:r>
              <a:rPr lang="it-IT" altLang="it-IT" sz="1400" b="0" dirty="0" err="1">
                <a:solidFill>
                  <a:schemeClr val="bg2"/>
                </a:solidFill>
              </a:rPr>
              <a:t>Pearson</a:t>
            </a:r>
            <a:endParaRPr lang="it-IT" altLang="it-IT" sz="1400" b="0" dirty="0">
              <a:solidFill>
                <a:schemeClr val="bg2"/>
              </a:solidFill>
            </a:endParaRPr>
          </a:p>
          <a:p>
            <a:r>
              <a:rPr lang="en-GB" sz="1400" b="0" dirty="0" smtClean="0">
                <a:solidFill>
                  <a:schemeClr val="bg2"/>
                </a:solidFill>
                <a:ea typeface="Arial" charset="0"/>
                <a:cs typeface="Arial" charset="0"/>
              </a:rPr>
              <a:t>Purves </a:t>
            </a:r>
            <a:r>
              <a:rPr lang="en-GB" sz="1400" b="0" dirty="0">
                <a:solidFill>
                  <a:schemeClr val="bg2"/>
                </a:solidFill>
                <a:ea typeface="Arial" charset="0"/>
                <a:cs typeface="Arial" charset="0"/>
              </a:rPr>
              <a:t>et al., </a:t>
            </a:r>
            <a:r>
              <a:rPr lang="en-GB" sz="1400" b="0" dirty="0" err="1" smtClean="0">
                <a:solidFill>
                  <a:schemeClr val="bg2"/>
                </a:solidFill>
                <a:ea typeface="Arial" charset="0"/>
                <a:cs typeface="Arial" charset="0"/>
              </a:rPr>
              <a:t>NEUROSCIENZE</a:t>
            </a:r>
            <a:r>
              <a:rPr lang="en-GB" sz="1400" b="0" dirty="0" smtClean="0">
                <a:solidFill>
                  <a:schemeClr val="bg2"/>
                </a:solidFill>
                <a:ea typeface="Arial" charset="0"/>
                <a:cs typeface="Arial" charset="0"/>
              </a:rPr>
              <a:t>, </a:t>
            </a:r>
            <a:r>
              <a:rPr lang="en-GB" sz="1400" b="0" dirty="0" err="1" smtClean="0">
                <a:solidFill>
                  <a:schemeClr val="bg2"/>
                </a:solidFill>
                <a:ea typeface="Arial" charset="0"/>
                <a:cs typeface="Arial" charset="0"/>
              </a:rPr>
              <a:t>Zanichelli</a:t>
            </a:r>
            <a:endParaRPr lang="en-GB" sz="1400" b="0" dirty="0" smtClean="0">
              <a:solidFill>
                <a:schemeClr val="bg2"/>
              </a:solidFill>
              <a:ea typeface="Arial" charset="0"/>
              <a:cs typeface="Arial" charset="0"/>
            </a:endParaRPr>
          </a:p>
          <a:p>
            <a:r>
              <a:rPr lang="en-GB" sz="1400" b="0" dirty="0" err="1" smtClean="0">
                <a:solidFill>
                  <a:schemeClr val="bg2"/>
                </a:solidFill>
                <a:ea typeface="Arial" charset="0"/>
                <a:cs typeface="Arial" charset="0"/>
              </a:rPr>
              <a:t>Kandel</a:t>
            </a:r>
            <a:r>
              <a:rPr lang="en-GB" sz="1400" b="0" dirty="0" smtClean="0">
                <a:solidFill>
                  <a:schemeClr val="bg2"/>
                </a:solidFill>
                <a:ea typeface="Arial" charset="0"/>
                <a:cs typeface="Arial" charset="0"/>
              </a:rPr>
              <a:t> et al., </a:t>
            </a:r>
            <a:r>
              <a:rPr lang="en-GB" sz="1400" b="0" dirty="0" err="1" smtClean="0">
                <a:solidFill>
                  <a:schemeClr val="bg2"/>
                </a:solidFill>
                <a:ea typeface="Arial" charset="0"/>
                <a:cs typeface="Arial" charset="0"/>
              </a:rPr>
              <a:t>PRINCIPI</a:t>
            </a:r>
            <a:r>
              <a:rPr lang="en-GB" sz="1400" b="0" dirty="0" smtClean="0">
                <a:solidFill>
                  <a:schemeClr val="bg2"/>
                </a:solidFill>
                <a:ea typeface="Arial" charset="0"/>
                <a:cs typeface="Arial" charset="0"/>
              </a:rPr>
              <a:t> DI </a:t>
            </a:r>
            <a:r>
              <a:rPr lang="en-GB" sz="1400" b="0" dirty="0" err="1" smtClean="0">
                <a:solidFill>
                  <a:schemeClr val="bg2"/>
                </a:solidFill>
                <a:ea typeface="Arial" charset="0"/>
                <a:cs typeface="Arial" charset="0"/>
              </a:rPr>
              <a:t>NEUROSCIENZE</a:t>
            </a:r>
            <a:r>
              <a:rPr lang="en-GB" sz="1400" b="0" dirty="0" smtClean="0">
                <a:solidFill>
                  <a:schemeClr val="bg2"/>
                </a:solidFill>
                <a:ea typeface="Arial" charset="0"/>
                <a:cs typeface="Arial" charset="0"/>
              </a:rPr>
              <a:t>, Ambrosiana</a:t>
            </a:r>
          </a:p>
          <a:p>
            <a:endParaRPr lang="en-GB" sz="1400" b="0" dirty="0">
              <a:solidFill>
                <a:schemeClr val="bg2"/>
              </a:solidFill>
              <a:ea typeface="Arial" charset="0"/>
              <a:cs typeface="Arial" charset="0"/>
            </a:endParaRPr>
          </a:p>
        </p:txBody>
      </p:sp>
      <p:sp>
        <p:nvSpPr>
          <p:cNvPr id="12" name="CasellaDiTesto 2"/>
          <p:cNvSpPr txBox="1">
            <a:spLocks noChangeArrowheads="1"/>
          </p:cNvSpPr>
          <p:nvPr/>
        </p:nvSpPr>
        <p:spPr bwMode="auto">
          <a:xfrm>
            <a:off x="1529766" y="6381328"/>
            <a:ext cx="36182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0" smtClean="0">
                <a:solidFill>
                  <a:schemeClr val="bg2"/>
                </a:solidFill>
              </a:rPr>
              <a:t>Boron</a:t>
            </a:r>
            <a:r>
              <a:rPr lang="it-IT" altLang="it-IT" sz="1400" b="0" dirty="0" smtClean="0">
                <a:solidFill>
                  <a:schemeClr val="bg2"/>
                </a:solidFill>
              </a:rPr>
              <a:t> e </a:t>
            </a:r>
            <a:r>
              <a:rPr lang="it-IT" altLang="it-IT" sz="1400" b="0" dirty="0" err="1" smtClean="0">
                <a:solidFill>
                  <a:schemeClr val="bg2"/>
                </a:solidFill>
              </a:rPr>
              <a:t>Boulpapep</a:t>
            </a:r>
            <a:r>
              <a:rPr lang="it-IT" altLang="it-IT" sz="1400" b="0" dirty="0" smtClean="0">
                <a:solidFill>
                  <a:schemeClr val="bg2"/>
                </a:solidFill>
              </a:rPr>
              <a:t>, fisiologia medica, Edra</a:t>
            </a:r>
            <a:endParaRPr lang="it-IT" altLang="it-IT" sz="14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5"/>
          <p:cNvSpPr txBox="1">
            <a:spLocks noChangeArrowheads="1"/>
          </p:cNvSpPr>
          <p:nvPr/>
        </p:nvSpPr>
        <p:spPr bwMode="auto">
          <a:xfrm>
            <a:off x="2117725" y="115888"/>
            <a:ext cx="5262563" cy="3698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0">
                <a:solidFill>
                  <a:srgbClr val="0000FF"/>
                </a:solidFill>
              </a:rPr>
              <a:t>STIRAMENTO DEL FUSO NEUROMUSCOLARE</a:t>
            </a:r>
            <a:endParaRPr lang="en-GB" altLang="it-IT" sz="1800" b="0"/>
          </a:p>
        </p:txBody>
      </p:sp>
      <p:pic>
        <p:nvPicPr>
          <p:cNvPr id="59394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t="42596" r="6987" b="16202"/>
          <a:stretch>
            <a:fillRect/>
          </a:stretch>
        </p:blipFill>
        <p:spPr bwMode="auto">
          <a:xfrm>
            <a:off x="107950" y="765175"/>
            <a:ext cx="8975725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CasellaDiTesto 4"/>
          <p:cNvSpPr txBox="1">
            <a:spLocks noChangeArrowheads="1"/>
          </p:cNvSpPr>
          <p:nvPr/>
        </p:nvSpPr>
        <p:spPr bwMode="auto">
          <a:xfrm>
            <a:off x="6100763" y="6623050"/>
            <a:ext cx="3008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b="0">
                <a:solidFill>
                  <a:schemeClr val="bg2"/>
                </a:solidFill>
              </a:rPr>
              <a:t>Da Silverthorn, fisiologia umana, Ambrosiana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2373312" cy="3698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0" dirty="0" err="1">
                <a:solidFill>
                  <a:srgbClr val="0000FF"/>
                </a:solidFill>
              </a:rPr>
              <a:t>TONO</a:t>
            </a:r>
            <a:r>
              <a:rPr lang="en-GB" altLang="it-IT" sz="1800" b="0" dirty="0">
                <a:solidFill>
                  <a:srgbClr val="0000FF"/>
                </a:solidFill>
              </a:rPr>
              <a:t> </a:t>
            </a:r>
            <a:r>
              <a:rPr lang="en-GB" altLang="it-IT" sz="1800" b="0" dirty="0" err="1">
                <a:solidFill>
                  <a:srgbClr val="0000FF"/>
                </a:solidFill>
              </a:rPr>
              <a:t>MUSCOLARE</a:t>
            </a:r>
            <a:endParaRPr lang="en-GB" altLang="it-IT" sz="1800" b="0" dirty="0"/>
          </a:p>
        </p:txBody>
      </p:sp>
      <p:pic>
        <p:nvPicPr>
          <p:cNvPr id="61442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18791" r="36971" b="59813"/>
          <a:stretch>
            <a:fillRect/>
          </a:stretch>
        </p:blipFill>
        <p:spPr bwMode="auto">
          <a:xfrm>
            <a:off x="34925" y="977900"/>
            <a:ext cx="906145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CasellaDiTesto 4"/>
          <p:cNvSpPr txBox="1">
            <a:spLocks noChangeArrowheads="1"/>
          </p:cNvSpPr>
          <p:nvPr/>
        </p:nvSpPr>
        <p:spPr bwMode="auto">
          <a:xfrm>
            <a:off x="6100763" y="6623050"/>
            <a:ext cx="3008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b="0">
                <a:solidFill>
                  <a:schemeClr val="bg2"/>
                </a:solidFill>
              </a:rPr>
              <a:t>Da Silverthorn, fisiologia umana, Ambrosiana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bierdienerin__oktoberfest72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8"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FG13_0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0" t="4744" r="14987" b="26137"/>
          <a:stretch>
            <a:fillRect/>
          </a:stretch>
        </p:blipFill>
        <p:spPr bwMode="auto">
          <a:xfrm>
            <a:off x="2643188" y="3544888"/>
            <a:ext cx="36576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3" descr="FG13_0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14987" b="16093"/>
          <a:stretch>
            <a:fillRect/>
          </a:stretch>
        </p:blipFill>
        <p:spPr bwMode="auto">
          <a:xfrm>
            <a:off x="5410200" y="22225"/>
            <a:ext cx="34290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7"/>
          <p:cNvSpPr txBox="1">
            <a:spLocks noChangeArrowheads="1"/>
          </p:cNvSpPr>
          <p:nvPr/>
        </p:nvSpPr>
        <p:spPr bwMode="auto">
          <a:xfrm>
            <a:off x="5622925" y="2000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0"/>
              <a:t>2</a:t>
            </a:r>
          </a:p>
        </p:txBody>
      </p:sp>
      <p:sp>
        <p:nvSpPr>
          <p:cNvPr id="65540" name="Oval 10"/>
          <p:cNvSpPr>
            <a:spLocks noChangeArrowheads="1"/>
          </p:cNvSpPr>
          <p:nvPr/>
        </p:nvSpPr>
        <p:spPr bwMode="auto">
          <a:xfrm>
            <a:off x="5562600" y="209550"/>
            <a:ext cx="477838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 b="0"/>
          </a:p>
        </p:txBody>
      </p:sp>
      <p:sp>
        <p:nvSpPr>
          <p:cNvPr id="65541" name="Text Box 13"/>
          <p:cNvSpPr txBox="1">
            <a:spLocks noChangeArrowheads="1"/>
          </p:cNvSpPr>
          <p:nvPr/>
        </p:nvSpPr>
        <p:spPr bwMode="auto">
          <a:xfrm>
            <a:off x="5827713" y="3276600"/>
            <a:ext cx="2782887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 b="0"/>
              <a:t>l’arto cede e sia il muscolo che il fuso si stirano</a:t>
            </a:r>
          </a:p>
        </p:txBody>
      </p:sp>
      <p:sp>
        <p:nvSpPr>
          <p:cNvPr id="65542" name="Text Box 14"/>
          <p:cNvSpPr txBox="1">
            <a:spLocks noChangeArrowheads="1"/>
          </p:cNvSpPr>
          <p:nvPr/>
        </p:nvSpPr>
        <p:spPr bwMode="auto">
          <a:xfrm>
            <a:off x="3100388" y="6289675"/>
            <a:ext cx="30813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 b="0"/>
              <a:t>la contrazione riflessa avviata dal fuso ripristina la posizione dell’arto</a:t>
            </a:r>
          </a:p>
        </p:txBody>
      </p:sp>
      <p:pic>
        <p:nvPicPr>
          <p:cNvPr id="65543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09550"/>
            <a:ext cx="38671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12"/>
          <p:cNvSpPr txBox="1">
            <a:spLocks noChangeArrowheads="1"/>
          </p:cNvSpPr>
          <p:nvPr/>
        </p:nvSpPr>
        <p:spPr bwMode="auto">
          <a:xfrm>
            <a:off x="592138" y="3357563"/>
            <a:ext cx="26844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0"/>
              <a:t>viene aggiunto un carico all’arto</a:t>
            </a:r>
          </a:p>
        </p:txBody>
      </p:sp>
      <p:sp>
        <p:nvSpPr>
          <p:cNvPr id="65545" name="Text Box 6"/>
          <p:cNvSpPr txBox="1">
            <a:spLocks noChangeArrowheads="1"/>
          </p:cNvSpPr>
          <p:nvPr/>
        </p:nvSpPr>
        <p:spPr bwMode="auto">
          <a:xfrm>
            <a:off x="3867150" y="9620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0"/>
              <a:t>1</a:t>
            </a:r>
          </a:p>
        </p:txBody>
      </p:sp>
      <p:sp>
        <p:nvSpPr>
          <p:cNvPr id="65546" name="Oval 9"/>
          <p:cNvSpPr>
            <a:spLocks noChangeArrowheads="1"/>
          </p:cNvSpPr>
          <p:nvPr/>
        </p:nvSpPr>
        <p:spPr bwMode="auto">
          <a:xfrm>
            <a:off x="3806825" y="947738"/>
            <a:ext cx="477838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 b="0"/>
          </a:p>
        </p:txBody>
      </p:sp>
      <p:sp>
        <p:nvSpPr>
          <p:cNvPr id="65547" name="Text Box 8"/>
          <p:cNvSpPr txBox="1">
            <a:spLocks noChangeArrowheads="1"/>
          </p:cNvSpPr>
          <p:nvPr/>
        </p:nvSpPr>
        <p:spPr bwMode="auto">
          <a:xfrm>
            <a:off x="4227513" y="3040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0"/>
              <a:t>3</a:t>
            </a:r>
          </a:p>
        </p:txBody>
      </p:sp>
      <p:sp>
        <p:nvSpPr>
          <p:cNvPr id="65548" name="Oval 11"/>
          <p:cNvSpPr>
            <a:spLocks noChangeArrowheads="1"/>
          </p:cNvSpPr>
          <p:nvPr/>
        </p:nvSpPr>
        <p:spPr bwMode="auto">
          <a:xfrm>
            <a:off x="4165600" y="3043238"/>
            <a:ext cx="477838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35x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2" y="304800"/>
            <a:ext cx="8583488" cy="631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CasellaDiTesto 2"/>
          <p:cNvSpPr txBox="1">
            <a:spLocks noChangeArrowheads="1"/>
          </p:cNvSpPr>
          <p:nvPr/>
        </p:nvSpPr>
        <p:spPr bwMode="auto">
          <a:xfrm>
            <a:off x="7640638" y="6597650"/>
            <a:ext cx="1498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900" b="0">
                <a:latin typeface="Arial" charset="0"/>
              </a:rPr>
              <a:t>from Kandel, McGraw-Hill</a:t>
            </a:r>
          </a:p>
        </p:txBody>
      </p:sp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0" y="44450"/>
            <a:ext cx="9143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800" b="0" dirty="0" err="1" smtClean="0">
                <a:solidFill>
                  <a:schemeClr val="accent2"/>
                </a:solidFill>
                <a:latin typeface="Arial" charset="0"/>
              </a:rPr>
              <a:t>RIFLESSO</a:t>
            </a:r>
            <a:r>
              <a:rPr lang="en-GB" altLang="it-IT" sz="1800" b="0" dirty="0" smtClean="0">
                <a:solidFill>
                  <a:schemeClr val="accent2"/>
                </a:solidFill>
                <a:latin typeface="Arial" charset="0"/>
              </a:rPr>
              <a:t> H</a:t>
            </a:r>
            <a:endParaRPr lang="en-GB" altLang="it-IT" sz="1800" b="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6"/>
          <p:cNvSpPr>
            <a:spLocks noChangeArrowheads="1"/>
          </p:cNvSpPr>
          <p:nvPr/>
        </p:nvSpPr>
        <p:spPr bwMode="auto">
          <a:xfrm>
            <a:off x="76200" y="152400"/>
            <a:ext cx="89916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 b="0"/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827088" y="116632"/>
            <a:ext cx="7673975" cy="3698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0">
                <a:solidFill>
                  <a:srgbClr val="0000FF"/>
                </a:solidFill>
              </a:rPr>
              <a:t>REGOLAZIONE DELLA SENSIBILITA’ DEL FUSO NEUROMUSCOLARE</a:t>
            </a:r>
            <a:endParaRPr lang="en-GB" altLang="it-IT" sz="1800" b="0"/>
          </a:p>
        </p:txBody>
      </p:sp>
      <p:sp>
        <p:nvSpPr>
          <p:cNvPr id="67590" name="CasellaDiTesto 4"/>
          <p:cNvSpPr txBox="1">
            <a:spLocks noChangeArrowheads="1"/>
          </p:cNvSpPr>
          <p:nvPr/>
        </p:nvSpPr>
        <p:spPr bwMode="auto">
          <a:xfrm>
            <a:off x="-47998" y="6623050"/>
            <a:ext cx="36118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b="0" dirty="0">
                <a:solidFill>
                  <a:schemeClr val="bg2"/>
                </a:solidFill>
              </a:rPr>
              <a:t>Da </a:t>
            </a:r>
            <a:r>
              <a:rPr lang="it-IT" altLang="it-IT" sz="1100" b="0" dirty="0" smtClean="0">
                <a:solidFill>
                  <a:schemeClr val="bg2"/>
                </a:solidFill>
              </a:rPr>
              <a:t>Kandel et al., Principi di Neuroscienze, </a:t>
            </a:r>
            <a:r>
              <a:rPr lang="it-IT" altLang="it-IT" sz="1100" b="0" dirty="0">
                <a:solidFill>
                  <a:schemeClr val="bg2"/>
                </a:solidFill>
              </a:rPr>
              <a:t>Ambrosiana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594568"/>
            <a:ext cx="6121400" cy="61468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87624" y="3429000"/>
            <a:ext cx="450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0" dirty="0" smtClean="0">
                <a:latin typeface="+mj-lt"/>
                <a:ea typeface="Symbol" charset="2"/>
                <a:cs typeface="Symbol" charset="2"/>
              </a:rPr>
              <a:t>A</a:t>
            </a:r>
            <a:r>
              <a:rPr lang="it-IT" sz="1600" b="0" dirty="0" smtClean="0">
                <a:latin typeface="Symbol" charset="2"/>
                <a:ea typeface="Symbol" charset="2"/>
                <a:cs typeface="Symbol" charset="2"/>
              </a:rPr>
              <a:t>a</a:t>
            </a:r>
            <a:endParaRPr lang="it-IT" sz="1600" b="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87624" y="5373216"/>
            <a:ext cx="450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0" dirty="0" smtClean="0">
                <a:latin typeface="+mj-lt"/>
                <a:ea typeface="Symbol" charset="2"/>
                <a:cs typeface="Symbol" charset="2"/>
              </a:rPr>
              <a:t>A</a:t>
            </a:r>
            <a:r>
              <a:rPr lang="it-IT" sz="1600" b="0" dirty="0" smtClean="0">
                <a:latin typeface="Symbol" charset="2"/>
                <a:ea typeface="Symbol" charset="2"/>
                <a:cs typeface="Symbol" charset="2"/>
              </a:rPr>
              <a:t>a</a:t>
            </a:r>
            <a:endParaRPr lang="it-IT" sz="1600" b="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31424" y="585752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0" dirty="0" smtClean="0">
                <a:latin typeface="+mj-lt"/>
                <a:ea typeface="Symbol" charset="2"/>
                <a:cs typeface="Symbol" charset="2"/>
              </a:rPr>
              <a:t>A</a:t>
            </a:r>
            <a:r>
              <a:rPr lang="it-IT" sz="1600" b="0" dirty="0" smtClean="0">
                <a:latin typeface="Symbol" charset="2"/>
                <a:ea typeface="Symbol" charset="2"/>
                <a:cs typeface="Symbol" charset="2"/>
              </a:rPr>
              <a:t>g</a:t>
            </a:r>
            <a:endParaRPr lang="it-IT" sz="1600" b="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355976" y="1484784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smtClean="0"/>
              <a:t>IA</a:t>
            </a:r>
            <a:endParaRPr lang="it-IT" sz="1400" b="0"/>
          </a:p>
        </p:txBody>
      </p:sp>
      <p:sp>
        <p:nvSpPr>
          <p:cNvPr id="10" name="CasellaDiTesto 9"/>
          <p:cNvSpPr txBox="1"/>
          <p:nvPr/>
        </p:nvSpPr>
        <p:spPr>
          <a:xfrm>
            <a:off x="4139952" y="3625279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smtClean="0"/>
              <a:t>IA</a:t>
            </a:r>
            <a:endParaRPr lang="it-IT" sz="1400" b="0"/>
          </a:p>
        </p:txBody>
      </p:sp>
      <p:sp>
        <p:nvSpPr>
          <p:cNvPr id="11" name="CasellaDiTesto 10"/>
          <p:cNvSpPr txBox="1"/>
          <p:nvPr/>
        </p:nvSpPr>
        <p:spPr>
          <a:xfrm>
            <a:off x="4139952" y="5641503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smtClean="0"/>
              <a:t>IA</a:t>
            </a:r>
            <a:endParaRPr lang="it-IT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6"/>
          <p:cNvSpPr>
            <a:spLocks noChangeArrowheads="1"/>
          </p:cNvSpPr>
          <p:nvPr/>
        </p:nvSpPr>
        <p:spPr bwMode="auto">
          <a:xfrm>
            <a:off x="76200" y="152400"/>
            <a:ext cx="89916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 b="0"/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0" y="115888"/>
            <a:ext cx="9144000" cy="36933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800" b="0" dirty="0" err="1">
                <a:solidFill>
                  <a:srgbClr val="0000FF"/>
                </a:solidFill>
              </a:rPr>
              <a:t>REGOLAZIONE</a:t>
            </a:r>
            <a:r>
              <a:rPr lang="en-GB" altLang="it-IT" sz="1800" b="0" dirty="0">
                <a:solidFill>
                  <a:srgbClr val="0000FF"/>
                </a:solidFill>
              </a:rPr>
              <a:t> </a:t>
            </a:r>
            <a:r>
              <a:rPr lang="en-GB" altLang="it-IT" sz="1800" b="0" dirty="0" err="1" smtClean="0">
                <a:solidFill>
                  <a:srgbClr val="0000FF"/>
                </a:solidFill>
              </a:rPr>
              <a:t>RIFLESSA</a:t>
            </a:r>
            <a:r>
              <a:rPr lang="en-GB" altLang="it-IT" sz="1800" b="0" dirty="0" smtClean="0">
                <a:solidFill>
                  <a:srgbClr val="0000FF"/>
                </a:solidFill>
              </a:rPr>
              <a:t> DELLA FORZA </a:t>
            </a:r>
            <a:r>
              <a:rPr lang="en-GB" altLang="it-IT" sz="1800" b="0" dirty="0" err="1" smtClean="0">
                <a:solidFill>
                  <a:srgbClr val="0000FF"/>
                </a:solidFill>
              </a:rPr>
              <a:t>MUSCOLARE</a:t>
            </a:r>
            <a:endParaRPr lang="en-GB" altLang="it-IT" sz="1800" b="0" dirty="0"/>
          </a:p>
        </p:txBody>
      </p:sp>
      <p:sp>
        <p:nvSpPr>
          <p:cNvPr id="67590" name="CasellaDiTesto 4"/>
          <p:cNvSpPr txBox="1">
            <a:spLocks noChangeArrowheads="1"/>
          </p:cNvSpPr>
          <p:nvPr/>
        </p:nvSpPr>
        <p:spPr bwMode="auto">
          <a:xfrm>
            <a:off x="5532114" y="6589742"/>
            <a:ext cx="36118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b="0" dirty="0">
                <a:solidFill>
                  <a:schemeClr val="bg2"/>
                </a:solidFill>
              </a:rPr>
              <a:t>Da </a:t>
            </a:r>
            <a:r>
              <a:rPr lang="it-IT" altLang="it-IT" sz="1100" b="0" dirty="0" smtClean="0">
                <a:solidFill>
                  <a:schemeClr val="bg2"/>
                </a:solidFill>
              </a:rPr>
              <a:t>Kandel et al., Principi di Neuroscienze, </a:t>
            </a:r>
            <a:r>
              <a:rPr lang="it-IT" altLang="it-IT" sz="1100" b="0" dirty="0">
                <a:solidFill>
                  <a:schemeClr val="bg2"/>
                </a:solidFill>
              </a:rPr>
              <a:t>Ambrosiana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5511087" cy="579197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9512" y="836712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smtClean="0"/>
              <a:t>sempre uguali</a:t>
            </a:r>
            <a:endParaRPr lang="it-IT" sz="1400" b="0"/>
          </a:p>
        </p:txBody>
      </p:sp>
      <p:cxnSp>
        <p:nvCxnSpPr>
          <p:cNvPr id="7" name="Connettore 2 6"/>
          <p:cNvCxnSpPr/>
          <p:nvPr/>
        </p:nvCxnSpPr>
        <p:spPr bwMode="auto">
          <a:xfrm>
            <a:off x="899592" y="1124744"/>
            <a:ext cx="1008112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Connettore 2 9"/>
          <p:cNvCxnSpPr/>
          <p:nvPr/>
        </p:nvCxnSpPr>
        <p:spPr bwMode="auto">
          <a:xfrm>
            <a:off x="899592" y="1124744"/>
            <a:ext cx="2448272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CasellaDiTesto 31"/>
          <p:cNvSpPr txBox="1"/>
          <p:nvPr/>
        </p:nvSpPr>
        <p:spPr>
          <a:xfrm>
            <a:off x="5508104" y="1970256"/>
            <a:ext cx="3456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0" dirty="0" smtClean="0"/>
              <a:t>I muscoli non si accorciano quanto dovrebbero, i fusi si </a:t>
            </a:r>
            <a:r>
              <a:rPr lang="it-IT" sz="1600" b="0" dirty="0" smtClean="0"/>
              <a:t>stirano </a:t>
            </a:r>
            <a:r>
              <a:rPr lang="it-IT" sz="1600" b="0" dirty="0" smtClean="0"/>
              <a:t>più del dovuto, aumentando la scarica IA e potenziando la scarica degli </a:t>
            </a:r>
            <a:r>
              <a:rPr lang="it-IT" sz="1600" b="0" dirty="0" smtClean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it-IT" sz="1600" b="0" dirty="0" smtClean="0"/>
              <a:t>-motoneuroni</a:t>
            </a:r>
            <a:endParaRPr lang="it-IT" sz="1600" b="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6119643" y="1538208"/>
            <a:ext cx="2233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0" smtClean="0"/>
              <a:t>CARICO ECCESSIVO</a:t>
            </a:r>
            <a:endParaRPr lang="it-IT" sz="1600" b="0"/>
          </a:p>
        </p:txBody>
      </p:sp>
      <p:sp>
        <p:nvSpPr>
          <p:cNvPr id="34" name="CasellaDiTesto 33"/>
          <p:cNvSpPr txBox="1"/>
          <p:nvPr/>
        </p:nvSpPr>
        <p:spPr>
          <a:xfrm>
            <a:off x="6196203" y="3954542"/>
            <a:ext cx="2080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0" dirty="0" smtClean="0"/>
              <a:t>FORZA ECCESSIVA</a:t>
            </a:r>
            <a:endParaRPr lang="it-IT" sz="1600" b="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508104" y="4346520"/>
            <a:ext cx="3456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0" dirty="0" smtClean="0"/>
              <a:t>I muscoli si accorciano troppo, i fusi si </a:t>
            </a:r>
            <a:r>
              <a:rPr lang="it-IT" sz="1600" b="0" dirty="0" err="1" smtClean="0"/>
              <a:t>detendono</a:t>
            </a:r>
            <a:r>
              <a:rPr lang="it-IT" sz="1600" b="0" dirty="0" smtClean="0"/>
              <a:t>, diminuendo la scarica IA e riducendo la scarica degli </a:t>
            </a:r>
            <a:r>
              <a:rPr lang="it-IT" sz="1600" b="0" dirty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it-IT" sz="1600" b="0" dirty="0" smtClean="0"/>
              <a:t>-motoneuroni</a:t>
            </a:r>
            <a:endParaRPr lang="it-IT" sz="1600" b="0" dirty="0"/>
          </a:p>
        </p:txBody>
      </p:sp>
      <p:sp>
        <p:nvSpPr>
          <p:cNvPr id="2" name="Rettangolo 1"/>
          <p:cNvSpPr/>
          <p:nvPr/>
        </p:nvSpPr>
        <p:spPr bwMode="auto">
          <a:xfrm>
            <a:off x="827584" y="5229200"/>
            <a:ext cx="28803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9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1547664" y="5085184"/>
            <a:ext cx="28803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9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4211960" y="4725144"/>
            <a:ext cx="14401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9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47900" r="7300" b="22701"/>
          <a:stretch>
            <a:fillRect/>
          </a:stretch>
        </p:blipFill>
        <p:spPr bwMode="auto">
          <a:xfrm>
            <a:off x="107950" y="1412875"/>
            <a:ext cx="89519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2865437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0">
                <a:solidFill>
                  <a:srgbClr val="0000FF"/>
                </a:solidFill>
              </a:rPr>
              <a:t>RIFLESSO DISINAPTICO</a:t>
            </a:r>
            <a:endParaRPr lang="en-GB" altLang="it-IT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22701" r="4359" b="20601"/>
          <a:stretch>
            <a:fillRect/>
          </a:stretch>
        </p:blipFill>
        <p:spPr bwMode="auto">
          <a:xfrm>
            <a:off x="815975" y="44450"/>
            <a:ext cx="7500938" cy="66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CasellaDiTesto 4"/>
          <p:cNvSpPr txBox="1">
            <a:spLocks noChangeArrowheads="1"/>
          </p:cNvSpPr>
          <p:nvPr/>
        </p:nvSpPr>
        <p:spPr bwMode="auto">
          <a:xfrm>
            <a:off x="6100763" y="6623050"/>
            <a:ext cx="3008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b="0"/>
              <a:t>Da Silverthorn, fisiologia umana, Ambrosiana</a:t>
            </a:r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283845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0">
                <a:solidFill>
                  <a:srgbClr val="0000FF"/>
                </a:solidFill>
              </a:rPr>
              <a:t>INIBIZIONE RECIPROCA</a:t>
            </a:r>
            <a:endParaRPr lang="en-GB" altLang="it-IT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asellaDiTesto 2"/>
          <p:cNvSpPr txBox="1">
            <a:spLocks noChangeArrowheads="1"/>
          </p:cNvSpPr>
          <p:nvPr/>
        </p:nvSpPr>
        <p:spPr bwMode="auto">
          <a:xfrm>
            <a:off x="6100763" y="6623050"/>
            <a:ext cx="3008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b="0"/>
              <a:t>Da Silverthorn, fisiologia umana, Ambrosiana</a:t>
            </a:r>
          </a:p>
        </p:txBody>
      </p:sp>
      <p:pic>
        <p:nvPicPr>
          <p:cNvPr id="7373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27951" r="7300" b="26900"/>
          <a:stretch>
            <a:fillRect/>
          </a:stretch>
        </p:blipFill>
        <p:spPr bwMode="auto">
          <a:xfrm>
            <a:off x="157163" y="379413"/>
            <a:ext cx="8878887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2928937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0">
                <a:solidFill>
                  <a:srgbClr val="0000FF"/>
                </a:solidFill>
              </a:rPr>
              <a:t>RIFLESSI POLISINAPTICI</a:t>
            </a:r>
            <a:endParaRPr lang="en-GB" altLang="it-IT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7"/>
          <p:cNvSpPr txBox="1">
            <a:spLocks noChangeArrowheads="1"/>
          </p:cNvSpPr>
          <p:nvPr/>
        </p:nvSpPr>
        <p:spPr bwMode="auto">
          <a:xfrm>
            <a:off x="0" y="735087"/>
            <a:ext cx="9144000" cy="4616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l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2"/>
              <a:buChar char="l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0" dirty="0" smtClean="0">
                <a:solidFill>
                  <a:schemeClr val="accent2"/>
                </a:solidFill>
                <a:latin typeface="Arial" charset="0"/>
              </a:rPr>
              <a:t>QUADRO GENERALE</a:t>
            </a:r>
            <a:endParaRPr lang="it-IT" altLang="it-IT" sz="24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4034" name="CasellaDiTesto 1"/>
          <p:cNvSpPr txBox="1">
            <a:spLocks noChangeArrowheads="1"/>
          </p:cNvSpPr>
          <p:nvPr/>
        </p:nvSpPr>
        <p:spPr bwMode="auto">
          <a:xfrm>
            <a:off x="2117308" y="1700213"/>
            <a:ext cx="481413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l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2"/>
              <a:buChar char="l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Organizzazione generale del midollo spinale</a:t>
            </a:r>
            <a:endParaRPr lang="it-IT" altLang="it-IT" sz="1800" b="0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Classificazione </a:t>
            </a: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dei riflessi spinali</a:t>
            </a:r>
            <a:endParaRPr lang="it-IT" altLang="it-IT" sz="1800" b="0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Riflesso </a:t>
            </a:r>
            <a:r>
              <a:rPr lang="it-IT" altLang="it-IT" sz="1800" b="0" dirty="0" err="1" smtClean="0">
                <a:solidFill>
                  <a:schemeClr val="accent2"/>
                </a:solidFill>
                <a:latin typeface="Arial" charset="0"/>
              </a:rPr>
              <a:t>monosinaptico</a:t>
            </a:r>
            <a:endParaRPr lang="it-IT" altLang="it-IT" sz="1800" b="0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Fuso neuromuscolare</a:t>
            </a:r>
            <a:endParaRPr lang="it-IT" altLang="it-IT" sz="1800" b="0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Riflesso H (di </a:t>
            </a:r>
            <a:r>
              <a:rPr lang="it-IT" altLang="it-IT" sz="1800" b="0" dirty="0" err="1" smtClean="0">
                <a:solidFill>
                  <a:schemeClr val="accent2"/>
                </a:solidFill>
                <a:latin typeface="Arial" charset="0"/>
              </a:rPr>
              <a:t>Hoffmann</a:t>
            </a: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Funzioni dei </a:t>
            </a:r>
            <a:r>
              <a:rPr lang="it-IT" altLang="it-IT" sz="1800" b="0" dirty="0" smtClean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-motoneuroni</a:t>
            </a:r>
            <a:endParaRPr lang="it-IT" altLang="it-IT" sz="1800" b="0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Riflesso di-sinaptico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Inibizione reciproca</a:t>
            </a:r>
            <a:endParaRPr lang="it-IT" altLang="it-IT" sz="1800" b="0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Riflessi </a:t>
            </a:r>
            <a:r>
              <a:rPr lang="it-IT" altLang="it-IT" sz="1800" b="0" dirty="0" err="1" smtClean="0">
                <a:solidFill>
                  <a:schemeClr val="accent2"/>
                </a:solidFill>
                <a:latin typeface="Arial" charset="0"/>
              </a:rPr>
              <a:t>polisinaptici</a:t>
            </a:r>
            <a:endParaRPr lang="it-IT" altLang="it-IT" sz="1800" b="0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Riflesso flessorio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Riflesso di </a:t>
            </a:r>
            <a:r>
              <a:rPr lang="it-IT" altLang="it-IT" sz="1800" b="0" dirty="0" err="1" smtClean="0">
                <a:solidFill>
                  <a:schemeClr val="accent2"/>
                </a:solidFill>
                <a:latin typeface="Arial" charset="0"/>
              </a:rPr>
              <a:t>Babinski</a:t>
            </a:r>
            <a:endParaRPr lang="it-IT" altLang="it-IT" sz="1800" b="0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Organizzazione sinaptica del midollo spinale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Integrazione sinaptica</a:t>
            </a:r>
            <a:endParaRPr lang="it-IT" altLang="it-IT" sz="1800" b="0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0" dirty="0" smtClean="0">
                <a:solidFill>
                  <a:schemeClr val="accent2"/>
                </a:solidFill>
                <a:latin typeface="Arial" charset="0"/>
              </a:rPr>
              <a:t>Organizzazione generale del sistema motorio</a:t>
            </a:r>
            <a:endParaRPr lang="it-IT" altLang="it-IT" sz="1800" b="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asellaDiTesto 2"/>
          <p:cNvSpPr txBox="1">
            <a:spLocks noChangeArrowheads="1"/>
          </p:cNvSpPr>
          <p:nvPr/>
        </p:nvSpPr>
        <p:spPr bwMode="auto">
          <a:xfrm>
            <a:off x="6100763" y="6623050"/>
            <a:ext cx="31101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b="0" dirty="0"/>
              <a:t>Da </a:t>
            </a:r>
            <a:r>
              <a:rPr lang="it-IT" altLang="it-IT" sz="1100" b="0" dirty="0" err="1" smtClean="0"/>
              <a:t>Boron</a:t>
            </a:r>
            <a:r>
              <a:rPr lang="it-IT" altLang="it-IT" sz="1100" b="0" dirty="0" smtClean="0"/>
              <a:t> e </a:t>
            </a:r>
            <a:r>
              <a:rPr lang="it-IT" altLang="it-IT" sz="1100" b="0" dirty="0" err="1" smtClean="0"/>
              <a:t>Boulpapep</a:t>
            </a:r>
            <a:r>
              <a:rPr lang="it-IT" altLang="it-IT" sz="1100" b="0" dirty="0" smtClean="0"/>
              <a:t>, fisiologia medica, Edra</a:t>
            </a:r>
            <a:endParaRPr lang="it-IT" altLang="it-IT" sz="1100" b="0" dirty="0"/>
          </a:p>
        </p:txBody>
      </p: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219380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0" cap="all" dirty="0" err="1" smtClean="0">
                <a:solidFill>
                  <a:srgbClr val="0000FF"/>
                </a:solidFill>
              </a:rPr>
              <a:t>attività</a:t>
            </a:r>
            <a:r>
              <a:rPr lang="en-GB" altLang="it-IT" sz="1800" b="0" cap="all" dirty="0" smtClean="0">
                <a:solidFill>
                  <a:srgbClr val="0000FF"/>
                </a:solidFill>
              </a:rPr>
              <a:t> </a:t>
            </a:r>
            <a:r>
              <a:rPr lang="en-GB" altLang="it-IT" sz="1800" b="0" cap="all" dirty="0" err="1" smtClean="0">
                <a:solidFill>
                  <a:srgbClr val="0000FF"/>
                </a:solidFill>
              </a:rPr>
              <a:t>ritmica</a:t>
            </a:r>
            <a:endParaRPr lang="en-GB" altLang="it-IT" sz="1800" b="0" cap="all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9144000" cy="51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magine 1" descr="gr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6"/>
          <a:stretch>
            <a:fillRect/>
          </a:stretch>
        </p:blipFill>
        <p:spPr bwMode="auto">
          <a:xfrm>
            <a:off x="87923" y="565638"/>
            <a:ext cx="4484077" cy="53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Immagine 3" descr="gr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>
            <a:fillRect/>
          </a:stretch>
        </p:blipFill>
        <p:spPr bwMode="auto">
          <a:xfrm>
            <a:off x="5161085" y="1833197"/>
            <a:ext cx="3997569" cy="478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CasellaDiTesto 2"/>
          <p:cNvSpPr txBox="1">
            <a:spLocks noChangeArrowheads="1"/>
          </p:cNvSpPr>
          <p:nvPr/>
        </p:nvSpPr>
        <p:spPr bwMode="auto">
          <a:xfrm>
            <a:off x="4637943" y="304800"/>
            <a:ext cx="4118435" cy="151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 dirty="0">
                <a:latin typeface="+mj-lt"/>
              </a:rPr>
              <a:t>Codifica della intensità: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 dirty="0">
                <a:latin typeface="+mj-lt"/>
              </a:rPr>
              <a:t>effetto “popolazione”,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 dirty="0">
                <a:latin typeface="+mj-lt"/>
              </a:rPr>
              <a:t>sommazione spaziale e temporale.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 dirty="0">
                <a:latin typeface="+mj-lt"/>
              </a:rPr>
              <a:t>Divergenza e convergenza.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 dirty="0">
                <a:latin typeface="+mj-lt"/>
              </a:rPr>
              <a:t>Zona di scarica e zona di facilitazione</a:t>
            </a:r>
          </a:p>
        </p:txBody>
      </p:sp>
      <p:sp>
        <p:nvSpPr>
          <p:cNvPr id="35844" name="CasellaDiTesto 1"/>
          <p:cNvSpPr txBox="1">
            <a:spLocks noChangeArrowheads="1"/>
          </p:cNvSpPr>
          <p:nvPr/>
        </p:nvSpPr>
        <p:spPr bwMode="auto">
          <a:xfrm>
            <a:off x="52754" y="6286501"/>
            <a:ext cx="1526380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8">
                <a:latin typeface="Arial" charset="0"/>
              </a:rPr>
              <a:t>Da Guyton, Elsevier</a:t>
            </a:r>
          </a:p>
        </p:txBody>
      </p:sp>
    </p:spTree>
    <p:extLst>
      <p:ext uri="{BB962C8B-B14F-4D97-AF65-F5344CB8AC3E}">
        <p14:creationId xmlns:p14="http://schemas.microsoft.com/office/powerpoint/2010/main" val="15384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012904" cy="334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Text Box 12"/>
          <p:cNvSpPr txBox="1">
            <a:spLocks noChangeArrowheads="1"/>
          </p:cNvSpPr>
          <p:nvPr/>
        </p:nvSpPr>
        <p:spPr bwMode="auto">
          <a:xfrm>
            <a:off x="6440488" y="6553200"/>
            <a:ext cx="2703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b="0"/>
              <a:t>Da: Purves et al NEUROSCIENZE Zanichelli</a:t>
            </a:r>
          </a:p>
        </p:txBody>
      </p:sp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0" y="115888"/>
            <a:ext cx="9144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800" b="0" dirty="0" err="1" smtClean="0">
                <a:solidFill>
                  <a:schemeClr val="accent2"/>
                </a:solidFill>
              </a:rPr>
              <a:t>RIFLESSO</a:t>
            </a:r>
            <a:r>
              <a:rPr lang="en-GB" altLang="it-IT" sz="1800" b="0" dirty="0" smtClean="0">
                <a:solidFill>
                  <a:schemeClr val="accent2"/>
                </a:solidFill>
              </a:rPr>
              <a:t> DI BABINSKI</a:t>
            </a:r>
            <a:endParaRPr lang="en-GB" altLang="it-IT" sz="1800" b="0" dirty="0">
              <a:solidFill>
                <a:schemeClr val="accent2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6156012"/>
            <a:ext cx="864852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0" dirty="0" smtClean="0">
                <a:solidFill>
                  <a:schemeClr val="accent2"/>
                </a:solidFill>
              </a:rPr>
              <a:t>Absent (</a:t>
            </a:r>
            <a:r>
              <a:rPr lang="en-GB" altLang="it-IT" sz="1800" b="0" dirty="0" err="1" smtClean="0">
                <a:solidFill>
                  <a:schemeClr val="accent2"/>
                </a:solidFill>
              </a:rPr>
              <a:t>newborn</a:t>
            </a:r>
            <a:r>
              <a:rPr lang="en-GB" altLang="it-IT" sz="1800" b="0" dirty="0" smtClean="0">
                <a:solidFill>
                  <a:schemeClr val="accent2"/>
                </a:solidFill>
              </a:rPr>
              <a:t>) or lost (pyramidal lesion) control of avoidance (nociceptive) reflex</a:t>
            </a:r>
            <a:endParaRPr lang="en-GB" altLang="it-IT" sz="1800" b="0" dirty="0">
              <a:solidFill>
                <a:schemeClr val="accent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81128"/>
            <a:ext cx="1584176" cy="118813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3" y="4766280"/>
            <a:ext cx="1769355" cy="1327016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 bwMode="auto">
          <a:xfrm flipV="1">
            <a:off x="755576" y="5229200"/>
            <a:ext cx="4248472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Connettore 2 9"/>
          <p:cNvCxnSpPr/>
          <p:nvPr/>
        </p:nvCxnSpPr>
        <p:spPr bwMode="auto">
          <a:xfrm flipV="1">
            <a:off x="2627784" y="5805264"/>
            <a:ext cx="4608512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966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FG1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9" r="25597"/>
          <a:stretch>
            <a:fillRect/>
          </a:stretch>
        </p:blipFill>
        <p:spPr bwMode="auto">
          <a:xfrm>
            <a:off x="251460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54263"/>
            <a:ext cx="579120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1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3124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6732588" y="115888"/>
            <a:ext cx="226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0">
                <a:solidFill>
                  <a:srgbClr val="0000FF"/>
                </a:solidFill>
              </a:rPr>
              <a:t>MIDOLLO SPINALE</a:t>
            </a:r>
            <a:endParaRPr lang="en-GB" altLang="it-IT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KAN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457200"/>
            <a:ext cx="684053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6732588" y="115888"/>
            <a:ext cx="226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0">
                <a:solidFill>
                  <a:srgbClr val="0000FF"/>
                </a:solidFill>
                <a:latin typeface="Arial" charset="0"/>
              </a:rPr>
              <a:t>MIDOLLO SPINALE</a:t>
            </a:r>
            <a:endParaRPr lang="en-GB" altLang="it-IT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5" descr="fasci_del_midollo_spin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2499"/>
          <a:stretch>
            <a:fillRect/>
          </a:stretch>
        </p:blipFill>
        <p:spPr bwMode="auto">
          <a:xfrm>
            <a:off x="152400" y="249238"/>
            <a:ext cx="8839200" cy="638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6732588" y="115888"/>
            <a:ext cx="226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0">
                <a:solidFill>
                  <a:srgbClr val="0000FF"/>
                </a:solidFill>
                <a:latin typeface="Arial" charset="0"/>
              </a:rPr>
              <a:t>MIDOLLO SPINALE</a:t>
            </a:r>
            <a:endParaRPr lang="en-GB" altLang="it-IT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0"/>
            <a:ext cx="5772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CasellaDiTesto 6"/>
          <p:cNvSpPr txBox="1">
            <a:spLocks noChangeArrowheads="1"/>
          </p:cNvSpPr>
          <p:nvPr/>
        </p:nvSpPr>
        <p:spPr bwMode="auto">
          <a:xfrm>
            <a:off x="5435600" y="6551613"/>
            <a:ext cx="3665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b="0"/>
              <a:t>Modificata da Silverthorn, fisiologia umana, Ambrosiana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107950" y="115888"/>
            <a:ext cx="2220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0">
                <a:solidFill>
                  <a:srgbClr val="0000FF"/>
                </a:solidFill>
              </a:rPr>
              <a:t>CLASSIFICAZIONE DEI RIFLESSI</a:t>
            </a:r>
            <a:endParaRPr lang="en-GB" altLang="it-IT" sz="1800" b="0"/>
          </a:p>
        </p:txBody>
      </p:sp>
      <p:sp>
        <p:nvSpPr>
          <p:cNvPr id="49156" name="CasellaDiTesto 2"/>
          <p:cNvSpPr txBox="1">
            <a:spLocks noChangeArrowheads="1"/>
          </p:cNvSpPr>
          <p:nvPr/>
        </p:nvSpPr>
        <p:spPr bwMode="auto">
          <a:xfrm>
            <a:off x="250825" y="1001713"/>
            <a:ext cx="2212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0"/>
              <a:t>riflesso monosinaptico</a:t>
            </a:r>
          </a:p>
        </p:txBody>
      </p:sp>
      <p:sp>
        <p:nvSpPr>
          <p:cNvPr id="49157" name="CasellaDiTesto 6"/>
          <p:cNvSpPr txBox="1">
            <a:spLocks noChangeArrowheads="1"/>
          </p:cNvSpPr>
          <p:nvPr/>
        </p:nvSpPr>
        <p:spPr bwMode="auto">
          <a:xfrm>
            <a:off x="250825" y="3306763"/>
            <a:ext cx="1858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0"/>
              <a:t>riflesso disinaptico</a:t>
            </a:r>
          </a:p>
        </p:txBody>
      </p:sp>
      <p:sp>
        <p:nvSpPr>
          <p:cNvPr id="49158" name="CasellaDiTesto 7"/>
          <p:cNvSpPr txBox="1">
            <a:spLocks noChangeArrowheads="1"/>
          </p:cNvSpPr>
          <p:nvPr/>
        </p:nvSpPr>
        <p:spPr bwMode="auto">
          <a:xfrm>
            <a:off x="250825" y="5610225"/>
            <a:ext cx="187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0"/>
              <a:t>riflessi polisinaptici</a:t>
            </a:r>
          </a:p>
        </p:txBody>
      </p:sp>
      <p:sp>
        <p:nvSpPr>
          <p:cNvPr id="49159" name="CasellaDiTesto 3"/>
          <p:cNvSpPr txBox="1">
            <a:spLocks noChangeArrowheads="1"/>
          </p:cNvSpPr>
          <p:nvPr/>
        </p:nvSpPr>
        <p:spPr bwMode="auto">
          <a:xfrm>
            <a:off x="6659563" y="4694238"/>
            <a:ext cx="68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b="0"/>
              <a:t>n sinapsi</a:t>
            </a:r>
          </a:p>
        </p:txBody>
      </p:sp>
      <p:sp>
        <p:nvSpPr>
          <p:cNvPr id="49160" name="CasellaDiTesto 9"/>
          <p:cNvSpPr txBox="1">
            <a:spLocks noChangeArrowheads="1"/>
          </p:cNvSpPr>
          <p:nvPr/>
        </p:nvSpPr>
        <p:spPr bwMode="auto">
          <a:xfrm>
            <a:off x="6980238" y="6207125"/>
            <a:ext cx="9985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b="0"/>
              <a:t>n motoneuroni</a:t>
            </a:r>
          </a:p>
        </p:txBody>
      </p:sp>
      <p:sp>
        <p:nvSpPr>
          <p:cNvPr id="49161" name="CasellaDiTesto 10"/>
          <p:cNvSpPr txBox="1">
            <a:spLocks noChangeArrowheads="1"/>
          </p:cNvSpPr>
          <p:nvPr/>
        </p:nvSpPr>
        <p:spPr bwMode="auto">
          <a:xfrm>
            <a:off x="5580063" y="5516563"/>
            <a:ext cx="963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b="0"/>
              <a:t>n interneuroni</a:t>
            </a:r>
          </a:p>
        </p:txBody>
      </p:sp>
      <p:sp>
        <p:nvSpPr>
          <p:cNvPr id="49162" name="CasellaDiTesto 11"/>
          <p:cNvSpPr txBox="1">
            <a:spLocks noChangeArrowheads="1"/>
          </p:cNvSpPr>
          <p:nvPr/>
        </p:nvSpPr>
        <p:spPr bwMode="auto">
          <a:xfrm>
            <a:off x="2484438" y="5876925"/>
            <a:ext cx="1328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b="0"/>
              <a:t>n muscoli scheletrici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6" descr="miota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52400"/>
            <a:ext cx="5357812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7" descr="terminazione anulospir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46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2843213" y="115888"/>
            <a:ext cx="263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0">
                <a:solidFill>
                  <a:srgbClr val="0000FF"/>
                </a:solidFill>
              </a:rPr>
              <a:t>RIFLESSO MIOTATICO</a:t>
            </a:r>
            <a:endParaRPr lang="en-GB" altLang="it-IT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t="15350" r="12198" b="16400"/>
          <a:stretch>
            <a:fillRect/>
          </a:stretch>
        </p:blipFill>
        <p:spPr bwMode="auto">
          <a:xfrm>
            <a:off x="2771775" y="44450"/>
            <a:ext cx="54006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22763"/>
            <a:ext cx="40640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CasellaDiTesto 12"/>
          <p:cNvSpPr txBox="1">
            <a:spLocks noChangeArrowheads="1"/>
          </p:cNvSpPr>
          <p:nvPr/>
        </p:nvSpPr>
        <p:spPr bwMode="auto">
          <a:xfrm>
            <a:off x="6100763" y="6623050"/>
            <a:ext cx="3008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b="0"/>
              <a:t>Da Silverthorn, fisiologia umana, Ambrosiana</a:t>
            </a: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34925" y="115888"/>
            <a:ext cx="230505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0">
                <a:solidFill>
                  <a:srgbClr val="0000FF"/>
                </a:solidFill>
              </a:rPr>
              <a:t>PROPRIOCETTORI MUSCOLARI</a:t>
            </a:r>
            <a:endParaRPr lang="en-GB" altLang="it-IT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132138" y="44450"/>
            <a:ext cx="31845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0" dirty="0">
                <a:solidFill>
                  <a:srgbClr val="0000FF"/>
                </a:solidFill>
              </a:rPr>
              <a:t>FUSO </a:t>
            </a:r>
            <a:r>
              <a:rPr lang="en-GB" altLang="it-IT" sz="1800" b="0" dirty="0" err="1">
                <a:solidFill>
                  <a:srgbClr val="0000FF"/>
                </a:solidFill>
              </a:rPr>
              <a:t>NEUROMUSCOLARE</a:t>
            </a:r>
            <a:endParaRPr lang="en-GB" altLang="it-IT" sz="1800" b="0" dirty="0"/>
          </a:p>
        </p:txBody>
      </p:sp>
      <p:grpSp>
        <p:nvGrpSpPr>
          <p:cNvPr id="3" name="Gruppo 2"/>
          <p:cNvGrpSpPr/>
          <p:nvPr/>
        </p:nvGrpSpPr>
        <p:grpSpPr>
          <a:xfrm>
            <a:off x="107504" y="660400"/>
            <a:ext cx="6696744" cy="5118100"/>
            <a:chOff x="107504" y="660400"/>
            <a:chExt cx="6696744" cy="5118100"/>
          </a:xfrm>
        </p:grpSpPr>
        <p:pic>
          <p:nvPicPr>
            <p:cNvPr id="55300" name="Picture 102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0" t="44167" r="27271" b="2910"/>
            <a:stretch/>
          </p:blipFill>
          <p:spPr bwMode="auto">
            <a:xfrm>
              <a:off x="107504" y="660400"/>
              <a:ext cx="6616701" cy="511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tangolo 1"/>
            <p:cNvSpPr/>
            <p:nvPr/>
          </p:nvSpPr>
          <p:spPr bwMode="auto">
            <a:xfrm>
              <a:off x="6372200" y="2708920"/>
              <a:ext cx="432048" cy="9361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6588224" y="3429000"/>
            <a:ext cx="2572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dirty="0" smtClean="0"/>
              <a:t>FIBRA A </a:t>
            </a:r>
            <a:r>
              <a:rPr lang="it-IT" sz="1400" b="0" smtClean="0"/>
              <a:t>SACCO NUCLEARE</a:t>
            </a:r>
            <a:endParaRPr lang="it-IT" sz="1400" b="0"/>
          </a:p>
        </p:txBody>
      </p:sp>
      <p:sp>
        <p:nvSpPr>
          <p:cNvPr id="10" name="CasellaDiTesto 9"/>
          <p:cNvSpPr txBox="1"/>
          <p:nvPr/>
        </p:nvSpPr>
        <p:spPr>
          <a:xfrm>
            <a:off x="6300192" y="4797152"/>
            <a:ext cx="2638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dirty="0" smtClean="0"/>
              <a:t>FIBRA A CATENA NUCLEARE</a:t>
            </a:r>
            <a:endParaRPr lang="it-IT" sz="1400" b="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444208" y="1628800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0" dirty="0" smtClean="0"/>
              <a:t>stiramento lento</a:t>
            </a:r>
          </a:p>
          <a:p>
            <a:r>
              <a:rPr lang="it-IT" sz="1600" b="0" dirty="0" smtClean="0"/>
              <a:t>(risposta statica)</a:t>
            </a:r>
            <a:endParaRPr lang="it-IT" sz="1600" b="0" dirty="0"/>
          </a:p>
        </p:txBody>
      </p:sp>
      <p:cxnSp>
        <p:nvCxnSpPr>
          <p:cNvPr id="7" name="Connettore 2 6"/>
          <p:cNvCxnSpPr/>
          <p:nvPr/>
        </p:nvCxnSpPr>
        <p:spPr bwMode="auto">
          <a:xfrm>
            <a:off x="6516216" y="2204864"/>
            <a:ext cx="0" cy="25922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CasellaDiTesto 15"/>
          <p:cNvSpPr txBox="1"/>
          <p:nvPr/>
        </p:nvSpPr>
        <p:spPr>
          <a:xfrm>
            <a:off x="7236296" y="2340169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0" dirty="0" smtClean="0"/>
              <a:t>stiramento rapido</a:t>
            </a:r>
          </a:p>
          <a:p>
            <a:r>
              <a:rPr lang="it-IT" sz="1600" b="0" dirty="0" smtClean="0"/>
              <a:t>(risposta dinamica)</a:t>
            </a:r>
            <a:endParaRPr lang="it-IT" sz="1600" b="0" dirty="0"/>
          </a:p>
        </p:txBody>
      </p:sp>
      <p:cxnSp>
        <p:nvCxnSpPr>
          <p:cNvPr id="17" name="Connettore 2 16"/>
          <p:cNvCxnSpPr/>
          <p:nvPr/>
        </p:nvCxnSpPr>
        <p:spPr bwMode="auto">
          <a:xfrm>
            <a:off x="7740352" y="2924944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RCO2">
  <a:themeElements>
    <a:clrScheme name="">
      <a:dk1>
        <a:srgbClr val="000000"/>
      </a:dk1>
      <a:lt1>
        <a:srgbClr val="FFFF00"/>
      </a:lt1>
      <a:dk2>
        <a:srgbClr val="0000CC"/>
      </a:dk2>
      <a:lt2>
        <a:srgbClr val="FFFF00"/>
      </a:lt2>
      <a:accent1>
        <a:srgbClr val="00FFFF"/>
      </a:accent1>
      <a:accent2>
        <a:srgbClr val="3366FF"/>
      </a:accent2>
      <a:accent3>
        <a:srgbClr val="AAAAE2"/>
      </a:accent3>
      <a:accent4>
        <a:srgbClr val="DADA00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ARCO2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RCO2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2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2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2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2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415</Words>
  <Application>Microsoft Macintosh PowerPoint</Application>
  <PresentationFormat>Presentazione su schermo (4:3)</PresentationFormat>
  <Paragraphs>110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23</vt:i4>
      </vt:variant>
    </vt:vector>
  </HeadingPairs>
  <TitlesOfParts>
    <vt:vector size="33" baseType="lpstr">
      <vt:lpstr>Arial Rounded MT Bold</vt:lpstr>
      <vt:lpstr>ＭＳ Ｐゴシック</vt:lpstr>
      <vt:lpstr>Symbol</vt:lpstr>
      <vt:lpstr>Times New Roman</vt:lpstr>
      <vt:lpstr>Wingdings</vt:lpstr>
      <vt:lpstr>新細明體</vt:lpstr>
      <vt:lpstr>Arial</vt:lpstr>
      <vt:lpstr>Presentazione vuota</vt:lpstr>
      <vt:lpstr>Struttura predefinita</vt:lpstr>
      <vt:lpstr>ARCO2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P. Paolo Battaglini</dc:creator>
  <cp:lastModifiedBy>P. Paolo Battaglini</cp:lastModifiedBy>
  <cp:revision>35</cp:revision>
  <cp:lastPrinted>2008-10-24T09:13:41Z</cp:lastPrinted>
  <dcterms:created xsi:type="dcterms:W3CDTF">2015-11-18T11:06:39Z</dcterms:created>
  <dcterms:modified xsi:type="dcterms:W3CDTF">2018-11-07T13:07:47Z</dcterms:modified>
</cp:coreProperties>
</file>