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345" r:id="rId2"/>
    <p:sldId id="344" r:id="rId3"/>
    <p:sldId id="331" r:id="rId4"/>
    <p:sldId id="308" r:id="rId5"/>
    <p:sldId id="298" r:id="rId6"/>
    <p:sldId id="327" r:id="rId7"/>
    <p:sldId id="269" r:id="rId8"/>
    <p:sldId id="307" r:id="rId9"/>
    <p:sldId id="326" r:id="rId10"/>
    <p:sldId id="325" r:id="rId11"/>
    <p:sldId id="306" r:id="rId12"/>
    <p:sldId id="328" r:id="rId13"/>
    <p:sldId id="332" r:id="rId14"/>
    <p:sldId id="330" r:id="rId15"/>
    <p:sldId id="333" r:id="rId16"/>
    <p:sldId id="346" r:id="rId17"/>
    <p:sldId id="316" r:id="rId18"/>
    <p:sldId id="319" r:id="rId19"/>
    <p:sldId id="317" r:id="rId20"/>
    <p:sldId id="335" r:id="rId21"/>
    <p:sldId id="334" r:id="rId22"/>
    <p:sldId id="343" r:id="rId23"/>
    <p:sldId id="339" r:id="rId24"/>
    <p:sldId id="337" r:id="rId25"/>
    <p:sldId id="341" r:id="rId26"/>
    <p:sldId id="313" r:id="rId27"/>
    <p:sldId id="321" r:id="rId28"/>
    <p:sldId id="311" r:id="rId29"/>
    <p:sldId id="314" r:id="rId3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921"/>
    <p:restoredTop sz="95056"/>
  </p:normalViewPr>
  <p:slideViewPr>
    <p:cSldViewPr>
      <p:cViewPr>
        <p:scale>
          <a:sx n="100" d="100"/>
          <a:sy n="100" d="100"/>
        </p:scale>
        <p:origin x="144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0F1CAEB-5382-8441-A70C-3131DDFB492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80716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A9FA635-0A4C-5B4A-9240-EB4265980660}" type="slidenum">
              <a:rPr lang="it-IT" altLang="it-IT" sz="1200"/>
              <a:pPr/>
              <a:t>1</a:t>
            </a:fld>
            <a:endParaRPr lang="it-IT" altLang="it-IT" sz="1200"/>
          </a:p>
        </p:txBody>
      </p:sp>
      <p:sp>
        <p:nvSpPr>
          <p:cNvPr id="15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12788"/>
            <a:ext cx="4560887" cy="3421062"/>
          </a:xfrm>
          <a:solidFill>
            <a:srgbClr val="FFFFFF"/>
          </a:solidFill>
          <a:ln/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42975" y="4348163"/>
            <a:ext cx="5033963" cy="4133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7596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600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247B4D6-349B-4E4B-B0BC-67F71B0CAB99}" type="slidenum">
              <a:rPr lang="it-IT" altLang="it-IT" sz="1200"/>
              <a:pPr/>
              <a:t>11</a:t>
            </a:fld>
            <a:endParaRPr lang="it-IT" altLang="it-IT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0600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870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5B1FBE77-C5C4-1D43-8510-49717A86436F}" type="slidenum">
              <a:rPr lang="it-IT" altLang="it-IT" sz="1200"/>
              <a:pPr algn="r"/>
              <a:t>13</a:t>
            </a:fld>
            <a:endParaRPr lang="it-IT" altLang="it-IT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076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3501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EB84CF1-B81A-EC4E-91D8-A19764598875}" type="slidenum">
              <a:rPr lang="it-IT" altLang="it-IT" sz="1200"/>
              <a:pPr/>
              <a:t>15</a:t>
            </a:fld>
            <a:endParaRPr lang="it-IT" altLang="it-IT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4290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EB84CF1-B81A-EC4E-91D8-A19764598875}" type="slidenum">
              <a:rPr lang="it-IT" altLang="it-IT" sz="1200"/>
              <a:pPr/>
              <a:t>16</a:t>
            </a:fld>
            <a:endParaRPr lang="it-IT" altLang="it-IT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5795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D770547-3AD9-744E-9815-E8D9AF4DD3C5}" type="slidenum">
              <a:rPr lang="it-IT" altLang="it-IT" sz="1200"/>
              <a:pPr/>
              <a:t>17</a:t>
            </a:fld>
            <a:endParaRPr lang="it-IT" altLang="it-IT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70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595FA13-FAF6-6641-822F-733C440C489F}" type="slidenum">
              <a:rPr lang="it-IT" altLang="it-IT" sz="1200"/>
              <a:pPr/>
              <a:t>18</a:t>
            </a:fld>
            <a:endParaRPr lang="it-IT" altLang="it-IT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005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7B6D3DF-63A5-3F4D-B49E-5E77F5578ED6}" type="slidenum">
              <a:rPr lang="it-IT" altLang="it-IT" sz="1200"/>
              <a:pPr/>
              <a:t>19</a:t>
            </a:fld>
            <a:endParaRPr lang="it-IT" altLang="it-IT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471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970214B-F2B7-9E46-8F17-58C87C4C47D0}" type="slidenum">
              <a:rPr lang="it-IT" altLang="it-IT" sz="1200"/>
              <a:pPr/>
              <a:t>2</a:t>
            </a:fld>
            <a:endParaRPr lang="it-IT" altLang="it-IT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5126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9223B39-B52E-904E-9AD0-A77BFC8006D5}" type="slidenum">
              <a:rPr lang="it-IT" altLang="it-IT" sz="1200"/>
              <a:pPr/>
              <a:t>20</a:t>
            </a:fld>
            <a:endParaRPr lang="it-IT" altLang="it-IT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4318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C0E0496-6BD3-BA43-8ACA-F8F7056281AD}" type="slidenum">
              <a:rPr lang="it-IT" altLang="it-IT" sz="1200"/>
              <a:pPr/>
              <a:t>21</a:t>
            </a:fld>
            <a:endParaRPr lang="it-IT" altLang="it-IT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6643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C0E0496-6BD3-BA43-8ACA-F8F7056281AD}" type="slidenum">
              <a:rPr lang="it-IT" altLang="it-IT" sz="1200"/>
              <a:pPr/>
              <a:t>22</a:t>
            </a:fld>
            <a:endParaRPr lang="it-IT" altLang="it-IT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245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2F78329-39F5-CE4D-B3BB-2D73DB4E540C}" type="slidenum">
              <a:rPr lang="it-IT" altLang="it-IT" sz="1200"/>
              <a:pPr/>
              <a:t>23</a:t>
            </a:fld>
            <a:endParaRPr lang="it-IT" altLang="it-IT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95099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BBBA959-0172-864D-A86E-46C82ECCBFE5}" type="slidenum">
              <a:rPr lang="it-IT" altLang="it-IT" sz="1200"/>
              <a:pPr/>
              <a:t>24</a:t>
            </a:fld>
            <a:endParaRPr lang="it-IT" altLang="it-IT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9275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FEE3384-A798-724A-915F-CFA264D0C987}" type="slidenum">
              <a:rPr lang="it-IT" altLang="it-IT" sz="1200"/>
              <a:pPr/>
              <a:t>25</a:t>
            </a:fld>
            <a:endParaRPr lang="it-IT" altLang="it-IT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345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6CF826-8EE1-444C-803F-CF8F30E3815E}" type="slidenum">
              <a:rPr lang="it-IT" altLang="it-IT" sz="1200"/>
              <a:pPr/>
              <a:t>26</a:t>
            </a:fld>
            <a:endParaRPr lang="it-IT" altLang="it-IT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1885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0414143-780D-5746-A71E-245B9A200178}" type="slidenum">
              <a:rPr lang="it-IT" altLang="it-IT" sz="1200"/>
              <a:pPr/>
              <a:t>27</a:t>
            </a:fld>
            <a:endParaRPr lang="it-IT" altLang="it-IT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6836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37A8BD6-3350-3D47-8110-BC49DE78E9A1}" type="slidenum">
              <a:rPr lang="it-IT" altLang="it-IT" sz="1200"/>
              <a:pPr/>
              <a:t>28</a:t>
            </a:fld>
            <a:endParaRPr lang="it-IT" altLang="it-IT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84037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3FCF7BCC-4568-CC46-BB27-4E09269D52B9}" type="slidenum">
              <a:rPr lang="it-IT" altLang="it-IT" sz="1200"/>
              <a:pPr algn="r"/>
              <a:t>29</a:t>
            </a:fld>
            <a:endParaRPr lang="it-IT" altLang="it-IT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434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BD4A3217-1EFC-EB4F-90AB-96538388E47F}" type="slidenum">
              <a:rPr lang="it-IT" altLang="it-IT" sz="1200"/>
              <a:pPr algn="r"/>
              <a:t>3</a:t>
            </a:fld>
            <a:endParaRPr lang="it-IT" altLang="it-IT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1879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970214B-F2B7-9E46-8F17-58C87C4C47D0}" type="slidenum">
              <a:rPr lang="it-IT" altLang="it-IT" sz="1200"/>
              <a:pPr/>
              <a:t>4</a:t>
            </a:fld>
            <a:endParaRPr lang="it-IT" altLang="it-IT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7319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02C97EA-FDBF-844D-BC34-BF5B5E4D9D1B}" type="slidenum">
              <a:rPr lang="it-IT" altLang="it-IT" sz="1200"/>
              <a:pPr/>
              <a:t>5</a:t>
            </a:fld>
            <a:endParaRPr lang="it-IT" altLang="it-IT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8931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6561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E8E7FF5-C0AB-454E-8087-E28EB69CFCA9}" type="slidenum">
              <a:rPr lang="it-IT" altLang="it-IT" sz="1200"/>
              <a:pPr/>
              <a:t>7</a:t>
            </a:fld>
            <a:endParaRPr lang="it-IT" altLang="it-IT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9800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E79FFCE-3686-B741-8923-7F66D3DD7574}" type="slidenum">
              <a:rPr lang="it-IT" altLang="it-IT" sz="1200"/>
              <a:pPr/>
              <a:t>8</a:t>
            </a:fld>
            <a:endParaRPr lang="it-IT" altLang="it-IT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7037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607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1022-A460-CC47-A83F-C82283494A3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854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C6352-95EE-0E4F-ACAA-42D81FDEC39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375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5E503-F401-D54D-9789-D7680DE1464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047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922D2-7CB0-DF48-9D52-F564EB2EBC7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597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0C4D0-A85E-204D-8D95-CE90F5A9975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21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4E4A5-396C-1E47-A705-D10CA61E31A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0127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15579-0520-9843-B0E8-9FB99B7A689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133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9EDE5-B8E1-6241-AB26-9E6659AB3C2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07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0C268-78EF-0B4B-B70F-077B082007E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287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587E5-2FB2-5A4D-9172-9B1804BEC8A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22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A914-525D-5E41-9EB3-11768902292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252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25C3E18-21D1-394A-9C94-18D70837363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5" r="8824"/>
          <a:stretch/>
        </p:blipFill>
        <p:spPr>
          <a:xfrm>
            <a:off x="0" y="0"/>
            <a:ext cx="9144000" cy="690063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14429" y="5413617"/>
            <a:ext cx="239841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 err="1">
                <a:ea typeface="Arial" charset="0"/>
                <a:cs typeface="Arial" charset="0"/>
              </a:rPr>
              <a:t>Principali</a:t>
            </a:r>
            <a:r>
              <a:rPr lang="en-GB" sz="1477" dirty="0">
                <a:ea typeface="Arial" charset="0"/>
                <a:cs typeface="Arial" charset="0"/>
              </a:rPr>
              <a:t> </a:t>
            </a:r>
            <a:r>
              <a:rPr lang="en-GB" sz="1477" dirty="0" err="1">
                <a:ea typeface="Arial" charset="0"/>
                <a:cs typeface="Arial" charset="0"/>
              </a:rPr>
              <a:t>fonti</a:t>
            </a:r>
            <a:r>
              <a:rPr lang="en-GB" sz="1477" dirty="0">
                <a:ea typeface="Arial" charset="0"/>
                <a:cs typeface="Arial" charset="0"/>
              </a:rPr>
              <a:t> </a:t>
            </a:r>
            <a:r>
              <a:rPr lang="en-GB" sz="1477" dirty="0" err="1">
                <a:ea typeface="Arial" charset="0"/>
                <a:cs typeface="Arial" charset="0"/>
              </a:rPr>
              <a:t>delle</a:t>
            </a:r>
            <a:r>
              <a:rPr lang="en-GB" sz="1477" dirty="0">
                <a:ea typeface="Arial" charset="0"/>
                <a:cs typeface="Arial" charset="0"/>
              </a:rPr>
              <a:t> figure: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658752" y="1916832"/>
            <a:ext cx="356841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>
                <a:ea typeface="Arial" charset="0"/>
                <a:cs typeface="Arial" charset="0"/>
              </a:rPr>
              <a:t>per le </a:t>
            </a:r>
            <a:r>
              <a:rPr lang="en-GB" sz="1477" dirty="0" err="1">
                <a:ea typeface="Arial" charset="0"/>
                <a:cs typeface="Arial" charset="0"/>
              </a:rPr>
              <a:t>lezioni</a:t>
            </a:r>
            <a:r>
              <a:rPr lang="en-GB" sz="1477" dirty="0">
                <a:ea typeface="Arial" charset="0"/>
                <a:cs typeface="Arial" charset="0"/>
              </a:rPr>
              <a:t> del prof. P. Paolo </a:t>
            </a:r>
            <a:r>
              <a:rPr lang="en-GB" sz="1477" dirty="0" err="1">
                <a:ea typeface="Arial" charset="0"/>
                <a:cs typeface="Arial" charset="0"/>
              </a:rPr>
              <a:t>Battaglini</a:t>
            </a:r>
            <a:endParaRPr lang="en-GB" sz="1477" dirty="0">
              <a:ea typeface="Arial" charset="0"/>
              <a:cs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242423" y="2897249"/>
            <a:ext cx="659155" cy="34810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sz="1662" dirty="0">
                <a:ea typeface="Arial" charset="0"/>
                <a:cs typeface="Arial" charset="0"/>
              </a:rPr>
              <a:t>v </a:t>
            </a:r>
            <a:r>
              <a:rPr lang="it-IT" sz="1662" dirty="0" smtClean="0">
                <a:ea typeface="Arial" charset="0"/>
                <a:cs typeface="Arial" charset="0"/>
              </a:rPr>
              <a:t>3.1</a:t>
            </a:r>
            <a:endParaRPr lang="it-IT" sz="1662" dirty="0">
              <a:ea typeface="Arial" charset="0"/>
              <a:cs typeface="Arial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514430" y="6021288"/>
            <a:ext cx="5073055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 smtClean="0">
                <a:ea typeface="Arial" charset="0"/>
                <a:cs typeface="Arial" charset="0"/>
              </a:rPr>
              <a:t>Purves </a:t>
            </a:r>
            <a:r>
              <a:rPr lang="en-GB" sz="1477" dirty="0">
                <a:ea typeface="Arial" charset="0"/>
                <a:cs typeface="Arial" charset="0"/>
              </a:rPr>
              <a:t>et al., </a:t>
            </a:r>
            <a:r>
              <a:rPr lang="en-GB" sz="1477" dirty="0" err="1" smtClean="0">
                <a:ea typeface="Arial" charset="0"/>
                <a:cs typeface="Arial" charset="0"/>
              </a:rPr>
              <a:t>NEUROSCIENZE</a:t>
            </a:r>
            <a:r>
              <a:rPr lang="en-GB" sz="1477" dirty="0" smtClean="0">
                <a:ea typeface="Arial" charset="0"/>
                <a:cs typeface="Arial" charset="0"/>
              </a:rPr>
              <a:t>, </a:t>
            </a:r>
            <a:r>
              <a:rPr lang="en-GB" sz="1477" dirty="0" err="1" smtClean="0">
                <a:ea typeface="Arial" charset="0"/>
                <a:cs typeface="Arial" charset="0"/>
              </a:rPr>
              <a:t>Zanichelli</a:t>
            </a:r>
            <a:endParaRPr lang="en-GB" sz="1477" dirty="0" smtClean="0">
              <a:ea typeface="Arial" charset="0"/>
              <a:cs typeface="Arial" charset="0"/>
            </a:endParaRPr>
          </a:p>
          <a:p>
            <a:r>
              <a:rPr lang="en-GB" sz="1477" dirty="0" err="1" smtClean="0">
                <a:ea typeface="Arial" charset="0"/>
                <a:cs typeface="Arial" charset="0"/>
              </a:rPr>
              <a:t>Kandel</a:t>
            </a:r>
            <a:r>
              <a:rPr lang="en-GB" sz="1477" dirty="0" smtClean="0">
                <a:ea typeface="Arial" charset="0"/>
                <a:cs typeface="Arial" charset="0"/>
              </a:rPr>
              <a:t> et al., </a:t>
            </a:r>
            <a:r>
              <a:rPr lang="en-GB" sz="1477" dirty="0" err="1" smtClean="0">
                <a:ea typeface="Arial" charset="0"/>
                <a:cs typeface="Arial" charset="0"/>
              </a:rPr>
              <a:t>PRINCIPI</a:t>
            </a:r>
            <a:r>
              <a:rPr lang="en-GB" sz="1477" dirty="0" smtClean="0">
                <a:ea typeface="Arial" charset="0"/>
                <a:cs typeface="Arial" charset="0"/>
              </a:rPr>
              <a:t> DI </a:t>
            </a:r>
            <a:r>
              <a:rPr lang="en-GB" sz="1477" dirty="0" err="1" smtClean="0">
                <a:ea typeface="Arial" charset="0"/>
                <a:cs typeface="Arial" charset="0"/>
              </a:rPr>
              <a:t>NEUROSCIENZE</a:t>
            </a:r>
            <a:r>
              <a:rPr lang="en-GB" sz="1477" dirty="0" smtClean="0">
                <a:ea typeface="Arial" charset="0"/>
                <a:cs typeface="Arial" charset="0"/>
              </a:rPr>
              <a:t>, Ambrosiana</a:t>
            </a:r>
            <a:endParaRPr lang="en-GB" sz="1477" dirty="0">
              <a:ea typeface="Arial" charset="0"/>
              <a:cs typeface="Arial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44624"/>
            <a:ext cx="9144000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85" dirty="0" err="1" smtClean="0">
                <a:ea typeface="Arial" charset="0"/>
                <a:cs typeface="Arial" charset="0"/>
              </a:rPr>
              <a:t>RIFLESSI</a:t>
            </a:r>
            <a:r>
              <a:rPr lang="en-GB" sz="2585" dirty="0" smtClean="0">
                <a:ea typeface="Arial" charset="0"/>
                <a:cs typeface="Arial" charset="0"/>
              </a:rPr>
              <a:t> </a:t>
            </a:r>
            <a:r>
              <a:rPr lang="en-GB" sz="2585" dirty="0" err="1" smtClean="0">
                <a:ea typeface="Arial" charset="0"/>
                <a:cs typeface="Arial" charset="0"/>
              </a:rPr>
              <a:t>TRONCOENCEFALICI</a:t>
            </a:r>
            <a:endParaRPr lang="en-GB" sz="2585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2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40x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143125"/>
            <a:ext cx="83835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5410200" y="6537325"/>
            <a:ext cx="360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000"/>
              <a:t>Da Kandel et al., Principles of Neural Sciences, Mc Graw Hill</a:t>
            </a:r>
          </a:p>
        </p:txBody>
      </p:sp>
      <p:sp>
        <p:nvSpPr>
          <p:cNvPr id="32771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1676400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HAIR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1" descr="tmp15F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65088"/>
            <a:ext cx="5711825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CasellaDiTesto 1"/>
          <p:cNvSpPr txBox="1">
            <a:spLocks noChangeArrowheads="1"/>
          </p:cNvSpPr>
          <p:nvPr/>
        </p:nvSpPr>
        <p:spPr bwMode="auto">
          <a:xfrm>
            <a:off x="107950" y="115888"/>
            <a:ext cx="2776538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VESTIBULAR NUCLEI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410200" y="6537325"/>
            <a:ext cx="360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000"/>
              <a:t>Da Kandel et al., </a:t>
            </a:r>
            <a:r>
              <a:rPr lang="it-IT" altLang="it-IT" sz="1000" dirty="0" err="1"/>
              <a:t>Principles</a:t>
            </a:r>
            <a:r>
              <a:rPr lang="it-IT" altLang="it-IT" sz="1000" dirty="0"/>
              <a:t> of </a:t>
            </a:r>
            <a:r>
              <a:rPr lang="it-IT" altLang="it-IT" sz="1000" dirty="0" err="1"/>
              <a:t>Neural</a:t>
            </a:r>
            <a:r>
              <a:rPr lang="it-IT" altLang="it-IT" sz="1000" dirty="0"/>
              <a:t> </a:t>
            </a:r>
            <a:r>
              <a:rPr lang="it-IT" altLang="it-IT" sz="1000" dirty="0" err="1"/>
              <a:t>Sciences</a:t>
            </a:r>
            <a:r>
              <a:rPr lang="it-IT" altLang="it-IT" sz="1000" dirty="0"/>
              <a:t>, Mc </a:t>
            </a:r>
            <a:r>
              <a:rPr lang="it-IT" altLang="it-IT" sz="1000" dirty="0" err="1"/>
              <a:t>Graw</a:t>
            </a:r>
            <a:r>
              <a:rPr lang="it-IT" altLang="it-IT" sz="1000" dirty="0"/>
              <a:t> Hill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40x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0"/>
          <a:stretch>
            <a:fillRect/>
          </a:stretch>
        </p:blipFill>
        <p:spPr bwMode="auto">
          <a:xfrm>
            <a:off x="596900" y="3122613"/>
            <a:ext cx="7950200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410200" y="6537325"/>
            <a:ext cx="360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000"/>
              <a:t>Da Kandel et al., </a:t>
            </a:r>
            <a:r>
              <a:rPr lang="it-IT" altLang="it-IT" sz="1000" dirty="0" err="1"/>
              <a:t>Principles</a:t>
            </a:r>
            <a:r>
              <a:rPr lang="it-IT" altLang="it-IT" sz="1000" dirty="0"/>
              <a:t> of </a:t>
            </a:r>
            <a:r>
              <a:rPr lang="it-IT" altLang="it-IT" sz="1000" dirty="0" err="1"/>
              <a:t>Neural</a:t>
            </a:r>
            <a:r>
              <a:rPr lang="it-IT" altLang="it-IT" sz="1000" dirty="0"/>
              <a:t> </a:t>
            </a:r>
            <a:r>
              <a:rPr lang="it-IT" altLang="it-IT" sz="1000" dirty="0" err="1"/>
              <a:t>Sciences</a:t>
            </a:r>
            <a:r>
              <a:rPr lang="it-IT" altLang="it-IT" sz="1000" dirty="0"/>
              <a:t>, Mc </a:t>
            </a:r>
            <a:r>
              <a:rPr lang="it-IT" altLang="it-IT" sz="1000" dirty="0" err="1"/>
              <a:t>Graw</a:t>
            </a:r>
            <a:r>
              <a:rPr lang="it-IT" altLang="it-IT" sz="1000" dirty="0"/>
              <a:t> Hill</a:t>
            </a:r>
          </a:p>
        </p:txBody>
      </p:sp>
      <p:pic>
        <p:nvPicPr>
          <p:cNvPr id="36867" name="Immagine 1" descr="Neurology_of_Nystagmus_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2" b="30244"/>
          <a:stretch>
            <a:fillRect/>
          </a:stretch>
        </p:blipFill>
        <p:spPr bwMode="auto">
          <a:xfrm>
            <a:off x="0" y="520700"/>
            <a:ext cx="91440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3454400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VESTIBULAR NYSTAGMUS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magine 1" descr="tmp15F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5088"/>
            <a:ext cx="5407025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CasellaDiTesto 1"/>
          <p:cNvSpPr txBox="1">
            <a:spLocks noChangeArrowheads="1"/>
          </p:cNvSpPr>
          <p:nvPr/>
        </p:nvSpPr>
        <p:spPr bwMode="auto">
          <a:xfrm>
            <a:off x="107950" y="115888"/>
            <a:ext cx="3597275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OPTOKINETIC NYSTAGMUS</a:t>
            </a:r>
          </a:p>
        </p:txBody>
      </p:sp>
      <p:grpSp>
        <p:nvGrpSpPr>
          <p:cNvPr id="40963" name="Group 11"/>
          <p:cNvGrpSpPr>
            <a:grpSpLocks/>
          </p:cNvGrpSpPr>
          <p:nvPr/>
        </p:nvGrpSpPr>
        <p:grpSpPr bwMode="auto">
          <a:xfrm>
            <a:off x="785813" y="3733800"/>
            <a:ext cx="738187" cy="609600"/>
            <a:chOff x="495" y="2352"/>
            <a:chExt cx="465" cy="384"/>
          </a:xfrm>
        </p:grpSpPr>
        <p:sp>
          <p:nvSpPr>
            <p:cNvPr id="77834" name="Oval 10"/>
            <p:cNvSpPr>
              <a:spLocks noChangeArrowheads="1"/>
            </p:cNvSpPr>
            <p:nvPr/>
          </p:nvSpPr>
          <p:spPr bwMode="auto">
            <a:xfrm>
              <a:off x="495" y="2475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7829" name="Oval 5"/>
            <p:cNvSpPr>
              <a:spLocks noChangeArrowheads="1"/>
            </p:cNvSpPr>
            <p:nvPr/>
          </p:nvSpPr>
          <p:spPr bwMode="auto">
            <a:xfrm>
              <a:off x="528" y="2352"/>
              <a:ext cx="432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77833" name="Line 9"/>
          <p:cNvSpPr>
            <a:spLocks noChangeShapeType="1"/>
          </p:cNvSpPr>
          <p:nvPr/>
        </p:nvSpPr>
        <p:spPr bwMode="auto">
          <a:xfrm flipV="1">
            <a:off x="1543050" y="3505200"/>
            <a:ext cx="2743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966788" y="3898900"/>
            <a:ext cx="565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200"/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40x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388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7086600" y="64008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sz="1000"/>
              <a:t>Da Kandel et al., Principles of Neural Sciences, Mc Graw Hill</a:t>
            </a:r>
          </a:p>
        </p:txBody>
      </p:sp>
      <p:sp>
        <p:nvSpPr>
          <p:cNvPr id="43011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2903538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VESTIBULAR CORTEX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asellaDiTesto 1"/>
          <p:cNvSpPr txBox="1">
            <a:spLocks noChangeArrowheads="1"/>
          </p:cNvSpPr>
          <p:nvPr/>
        </p:nvSpPr>
        <p:spPr bwMode="auto">
          <a:xfrm>
            <a:off x="3071813" y="2997200"/>
            <a:ext cx="2868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EYE MOVEMENTS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7384"/>
            <a:ext cx="8336305" cy="6858000"/>
          </a:xfrm>
          <a:prstGeom prst="rect">
            <a:avLst/>
          </a:prstGeom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107950" y="44450"/>
            <a:ext cx="1210588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OCCHIO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6156176" y="692696"/>
            <a:ext cx="648072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16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oc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36588"/>
            <a:ext cx="739140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CasellaDiTesto 3"/>
          <p:cNvSpPr txBox="1">
            <a:spLocks noChangeArrowheads="1"/>
          </p:cNvSpPr>
          <p:nvPr/>
        </p:nvSpPr>
        <p:spPr bwMode="auto">
          <a:xfrm>
            <a:off x="107950" y="44450"/>
            <a:ext cx="1127125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oc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8163"/>
            <a:ext cx="7583488" cy="63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CasellaDiTesto 3"/>
          <p:cNvSpPr txBox="1">
            <a:spLocks noChangeArrowheads="1"/>
          </p:cNvSpPr>
          <p:nvPr/>
        </p:nvSpPr>
        <p:spPr bwMode="auto">
          <a:xfrm>
            <a:off x="107950" y="44450"/>
            <a:ext cx="1055688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FOVEA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2"/>
          <p:cNvSpPr txBox="1">
            <a:spLocks noChangeArrowheads="1"/>
          </p:cNvSpPr>
          <p:nvPr/>
        </p:nvSpPr>
        <p:spPr bwMode="auto">
          <a:xfrm>
            <a:off x="914400" y="1066800"/>
            <a:ext cx="7354888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</a:t>
            </a:r>
            <a:r>
              <a:rPr lang="it-IT" altLang="it-IT" sz="1600">
                <a:solidFill>
                  <a:srgbClr val="FF0000"/>
                </a:solidFill>
                <a:latin typeface="Arial Rounded MT Bold" charset="0"/>
              </a:rPr>
              <a:t>o</a:t>
            </a:r>
            <a:r>
              <a:rPr lang="it-IT" altLang="it-IT" sz="1600">
                <a:latin typeface="Arial Rounded MT Bold" charset="0"/>
              </a:rPr>
              <a:t>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 </a:t>
            </a:r>
          </a:p>
        </p:txBody>
      </p:sp>
      <p:sp>
        <p:nvSpPr>
          <p:cNvPr id="51202" name="CasellaDiTesto 3"/>
          <p:cNvSpPr txBox="1">
            <a:spLocks noChangeArrowheads="1"/>
          </p:cNvSpPr>
          <p:nvPr/>
        </p:nvSpPr>
        <p:spPr bwMode="auto">
          <a:xfrm>
            <a:off x="107950" y="44450"/>
            <a:ext cx="1055688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FOVEA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15816" y="260648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accent2"/>
                </a:solidFill>
              </a:rPr>
              <a:t>QUADRO GENERALE</a:t>
            </a:r>
            <a:endParaRPr lang="it-IT">
              <a:solidFill>
                <a:schemeClr val="accent2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55776" y="1268760"/>
            <a:ext cx="4365426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chemeClr val="accent2"/>
                </a:solidFill>
              </a:rPr>
              <a:t>Veduta d’insieme del tronco dell’encefalo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orecchio interno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apparato </a:t>
            </a:r>
            <a:r>
              <a:rPr lang="it-IT" sz="1800" dirty="0">
                <a:solidFill>
                  <a:schemeClr val="accent2"/>
                </a:solidFill>
              </a:rPr>
              <a:t>vestibolare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recettori vestibolari</a:t>
            </a:r>
          </a:p>
          <a:p>
            <a:pPr algn="ctr"/>
            <a:r>
              <a:rPr lang="it-IT" sz="1800" dirty="0" err="1" smtClean="0">
                <a:solidFill>
                  <a:schemeClr val="accent2"/>
                </a:solidFill>
              </a:rPr>
              <a:t>transduzione</a:t>
            </a:r>
            <a:r>
              <a:rPr lang="it-IT" sz="1800" dirty="0" smtClean="0">
                <a:solidFill>
                  <a:schemeClr val="accent2"/>
                </a:solidFill>
              </a:rPr>
              <a:t> sensoriale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vie vestibolari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nistagmo vestibolare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nistagmo </a:t>
            </a:r>
            <a:r>
              <a:rPr lang="it-IT" sz="1800" dirty="0" err="1" smtClean="0">
                <a:solidFill>
                  <a:schemeClr val="accent2"/>
                </a:solidFill>
              </a:rPr>
              <a:t>optocinetico</a:t>
            </a:r>
            <a:endParaRPr lang="it-IT" sz="1800" dirty="0" smtClean="0">
              <a:solidFill>
                <a:schemeClr val="accent2"/>
              </a:solidFill>
            </a:endParaRP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movimenti oculari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retina, fovea e macchia cieca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muscoli estrinseci dell’occhio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vie motorie per i movimenti oculari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stabilità della percezione visiva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soppressione </a:t>
            </a:r>
            <a:r>
              <a:rPr lang="it-IT" sz="1800" dirty="0" smtClean="0">
                <a:solidFill>
                  <a:schemeClr val="accent2"/>
                </a:solidFill>
              </a:rPr>
              <a:t>saccadica</a:t>
            </a:r>
            <a:endParaRPr lang="it-IT" sz="1800" dirty="0" smtClean="0">
              <a:solidFill>
                <a:schemeClr val="accent2"/>
              </a:solidFill>
            </a:endParaRP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muscoli intrinseci degli occhi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riflessi pupillari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riflesso di </a:t>
            </a:r>
            <a:r>
              <a:rPr lang="it-IT" sz="1800" dirty="0" smtClean="0">
                <a:solidFill>
                  <a:schemeClr val="accent2"/>
                </a:solidFill>
              </a:rPr>
              <a:t>orientamento</a:t>
            </a:r>
            <a:endParaRPr lang="it-IT" sz="1800" dirty="0" smtClean="0">
              <a:solidFill>
                <a:schemeClr val="accent2"/>
              </a:solidFill>
            </a:endParaRP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vie visive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funzioni visive del </a:t>
            </a:r>
            <a:r>
              <a:rPr lang="it-IT" sz="1800" dirty="0" err="1" smtClean="0">
                <a:solidFill>
                  <a:schemeClr val="accent2"/>
                </a:solidFill>
              </a:rPr>
              <a:t>collicolo</a:t>
            </a:r>
            <a:r>
              <a:rPr lang="it-IT" sz="1800" dirty="0" smtClean="0">
                <a:solidFill>
                  <a:schemeClr val="accent2"/>
                </a:solidFill>
              </a:rPr>
              <a:t> superiore</a:t>
            </a:r>
            <a:endParaRPr lang="it-IT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79"/>
          <a:stretch>
            <a:fillRect/>
          </a:stretch>
        </p:blipFill>
        <p:spPr bwMode="auto">
          <a:xfrm>
            <a:off x="138113" y="404813"/>
            <a:ext cx="6786562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CasellaDiTesto 2"/>
          <p:cNvSpPr txBox="1">
            <a:spLocks noChangeArrowheads="1"/>
          </p:cNvSpPr>
          <p:nvPr/>
        </p:nvSpPr>
        <p:spPr bwMode="auto">
          <a:xfrm>
            <a:off x="5508625" y="76200"/>
            <a:ext cx="3527425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EXTRAOCULAR MUSCLES</a:t>
            </a:r>
          </a:p>
        </p:txBody>
      </p:sp>
      <p:sp>
        <p:nvSpPr>
          <p:cNvPr id="53251" name="CasellaDiTesto 4"/>
          <p:cNvSpPr txBox="1">
            <a:spLocks noChangeArrowheads="1"/>
          </p:cNvSpPr>
          <p:nvPr/>
        </p:nvSpPr>
        <p:spPr bwMode="auto">
          <a:xfrm>
            <a:off x="5953125" y="1052513"/>
            <a:ext cx="3054350" cy="12001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SMALL EYE MOVEMENTS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tremors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drifts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micro-saccades</a:t>
            </a:r>
          </a:p>
        </p:txBody>
      </p:sp>
      <p:sp>
        <p:nvSpPr>
          <p:cNvPr id="53252" name="CasellaDiTesto 5"/>
          <p:cNvSpPr txBox="1">
            <a:spLocks noChangeArrowheads="1"/>
          </p:cNvSpPr>
          <p:nvPr/>
        </p:nvSpPr>
        <p:spPr bwMode="auto">
          <a:xfrm>
            <a:off x="3635375" y="4202113"/>
            <a:ext cx="11699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oculomotore</a:t>
            </a:r>
          </a:p>
        </p:txBody>
      </p:sp>
      <p:sp>
        <p:nvSpPr>
          <p:cNvPr id="53253" name="CasellaDiTesto 6"/>
          <p:cNvSpPr txBox="1">
            <a:spLocks noChangeArrowheads="1"/>
          </p:cNvSpPr>
          <p:nvPr/>
        </p:nvSpPr>
        <p:spPr bwMode="auto">
          <a:xfrm>
            <a:off x="3708400" y="4992688"/>
            <a:ext cx="879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trocleare</a:t>
            </a:r>
          </a:p>
        </p:txBody>
      </p:sp>
      <p:sp>
        <p:nvSpPr>
          <p:cNvPr id="53254" name="CasellaDiTesto 7"/>
          <p:cNvSpPr txBox="1">
            <a:spLocks noChangeArrowheads="1"/>
          </p:cNvSpPr>
          <p:nvPr/>
        </p:nvSpPr>
        <p:spPr bwMode="auto">
          <a:xfrm>
            <a:off x="3635375" y="5929313"/>
            <a:ext cx="1020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abducente</a:t>
            </a:r>
          </a:p>
        </p:txBody>
      </p:sp>
      <p:sp>
        <p:nvSpPr>
          <p:cNvPr id="53255" name="Rettangolo 8"/>
          <p:cNvSpPr>
            <a:spLocks noChangeArrowheads="1"/>
          </p:cNvSpPr>
          <p:nvPr/>
        </p:nvSpPr>
        <p:spPr bwMode="auto">
          <a:xfrm>
            <a:off x="5148263" y="3860800"/>
            <a:ext cx="1079500" cy="341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3256" name="CasellaDiTesto 3"/>
          <p:cNvSpPr txBox="1">
            <a:spLocks noChangeArrowheads="1"/>
          </p:cNvSpPr>
          <p:nvPr/>
        </p:nvSpPr>
        <p:spPr bwMode="auto">
          <a:xfrm>
            <a:off x="5940425" y="2511425"/>
            <a:ext cx="3044825" cy="17541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LARGE EYE MOVEMENTS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vestibular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optocinetic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saccadic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tracking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vergence</a:t>
            </a:r>
          </a:p>
        </p:txBody>
      </p:sp>
      <p:sp>
        <p:nvSpPr>
          <p:cNvPr id="53257" name="CasellaDiTesto 9"/>
          <p:cNvSpPr txBox="1">
            <a:spLocks noChangeArrowheads="1"/>
          </p:cNvSpPr>
          <p:nvPr/>
        </p:nvSpPr>
        <p:spPr bwMode="auto">
          <a:xfrm>
            <a:off x="6875463" y="6567488"/>
            <a:ext cx="2214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/>
              <a:t>Da Guyton e Hall, Fisiologia medica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 b="14301"/>
          <a:stretch>
            <a:fillRect/>
          </a:stretch>
        </p:blipFill>
        <p:spPr bwMode="auto">
          <a:xfrm>
            <a:off x="623888" y="620713"/>
            <a:ext cx="7835900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CasellaDiTesto 2"/>
          <p:cNvSpPr txBox="1">
            <a:spLocks noChangeArrowheads="1"/>
          </p:cNvSpPr>
          <p:nvPr/>
        </p:nvSpPr>
        <p:spPr bwMode="auto">
          <a:xfrm>
            <a:off x="6875463" y="6567488"/>
            <a:ext cx="2214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/>
              <a:t>Da Guyton e Hall, Fisiologia medica</a:t>
            </a:r>
          </a:p>
        </p:txBody>
      </p:sp>
      <p:sp>
        <p:nvSpPr>
          <p:cNvPr id="55299" name="CasellaDiTesto 4"/>
          <p:cNvSpPr txBox="1">
            <a:spLocks noChangeArrowheads="1"/>
          </p:cNvSpPr>
          <p:nvPr/>
        </p:nvSpPr>
        <p:spPr bwMode="auto">
          <a:xfrm>
            <a:off x="107950" y="44450"/>
            <a:ext cx="5972175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NEURONAL PATHWAYS FOR EYE MOVEMENTS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CasellaDiTesto 4"/>
          <p:cNvSpPr txBox="1">
            <a:spLocks noChangeArrowheads="1"/>
          </p:cNvSpPr>
          <p:nvPr/>
        </p:nvSpPr>
        <p:spPr bwMode="auto">
          <a:xfrm>
            <a:off x="2627784" y="2852936"/>
            <a:ext cx="3796232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SOPPRESSIONE SACCADICA</a:t>
            </a:r>
            <a:endParaRPr lang="it-IT" altLang="it-IT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67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" b="253"/>
          <a:stretch>
            <a:fillRect/>
          </a:stretch>
        </p:blipFill>
        <p:spPr bwMode="auto">
          <a:xfrm>
            <a:off x="20638" y="-26988"/>
            <a:ext cx="4551362" cy="554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6" name="Gruppo 5"/>
          <p:cNvGrpSpPr>
            <a:grpSpLocks/>
          </p:cNvGrpSpPr>
          <p:nvPr/>
        </p:nvGrpSpPr>
        <p:grpSpPr bwMode="auto">
          <a:xfrm>
            <a:off x="3760788" y="4437063"/>
            <a:ext cx="5275262" cy="2395537"/>
            <a:chOff x="2076947" y="4489648"/>
            <a:chExt cx="5275008" cy="2395736"/>
          </a:xfrm>
        </p:grpSpPr>
        <p:pic>
          <p:nvPicPr>
            <p:cNvPr id="57348" name="Immagin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6" t="59692" r="2460"/>
            <a:stretch>
              <a:fillRect/>
            </a:stretch>
          </p:blipFill>
          <p:spPr bwMode="auto">
            <a:xfrm>
              <a:off x="2076947" y="4489648"/>
              <a:ext cx="5256584" cy="2395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49" name="CasellaDiTesto 3"/>
            <p:cNvSpPr txBox="1">
              <a:spLocks noChangeArrowheads="1"/>
            </p:cNvSpPr>
            <p:nvPr/>
          </p:nvSpPr>
          <p:spPr bwMode="auto">
            <a:xfrm>
              <a:off x="5364088" y="6361856"/>
              <a:ext cx="7232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miosi</a:t>
              </a:r>
            </a:p>
          </p:txBody>
        </p:sp>
        <p:sp>
          <p:nvSpPr>
            <p:cNvPr id="57350" name="CasellaDiTesto 4"/>
            <p:cNvSpPr txBox="1">
              <a:spLocks noChangeArrowheads="1"/>
            </p:cNvSpPr>
            <p:nvPr/>
          </p:nvSpPr>
          <p:spPr bwMode="auto">
            <a:xfrm>
              <a:off x="6372200" y="6361856"/>
              <a:ext cx="9797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midriasi</a:t>
              </a:r>
            </a:p>
          </p:txBody>
        </p:sp>
      </p:grpSp>
      <p:sp>
        <p:nvSpPr>
          <p:cNvPr id="57347" name="CasellaDiTesto 6"/>
          <p:cNvSpPr txBox="1">
            <a:spLocks noChangeArrowheads="1"/>
          </p:cNvSpPr>
          <p:nvPr/>
        </p:nvSpPr>
        <p:spPr bwMode="auto">
          <a:xfrm>
            <a:off x="5413375" y="333375"/>
            <a:ext cx="3406775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INTRINSIC EYE MUSCLES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2370138" cy="7080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INTRINSIC EYE MUSCLES</a:t>
            </a:r>
          </a:p>
        </p:txBody>
      </p:sp>
      <p:pic>
        <p:nvPicPr>
          <p:cNvPr id="5939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-12700"/>
            <a:ext cx="663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444500"/>
            <a:ext cx="8532812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CasellaDiTesto 2"/>
          <p:cNvSpPr txBox="1">
            <a:spLocks noChangeArrowheads="1"/>
          </p:cNvSpPr>
          <p:nvPr/>
        </p:nvSpPr>
        <p:spPr bwMode="auto">
          <a:xfrm>
            <a:off x="107950" y="44450"/>
            <a:ext cx="2160588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LIGHT REFLEX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"/>
            <a:ext cx="27432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24325"/>
            <a:ext cx="35052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3352800"/>
            <a:ext cx="5011737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CasellaDiTesto 6"/>
          <p:cNvSpPr txBox="1">
            <a:spLocks noChangeArrowheads="1"/>
          </p:cNvSpPr>
          <p:nvPr/>
        </p:nvSpPr>
        <p:spPr bwMode="auto">
          <a:xfrm>
            <a:off x="3500438" y="2276475"/>
            <a:ext cx="323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ORIENTING REFLEX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0"/>
            <a:ext cx="5421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CasellaDiTesto 3"/>
          <p:cNvSpPr txBox="1">
            <a:spLocks noChangeArrowheads="1"/>
          </p:cNvSpPr>
          <p:nvPr/>
        </p:nvSpPr>
        <p:spPr bwMode="auto">
          <a:xfrm>
            <a:off x="107950" y="44450"/>
            <a:ext cx="2535238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VISUAL PATHWAYS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Human superior collicu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2362200"/>
            <a:ext cx="599598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 Box 6"/>
          <p:cNvSpPr txBox="1">
            <a:spLocks noChangeArrowheads="1"/>
          </p:cNvSpPr>
          <p:nvPr/>
        </p:nvSpPr>
        <p:spPr bwMode="auto">
          <a:xfrm>
            <a:off x="6384925" y="4457700"/>
            <a:ext cx="2606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/>
              <a:t>Many researchers have claimed that there is an alignment of auditory, somatosensory, visual and motor maps in the superior colliculus</a:t>
            </a:r>
          </a:p>
        </p:txBody>
      </p:sp>
      <p:sp>
        <p:nvSpPr>
          <p:cNvPr id="67587" name="Text Box 7"/>
          <p:cNvSpPr txBox="1">
            <a:spLocks noChangeArrowheads="1"/>
          </p:cNvSpPr>
          <p:nvPr/>
        </p:nvSpPr>
        <p:spPr bwMode="auto">
          <a:xfrm>
            <a:off x="457200" y="549275"/>
            <a:ext cx="82454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The mammalian superior colliculus (SC) constitutes a major node in processing sensory information, incorporating cognitive factors, and issuing motor commands. The resulting action of orienting toward or away from a stimulus can be accomplished as an integrated movement across oculomotor, cephalomotor, and skeletomotor effectors. The SC also participates in preserving fixation during intersaccadic intervals. [Gandhi and Katnani, Annu. Rev. Neurosci. 2011. 34:205-31]</a:t>
            </a:r>
          </a:p>
        </p:txBody>
      </p:sp>
      <p:sp>
        <p:nvSpPr>
          <p:cNvPr id="67588" name="CasellaDiTesto 4"/>
          <p:cNvSpPr txBox="1">
            <a:spLocks noChangeArrowheads="1"/>
          </p:cNvSpPr>
          <p:nvPr/>
        </p:nvSpPr>
        <p:spPr bwMode="auto">
          <a:xfrm>
            <a:off x="107950" y="44450"/>
            <a:ext cx="3209925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SUPERIOR COLLICULUS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57150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1828800" y="5867400"/>
            <a:ext cx="464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/>
              <a:t>[From Wurtz RH and Albano JA, Annu. Rev. Neurosci. 1980.3:189-226]</a:t>
            </a:r>
          </a:p>
        </p:txBody>
      </p:sp>
      <p:sp>
        <p:nvSpPr>
          <p:cNvPr id="69635" name="CasellaDiTesto 1"/>
          <p:cNvSpPr txBox="1">
            <a:spLocks noChangeArrowheads="1"/>
          </p:cNvSpPr>
          <p:nvPr/>
        </p:nvSpPr>
        <p:spPr bwMode="auto">
          <a:xfrm>
            <a:off x="684213" y="692150"/>
            <a:ext cx="79914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The general function of the tectal system is to direct behavioral responses toward specific points in egocentric ("body-centered") space. Each layer of the tectum contains a topographic map of the surrounding world in retinotopic coordinates, and activation of neurons at a particular point in the map evokes a response directed toward the corresponding point in space. The tectum is also involved in generating spatially directed head turns and arm-reaching movements.</a:t>
            </a:r>
          </a:p>
        </p:txBody>
      </p:sp>
      <p:sp>
        <p:nvSpPr>
          <p:cNvPr id="69636" name="CasellaDiTesto 5"/>
          <p:cNvSpPr txBox="1">
            <a:spLocks noChangeArrowheads="1"/>
          </p:cNvSpPr>
          <p:nvPr/>
        </p:nvSpPr>
        <p:spPr bwMode="auto">
          <a:xfrm>
            <a:off x="107950" y="44450"/>
            <a:ext cx="3209925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SUPERIOR COLLICULUS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6" descr="Immagin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CasellaDiTesto 2"/>
          <p:cNvSpPr txBox="1">
            <a:spLocks noChangeArrowheads="1"/>
          </p:cNvSpPr>
          <p:nvPr/>
        </p:nvSpPr>
        <p:spPr bwMode="auto">
          <a:xfrm>
            <a:off x="512763" y="44450"/>
            <a:ext cx="1682750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BRAINSTEM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asellaDiTesto 1"/>
          <p:cNvSpPr txBox="1">
            <a:spLocks noChangeArrowheads="1"/>
          </p:cNvSpPr>
          <p:nvPr/>
        </p:nvSpPr>
        <p:spPr bwMode="auto">
          <a:xfrm>
            <a:off x="2636838" y="2997200"/>
            <a:ext cx="364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VESTIBULAR REFLEXS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SezioneOrecch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600"/>
            <a:ext cx="8686800" cy="66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1449388" cy="406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ANATOMY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40x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176338"/>
            <a:ext cx="8383587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5410200" y="6537325"/>
            <a:ext cx="360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000"/>
              <a:t>Da Kandel et al., Principles of Neural Sciences, Mc Graw Hill</a:t>
            </a:r>
          </a:p>
        </p:txBody>
      </p:sp>
      <p:sp>
        <p:nvSpPr>
          <p:cNvPr id="24579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3382963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VESTIBULAR APPARATUS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Equilibrio 1</a:t>
            </a:r>
          </a:p>
        </p:txBody>
      </p:sp>
      <p:pic>
        <p:nvPicPr>
          <p:cNvPr id="26626" name="Picture 4" descr="FG10_2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1576388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INNER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1" descr="vestibular-system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713"/>
            <a:ext cx="91821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3214688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VESTIBULAR APPARTUS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40x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071563"/>
            <a:ext cx="8383587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410200" y="6537325"/>
            <a:ext cx="360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000"/>
              <a:t>Da Kandel et al., Principles of Neural Sciences, Mc Graw Hill</a:t>
            </a:r>
          </a:p>
        </p:txBody>
      </p:sp>
      <p:sp>
        <p:nvSpPr>
          <p:cNvPr id="30723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3973513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MOVEMENTS OF THE CUPOLA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1383</Words>
  <Application>Microsoft Macintosh PowerPoint</Application>
  <PresentationFormat>Presentazione su schermo (4:3)</PresentationFormat>
  <Paragraphs>127</Paragraphs>
  <Slides>29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3" baseType="lpstr">
      <vt:lpstr>Arial Rounded MT Bold</vt:lpstr>
      <vt:lpstr>ＭＳ Ｐゴシック</vt:lpstr>
      <vt:lpstr>Arial</vt:lpstr>
      <vt:lpstr>Presentazione vuota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Equilibrio 1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P. Paolo Battaglini</dc:creator>
  <cp:lastModifiedBy>P. Paolo Battaglini</cp:lastModifiedBy>
  <cp:revision>19</cp:revision>
  <dcterms:created xsi:type="dcterms:W3CDTF">2015-11-21T15:16:52Z</dcterms:created>
  <dcterms:modified xsi:type="dcterms:W3CDTF">2018-11-08T20:44:09Z</dcterms:modified>
</cp:coreProperties>
</file>