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30"/>
  </p:notesMasterIdLst>
  <p:handoutMasterIdLst>
    <p:handoutMasterId r:id="rId31"/>
  </p:handoutMasterIdLst>
  <p:sldIdLst>
    <p:sldId id="321" r:id="rId3"/>
    <p:sldId id="320" r:id="rId4"/>
    <p:sldId id="314" r:id="rId5"/>
    <p:sldId id="331" r:id="rId6"/>
    <p:sldId id="306" r:id="rId7"/>
    <p:sldId id="256" r:id="rId8"/>
    <p:sldId id="294" r:id="rId9"/>
    <p:sldId id="304" r:id="rId10"/>
    <p:sldId id="257" r:id="rId11"/>
    <p:sldId id="316" r:id="rId12"/>
    <p:sldId id="332" r:id="rId13"/>
    <p:sldId id="322" r:id="rId14"/>
    <p:sldId id="262" r:id="rId15"/>
    <p:sldId id="319" r:id="rId16"/>
    <p:sldId id="323" r:id="rId17"/>
    <p:sldId id="324" r:id="rId18"/>
    <p:sldId id="325" r:id="rId19"/>
    <p:sldId id="285" r:id="rId20"/>
    <p:sldId id="308" r:id="rId21"/>
    <p:sldId id="326" r:id="rId22"/>
    <p:sldId id="327" r:id="rId23"/>
    <p:sldId id="328" r:id="rId24"/>
    <p:sldId id="309" r:id="rId25"/>
    <p:sldId id="310" r:id="rId26"/>
    <p:sldId id="311" r:id="rId27"/>
    <p:sldId id="329" r:id="rId28"/>
    <p:sldId id="330" r:id="rId29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639"/>
    <p:restoredTop sz="94406"/>
  </p:normalViewPr>
  <p:slideViewPr>
    <p:cSldViewPr>
      <p:cViewPr>
        <p:scale>
          <a:sx n="100" d="100"/>
          <a:sy n="100" d="100"/>
        </p:scale>
        <p:origin x="144" y="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129D087-AB6A-8F42-9B2E-0978B3CA7A45}" type="slidenum">
              <a:rPr lang="en-GB" altLang="it-IT"/>
              <a:pPr>
                <a:defRPr/>
              </a:pPr>
              <a:t>‹n.›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560495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1C6125F-D096-7347-9B6C-BB6AC24AA721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14412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A9FA635-0A4C-5B4A-9240-EB4265980660}" type="slidenum">
              <a:rPr lang="it-IT" altLang="it-IT" sz="1200"/>
              <a:pPr/>
              <a:t>1</a:t>
            </a:fld>
            <a:endParaRPr lang="it-IT" altLang="it-IT" sz="1200"/>
          </a:p>
        </p:txBody>
      </p:sp>
      <p:sp>
        <p:nvSpPr>
          <p:cNvPr id="15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12788"/>
            <a:ext cx="4560887" cy="3421062"/>
          </a:xfrm>
          <a:solidFill>
            <a:srgbClr val="FFFFFF"/>
          </a:solidFill>
          <a:ln/>
        </p:spPr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42975" y="4348163"/>
            <a:ext cx="5033963" cy="4133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2305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F5BFBAB-D677-EE45-8C2F-7F06B86E3006}" type="slidenum">
              <a:rPr lang="it-IT" altLang="it-IT" sz="1200" b="0"/>
              <a:pPr/>
              <a:t>10</a:t>
            </a:fld>
            <a:endParaRPr lang="it-IT" altLang="it-IT" sz="1200" b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1157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26C5D64-B6E3-0549-86CA-A220001AEFF0}" type="slidenum">
              <a:rPr lang="it-IT" altLang="it-IT" sz="1200" b="0"/>
              <a:pPr/>
              <a:t>11</a:t>
            </a:fld>
            <a:endParaRPr lang="it-IT" altLang="it-IT" sz="1200" b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2484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26C5D64-B6E3-0549-86CA-A220001AEFF0}" type="slidenum">
              <a:rPr lang="it-IT" altLang="it-IT" sz="1200" b="0"/>
              <a:pPr/>
              <a:t>12</a:t>
            </a:fld>
            <a:endParaRPr lang="it-IT" altLang="it-IT" sz="1200" b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2095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A5EE010-16A6-8B42-A18D-2E1B030DBA86}" type="slidenum">
              <a:rPr lang="it-IT" altLang="it-IT" sz="1200"/>
              <a:pPr/>
              <a:t>13</a:t>
            </a:fld>
            <a:endParaRPr lang="it-IT" altLang="it-IT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4330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89956DC-A5DB-CE48-B8B8-CC26670C04D3}" type="slidenum">
              <a:rPr lang="it-IT" altLang="it-IT" sz="1200"/>
              <a:pPr/>
              <a:t>14</a:t>
            </a:fld>
            <a:endParaRPr lang="it-IT" altLang="it-IT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3550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53ABBC0-E023-4F44-9FE4-0AEDB9134C83}" type="slidenum">
              <a:rPr lang="it-IT" altLang="x-none" sz="1200"/>
              <a:pPr/>
              <a:t>15</a:t>
            </a:fld>
            <a:endParaRPr lang="it-IT" altLang="x-none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0246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4C0612C-81E3-0B40-8D9B-D0F5FF21B268}" type="slidenum">
              <a:rPr lang="it-IT" altLang="it-IT" sz="1200" b="0"/>
              <a:pPr/>
              <a:t>16</a:t>
            </a:fld>
            <a:endParaRPr lang="it-IT" altLang="it-IT" sz="1200" b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9538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A01213E-DCBD-F04F-9614-F04325FB9D73}" type="slidenum">
              <a:rPr lang="it-IT" altLang="it-IT" sz="1200"/>
              <a:pPr/>
              <a:t>17</a:t>
            </a:fld>
            <a:endParaRPr lang="it-IT" altLang="it-IT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7874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452AA6B-54C7-B94A-A301-7054C3E4E2CE}" type="slidenum">
              <a:rPr lang="it-IT" altLang="it-IT" sz="1200"/>
              <a:pPr/>
              <a:t>18</a:t>
            </a:fld>
            <a:endParaRPr lang="it-IT" altLang="it-IT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8657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8046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26C5D64-B6E3-0549-86CA-A220001AEFF0}" type="slidenum">
              <a:rPr lang="it-IT" altLang="it-IT" sz="1200" b="0"/>
              <a:pPr/>
              <a:t>2</a:t>
            </a:fld>
            <a:endParaRPr lang="it-IT" altLang="it-IT" sz="1200" b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4058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9892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53EBA25-7A94-2848-A252-DC4FFA460245}" type="slidenum">
              <a:rPr lang="en-GB" altLang="x-none" sz="1200"/>
              <a:pPr/>
              <a:t>21</a:t>
            </a:fld>
            <a:endParaRPr lang="en-GB" altLang="x-none" sz="1200"/>
          </a:p>
        </p:txBody>
      </p:sp>
      <p:sp>
        <p:nvSpPr>
          <p:cNvPr id="2304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GB" sz="900" smtClean="0">
              <a:cs typeface="+mn-cs"/>
            </a:endParaRPr>
          </a:p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4051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52863" y="8696325"/>
            <a:ext cx="2989262" cy="427038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9870769B-AFFC-9143-BC47-703DF3CC4AA4}" type="slidenum">
              <a:rPr lang="en-GB" altLang="x-none" sz="1200" b="0">
                <a:latin typeface="Arial Rounded MT Bold" charset="0"/>
              </a:rPr>
              <a:pPr algn="r" eaLnBrk="1" hangingPunct="1"/>
              <a:t>22</a:t>
            </a:fld>
            <a:endParaRPr lang="en-GB" altLang="x-none" sz="1200" b="0">
              <a:latin typeface="Arial Rounded MT Bold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0" cy="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54369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6972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8140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7784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71933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590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26C5D64-B6E3-0549-86CA-A220001AEFF0}" type="slidenum">
              <a:rPr lang="it-IT" altLang="it-IT" sz="1200" b="0"/>
              <a:pPr/>
              <a:t>3</a:t>
            </a:fld>
            <a:endParaRPr lang="it-IT" altLang="it-IT" sz="1200" b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5730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3869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8759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F469BD6-EBB3-AB4E-8778-EEB44C4DBF1B}" type="slidenum">
              <a:rPr lang="it-IT" altLang="it-IT" sz="1200"/>
              <a:pPr/>
              <a:t>6</a:t>
            </a:fld>
            <a:endParaRPr lang="it-IT" altLang="it-IT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6587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29A1C95-3522-644D-8C2E-B1B4EB100EB9}" type="slidenum">
              <a:rPr lang="it-IT" altLang="it-IT" sz="1200"/>
              <a:pPr/>
              <a:t>7</a:t>
            </a:fld>
            <a:endParaRPr lang="it-IT" altLang="it-IT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3433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 txBox="1">
            <a:spLocks noGrp="1" noChangeArrowheads="1"/>
          </p:cNvSpPr>
          <p:nvPr/>
        </p:nvSpPr>
        <p:spPr bwMode="auto">
          <a:xfrm>
            <a:off x="3852863" y="8696325"/>
            <a:ext cx="29892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6F2BD458-24A8-AE4C-B2E4-1256BF93CC17}" type="slidenum">
              <a:rPr lang="it-IT" altLang="it-IT" sz="1200"/>
              <a:pPr algn="r" eaLnBrk="1" hangingPunct="1"/>
              <a:t>8</a:t>
            </a:fld>
            <a:endParaRPr lang="it-IT" altLang="it-IT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0045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B8DC1E3-22CF-B246-ADA4-8193934BB0A0}" type="slidenum">
              <a:rPr lang="it-IT" altLang="it-IT" sz="1200"/>
              <a:pPr/>
              <a:t>9</a:t>
            </a:fld>
            <a:endParaRPr lang="it-IT" altLang="it-IT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6099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B810C-430B-7C41-AB9A-55175AEB5018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559325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FC369-BFBE-B143-B877-768F813FAC32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741983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8B000-769E-F848-A000-6D34BE7EFE05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271536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38B75-3A88-4E4F-968A-77EE4792DFAA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926509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C2DD0-BEE9-164D-A92D-7F8DAA350EB4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2271292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B749E-AAD9-FB47-ABD1-11D8709B1158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7004888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D993D-65A3-464E-8ED3-B92E0A1ECA46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8356702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095C3-B8BE-8144-81A5-B77F1E014FDF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3773825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F885A-9F3A-8547-B34C-EB385E94D856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082212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A5245-C785-624C-BBFE-B8E40DA02FE7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6431287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49FA6-CB6E-5449-B805-1F1D7541C1E4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116667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1B17A-759F-7245-B773-23316C362A59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821535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B85BA-15D5-E541-888A-A7CB03C8C480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8012364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FBC55-AB2F-A54B-AE5D-1346A156F6E3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067375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9FD10-AA9E-9A41-A780-EE2084BAB238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36731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9E0AB-5E50-1D43-B739-D06B2FDE95D0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19414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D066E-8BF3-A141-8107-EABB1EE57228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850340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E6DF0-DDDD-AC4F-A086-00FDB277D5DC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708827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4D03E-E370-7A42-9D8C-B456CFB94E4B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508684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E6D01-0399-CC41-95D9-E5B50D8EC007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281816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A1272-1C69-9D44-8D92-C9AEA1446A94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129497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23C2A-44F8-7B46-8E6F-3B80C362A6BA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598847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EEE275-D116-0B4F-930C-0230B7FFB604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EA393593-8A6C-7443-86C8-3E3177856A8E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400"/>
            <a:ext cx="9144000" cy="477012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514429" y="5413617"/>
            <a:ext cx="2398413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77" dirty="0" err="1">
                <a:ea typeface="Arial" charset="0"/>
                <a:cs typeface="Arial" charset="0"/>
              </a:rPr>
              <a:t>Principali</a:t>
            </a:r>
            <a:r>
              <a:rPr lang="en-GB" sz="1477" dirty="0">
                <a:ea typeface="Arial" charset="0"/>
                <a:cs typeface="Arial" charset="0"/>
              </a:rPr>
              <a:t> </a:t>
            </a:r>
            <a:r>
              <a:rPr lang="en-GB" sz="1477" dirty="0" err="1">
                <a:ea typeface="Arial" charset="0"/>
                <a:cs typeface="Arial" charset="0"/>
              </a:rPr>
              <a:t>fonti</a:t>
            </a:r>
            <a:r>
              <a:rPr lang="en-GB" sz="1477" dirty="0">
                <a:ea typeface="Arial" charset="0"/>
                <a:cs typeface="Arial" charset="0"/>
              </a:rPr>
              <a:t> </a:t>
            </a:r>
            <a:r>
              <a:rPr lang="en-GB" sz="1477" dirty="0" err="1">
                <a:ea typeface="Arial" charset="0"/>
                <a:cs typeface="Arial" charset="0"/>
              </a:rPr>
              <a:t>delle</a:t>
            </a:r>
            <a:r>
              <a:rPr lang="en-GB" sz="1477" dirty="0">
                <a:ea typeface="Arial" charset="0"/>
                <a:cs typeface="Arial" charset="0"/>
              </a:rPr>
              <a:t> figure: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658752" y="1916832"/>
            <a:ext cx="3568413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77" dirty="0">
                <a:ea typeface="Arial" charset="0"/>
                <a:cs typeface="Arial" charset="0"/>
              </a:rPr>
              <a:t>per le </a:t>
            </a:r>
            <a:r>
              <a:rPr lang="en-GB" sz="1477" dirty="0" err="1">
                <a:ea typeface="Arial" charset="0"/>
                <a:cs typeface="Arial" charset="0"/>
              </a:rPr>
              <a:t>lezioni</a:t>
            </a:r>
            <a:r>
              <a:rPr lang="en-GB" sz="1477" dirty="0">
                <a:ea typeface="Arial" charset="0"/>
                <a:cs typeface="Arial" charset="0"/>
              </a:rPr>
              <a:t> del prof. P. Paolo </a:t>
            </a:r>
            <a:r>
              <a:rPr lang="en-GB" sz="1477" dirty="0" err="1">
                <a:ea typeface="Arial" charset="0"/>
                <a:cs typeface="Arial" charset="0"/>
              </a:rPr>
              <a:t>Battaglini</a:t>
            </a:r>
            <a:endParaRPr lang="en-GB" sz="1477" dirty="0">
              <a:ea typeface="Arial" charset="0"/>
              <a:cs typeface="Arial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242423" y="2897249"/>
            <a:ext cx="659155" cy="34810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it-IT" sz="1662" dirty="0">
                <a:ea typeface="Arial" charset="0"/>
                <a:cs typeface="Arial" charset="0"/>
              </a:rPr>
              <a:t>v </a:t>
            </a:r>
            <a:r>
              <a:rPr lang="it-IT" sz="1662" dirty="0" smtClean="0">
                <a:ea typeface="Arial" charset="0"/>
                <a:cs typeface="Arial" charset="0"/>
              </a:rPr>
              <a:t>3.1</a:t>
            </a:r>
            <a:endParaRPr lang="it-IT" sz="1662" dirty="0">
              <a:ea typeface="Arial" charset="0"/>
              <a:cs typeface="Arial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514430" y="6021288"/>
            <a:ext cx="3754554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77" dirty="0" smtClean="0">
                <a:ea typeface="Arial" charset="0"/>
                <a:cs typeface="Arial" charset="0"/>
              </a:rPr>
              <a:t>Purves </a:t>
            </a:r>
            <a:r>
              <a:rPr lang="en-GB" sz="1477" dirty="0">
                <a:ea typeface="Arial" charset="0"/>
                <a:cs typeface="Arial" charset="0"/>
              </a:rPr>
              <a:t>et al., </a:t>
            </a:r>
            <a:r>
              <a:rPr lang="en-GB" sz="1477" dirty="0" err="1" smtClean="0">
                <a:ea typeface="Arial" charset="0"/>
                <a:cs typeface="Arial" charset="0"/>
              </a:rPr>
              <a:t>NEUROSCIENZE</a:t>
            </a:r>
            <a:r>
              <a:rPr lang="en-GB" sz="1477" dirty="0" smtClean="0">
                <a:ea typeface="Arial" charset="0"/>
                <a:cs typeface="Arial" charset="0"/>
              </a:rPr>
              <a:t>, </a:t>
            </a:r>
            <a:r>
              <a:rPr lang="en-GB" sz="1477" dirty="0" err="1" smtClean="0">
                <a:ea typeface="Arial" charset="0"/>
                <a:cs typeface="Arial" charset="0"/>
              </a:rPr>
              <a:t>Zanichelli</a:t>
            </a:r>
            <a:endParaRPr lang="en-GB" sz="1477" dirty="0" smtClean="0">
              <a:ea typeface="Arial" charset="0"/>
              <a:cs typeface="Arial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0" y="44624"/>
            <a:ext cx="9144000" cy="49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85" dirty="0" err="1" smtClean="0">
                <a:ea typeface="Arial" charset="0"/>
                <a:cs typeface="Arial" charset="0"/>
              </a:rPr>
              <a:t>DOLORE</a:t>
            </a:r>
            <a:endParaRPr lang="en-GB" sz="2585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12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1696790" y="35332"/>
            <a:ext cx="5750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0" dirty="0" smtClean="0">
                <a:solidFill>
                  <a:srgbClr val="0000FF"/>
                </a:solidFill>
              </a:rPr>
              <a:t>MECCANISMI DI BASE, IPERALGESIA </a:t>
            </a:r>
            <a:r>
              <a:rPr lang="it-IT" altLang="it-IT" sz="1800" b="0" dirty="0">
                <a:solidFill>
                  <a:srgbClr val="0000FF"/>
                </a:solidFill>
              </a:rPr>
              <a:t>E </a:t>
            </a:r>
            <a:r>
              <a:rPr lang="it-IT" altLang="it-IT" sz="1800" b="0" dirty="0" smtClean="0">
                <a:solidFill>
                  <a:srgbClr val="0000FF"/>
                </a:solidFill>
              </a:rPr>
              <a:t>ALLODINIA</a:t>
            </a:r>
            <a:endParaRPr lang="it-IT" altLang="it-IT" sz="1800" b="0" dirty="0">
              <a:solidFill>
                <a:srgbClr val="0000FF"/>
              </a:solidFill>
            </a:endParaRPr>
          </a:p>
        </p:txBody>
      </p:sp>
      <p:pic>
        <p:nvPicPr>
          <p:cNvPr id="33795" name="Immagine 13" descr="dolore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0"/>
          <a:stretch/>
        </p:blipFill>
        <p:spPr bwMode="auto">
          <a:xfrm>
            <a:off x="3352800" y="476250"/>
            <a:ext cx="4767312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11"/>
          <p:cNvSpPr txBox="1">
            <a:spLocks noChangeArrowheads="1"/>
          </p:cNvSpPr>
          <p:nvPr/>
        </p:nvSpPr>
        <p:spPr bwMode="auto">
          <a:xfrm>
            <a:off x="395536" y="3140968"/>
            <a:ext cx="27717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400" dirty="0"/>
              <a:t>Sostanza P</a:t>
            </a:r>
            <a:r>
              <a:rPr lang="it-IT" altLang="it-IT" sz="1400" b="0" dirty="0"/>
              <a:t>: edema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it-IT" altLang="it-IT" sz="1400" b="0" dirty="0"/>
          </a:p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400" dirty="0"/>
              <a:t>CGRP</a:t>
            </a:r>
            <a:r>
              <a:rPr lang="it-IT" altLang="it-IT" sz="1400" b="0" dirty="0"/>
              <a:t> (peptide correlato al gene della calcitonina): vasodilatazione e edema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727893" y="3841303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0" dirty="0" smtClean="0"/>
              <a:t>K</a:t>
            </a:r>
            <a:r>
              <a:rPr lang="it-IT" sz="1400" b="0" baseline="30000" dirty="0" smtClean="0"/>
              <a:t>+</a:t>
            </a:r>
            <a:endParaRPr lang="it-IT" sz="1400" b="0" baseline="30000" dirty="0"/>
          </a:p>
        </p:txBody>
      </p:sp>
      <p:cxnSp>
        <p:nvCxnSpPr>
          <p:cNvPr id="5" name="Connettore 2 4"/>
          <p:cNvCxnSpPr/>
          <p:nvPr/>
        </p:nvCxnSpPr>
        <p:spPr bwMode="auto">
          <a:xfrm>
            <a:off x="6644848" y="3717032"/>
            <a:ext cx="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Connettore 2 6"/>
          <p:cNvCxnSpPr/>
          <p:nvPr/>
        </p:nvCxnSpPr>
        <p:spPr bwMode="auto">
          <a:xfrm flipH="1" flipV="1">
            <a:off x="5628754" y="3645024"/>
            <a:ext cx="186531" cy="2160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CasellaDiTesto 1"/>
          <p:cNvSpPr txBox="1">
            <a:spLocks noChangeArrowheads="1"/>
          </p:cNvSpPr>
          <p:nvPr/>
        </p:nvSpPr>
        <p:spPr bwMode="auto">
          <a:xfrm>
            <a:off x="6588224" y="6553054"/>
            <a:ext cx="2527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000" b="0" dirty="0"/>
              <a:t>Modificata da </a:t>
            </a:r>
            <a:r>
              <a:rPr lang="it-IT" altLang="it-IT" sz="1000" b="0" dirty="0" err="1"/>
              <a:t>Purves</a:t>
            </a:r>
            <a:r>
              <a:rPr lang="it-IT" altLang="it-IT" sz="1000" b="0" dirty="0"/>
              <a:t> et al., Neuroscienze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1700808"/>
            <a:ext cx="291579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0" dirty="0"/>
              <a:t>ALLODINIA: </a:t>
            </a:r>
            <a:r>
              <a:rPr lang="it-IT" b="0" dirty="0" smtClean="0"/>
              <a:t>dolore </a:t>
            </a:r>
            <a:r>
              <a:rPr lang="it-IT" b="0" dirty="0"/>
              <a:t>suscitato da uno stimolo che normalmente non è in grado di provocare una sensazione dolorosa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251520" y="797803"/>
            <a:ext cx="291579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0" dirty="0" smtClean="0"/>
              <a:t>IPERALGESIA: aumentata </a:t>
            </a:r>
            <a:r>
              <a:rPr lang="it-IT" b="0" dirty="0"/>
              <a:t>sensibilità ad avvertire uno stimolo </a:t>
            </a:r>
            <a:r>
              <a:rPr lang="it-IT" b="0" dirty="0" smtClean="0"/>
              <a:t>dolorifico</a:t>
            </a:r>
            <a:endParaRPr lang="it-IT" b="0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79512" y="5296272"/>
            <a:ext cx="3446958" cy="144509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10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37146" y="5294818"/>
            <a:ext cx="112723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100" dirty="0"/>
              <a:t>Sostanza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100" dirty="0"/>
              <a:t>Potassio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100" dirty="0"/>
              <a:t>Prostaglandine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100" dirty="0"/>
              <a:t>Leucotrieni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100" dirty="0"/>
              <a:t>Serotonina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100" dirty="0"/>
              <a:t>Bradichinina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100" dirty="0"/>
              <a:t>Istamina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100" dirty="0"/>
              <a:t>Sostanza </a:t>
            </a:r>
            <a:r>
              <a:rPr lang="it-IT" altLang="it-IT" sz="1100" dirty="0" err="1"/>
              <a:t>P</a:t>
            </a:r>
            <a:endParaRPr lang="it-IT" altLang="it-IT" sz="1100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165946" y="5294818"/>
            <a:ext cx="143500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100" dirty="0"/>
              <a:t>Sorgente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100" dirty="0"/>
              <a:t>Cellule danneggiate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100" dirty="0"/>
              <a:t>Cellule danneggiate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100" dirty="0"/>
              <a:t>Cellule danneggiate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100" dirty="0"/>
              <a:t>Piastrine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100" dirty="0"/>
              <a:t>Plasma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100" dirty="0"/>
              <a:t>Mastociti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100" dirty="0"/>
              <a:t>Fibre afferenti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260946" y="5506253"/>
            <a:ext cx="344695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10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267744" y="4797152"/>
            <a:ext cx="69602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100">
                <a:solidFill>
                  <a:srgbClr val="FF0000"/>
                </a:solidFill>
              </a:rPr>
              <a:t>Aspirina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705385" y="4365104"/>
            <a:ext cx="105830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100">
                <a:solidFill>
                  <a:srgbClr val="FF0000"/>
                </a:solidFill>
              </a:rPr>
              <a:t>ciclossigenasi</a:t>
            </a:r>
            <a:endParaRPr lang="it-IT" altLang="it-IT" sz="1100" dirty="0">
              <a:solidFill>
                <a:srgbClr val="FF0000"/>
              </a:solidFill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1187624" y="4725144"/>
            <a:ext cx="0" cy="936104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100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403648" y="4941168"/>
            <a:ext cx="65755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100">
                <a:solidFill>
                  <a:srgbClr val="FF0000"/>
                </a:solidFill>
              </a:rPr>
              <a:t>inibisce</a:t>
            </a:r>
          </a:p>
        </p:txBody>
      </p:sp>
      <p:cxnSp>
        <p:nvCxnSpPr>
          <p:cNvPr id="9" name="Connettore 2 8"/>
          <p:cNvCxnSpPr/>
          <p:nvPr/>
        </p:nvCxnSpPr>
        <p:spPr bwMode="auto">
          <a:xfrm flipH="1">
            <a:off x="1331640" y="4941168"/>
            <a:ext cx="86409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50588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924944"/>
            <a:ext cx="5976664" cy="3893661"/>
          </a:xfrm>
          <a:prstGeom prst="rect">
            <a:avLst/>
          </a:prstGeom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0"/>
            <a:ext cx="5436096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sz="2400" cap="all" dirty="0" smtClean="0">
                <a:solidFill>
                  <a:srgbClr val="0000FF"/>
                </a:solidFill>
              </a:rPr>
              <a:t>TIPI DI FIBRE NERVOSE</a:t>
            </a:r>
            <a:endParaRPr lang="it-IT" altLang="it-IT" sz="2400" dirty="0">
              <a:solidFill>
                <a:srgbClr val="0000FF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/>
          </p:nvPr>
        </p:nvGraphicFramePr>
        <p:xfrm>
          <a:off x="251520" y="764704"/>
          <a:ext cx="4032448" cy="18467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40095"/>
                <a:gridCol w="1092121"/>
                <a:gridCol w="1092121"/>
                <a:gridCol w="1008111"/>
              </a:tblGrid>
              <a:tr h="586803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TIPO</a:t>
                      </a:r>
                      <a:endParaRPr lang="it-IT" sz="1400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diametro (</a:t>
                      </a:r>
                      <a:r>
                        <a:rPr lang="it-IT" sz="1400" dirty="0" smtClean="0">
                          <a:latin typeface="Symbol" charset="2"/>
                          <a:ea typeface="Symbol" charset="2"/>
                          <a:cs typeface="Symbol" charset="2"/>
                        </a:rPr>
                        <a:t>m</a:t>
                      </a:r>
                      <a:r>
                        <a:rPr lang="it-IT" sz="1400" dirty="0" smtClean="0"/>
                        <a:t>m)</a:t>
                      </a:r>
                      <a:endParaRPr lang="it-IT" sz="1400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velocità (m/sec)</a:t>
                      </a:r>
                      <a:endParaRPr lang="it-IT" sz="1400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mielina</a:t>
                      </a:r>
                      <a:endParaRPr lang="it-IT" sz="1400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419967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A</a:t>
                      </a:r>
                      <a:r>
                        <a:rPr lang="it-IT" sz="1400" b="1" dirty="0" smtClean="0">
                          <a:latin typeface="Symbol" charset="2"/>
                          <a:ea typeface="Symbol" charset="2"/>
                          <a:cs typeface="Symbol" charset="2"/>
                        </a:rPr>
                        <a:t>b</a:t>
                      </a:r>
                      <a:endParaRPr lang="it-IT" sz="1400" b="1" dirty="0">
                        <a:latin typeface="Symbol" charset="2"/>
                        <a:ea typeface="Symbol" charset="2"/>
                        <a:cs typeface="Symbol" charset="2"/>
                      </a:endParaRPr>
                    </a:p>
                  </a:txBody>
                  <a:tcPr>
                    <a:solidFill>
                      <a:srgbClr val="0000FF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6-12</a:t>
                      </a:r>
                    </a:p>
                  </a:txBody>
                  <a:tcPr>
                    <a:solidFill>
                      <a:srgbClr val="0000FF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33-75</a:t>
                      </a:r>
                      <a:endParaRPr lang="it-IT" sz="1400" dirty="0"/>
                    </a:p>
                  </a:txBody>
                  <a:tcPr>
                    <a:solidFill>
                      <a:srgbClr val="0000FF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SI</a:t>
                      </a:r>
                      <a:endParaRPr lang="it-IT" sz="1400" dirty="0"/>
                    </a:p>
                  </a:txBody>
                  <a:tcPr>
                    <a:solidFill>
                      <a:srgbClr val="0000FF">
                        <a:alpha val="7843"/>
                      </a:srgbClr>
                    </a:solidFill>
                  </a:tcPr>
                </a:tc>
              </a:tr>
              <a:tr h="419967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A</a:t>
                      </a:r>
                      <a:r>
                        <a:rPr lang="it-IT" sz="1400" b="1" dirty="0" smtClean="0">
                          <a:latin typeface="Symbol" charset="2"/>
                          <a:ea typeface="Symbol" charset="2"/>
                          <a:cs typeface="Symbol" charset="2"/>
                        </a:rPr>
                        <a:t>d</a:t>
                      </a:r>
                      <a:endParaRPr lang="it-IT" sz="1400" b="1" dirty="0">
                        <a:latin typeface="Symbol" charset="2"/>
                        <a:ea typeface="Symbol" charset="2"/>
                        <a:cs typeface="Symbol" charset="2"/>
                      </a:endParaRPr>
                    </a:p>
                  </a:txBody>
                  <a:tcPr>
                    <a:solidFill>
                      <a:srgbClr val="000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1-5</a:t>
                      </a:r>
                      <a:endParaRPr lang="it-IT" sz="1400" dirty="0"/>
                    </a:p>
                  </a:txBody>
                  <a:tcPr>
                    <a:solidFill>
                      <a:srgbClr val="000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3-30</a:t>
                      </a:r>
                      <a:endParaRPr lang="it-IT" sz="1400" dirty="0"/>
                    </a:p>
                  </a:txBody>
                  <a:tcPr>
                    <a:solidFill>
                      <a:srgbClr val="000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SI</a:t>
                      </a:r>
                      <a:endParaRPr lang="it-IT" sz="1400" dirty="0"/>
                    </a:p>
                  </a:txBody>
                  <a:tcPr>
                    <a:solidFill>
                      <a:srgbClr val="0000FF">
                        <a:alpha val="50196"/>
                      </a:srgbClr>
                    </a:solidFill>
                  </a:tcPr>
                </a:tc>
              </a:tr>
              <a:tr h="419967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C</a:t>
                      </a:r>
                      <a:endParaRPr lang="it-IT" sz="1400" b="1" dirty="0"/>
                    </a:p>
                  </a:txBody>
                  <a:tcPr>
                    <a:solidFill>
                      <a:srgbClr val="000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0,2-1,5</a:t>
                      </a:r>
                      <a:endParaRPr lang="it-IT" sz="1400" dirty="0"/>
                    </a:p>
                  </a:txBody>
                  <a:tcPr>
                    <a:solidFill>
                      <a:srgbClr val="000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0,5-2</a:t>
                      </a:r>
                      <a:endParaRPr lang="it-IT" sz="1400" dirty="0"/>
                    </a:p>
                  </a:txBody>
                  <a:tcPr>
                    <a:solidFill>
                      <a:srgbClr val="0000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NO</a:t>
                      </a:r>
                      <a:endParaRPr lang="it-IT" sz="1400" dirty="0"/>
                    </a:p>
                  </a:txBody>
                  <a:tcPr>
                    <a:solidFill>
                      <a:srgbClr val="0000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4"/>
          <a:stretch/>
        </p:blipFill>
        <p:spPr>
          <a:xfrm rot="16200000" flipH="1" flipV="1">
            <a:off x="5449363" y="609489"/>
            <a:ext cx="4221938" cy="3096344"/>
          </a:xfrm>
          <a:prstGeom prst="rect">
            <a:avLst/>
          </a:prstGeom>
        </p:spPr>
      </p:pic>
      <p:cxnSp>
        <p:nvCxnSpPr>
          <p:cNvPr id="8" name="Connettore 2 7"/>
          <p:cNvCxnSpPr/>
          <p:nvPr/>
        </p:nvCxnSpPr>
        <p:spPr bwMode="auto">
          <a:xfrm flipV="1">
            <a:off x="4427984" y="1052736"/>
            <a:ext cx="1512168" cy="5040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Connettore 2 9"/>
          <p:cNvCxnSpPr/>
          <p:nvPr/>
        </p:nvCxnSpPr>
        <p:spPr bwMode="auto">
          <a:xfrm>
            <a:off x="4427984" y="2420888"/>
            <a:ext cx="2088232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Connettore 2 11"/>
          <p:cNvCxnSpPr/>
          <p:nvPr/>
        </p:nvCxnSpPr>
        <p:spPr bwMode="auto">
          <a:xfrm flipV="1">
            <a:off x="4427984" y="1412776"/>
            <a:ext cx="1512168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6940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4632"/>
            <a:ext cx="5472608" cy="6688744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6200" y="457200"/>
            <a:ext cx="3276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dirty="0" smtClean="0">
                <a:solidFill>
                  <a:srgbClr val="0000FF"/>
                </a:solidFill>
              </a:rPr>
              <a:t>PRINCIPALI VIE </a:t>
            </a:r>
            <a:r>
              <a:rPr lang="it-IT" altLang="it-IT" sz="2400" dirty="0">
                <a:solidFill>
                  <a:srgbClr val="0000FF"/>
                </a:solidFill>
              </a:rPr>
              <a:t>DELLA </a:t>
            </a:r>
            <a:r>
              <a:rPr lang="it-IT" altLang="it-IT" sz="2400" dirty="0" smtClean="0">
                <a:solidFill>
                  <a:srgbClr val="0000FF"/>
                </a:solidFill>
              </a:rPr>
              <a:t>SENSIBILITÀ</a:t>
            </a:r>
            <a:r>
              <a:rPr lang="it-IT" altLang="ja-JP" sz="2400" dirty="0" smtClean="0">
                <a:solidFill>
                  <a:srgbClr val="0000FF"/>
                </a:solidFill>
              </a:rPr>
              <a:t> </a:t>
            </a:r>
            <a:r>
              <a:rPr lang="it-IT" altLang="ja-JP" sz="2400" dirty="0">
                <a:solidFill>
                  <a:srgbClr val="0000FF"/>
                </a:solidFill>
              </a:rPr>
              <a:t>DOLORIFICA</a:t>
            </a:r>
            <a:endParaRPr lang="it-IT" altLang="it-IT" sz="2400" dirty="0"/>
          </a:p>
        </p:txBody>
      </p:sp>
      <p:sp>
        <p:nvSpPr>
          <p:cNvPr id="4" name="Ovale 3"/>
          <p:cNvSpPr/>
          <p:nvPr/>
        </p:nvSpPr>
        <p:spPr bwMode="auto">
          <a:xfrm>
            <a:off x="7848000" y="3852000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60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5" descr="dolore cortec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90600"/>
            <a:ext cx="4032250" cy="538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Text Box 6"/>
          <p:cNvSpPr txBox="1">
            <a:spLocks noChangeArrowheads="1"/>
          </p:cNvSpPr>
          <p:nvPr/>
        </p:nvSpPr>
        <p:spPr bwMode="auto">
          <a:xfrm>
            <a:off x="1828800" y="152400"/>
            <a:ext cx="5049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FF"/>
                </a:solidFill>
              </a:rPr>
              <a:t>LOCALIZZAZIONI CORTICALI DEL DOLORE</a:t>
            </a:r>
          </a:p>
        </p:txBody>
      </p:sp>
      <p:sp>
        <p:nvSpPr>
          <p:cNvPr id="50179" name="Text Box 7"/>
          <p:cNvSpPr txBox="1">
            <a:spLocks noChangeArrowheads="1"/>
          </p:cNvSpPr>
          <p:nvPr/>
        </p:nvSpPr>
        <p:spPr bwMode="auto">
          <a:xfrm>
            <a:off x="76200" y="914400"/>
            <a:ext cx="24384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0000FF"/>
                </a:solidFill>
              </a:rPr>
              <a:t>Corteccia somatosensoriale primaria.</a:t>
            </a:r>
            <a:endParaRPr lang="it-IT" altLang="it-IT" sz="1600"/>
          </a:p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600"/>
              <a:t>Non influenzata dalla analgesia ipnotica: componenti sensoriali della stimolazione dolorosa</a:t>
            </a:r>
          </a:p>
        </p:txBody>
      </p:sp>
      <p:sp>
        <p:nvSpPr>
          <p:cNvPr id="50180" name="Rectangle 8"/>
          <p:cNvSpPr>
            <a:spLocks noChangeArrowheads="1"/>
          </p:cNvSpPr>
          <p:nvPr/>
        </p:nvSpPr>
        <p:spPr bwMode="auto">
          <a:xfrm>
            <a:off x="2590800" y="654050"/>
            <a:ext cx="996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/>
              <a:t>Controllo</a:t>
            </a:r>
          </a:p>
        </p:txBody>
      </p:sp>
      <p:sp>
        <p:nvSpPr>
          <p:cNvPr id="50181" name="Rectangle 9"/>
          <p:cNvSpPr>
            <a:spLocks noChangeArrowheads="1"/>
          </p:cNvSpPr>
          <p:nvPr/>
        </p:nvSpPr>
        <p:spPr bwMode="auto">
          <a:xfrm>
            <a:off x="4572000" y="654050"/>
            <a:ext cx="1833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/>
              <a:t>Analgesia ipnotica</a:t>
            </a:r>
          </a:p>
        </p:txBody>
      </p:sp>
      <p:sp>
        <p:nvSpPr>
          <p:cNvPr id="50182" name="Rectangle 10"/>
          <p:cNvSpPr>
            <a:spLocks noChangeArrowheads="1"/>
          </p:cNvSpPr>
          <p:nvPr/>
        </p:nvSpPr>
        <p:spPr bwMode="auto">
          <a:xfrm>
            <a:off x="6629400" y="4114800"/>
            <a:ext cx="23622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0000FF"/>
                </a:solidFill>
              </a:rPr>
              <a:t>Corteccia cingolata anteriore.</a:t>
            </a:r>
            <a:endParaRPr lang="it-IT" altLang="it-IT" sz="16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600"/>
              <a:t>Minore attivazione con analgesia ipnotica: componenti emotive della stimolazione dolorosa</a:t>
            </a:r>
          </a:p>
        </p:txBody>
      </p:sp>
      <p:sp>
        <p:nvSpPr>
          <p:cNvPr id="50183" name="Line 11"/>
          <p:cNvSpPr>
            <a:spLocks noChangeShapeType="1"/>
          </p:cNvSpPr>
          <p:nvPr/>
        </p:nvSpPr>
        <p:spPr bwMode="auto">
          <a:xfrm flipH="1" flipV="1">
            <a:off x="5562600" y="3733800"/>
            <a:ext cx="10668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0184" name="Line 12"/>
          <p:cNvSpPr>
            <a:spLocks noChangeShapeType="1"/>
          </p:cNvSpPr>
          <p:nvPr/>
        </p:nvSpPr>
        <p:spPr bwMode="auto">
          <a:xfrm>
            <a:off x="2362200" y="1447800"/>
            <a:ext cx="3276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0185" name="Line 13"/>
          <p:cNvSpPr>
            <a:spLocks noChangeShapeType="1"/>
          </p:cNvSpPr>
          <p:nvPr/>
        </p:nvSpPr>
        <p:spPr bwMode="auto">
          <a:xfrm>
            <a:off x="2362200" y="1447800"/>
            <a:ext cx="12192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0186" name="Line 14"/>
          <p:cNvSpPr>
            <a:spLocks noChangeShapeType="1"/>
          </p:cNvSpPr>
          <p:nvPr/>
        </p:nvSpPr>
        <p:spPr bwMode="auto">
          <a:xfrm flipH="1" flipV="1">
            <a:off x="4419600" y="4343400"/>
            <a:ext cx="22098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Immagine 1" descr="dolo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63"/>
          <a:stretch>
            <a:fillRect/>
          </a:stretch>
        </p:blipFill>
        <p:spPr bwMode="auto">
          <a:xfrm>
            <a:off x="206375" y="908050"/>
            <a:ext cx="642302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CasellaDiTesto 2"/>
          <p:cNvSpPr txBox="1">
            <a:spLocks noChangeArrowheads="1"/>
          </p:cNvSpPr>
          <p:nvPr/>
        </p:nvSpPr>
        <p:spPr bwMode="auto">
          <a:xfrm>
            <a:off x="6540500" y="6551613"/>
            <a:ext cx="2527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it-IT" sz="1000" b="0"/>
              <a:t>Modificata da Purves et al., Neuroscienze</a:t>
            </a:r>
          </a:p>
        </p:txBody>
      </p:sp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1614488" y="0"/>
            <a:ext cx="5913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it-IT" sz="1800" b="0">
                <a:solidFill>
                  <a:srgbClr val="0000FF"/>
                </a:solidFill>
              </a:rPr>
              <a:t>DIVERSI ASPETTI DELLA PERCEZIONE DOLORIFICA</a:t>
            </a:r>
          </a:p>
        </p:txBody>
      </p:sp>
      <p:sp>
        <p:nvSpPr>
          <p:cNvPr id="6" name="Rettangolo arrotondato 5"/>
          <p:cNvSpPr/>
          <p:nvPr/>
        </p:nvSpPr>
        <p:spPr bwMode="auto">
          <a:xfrm>
            <a:off x="2051050" y="1341438"/>
            <a:ext cx="936625" cy="6477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it-IT" sz="200" b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9941" name="CasellaDiTesto 6"/>
          <p:cNvSpPr txBox="1">
            <a:spLocks noChangeArrowheads="1"/>
          </p:cNvSpPr>
          <p:nvPr/>
        </p:nvSpPr>
        <p:spPr bwMode="auto">
          <a:xfrm>
            <a:off x="1979613" y="1425575"/>
            <a:ext cx="11525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altLang="it-IT" sz="1100" b="0"/>
              <a:t>Corteccia prefrontale</a:t>
            </a:r>
          </a:p>
        </p:txBody>
      </p:sp>
      <p:sp>
        <p:nvSpPr>
          <p:cNvPr id="39942" name="Freccia sinistra 7"/>
          <p:cNvSpPr>
            <a:spLocks noChangeArrowheads="1"/>
          </p:cNvSpPr>
          <p:nvPr/>
        </p:nvSpPr>
        <p:spPr bwMode="auto">
          <a:xfrm>
            <a:off x="3038475" y="1557338"/>
            <a:ext cx="576263" cy="244475"/>
          </a:xfrm>
          <a:prstGeom prst="leftArrow">
            <a:avLst>
              <a:gd name="adj1" fmla="val 50000"/>
              <a:gd name="adj2" fmla="val 50046"/>
            </a:avLst>
          </a:prstGeom>
          <a:solidFill>
            <a:srgbClr val="A3A3E0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it-IT" altLang="it-IT" sz="200" b="0">
              <a:solidFill>
                <a:srgbClr val="000000"/>
              </a:solidFill>
            </a:endParaRPr>
          </a:p>
        </p:txBody>
      </p:sp>
      <p:sp>
        <p:nvSpPr>
          <p:cNvPr id="39943" name="CasellaDiTesto 8"/>
          <p:cNvSpPr txBox="1">
            <a:spLocks noChangeArrowheads="1"/>
          </p:cNvSpPr>
          <p:nvPr/>
        </p:nvSpPr>
        <p:spPr bwMode="auto">
          <a:xfrm>
            <a:off x="438150" y="658813"/>
            <a:ext cx="1238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altLang="it-IT" sz="1100" b="0"/>
              <a:t>NOCICEZIONE</a:t>
            </a:r>
          </a:p>
        </p:txBody>
      </p:sp>
      <p:sp>
        <p:nvSpPr>
          <p:cNvPr id="39944" name="CasellaDiTesto 9"/>
          <p:cNvSpPr txBox="1">
            <a:spLocks noChangeArrowheads="1"/>
          </p:cNvSpPr>
          <p:nvPr/>
        </p:nvSpPr>
        <p:spPr bwMode="auto">
          <a:xfrm>
            <a:off x="1908175" y="404813"/>
            <a:ext cx="1295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altLang="it-IT" sz="1100" b="0"/>
              <a:t>CONSEGUENZE EMOTIVE A LUNGO TERMINE</a:t>
            </a:r>
          </a:p>
        </p:txBody>
      </p:sp>
      <p:sp>
        <p:nvSpPr>
          <p:cNvPr id="39945" name="CasellaDiTesto 10"/>
          <p:cNvSpPr txBox="1">
            <a:spLocks noChangeArrowheads="1"/>
          </p:cNvSpPr>
          <p:nvPr/>
        </p:nvSpPr>
        <p:spPr bwMode="auto">
          <a:xfrm>
            <a:off x="4427538" y="488950"/>
            <a:ext cx="12969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altLang="it-IT" sz="1100" b="0"/>
              <a:t>CONSEGUENZE EMOTIVE IMMEDIATE</a:t>
            </a:r>
          </a:p>
        </p:txBody>
      </p:sp>
      <p:sp>
        <p:nvSpPr>
          <p:cNvPr id="39946" name="Rettangolo 11"/>
          <p:cNvSpPr>
            <a:spLocks noChangeArrowheads="1"/>
          </p:cNvSpPr>
          <p:nvPr/>
        </p:nvSpPr>
        <p:spPr bwMode="auto">
          <a:xfrm>
            <a:off x="7667625" y="836613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it-IT" altLang="it-IT" sz="200" b="0">
              <a:solidFill>
                <a:srgbClr val="000000"/>
              </a:solidFill>
            </a:endParaRPr>
          </a:p>
        </p:txBody>
      </p:sp>
      <p:sp>
        <p:nvSpPr>
          <p:cNvPr id="40971" name="Text Box 1035"/>
          <p:cNvSpPr txBox="1">
            <a:spLocks noChangeArrowheads="1"/>
          </p:cNvSpPr>
          <p:nvPr/>
        </p:nvSpPr>
        <p:spPr bwMode="auto">
          <a:xfrm>
            <a:off x="6172200" y="4343400"/>
            <a:ext cx="2895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it-IT" sz="1200" b="0"/>
              <a:t>Il sistema antero-laterale (spino-talamico) fornisce le informazioni nocicettive a diverse parti del tronco dell</a:t>
            </a:r>
            <a:r>
              <a:rPr lang="ja-JP" altLang="it-IT" sz="1200" b="0"/>
              <a:t>’</a:t>
            </a:r>
            <a:r>
              <a:rPr lang="it-IT" altLang="ja-JP" sz="1200" b="0"/>
              <a:t>encefalo, mesencefalo e diencefalo, che contribuiscolo ai differenti aspetti della percezione del dolore: quelli responsabili della discriminazione sensoriale (nocicezione) e quelli responsabili delle risposte affettive e motivazionali (sistema limbico)</a:t>
            </a:r>
            <a:endParaRPr lang="it-IT" altLang="it-IT" sz="1200" b="0"/>
          </a:p>
        </p:txBody>
      </p:sp>
      <p:sp>
        <p:nvSpPr>
          <p:cNvPr id="40973" name="Text Box 1037"/>
          <p:cNvSpPr txBox="1">
            <a:spLocks noChangeArrowheads="1"/>
          </p:cNvSpPr>
          <p:nvPr/>
        </p:nvSpPr>
        <p:spPr bwMode="auto">
          <a:xfrm>
            <a:off x="6689725" y="1498600"/>
            <a:ext cx="11382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b="0">
                <a:ea typeface="ＭＳ Ｐゴシック" charset="0"/>
              </a:rPr>
              <a:t>sistema limbico</a:t>
            </a:r>
          </a:p>
        </p:txBody>
      </p:sp>
    </p:spTree>
    <p:extLst>
      <p:ext uri="{BB962C8B-B14F-4D97-AF65-F5344CB8AC3E}">
        <p14:creationId xmlns:p14="http://schemas.microsoft.com/office/powerpoint/2010/main" val="146510924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Immagine 1" descr="36849100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13"/>
          <a:stretch>
            <a:fillRect/>
          </a:stretch>
        </p:blipFill>
        <p:spPr bwMode="auto">
          <a:xfrm>
            <a:off x="4788917" y="1835150"/>
            <a:ext cx="4319587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8" name="Immagine 6" descr="36849100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8"/>
          <a:stretch>
            <a:fillRect/>
          </a:stretch>
        </p:blipFill>
        <p:spPr bwMode="auto">
          <a:xfrm>
            <a:off x="107504" y="3356992"/>
            <a:ext cx="45974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152400" y="44624"/>
            <a:ext cx="8991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altLang="x-none" sz="2400" b="0" dirty="0">
                <a:solidFill>
                  <a:srgbClr val="0000FF"/>
                </a:solidFill>
              </a:rPr>
              <a:t>CONTROLLO </a:t>
            </a:r>
            <a:r>
              <a:rPr lang="it-IT" altLang="ja-JP" sz="2400" dirty="0">
                <a:solidFill>
                  <a:srgbClr val="0000FF"/>
                </a:solidFill>
              </a:rPr>
              <a:t>NERVOSO</a:t>
            </a:r>
            <a:r>
              <a:rPr lang="it-IT" altLang="x-none" sz="2400" b="0" dirty="0" smtClean="0">
                <a:solidFill>
                  <a:srgbClr val="0000FF"/>
                </a:solidFill>
              </a:rPr>
              <a:t> </a:t>
            </a:r>
            <a:r>
              <a:rPr lang="it-IT" altLang="x-none" sz="2400" b="0" dirty="0">
                <a:solidFill>
                  <a:srgbClr val="0000FF"/>
                </a:solidFill>
              </a:rPr>
              <a:t>DELLA </a:t>
            </a:r>
            <a:r>
              <a:rPr lang="it-IT" altLang="x-none" sz="2400" b="0" dirty="0" smtClean="0">
                <a:solidFill>
                  <a:srgbClr val="0000FF"/>
                </a:solidFill>
              </a:rPr>
              <a:t>SENSIBILITÀ</a:t>
            </a:r>
            <a:r>
              <a:rPr lang="it-IT" altLang="ja-JP" sz="2400" b="0" dirty="0" smtClean="0">
                <a:solidFill>
                  <a:srgbClr val="0000FF"/>
                </a:solidFill>
              </a:rPr>
              <a:t> DOLORIFICA:</a:t>
            </a:r>
          </a:p>
          <a:p>
            <a:r>
              <a:rPr lang="it-IT" altLang="ja-JP" sz="2400" dirty="0" smtClean="0">
                <a:solidFill>
                  <a:srgbClr val="0000FF"/>
                </a:solidFill>
              </a:rPr>
              <a:t>a cancello</a:t>
            </a:r>
            <a:r>
              <a:rPr lang="it-IT" altLang="ja-JP" sz="2400" b="0" dirty="0" smtClean="0">
                <a:solidFill>
                  <a:srgbClr val="0000FF"/>
                </a:solidFill>
              </a:rPr>
              <a:t> </a:t>
            </a:r>
            <a:endParaRPr lang="it-IT" altLang="ja-JP" sz="2400" b="0" dirty="0"/>
          </a:p>
        </p:txBody>
      </p:sp>
      <p:cxnSp>
        <p:nvCxnSpPr>
          <p:cNvPr id="4" name="Connettore 1 3"/>
          <p:cNvCxnSpPr/>
          <p:nvPr/>
        </p:nvCxnSpPr>
        <p:spPr bwMode="auto">
          <a:xfrm>
            <a:off x="4716016" y="836712"/>
            <a:ext cx="0" cy="59046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Connettore 1 5"/>
          <p:cNvCxnSpPr/>
          <p:nvPr/>
        </p:nvCxnSpPr>
        <p:spPr bwMode="auto">
          <a:xfrm flipV="1">
            <a:off x="4716016" y="4293097"/>
            <a:ext cx="4319587" cy="42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53" y="1196752"/>
            <a:ext cx="1563331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4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1"/>
          <p:cNvSpPr txBox="1">
            <a:spLocks noChangeArrowheads="1"/>
          </p:cNvSpPr>
          <p:nvPr/>
        </p:nvSpPr>
        <p:spPr bwMode="auto">
          <a:xfrm>
            <a:off x="6444208" y="6640909"/>
            <a:ext cx="2527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000" b="0" dirty="0"/>
              <a:t>Modificata da </a:t>
            </a:r>
            <a:r>
              <a:rPr lang="it-IT" altLang="it-IT" sz="1000" b="0" dirty="0" err="1"/>
              <a:t>Purves</a:t>
            </a:r>
            <a:r>
              <a:rPr lang="it-IT" altLang="it-IT" sz="1000" b="0" dirty="0"/>
              <a:t> et al., Neuroscienze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3420888" y="404664"/>
            <a:ext cx="5471592" cy="6308189"/>
            <a:chOff x="36512" y="505187"/>
            <a:chExt cx="5471592" cy="6308189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40"/>
            <a:stretch/>
          </p:blipFill>
          <p:spPr>
            <a:xfrm>
              <a:off x="179512" y="505187"/>
              <a:ext cx="5328592" cy="6308189"/>
            </a:xfrm>
            <a:prstGeom prst="rect">
              <a:avLst/>
            </a:prstGeom>
          </p:spPr>
        </p:pic>
        <p:sp>
          <p:nvSpPr>
            <p:cNvPr id="3" name="Rettangolo 2"/>
            <p:cNvSpPr/>
            <p:nvPr/>
          </p:nvSpPr>
          <p:spPr bwMode="auto">
            <a:xfrm>
              <a:off x="36512" y="1916832"/>
              <a:ext cx="1727176" cy="187220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55576" y="4016970"/>
            <a:ext cx="2058988" cy="2292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 smtClean="0"/>
              <a:t>Oppioidi </a:t>
            </a:r>
            <a:r>
              <a:rPr lang="it-IT" altLang="it-IT" sz="1600" dirty="0"/>
              <a:t>endogeni: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rgbClr val="FF0000"/>
                </a:solidFill>
              </a:rPr>
              <a:t>Leucina-encefalina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rgbClr val="FF0000"/>
                </a:solidFill>
              </a:rPr>
              <a:t>Metionina-encefalina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6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rgbClr val="FF0000"/>
                </a:solidFill>
                <a:latin typeface="Symbol" charset="2"/>
                <a:sym typeface="Symbol" charset="2"/>
              </a:rPr>
              <a:t></a:t>
            </a:r>
            <a:r>
              <a:rPr lang="it-IT" altLang="it-IT" sz="1600" dirty="0">
                <a:solidFill>
                  <a:srgbClr val="FF0000"/>
                </a:solidFill>
              </a:rPr>
              <a:t>-endorfina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rgbClr val="FF0000"/>
                </a:solidFill>
                <a:latin typeface="Symbol" charset="2"/>
                <a:sym typeface="Symbol" charset="2"/>
              </a:rPr>
              <a:t></a:t>
            </a:r>
            <a:r>
              <a:rPr lang="it-IT" altLang="it-IT" sz="1600" dirty="0">
                <a:solidFill>
                  <a:srgbClr val="FF0000"/>
                </a:solidFill>
              </a:rPr>
              <a:t>-</a:t>
            </a:r>
            <a:r>
              <a:rPr lang="it-IT" altLang="it-IT" sz="1600" dirty="0" err="1">
                <a:solidFill>
                  <a:srgbClr val="FF0000"/>
                </a:solidFill>
              </a:rPr>
              <a:t>neoendorfina</a:t>
            </a:r>
            <a:endParaRPr lang="it-IT" altLang="it-IT" sz="16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16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 err="1">
                <a:solidFill>
                  <a:srgbClr val="FF0000"/>
                </a:solidFill>
              </a:rPr>
              <a:t>Dinorfina</a:t>
            </a:r>
            <a:endParaRPr lang="it-IT" altLang="it-IT" sz="1600" dirty="0">
              <a:solidFill>
                <a:srgbClr val="FF0000"/>
              </a:solidFill>
            </a:endParaRPr>
          </a:p>
        </p:txBody>
      </p:sp>
      <p:sp>
        <p:nvSpPr>
          <p:cNvPr id="4" name="Rettangolo 3"/>
          <p:cNvSpPr/>
          <p:nvPr/>
        </p:nvSpPr>
        <p:spPr bwMode="auto">
          <a:xfrm>
            <a:off x="323528" y="404664"/>
            <a:ext cx="1584176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Rettangolo 1"/>
          <p:cNvSpPr>
            <a:spLocks noChangeArrowheads="1"/>
          </p:cNvSpPr>
          <p:nvPr/>
        </p:nvSpPr>
        <p:spPr bwMode="auto">
          <a:xfrm>
            <a:off x="3491880" y="404664"/>
            <a:ext cx="2304256" cy="11633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00" b="0">
              <a:solidFill>
                <a:srgbClr val="000000"/>
              </a:solidFill>
            </a:endParaRP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67991" y="-27384"/>
            <a:ext cx="90080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0" dirty="0">
                <a:solidFill>
                  <a:srgbClr val="0000FF"/>
                </a:solidFill>
              </a:rPr>
              <a:t>CONTROLLO </a:t>
            </a:r>
            <a:r>
              <a:rPr lang="it-IT" altLang="ja-JP" sz="2400" dirty="0">
                <a:solidFill>
                  <a:srgbClr val="0000FF"/>
                </a:solidFill>
              </a:rPr>
              <a:t>UMORALE</a:t>
            </a:r>
            <a:r>
              <a:rPr lang="it-IT" altLang="it-IT" sz="2400" b="0" dirty="0" smtClean="0">
                <a:solidFill>
                  <a:srgbClr val="0000FF"/>
                </a:solidFill>
              </a:rPr>
              <a:t> </a:t>
            </a:r>
            <a:r>
              <a:rPr lang="it-IT" altLang="it-IT" sz="2400" b="0" dirty="0">
                <a:solidFill>
                  <a:srgbClr val="0000FF"/>
                </a:solidFill>
              </a:rPr>
              <a:t>DELLA SENSIBILITÀ</a:t>
            </a:r>
            <a:r>
              <a:rPr lang="it-IT" altLang="ja-JP" sz="2400" b="0" dirty="0">
                <a:solidFill>
                  <a:srgbClr val="0000FF"/>
                </a:solidFill>
              </a:rPr>
              <a:t> </a:t>
            </a:r>
            <a:r>
              <a:rPr lang="it-IT" altLang="ja-JP" sz="2400" b="0" dirty="0" smtClean="0">
                <a:solidFill>
                  <a:srgbClr val="0000FF"/>
                </a:solidFill>
              </a:rPr>
              <a:t>DOLORIFICA: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ja-JP" sz="2400" dirty="0" smtClean="0">
                <a:solidFill>
                  <a:srgbClr val="0000FF"/>
                </a:solidFill>
              </a:rPr>
              <a:t>umorale</a:t>
            </a:r>
            <a:r>
              <a:rPr lang="it-IT" altLang="ja-JP" sz="2400" b="0" dirty="0" smtClean="0">
                <a:solidFill>
                  <a:srgbClr val="0000FF"/>
                </a:solidFill>
              </a:rPr>
              <a:t> </a:t>
            </a:r>
            <a:endParaRPr lang="it-IT" altLang="ja-JP" sz="2400" b="0" dirty="0"/>
          </a:p>
        </p:txBody>
      </p:sp>
      <p:cxnSp>
        <p:nvCxnSpPr>
          <p:cNvPr id="7" name="Connettore 2 6"/>
          <p:cNvCxnSpPr/>
          <p:nvPr/>
        </p:nvCxnSpPr>
        <p:spPr bwMode="auto">
          <a:xfrm flipV="1">
            <a:off x="2915816" y="1916832"/>
            <a:ext cx="3312368" cy="30963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Connettore 2 10"/>
          <p:cNvCxnSpPr/>
          <p:nvPr/>
        </p:nvCxnSpPr>
        <p:spPr bwMode="auto">
          <a:xfrm flipV="1">
            <a:off x="2915816" y="3068960"/>
            <a:ext cx="3096344" cy="19442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Connettore 2 13"/>
          <p:cNvCxnSpPr/>
          <p:nvPr/>
        </p:nvCxnSpPr>
        <p:spPr bwMode="auto">
          <a:xfrm flipV="1">
            <a:off x="2915816" y="4437112"/>
            <a:ext cx="2592288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Connettore 2 15"/>
          <p:cNvCxnSpPr/>
          <p:nvPr/>
        </p:nvCxnSpPr>
        <p:spPr bwMode="auto">
          <a:xfrm flipV="1">
            <a:off x="2915816" y="4941168"/>
            <a:ext cx="3240360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Connettore 2 17"/>
          <p:cNvCxnSpPr/>
          <p:nvPr/>
        </p:nvCxnSpPr>
        <p:spPr bwMode="auto">
          <a:xfrm>
            <a:off x="2915816" y="5013176"/>
            <a:ext cx="3024336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53" y="1196752"/>
            <a:ext cx="1563331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3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117474" y="76200"/>
            <a:ext cx="89190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FF"/>
                </a:solidFill>
              </a:rPr>
              <a:t>DOLORE RIFERITO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576536"/>
            <a:ext cx="8610600" cy="48768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0" y="8581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rgbClr val="0000FF"/>
                </a:solidFill>
              </a:rPr>
              <a:t>Dolore che viene proiettato a distanza rispetto al viscere in cui origina lo stimolo nocivo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779912" y="3414192"/>
            <a:ext cx="620683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900" smtClean="0"/>
              <a:t>stomaco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17153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Dolore riferi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613"/>
            <a:ext cx="9144000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3048000" y="762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FF"/>
                </a:solidFill>
              </a:rPr>
              <a:t>DOLORE RIFERITO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ttangolo arrotondato 2"/>
          <p:cNvSpPr>
            <a:spLocks noChangeArrowheads="1"/>
          </p:cNvSpPr>
          <p:nvPr/>
        </p:nvSpPr>
        <p:spPr bwMode="auto">
          <a:xfrm>
            <a:off x="971550" y="3789363"/>
            <a:ext cx="7200900" cy="7921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00">
              <a:solidFill>
                <a:srgbClr val="000000"/>
              </a:solidFill>
            </a:endParaRPr>
          </a:p>
        </p:txBody>
      </p:sp>
      <p:sp>
        <p:nvSpPr>
          <p:cNvPr id="64514" name="CasellaDiTesto 6"/>
          <p:cNvSpPr txBox="1">
            <a:spLocks noChangeArrowheads="1"/>
          </p:cNvSpPr>
          <p:nvPr/>
        </p:nvSpPr>
        <p:spPr bwMode="auto">
          <a:xfrm>
            <a:off x="1035050" y="3814763"/>
            <a:ext cx="70754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FFFF"/>
                </a:solidFill>
              </a:rPr>
              <a:t>DOLORE CRONICO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FFFFFF"/>
                </a:solidFill>
              </a:rPr>
              <a:t>elaborazione anomala del dolore e/o delle sensazioni normali</a:t>
            </a:r>
          </a:p>
        </p:txBody>
      </p:sp>
      <p:grpSp>
        <p:nvGrpSpPr>
          <p:cNvPr id="45081" name="Group 25"/>
          <p:cNvGrpSpPr>
            <a:grpSpLocks/>
          </p:cNvGrpSpPr>
          <p:nvPr/>
        </p:nvGrpSpPr>
        <p:grpSpPr bwMode="auto">
          <a:xfrm>
            <a:off x="34925" y="115888"/>
            <a:ext cx="8796338" cy="6610350"/>
            <a:chOff x="22" y="73"/>
            <a:chExt cx="5541" cy="4164"/>
          </a:xfrm>
        </p:grpSpPr>
        <p:sp>
          <p:nvSpPr>
            <p:cNvPr id="64517" name="Rettangolo arrotondato 3"/>
            <p:cNvSpPr>
              <a:spLocks noChangeArrowheads="1"/>
            </p:cNvSpPr>
            <p:nvPr/>
          </p:nvSpPr>
          <p:spPr bwMode="auto">
            <a:xfrm>
              <a:off x="657" y="1979"/>
              <a:ext cx="1270" cy="27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">
                <a:solidFill>
                  <a:srgbClr val="000000"/>
                </a:solidFill>
              </a:endParaRPr>
            </a:p>
          </p:txBody>
        </p:sp>
        <p:sp>
          <p:nvSpPr>
            <p:cNvPr id="64518" name="Rettangolo arrotondato 1"/>
            <p:cNvSpPr>
              <a:spLocks noChangeArrowheads="1"/>
            </p:cNvSpPr>
            <p:nvPr/>
          </p:nvSpPr>
          <p:spPr bwMode="auto">
            <a:xfrm>
              <a:off x="612" y="618"/>
              <a:ext cx="4536" cy="317"/>
            </a:xfrm>
            <a:prstGeom prst="roundRect">
              <a:avLst>
                <a:gd name="adj" fmla="val 16667"/>
              </a:avLst>
            </a:prstGeom>
            <a:solidFill>
              <a:srgbClr val="FF656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">
                <a:solidFill>
                  <a:srgbClr val="000000"/>
                </a:solidFill>
              </a:endParaRPr>
            </a:p>
          </p:txBody>
        </p:sp>
        <p:sp>
          <p:nvSpPr>
            <p:cNvPr id="64519" name="CasellaDiTesto 3"/>
            <p:cNvSpPr txBox="1">
              <a:spLocks noChangeArrowheads="1"/>
            </p:cNvSpPr>
            <p:nvPr/>
          </p:nvSpPr>
          <p:spPr bwMode="auto">
            <a:xfrm>
              <a:off x="2073" y="73"/>
              <a:ext cx="15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malattia o trauma</a:t>
              </a:r>
            </a:p>
          </p:txBody>
        </p:sp>
        <p:cxnSp>
          <p:nvCxnSpPr>
            <p:cNvPr id="64520" name="Connettore 2 5"/>
            <p:cNvCxnSpPr>
              <a:cxnSpLocks noChangeShapeType="1"/>
            </p:cNvCxnSpPr>
            <p:nvPr/>
          </p:nvCxnSpPr>
          <p:spPr bwMode="auto">
            <a:xfrm>
              <a:off x="4025" y="936"/>
              <a:ext cx="0" cy="1451"/>
            </a:xfrm>
            <a:prstGeom prst="straightConnector1">
              <a:avLst/>
            </a:prstGeom>
            <a:noFill/>
            <a:ln w="76200">
              <a:solidFill>
                <a:srgbClr val="72BFC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21" name="CasellaDiTesto 7"/>
            <p:cNvSpPr txBox="1">
              <a:spLocks noChangeArrowheads="1"/>
            </p:cNvSpPr>
            <p:nvPr/>
          </p:nvSpPr>
          <p:spPr bwMode="auto">
            <a:xfrm>
              <a:off x="4399" y="890"/>
              <a:ext cx="5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stress</a:t>
              </a:r>
            </a:p>
          </p:txBody>
        </p:sp>
        <p:sp>
          <p:nvSpPr>
            <p:cNvPr id="64522" name="CasellaDiTesto 8"/>
            <p:cNvSpPr txBox="1">
              <a:spLocks noChangeArrowheads="1"/>
            </p:cNvSpPr>
            <p:nvPr/>
          </p:nvSpPr>
          <p:spPr bwMode="auto">
            <a:xfrm>
              <a:off x="4399" y="1246"/>
              <a:ext cx="11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problemi emotivi</a:t>
              </a:r>
            </a:p>
          </p:txBody>
        </p:sp>
        <p:sp>
          <p:nvSpPr>
            <p:cNvPr id="64523" name="CasellaDiTesto 9"/>
            <p:cNvSpPr txBox="1">
              <a:spLocks noChangeArrowheads="1"/>
            </p:cNvSpPr>
            <p:nvPr/>
          </p:nvSpPr>
          <p:spPr bwMode="auto">
            <a:xfrm>
              <a:off x="4399" y="1603"/>
              <a:ext cx="10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ipersensibilità </a:t>
              </a:r>
            </a:p>
          </p:txBody>
        </p:sp>
        <p:sp>
          <p:nvSpPr>
            <p:cNvPr id="64524" name="CasellaDiTesto 10"/>
            <p:cNvSpPr txBox="1">
              <a:spLocks noChangeArrowheads="1"/>
            </p:cNvSpPr>
            <p:nvPr/>
          </p:nvSpPr>
          <p:spPr bwMode="auto">
            <a:xfrm>
              <a:off x="4399" y="1959"/>
              <a:ext cx="6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plasticità</a:t>
              </a:r>
            </a:p>
          </p:txBody>
        </p:sp>
        <p:cxnSp>
          <p:nvCxnSpPr>
            <p:cNvPr id="64525" name="Connettore 2 12"/>
            <p:cNvCxnSpPr>
              <a:cxnSpLocks noChangeShapeType="1"/>
            </p:cNvCxnSpPr>
            <p:nvPr/>
          </p:nvCxnSpPr>
          <p:spPr bwMode="auto">
            <a:xfrm flipH="1" flipV="1">
              <a:off x="4041" y="1011"/>
              <a:ext cx="381" cy="10"/>
            </a:xfrm>
            <a:prstGeom prst="straightConnector1">
              <a:avLst/>
            </a:prstGeom>
            <a:noFill/>
            <a:ln w="38100">
              <a:solidFill>
                <a:srgbClr val="72BFC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26" name="CasellaDiTesto 17"/>
            <p:cNvSpPr txBox="1">
              <a:spLocks noChangeArrowheads="1"/>
            </p:cNvSpPr>
            <p:nvPr/>
          </p:nvSpPr>
          <p:spPr bwMode="auto">
            <a:xfrm>
              <a:off x="662" y="3219"/>
              <a:ext cx="1263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rgbClr val="0000FF"/>
                  </a:solidFill>
                </a:rPr>
                <a:t>descritto come:</a:t>
              </a:r>
              <a:endParaRPr lang="it-IT" altLang="it-IT" sz="2000"/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bruciore,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scossa elettrica,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formicolio, fitta,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intorpidimento</a:t>
              </a:r>
            </a:p>
          </p:txBody>
        </p:sp>
        <p:cxnSp>
          <p:nvCxnSpPr>
            <p:cNvPr id="64527" name="Connettore 2 19"/>
            <p:cNvCxnSpPr>
              <a:cxnSpLocks noChangeShapeType="1"/>
            </p:cNvCxnSpPr>
            <p:nvPr/>
          </p:nvCxnSpPr>
          <p:spPr bwMode="auto">
            <a:xfrm>
              <a:off x="1293" y="2947"/>
              <a:ext cx="0" cy="227"/>
            </a:xfrm>
            <a:prstGeom prst="straightConnector1">
              <a:avLst/>
            </a:prstGeom>
            <a:noFill/>
            <a:ln w="76200">
              <a:solidFill>
                <a:srgbClr val="72BFC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28" name="CasellaDiTesto 20"/>
            <p:cNvSpPr txBox="1">
              <a:spLocks noChangeArrowheads="1"/>
            </p:cNvSpPr>
            <p:nvPr/>
          </p:nvSpPr>
          <p:spPr bwMode="auto">
            <a:xfrm>
              <a:off x="2296" y="3219"/>
              <a:ext cx="2823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rgbClr val="0000FF"/>
                  </a:solidFill>
                </a:rPr>
                <a:t>si può manifestare con:</a:t>
              </a:r>
              <a:endParaRPr lang="it-IT" altLang="it-IT" sz="2000"/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allodinia: dolore per stimoli tattili non dolorosi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iperalgesia: aumento del dolore per stimoli dolorifici</a:t>
              </a:r>
            </a:p>
          </p:txBody>
        </p:sp>
        <p:cxnSp>
          <p:nvCxnSpPr>
            <p:cNvPr id="64529" name="Connettore 2 21"/>
            <p:cNvCxnSpPr>
              <a:cxnSpLocks noChangeShapeType="1"/>
            </p:cNvCxnSpPr>
            <p:nvPr/>
          </p:nvCxnSpPr>
          <p:spPr bwMode="auto">
            <a:xfrm>
              <a:off x="3691" y="2947"/>
              <a:ext cx="0" cy="227"/>
            </a:xfrm>
            <a:prstGeom prst="straightConnector1">
              <a:avLst/>
            </a:prstGeom>
            <a:noFill/>
            <a:ln w="76200">
              <a:solidFill>
                <a:srgbClr val="72BFC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30" name="CasellaDiTesto 6"/>
            <p:cNvSpPr txBox="1">
              <a:spLocks noChangeArrowheads="1"/>
            </p:cNvSpPr>
            <p:nvPr/>
          </p:nvSpPr>
          <p:spPr bwMode="auto">
            <a:xfrm>
              <a:off x="635" y="644"/>
              <a:ext cx="44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rgbClr val="FFFFFF"/>
                  </a:solidFill>
                </a:rPr>
                <a:t>DOLORE ACUTO</a:t>
              </a:r>
            </a:p>
          </p:txBody>
        </p:sp>
        <p:cxnSp>
          <p:nvCxnSpPr>
            <p:cNvPr id="64531" name="Connettore 2 17"/>
            <p:cNvCxnSpPr>
              <a:cxnSpLocks noChangeShapeType="1"/>
            </p:cNvCxnSpPr>
            <p:nvPr/>
          </p:nvCxnSpPr>
          <p:spPr bwMode="auto">
            <a:xfrm flipH="1">
              <a:off x="1291" y="935"/>
              <a:ext cx="4" cy="1025"/>
            </a:xfrm>
            <a:prstGeom prst="straightConnector1">
              <a:avLst/>
            </a:prstGeom>
            <a:noFill/>
            <a:ln w="76200">
              <a:solidFill>
                <a:srgbClr val="72BFC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32" name="CasellaDiTesto 3"/>
            <p:cNvSpPr txBox="1">
              <a:spLocks noChangeArrowheads="1"/>
            </p:cNvSpPr>
            <p:nvPr/>
          </p:nvSpPr>
          <p:spPr bwMode="auto">
            <a:xfrm>
              <a:off x="654" y="1960"/>
              <a:ext cx="12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NO DOLORE</a:t>
              </a:r>
            </a:p>
          </p:txBody>
        </p:sp>
        <p:sp>
          <p:nvSpPr>
            <p:cNvPr id="64533" name="CasellaDiTesto 8"/>
            <p:cNvSpPr txBox="1">
              <a:spLocks noChangeArrowheads="1"/>
            </p:cNvSpPr>
            <p:nvPr/>
          </p:nvSpPr>
          <p:spPr bwMode="auto">
            <a:xfrm>
              <a:off x="22" y="1124"/>
              <a:ext cx="9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guarigione normale</a:t>
              </a:r>
            </a:p>
          </p:txBody>
        </p:sp>
        <p:cxnSp>
          <p:nvCxnSpPr>
            <p:cNvPr id="64534" name="Connettore 2 23"/>
            <p:cNvCxnSpPr>
              <a:cxnSpLocks noChangeShapeType="1"/>
            </p:cNvCxnSpPr>
            <p:nvPr/>
          </p:nvCxnSpPr>
          <p:spPr bwMode="auto">
            <a:xfrm>
              <a:off x="975" y="1344"/>
              <a:ext cx="272" cy="0"/>
            </a:xfrm>
            <a:prstGeom prst="straightConnector1">
              <a:avLst/>
            </a:prstGeom>
            <a:noFill/>
            <a:ln w="38100">
              <a:solidFill>
                <a:srgbClr val="72BFC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35" name="Connettore 2 27"/>
            <p:cNvCxnSpPr>
              <a:cxnSpLocks noChangeShapeType="1"/>
            </p:cNvCxnSpPr>
            <p:nvPr/>
          </p:nvCxnSpPr>
          <p:spPr bwMode="auto">
            <a:xfrm flipH="1" flipV="1">
              <a:off x="4059" y="1367"/>
              <a:ext cx="381" cy="10"/>
            </a:xfrm>
            <a:prstGeom prst="straightConnector1">
              <a:avLst/>
            </a:prstGeom>
            <a:noFill/>
            <a:ln w="38100">
              <a:solidFill>
                <a:srgbClr val="72BFC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36" name="Connettore 2 28"/>
            <p:cNvCxnSpPr>
              <a:cxnSpLocks noChangeShapeType="1"/>
            </p:cNvCxnSpPr>
            <p:nvPr/>
          </p:nvCxnSpPr>
          <p:spPr bwMode="auto">
            <a:xfrm flipH="1" flipV="1">
              <a:off x="4059" y="1724"/>
              <a:ext cx="381" cy="9"/>
            </a:xfrm>
            <a:prstGeom prst="straightConnector1">
              <a:avLst/>
            </a:prstGeom>
            <a:noFill/>
            <a:ln w="38100">
              <a:solidFill>
                <a:srgbClr val="72BFC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37" name="Connettore 2 29"/>
            <p:cNvCxnSpPr>
              <a:cxnSpLocks noChangeShapeType="1"/>
            </p:cNvCxnSpPr>
            <p:nvPr/>
          </p:nvCxnSpPr>
          <p:spPr bwMode="auto">
            <a:xfrm flipH="1" flipV="1">
              <a:off x="4059" y="2080"/>
              <a:ext cx="381" cy="10"/>
            </a:xfrm>
            <a:prstGeom prst="straightConnector1">
              <a:avLst/>
            </a:prstGeom>
            <a:noFill/>
            <a:ln w="38100">
              <a:solidFill>
                <a:srgbClr val="72BFC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38" name="Connettore 2 30"/>
            <p:cNvCxnSpPr>
              <a:cxnSpLocks noChangeShapeType="1"/>
            </p:cNvCxnSpPr>
            <p:nvPr/>
          </p:nvCxnSpPr>
          <p:spPr bwMode="auto">
            <a:xfrm>
              <a:off x="2880" y="391"/>
              <a:ext cx="0" cy="227"/>
            </a:xfrm>
            <a:prstGeom prst="straightConnector1">
              <a:avLst/>
            </a:prstGeom>
            <a:noFill/>
            <a:ln w="76200">
              <a:solidFill>
                <a:srgbClr val="72BFC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4516" name="Text Box 3"/>
          <p:cNvSpPr txBox="1">
            <a:spLocks noChangeArrowheads="1"/>
          </p:cNvSpPr>
          <p:nvPr/>
        </p:nvSpPr>
        <p:spPr bwMode="auto">
          <a:xfrm>
            <a:off x="117475" y="762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FF"/>
                </a:solidFill>
              </a:rPr>
              <a:t>DOLORE CRONICO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1" y="2492896"/>
            <a:ext cx="72007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0" dirty="0" smtClean="0">
                <a:solidFill>
                  <a:schemeClr val="accent2"/>
                </a:solidFill>
              </a:rPr>
              <a:t>Definizione del dolore</a:t>
            </a:r>
          </a:p>
          <a:p>
            <a:pPr algn="ctr"/>
            <a:r>
              <a:rPr lang="it-IT" sz="1800" dirty="0" smtClean="0">
                <a:solidFill>
                  <a:schemeClr val="accent2"/>
                </a:solidFill>
              </a:rPr>
              <a:t>dolore nocicettivo</a:t>
            </a:r>
          </a:p>
          <a:p>
            <a:pPr algn="ctr"/>
            <a:r>
              <a:rPr lang="it-IT" sz="1800" b="0" dirty="0" smtClean="0">
                <a:solidFill>
                  <a:schemeClr val="accent2"/>
                </a:solidFill>
              </a:rPr>
              <a:t>nocicettori cutanei</a:t>
            </a:r>
          </a:p>
          <a:p>
            <a:pPr algn="ctr"/>
            <a:r>
              <a:rPr lang="it-IT" sz="1800" dirty="0" smtClean="0">
                <a:solidFill>
                  <a:schemeClr val="accent2"/>
                </a:solidFill>
              </a:rPr>
              <a:t>iperalgesia e </a:t>
            </a:r>
            <a:r>
              <a:rPr lang="it-IT" sz="1800" dirty="0" err="1" smtClean="0">
                <a:solidFill>
                  <a:schemeClr val="accent2"/>
                </a:solidFill>
              </a:rPr>
              <a:t>allodinia</a:t>
            </a:r>
            <a:endParaRPr lang="it-IT" sz="1800" dirty="0" smtClean="0">
              <a:solidFill>
                <a:schemeClr val="accent2"/>
              </a:solidFill>
            </a:endParaRPr>
          </a:p>
          <a:p>
            <a:pPr algn="ctr"/>
            <a:r>
              <a:rPr lang="it-IT" sz="1800" b="0" dirty="0" smtClean="0">
                <a:solidFill>
                  <a:schemeClr val="accent2"/>
                </a:solidFill>
              </a:rPr>
              <a:t>vie della sensibilità dolorifica</a:t>
            </a:r>
          </a:p>
          <a:p>
            <a:pPr algn="ctr"/>
            <a:r>
              <a:rPr lang="it-IT" sz="1800" dirty="0" smtClean="0">
                <a:solidFill>
                  <a:schemeClr val="accent2"/>
                </a:solidFill>
              </a:rPr>
              <a:t>aspetti della percezione dolorifica</a:t>
            </a:r>
          </a:p>
          <a:p>
            <a:pPr algn="ctr"/>
            <a:r>
              <a:rPr lang="it-IT" sz="1800" b="0" dirty="0" smtClean="0">
                <a:solidFill>
                  <a:schemeClr val="accent2"/>
                </a:solidFill>
              </a:rPr>
              <a:t>controllo spinale e discendente della sensazione dolorifica</a:t>
            </a:r>
          </a:p>
          <a:p>
            <a:pPr algn="ctr"/>
            <a:r>
              <a:rPr lang="it-IT" sz="1800" dirty="0" smtClean="0">
                <a:solidFill>
                  <a:schemeClr val="accent2"/>
                </a:solidFill>
              </a:rPr>
              <a:t>dolore riferito</a:t>
            </a:r>
          </a:p>
          <a:p>
            <a:pPr algn="ctr"/>
            <a:r>
              <a:rPr lang="it-IT" sz="1800" b="0" dirty="0" smtClean="0">
                <a:solidFill>
                  <a:schemeClr val="accent2"/>
                </a:solidFill>
              </a:rPr>
              <a:t>dolore cronico</a:t>
            </a:r>
            <a:endParaRPr lang="it-IT" sz="1800" b="0" dirty="0">
              <a:solidFill>
                <a:schemeClr val="accent2"/>
              </a:solidFill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275856" y="692696"/>
            <a:ext cx="3297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smtClean="0">
                <a:solidFill>
                  <a:srgbClr val="0000FF"/>
                </a:solidFill>
              </a:rPr>
              <a:t>QUADRO GENERALE</a:t>
            </a:r>
            <a:endParaRPr lang="it-IT" altLang="it-IT" sz="24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8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11382"/>
            <a:ext cx="8640960" cy="6880764"/>
          </a:xfrm>
          <a:prstGeom prst="rect">
            <a:avLst/>
          </a:prstGeom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17474" y="76200"/>
            <a:ext cx="89190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FF"/>
                </a:solidFill>
              </a:rPr>
              <a:t>DOLORE CRONICO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1196752"/>
            <a:ext cx="8712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indent="-304800"/>
            <a:r>
              <a:rPr lang="it-IT" sz="2000" dirty="0" smtClean="0"/>
              <a:t>Prevalenza generale del 19%</a:t>
            </a:r>
          </a:p>
          <a:p>
            <a:pPr marL="304800" indent="-304800"/>
            <a:endParaRPr lang="it-IT" sz="2000" dirty="0" smtClean="0"/>
          </a:p>
          <a:p>
            <a:pPr marL="304800" indent="-304800"/>
            <a:r>
              <a:rPr lang="it-IT" sz="2000" dirty="0" smtClean="0"/>
              <a:t>La causa più frequente è rappresentata da artrite/osteoartrosi (34%)</a:t>
            </a:r>
          </a:p>
          <a:p>
            <a:pPr marL="304800" indent="-304800"/>
            <a:endParaRPr lang="it-IT" sz="2000" dirty="0" smtClean="0"/>
          </a:p>
          <a:p>
            <a:pPr marL="304800" indent="-304800"/>
            <a:r>
              <a:rPr lang="it-IT" sz="2000" dirty="0" smtClean="0"/>
              <a:t>Il dolore cronico è prevalentemente non oncologico, che copre non più del 8-10% del totale</a:t>
            </a:r>
          </a:p>
          <a:p>
            <a:pPr marL="304800" indent="-304800"/>
            <a:endParaRPr lang="it-IT" sz="2000" dirty="0" smtClean="0"/>
          </a:p>
          <a:p>
            <a:pPr marL="304800" indent="-304800"/>
            <a:r>
              <a:rPr lang="it-IT" sz="2000" dirty="0" smtClean="0"/>
              <a:t>Il dolore cronico realizza una vera propria malattia, diversamente dal dolore acuto</a:t>
            </a:r>
          </a:p>
          <a:p>
            <a:pPr marL="304800" indent="-304800"/>
            <a:endParaRPr lang="it-IT" sz="2000" dirty="0" smtClean="0"/>
          </a:p>
          <a:p>
            <a:pPr marL="304800" indent="-304800"/>
            <a:r>
              <a:rPr lang="it-IT" sz="2000" dirty="0" smtClean="0"/>
              <a:t>L’anziano con dolore cronico ha un rischio aterogeno aumentato, che si annulla con una corretta gestione del dolore stesso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754683" y="6505599"/>
            <a:ext cx="4353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Fonte: International </a:t>
            </a:r>
            <a:r>
              <a:rPr lang="it-IT" sz="1400" dirty="0" err="1"/>
              <a:t>Association</a:t>
            </a:r>
            <a:r>
              <a:rPr lang="it-IT" sz="1400" dirty="0"/>
              <a:t> for the </a:t>
            </a:r>
            <a:r>
              <a:rPr lang="it-IT" sz="1400" dirty="0" err="1"/>
              <a:t>Study</a:t>
            </a:r>
            <a:r>
              <a:rPr lang="it-IT" sz="1400" dirty="0"/>
              <a:t> of </a:t>
            </a:r>
            <a:r>
              <a:rPr lang="it-IT" sz="1400" dirty="0" err="1" smtClean="0"/>
              <a:t>Pain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8877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9001" r="39845" b="9999"/>
          <a:stretch>
            <a:fillRect/>
          </a:stretch>
        </p:blipFill>
        <p:spPr bwMode="auto">
          <a:xfrm>
            <a:off x="69850" y="685800"/>
            <a:ext cx="49942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ext Box 6"/>
          <p:cNvSpPr txBox="1">
            <a:spLocks noChangeArrowheads="1"/>
          </p:cNvSpPr>
          <p:nvPr/>
        </p:nvSpPr>
        <p:spPr bwMode="auto">
          <a:xfrm>
            <a:off x="5410200" y="620713"/>
            <a:ext cx="36734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x-none" sz="1400" b="0"/>
              <a:t>Viene rilasciato glutammato, che si lega ai recettori. Se è poco, apre solo gli AMPA e si ha una leggera depolarizzazione della membrana</a:t>
            </a:r>
          </a:p>
        </p:txBody>
      </p:sp>
      <p:sp>
        <p:nvSpPr>
          <p:cNvPr id="44035" name="Text Box 7"/>
          <p:cNvSpPr txBox="1">
            <a:spLocks noChangeArrowheads="1"/>
          </p:cNvSpPr>
          <p:nvPr/>
        </p:nvSpPr>
        <p:spPr bwMode="auto">
          <a:xfrm>
            <a:off x="5410200" y="1584325"/>
            <a:ext cx="36734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x-none" sz="1400" b="0"/>
              <a:t>Se è molto, la depolarizzazione è maggiore e influenza i recettori NMDA </a:t>
            </a:r>
          </a:p>
        </p:txBody>
      </p:sp>
      <p:sp>
        <p:nvSpPr>
          <p:cNvPr id="44036" name="Text Box 8"/>
          <p:cNvSpPr txBox="1">
            <a:spLocks noChangeArrowheads="1"/>
          </p:cNvSpPr>
          <p:nvPr/>
        </p:nvSpPr>
        <p:spPr bwMode="auto">
          <a:xfrm>
            <a:off x="5410200" y="2117725"/>
            <a:ext cx="36734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x-none" sz="1400" b="0"/>
              <a:t>La depolarizzazione allontana gli ioni Mg</a:t>
            </a:r>
            <a:r>
              <a:rPr lang="it-IT" altLang="x-none" sz="1800" b="0" baseline="30000"/>
              <a:t>2+</a:t>
            </a:r>
            <a:r>
              <a:rPr lang="it-IT" altLang="x-none" sz="1400" b="0"/>
              <a:t> dal recettore NMDA e ne apre il canale</a:t>
            </a:r>
          </a:p>
        </p:txBody>
      </p:sp>
      <p:sp>
        <p:nvSpPr>
          <p:cNvPr id="44037" name="Text Box 9"/>
          <p:cNvSpPr txBox="1">
            <a:spLocks noChangeArrowheads="1"/>
          </p:cNvSpPr>
          <p:nvPr/>
        </p:nvSpPr>
        <p:spPr bwMode="auto">
          <a:xfrm>
            <a:off x="5410200" y="2651125"/>
            <a:ext cx="2398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x-none" sz="1400" b="0"/>
              <a:t>Il Ca</a:t>
            </a:r>
            <a:r>
              <a:rPr lang="it-IT" altLang="x-none" sz="1800" b="0" baseline="30000"/>
              <a:t>2+</a:t>
            </a:r>
            <a:r>
              <a:rPr lang="it-IT" altLang="x-none" sz="1400" b="0"/>
              <a:t> entra nel citoplasma</a:t>
            </a:r>
          </a:p>
        </p:txBody>
      </p:sp>
      <p:sp>
        <p:nvSpPr>
          <p:cNvPr id="44038" name="Text Box 10"/>
          <p:cNvSpPr txBox="1">
            <a:spLocks noChangeArrowheads="1"/>
          </p:cNvSpPr>
          <p:nvPr/>
        </p:nvSpPr>
        <p:spPr bwMode="auto">
          <a:xfrm>
            <a:off x="5410200" y="2967038"/>
            <a:ext cx="34528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x-none" sz="1400" b="0"/>
              <a:t>Il Ca</a:t>
            </a:r>
            <a:r>
              <a:rPr lang="it-IT" altLang="x-none" sz="1800" b="0" baseline="30000"/>
              <a:t>2+ </a:t>
            </a:r>
            <a:r>
              <a:rPr lang="it-IT" altLang="x-none" sz="1400" b="0"/>
              <a:t>influenza il metabolismo cellulare e la comparsa di nuovi recettori AMPA (non mostrati) </a:t>
            </a:r>
          </a:p>
        </p:txBody>
      </p:sp>
      <p:sp>
        <p:nvSpPr>
          <p:cNvPr id="44039" name="Text Box 11"/>
          <p:cNvSpPr txBox="1">
            <a:spLocks noChangeArrowheads="1"/>
          </p:cNvSpPr>
          <p:nvPr/>
        </p:nvSpPr>
        <p:spPr bwMode="auto">
          <a:xfrm>
            <a:off x="5410200" y="3716338"/>
            <a:ext cx="36734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x-none" sz="1400" b="0"/>
              <a:t>Sostanze paracrine rilasciate dalla cellula postsinaptica aumentano il rilascio di glutammato da parte della cellula presinaptica</a:t>
            </a:r>
          </a:p>
        </p:txBody>
      </p:sp>
      <p:sp>
        <p:nvSpPr>
          <p:cNvPr id="44040" name="Text Box 12"/>
          <p:cNvSpPr txBox="1">
            <a:spLocks noChangeArrowheads="1"/>
          </p:cNvSpPr>
          <p:nvPr/>
        </p:nvSpPr>
        <p:spPr bwMode="auto">
          <a:xfrm>
            <a:off x="4427538" y="6608763"/>
            <a:ext cx="4640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x-none" sz="1200" b="0"/>
              <a:t>AMPA: </a:t>
            </a:r>
            <a:r>
              <a:rPr lang="it-IT" altLang="x-none" sz="1200">
                <a:latin typeface="Symbol" charset="2"/>
                <a:sym typeface="Symbol" charset="2"/>
              </a:rPr>
              <a:t></a:t>
            </a:r>
            <a:r>
              <a:rPr lang="it-IT" altLang="x-none" sz="1200"/>
              <a:t>-amino</a:t>
            </a:r>
            <a:r>
              <a:rPr lang="it-IT" altLang="x-none" sz="1200" b="0"/>
              <a:t>-3-idrossi-5-</a:t>
            </a:r>
            <a:r>
              <a:rPr lang="it-IT" altLang="x-none" sz="1200"/>
              <a:t>metil</a:t>
            </a:r>
            <a:r>
              <a:rPr lang="it-IT" altLang="x-none" sz="1200" b="0"/>
              <a:t>-4-isossazolo-</a:t>
            </a:r>
            <a:r>
              <a:rPr lang="it-IT" altLang="x-none" sz="1200"/>
              <a:t>propionic acid</a:t>
            </a:r>
            <a:endParaRPr lang="it-IT" altLang="x-none" sz="1200" b="0"/>
          </a:p>
        </p:txBody>
      </p:sp>
      <p:sp>
        <p:nvSpPr>
          <p:cNvPr id="44041" name="Text Box 13"/>
          <p:cNvSpPr txBox="1">
            <a:spLocks noChangeArrowheads="1"/>
          </p:cNvSpPr>
          <p:nvPr/>
        </p:nvSpPr>
        <p:spPr bwMode="auto">
          <a:xfrm>
            <a:off x="4427538" y="6392863"/>
            <a:ext cx="23780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x-none" sz="1200" b="0"/>
              <a:t>NMDA: </a:t>
            </a:r>
            <a:r>
              <a:rPr lang="it-IT" altLang="x-none" sz="1200"/>
              <a:t>N-metil-D-aspartic acid</a:t>
            </a:r>
            <a:endParaRPr lang="it-IT" altLang="x-none" sz="1200" b="0"/>
          </a:p>
        </p:txBody>
      </p:sp>
      <p:sp>
        <p:nvSpPr>
          <p:cNvPr id="44042" name="Text Box 14"/>
          <p:cNvSpPr txBox="1">
            <a:spLocks noChangeArrowheads="1"/>
          </p:cNvSpPr>
          <p:nvPr/>
        </p:nvSpPr>
        <p:spPr bwMode="auto">
          <a:xfrm>
            <a:off x="5173663" y="765175"/>
            <a:ext cx="282575" cy="304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x-none" sz="1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4043" name="Text Box 15"/>
          <p:cNvSpPr txBox="1">
            <a:spLocks noChangeArrowheads="1"/>
          </p:cNvSpPr>
          <p:nvPr/>
        </p:nvSpPr>
        <p:spPr bwMode="auto">
          <a:xfrm>
            <a:off x="5173663" y="1700213"/>
            <a:ext cx="282575" cy="304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x-none" sz="1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044" name="Text Box 16"/>
          <p:cNvSpPr txBox="1">
            <a:spLocks noChangeArrowheads="1"/>
          </p:cNvSpPr>
          <p:nvPr/>
        </p:nvSpPr>
        <p:spPr bwMode="auto">
          <a:xfrm>
            <a:off x="5173663" y="2708275"/>
            <a:ext cx="282575" cy="304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x-none" sz="1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4045" name="Text Box 17"/>
          <p:cNvSpPr txBox="1">
            <a:spLocks noChangeArrowheads="1"/>
          </p:cNvSpPr>
          <p:nvPr/>
        </p:nvSpPr>
        <p:spPr bwMode="auto">
          <a:xfrm>
            <a:off x="5173663" y="2276475"/>
            <a:ext cx="282575" cy="304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x-none" sz="1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4046" name="Text Box 18"/>
          <p:cNvSpPr txBox="1">
            <a:spLocks noChangeArrowheads="1"/>
          </p:cNvSpPr>
          <p:nvPr/>
        </p:nvSpPr>
        <p:spPr bwMode="auto">
          <a:xfrm>
            <a:off x="5173663" y="3068638"/>
            <a:ext cx="282575" cy="304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x-none" sz="14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4047" name="Text Box 19"/>
          <p:cNvSpPr txBox="1">
            <a:spLocks noChangeArrowheads="1"/>
          </p:cNvSpPr>
          <p:nvPr/>
        </p:nvSpPr>
        <p:spPr bwMode="auto">
          <a:xfrm>
            <a:off x="5173663" y="3860800"/>
            <a:ext cx="282575" cy="304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x-none" sz="14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4048" name="Text Box 20"/>
          <p:cNvSpPr txBox="1">
            <a:spLocks noChangeArrowheads="1"/>
          </p:cNvSpPr>
          <p:nvPr/>
        </p:nvSpPr>
        <p:spPr bwMode="auto">
          <a:xfrm>
            <a:off x="2482850" y="2671763"/>
            <a:ext cx="282575" cy="304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x-none" sz="1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4049" name="Text Box 21"/>
          <p:cNvSpPr txBox="1">
            <a:spLocks noChangeArrowheads="1"/>
          </p:cNvSpPr>
          <p:nvPr/>
        </p:nvSpPr>
        <p:spPr bwMode="auto">
          <a:xfrm>
            <a:off x="2022475" y="4805363"/>
            <a:ext cx="282575" cy="304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x-none" sz="1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050" name="Text Box 22"/>
          <p:cNvSpPr txBox="1">
            <a:spLocks noChangeArrowheads="1"/>
          </p:cNvSpPr>
          <p:nvPr/>
        </p:nvSpPr>
        <p:spPr bwMode="auto">
          <a:xfrm>
            <a:off x="4156075" y="3890963"/>
            <a:ext cx="282575" cy="304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x-none" sz="1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4051" name="Text Box 23"/>
          <p:cNvSpPr txBox="1">
            <a:spLocks noChangeArrowheads="1"/>
          </p:cNvSpPr>
          <p:nvPr/>
        </p:nvSpPr>
        <p:spPr bwMode="auto">
          <a:xfrm>
            <a:off x="3546475" y="4843463"/>
            <a:ext cx="282575" cy="304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x-none" sz="1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4052" name="Text Box 24"/>
          <p:cNvSpPr txBox="1">
            <a:spLocks noChangeArrowheads="1"/>
          </p:cNvSpPr>
          <p:nvPr/>
        </p:nvSpPr>
        <p:spPr bwMode="auto">
          <a:xfrm>
            <a:off x="2860675" y="5834063"/>
            <a:ext cx="282575" cy="304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x-none" sz="14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4053" name="Text Box 25"/>
          <p:cNvSpPr txBox="1">
            <a:spLocks noChangeArrowheads="1"/>
          </p:cNvSpPr>
          <p:nvPr/>
        </p:nvSpPr>
        <p:spPr bwMode="auto">
          <a:xfrm>
            <a:off x="955675" y="2468563"/>
            <a:ext cx="282575" cy="304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x-none" sz="14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4054" name="Text Box 28"/>
          <p:cNvSpPr txBox="1">
            <a:spLocks noChangeArrowheads="1"/>
          </p:cNvSpPr>
          <p:nvPr/>
        </p:nvSpPr>
        <p:spPr bwMode="auto">
          <a:xfrm>
            <a:off x="5192713" y="4797425"/>
            <a:ext cx="282575" cy="304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x-none" sz="14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4055" name="Text Box 29"/>
          <p:cNvSpPr txBox="1">
            <a:spLocks noChangeArrowheads="1"/>
          </p:cNvSpPr>
          <p:nvPr/>
        </p:nvSpPr>
        <p:spPr bwMode="auto">
          <a:xfrm>
            <a:off x="5416550" y="4679950"/>
            <a:ext cx="36734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x-none" sz="1400" b="0"/>
              <a:t>Nuovi potenziali d</a:t>
            </a:r>
            <a:r>
              <a:rPr lang="ja-JP" altLang="it-IT" sz="1400" b="0"/>
              <a:t>’</a:t>
            </a:r>
            <a:r>
              <a:rPr lang="it-IT" altLang="ja-JP" sz="1400" b="0"/>
              <a:t>azione faranno rilasciare più glutammato, che interagirà con più recettori, potenziando la risposta post-sinaptica.</a:t>
            </a:r>
          </a:p>
          <a:p>
            <a:r>
              <a:rPr lang="it-IT" altLang="x-none" sz="1400" b="0"/>
              <a:t>Alternativamente: pochi potenziali d</a:t>
            </a:r>
            <a:r>
              <a:rPr lang="ja-JP" altLang="it-IT" sz="1400" b="0"/>
              <a:t>’</a:t>
            </a:r>
            <a:r>
              <a:rPr lang="it-IT" altLang="ja-JP" sz="1400" b="0"/>
              <a:t>azione, prima poco efficaci, saranno maggiormente efficaci</a:t>
            </a:r>
            <a:endParaRPr lang="it-IT" altLang="x-none" sz="1400" b="0"/>
          </a:p>
        </p:txBody>
      </p:sp>
      <p:sp>
        <p:nvSpPr>
          <p:cNvPr id="44056" name="Text Box 30"/>
          <p:cNvSpPr txBox="1">
            <a:spLocks noChangeArrowheads="1"/>
          </p:cNvSpPr>
          <p:nvPr/>
        </p:nvSpPr>
        <p:spPr bwMode="auto">
          <a:xfrm>
            <a:off x="2954338" y="2743200"/>
            <a:ext cx="282575" cy="304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x-none" sz="14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4057" name="Text Box 4"/>
          <p:cNvSpPr txBox="1">
            <a:spLocks noChangeArrowheads="1"/>
          </p:cNvSpPr>
          <p:nvPr/>
        </p:nvSpPr>
        <p:spPr bwMode="auto">
          <a:xfrm>
            <a:off x="273050" y="0"/>
            <a:ext cx="8596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altLang="x-none" sz="2400" b="0" dirty="0">
                <a:solidFill>
                  <a:srgbClr val="0000FF"/>
                </a:solidFill>
              </a:rPr>
              <a:t>PLASTICITÀ NELLA </a:t>
            </a:r>
            <a:r>
              <a:rPr lang="it-IT" altLang="x-none" sz="2400" b="0" dirty="0" err="1">
                <a:solidFill>
                  <a:srgbClr val="0000FF"/>
                </a:solidFill>
              </a:rPr>
              <a:t>SENSIBILITA</a:t>
            </a:r>
            <a:r>
              <a:rPr lang="ja-JP" altLang="it-IT" sz="2400" b="0" dirty="0">
                <a:solidFill>
                  <a:srgbClr val="0000FF"/>
                </a:solidFill>
              </a:rPr>
              <a:t>’</a:t>
            </a:r>
            <a:r>
              <a:rPr lang="it-IT" altLang="ja-JP" sz="2400" b="0" dirty="0">
                <a:solidFill>
                  <a:srgbClr val="0000FF"/>
                </a:solidFill>
              </a:rPr>
              <a:t> DOLORIFICA: </a:t>
            </a:r>
            <a:r>
              <a:rPr lang="it-IT" altLang="ja-JP" sz="2400" b="0" dirty="0" err="1">
                <a:solidFill>
                  <a:srgbClr val="0000FF"/>
                </a:solidFill>
              </a:rPr>
              <a:t>LTP</a:t>
            </a:r>
            <a:endParaRPr lang="it-IT" altLang="ja-JP" sz="2400" b="0" dirty="0">
              <a:solidFill>
                <a:srgbClr val="0000FF"/>
              </a:solidFill>
            </a:endParaRPr>
          </a:p>
        </p:txBody>
      </p:sp>
      <p:sp>
        <p:nvSpPr>
          <p:cNvPr id="27" name="Smile 26"/>
          <p:cNvSpPr/>
          <p:nvPr/>
        </p:nvSpPr>
        <p:spPr bwMode="auto">
          <a:xfrm>
            <a:off x="8748464" y="44624"/>
            <a:ext cx="360040" cy="360040"/>
          </a:xfrm>
          <a:prstGeom prst="smileyFace">
            <a:avLst/>
          </a:prstGeom>
          <a:solidFill>
            <a:srgbClr val="0070C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4992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6" descr="KAN_00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34" b="11656"/>
          <a:stretch>
            <a:fillRect/>
          </a:stretch>
        </p:blipFill>
        <p:spPr bwMode="auto">
          <a:xfrm>
            <a:off x="141288" y="914400"/>
            <a:ext cx="4922837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4" descr="KAN_00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1" t="9061" b="25247"/>
          <a:stretch>
            <a:fillRect/>
          </a:stretch>
        </p:blipFill>
        <p:spPr bwMode="auto">
          <a:xfrm>
            <a:off x="4924425" y="1981200"/>
            <a:ext cx="40782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273050" y="0"/>
            <a:ext cx="8596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altLang="ja-JP" sz="2400" b="0">
                <a:solidFill>
                  <a:srgbClr val="0000FF"/>
                </a:solidFill>
              </a:rPr>
              <a:t>SINDROME DELL’ARTO FANTASMA</a:t>
            </a:r>
            <a:endParaRPr lang="it-IT" altLang="ja-JP" sz="2400" b="0"/>
          </a:p>
        </p:txBody>
      </p:sp>
      <p:grpSp>
        <p:nvGrpSpPr>
          <p:cNvPr id="82962" name="Group 18"/>
          <p:cNvGrpSpPr>
            <a:grpSpLocks/>
          </p:cNvGrpSpPr>
          <p:nvPr/>
        </p:nvGrpSpPr>
        <p:grpSpPr bwMode="auto">
          <a:xfrm>
            <a:off x="5534025" y="1804988"/>
            <a:ext cx="3279775" cy="3765550"/>
            <a:chOff x="3486" y="1137"/>
            <a:chExt cx="2066" cy="2372"/>
          </a:xfrm>
        </p:grpSpPr>
        <p:sp>
          <p:nvSpPr>
            <p:cNvPr id="73735" name="AutoShape 7"/>
            <p:cNvSpPr>
              <a:spLocks noChangeArrowheads="1"/>
            </p:cNvSpPr>
            <p:nvPr/>
          </p:nvSpPr>
          <p:spPr bwMode="auto">
            <a:xfrm rot="7497189">
              <a:off x="4917" y="1209"/>
              <a:ext cx="372" cy="898"/>
            </a:xfrm>
            <a:prstGeom prst="curvedRightArrow">
              <a:avLst>
                <a:gd name="adj1" fmla="val 48280"/>
                <a:gd name="adj2" fmla="val 96559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eaLnBrk="1" hangingPunct="1">
                <a:defRPr/>
              </a:pPr>
              <a:endParaRPr lang="it-IT" sz="2000" b="0">
                <a:latin typeface="Arial Rounded MT Bold" charset="0"/>
                <a:ea typeface="ＭＳ Ｐゴシック" charset="0"/>
              </a:endParaRPr>
            </a:p>
          </p:txBody>
        </p:sp>
        <p:sp>
          <p:nvSpPr>
            <p:cNvPr id="73736" name="AutoShape 8"/>
            <p:cNvSpPr>
              <a:spLocks noChangeArrowheads="1"/>
            </p:cNvSpPr>
            <p:nvPr/>
          </p:nvSpPr>
          <p:spPr bwMode="auto">
            <a:xfrm rot="16899111" flipH="1">
              <a:off x="4119" y="1048"/>
              <a:ext cx="298" cy="697"/>
            </a:xfrm>
            <a:prstGeom prst="curvedRightArrow">
              <a:avLst>
                <a:gd name="adj1" fmla="val 46779"/>
                <a:gd name="adj2" fmla="val 9355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it-IT" sz="2000" b="0">
                <a:latin typeface="Arial Rounded MT Bold" charset="0"/>
                <a:ea typeface="ＭＳ Ｐゴシック" charset="0"/>
              </a:endParaRPr>
            </a:p>
          </p:txBody>
        </p:sp>
        <p:sp>
          <p:nvSpPr>
            <p:cNvPr id="82953" name="AutoShape 9"/>
            <p:cNvSpPr>
              <a:spLocks noChangeArrowheads="1"/>
            </p:cNvSpPr>
            <p:nvPr/>
          </p:nvSpPr>
          <p:spPr bwMode="auto">
            <a:xfrm rot="-1216157">
              <a:off x="3772" y="3084"/>
              <a:ext cx="1415" cy="116"/>
            </a:xfrm>
            <a:prstGeom prst="rightArrow">
              <a:avLst>
                <a:gd name="adj1" fmla="val 50000"/>
                <a:gd name="adj2" fmla="val 304957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 b="0">
                <a:ea typeface="ＭＳ Ｐゴシック" charset="0"/>
              </a:endParaRPr>
            </a:p>
          </p:txBody>
        </p:sp>
        <p:sp>
          <p:nvSpPr>
            <p:cNvPr id="82954" name="AutoShape 10"/>
            <p:cNvSpPr>
              <a:spLocks noChangeArrowheads="1"/>
            </p:cNvSpPr>
            <p:nvPr/>
          </p:nvSpPr>
          <p:spPr bwMode="auto">
            <a:xfrm rot="-5401966">
              <a:off x="2896" y="2527"/>
              <a:ext cx="1561" cy="105"/>
            </a:xfrm>
            <a:prstGeom prst="rightArrow">
              <a:avLst>
                <a:gd name="adj1" fmla="val 50000"/>
                <a:gd name="adj2" fmla="val 371667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 b="0">
                <a:ea typeface="ＭＳ Ｐゴシック" charset="0"/>
              </a:endParaRPr>
            </a:p>
          </p:txBody>
        </p:sp>
        <p:sp>
          <p:nvSpPr>
            <p:cNvPr id="82955" name="Arco 11"/>
            <p:cNvSpPr>
              <a:spLocks/>
            </p:cNvSpPr>
            <p:nvPr/>
          </p:nvSpPr>
          <p:spPr bwMode="auto">
            <a:xfrm flipH="1">
              <a:off x="3677" y="2088"/>
              <a:ext cx="787" cy="57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 b="0">
                <a:ea typeface="ＭＳ Ｐゴシック" charset="0"/>
              </a:endParaRPr>
            </a:p>
          </p:txBody>
        </p:sp>
        <p:sp>
          <p:nvSpPr>
            <p:cNvPr id="82956" name="Arco 12"/>
            <p:cNvSpPr>
              <a:spLocks/>
            </p:cNvSpPr>
            <p:nvPr/>
          </p:nvSpPr>
          <p:spPr bwMode="auto">
            <a:xfrm rot="3940215">
              <a:off x="4035" y="2394"/>
              <a:ext cx="925" cy="5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 b="0">
                <a:ea typeface="ＭＳ Ｐゴシック" charset="0"/>
              </a:endParaRPr>
            </a:p>
          </p:txBody>
        </p:sp>
        <p:sp>
          <p:nvSpPr>
            <p:cNvPr id="82958" name="Text Box 14"/>
            <p:cNvSpPr txBox="1">
              <a:spLocks noChangeArrowheads="1"/>
            </p:cNvSpPr>
            <p:nvPr/>
          </p:nvSpPr>
          <p:spPr bwMode="auto">
            <a:xfrm rot="-5382603">
              <a:off x="3343" y="3074"/>
              <a:ext cx="4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400" b="0">
                  <a:solidFill>
                    <a:srgbClr val="FF0000"/>
                  </a:solidFill>
                  <a:ea typeface="ＭＳ Ｐゴシック" charset="0"/>
                </a:rPr>
                <a:t>braccio</a:t>
              </a:r>
            </a:p>
          </p:txBody>
        </p:sp>
        <p:sp>
          <p:nvSpPr>
            <p:cNvPr id="82959" name="Text Box 15"/>
            <p:cNvSpPr txBox="1">
              <a:spLocks noChangeArrowheads="1"/>
            </p:cNvSpPr>
            <p:nvPr/>
          </p:nvSpPr>
          <p:spPr bwMode="auto">
            <a:xfrm rot="-1206498">
              <a:off x="3795" y="3317"/>
              <a:ext cx="4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400" b="0">
                  <a:solidFill>
                    <a:srgbClr val="FF0000"/>
                  </a:solidFill>
                  <a:ea typeface="ＭＳ Ｐゴシック" charset="0"/>
                </a:rPr>
                <a:t>faccia</a:t>
              </a:r>
            </a:p>
          </p:txBody>
        </p:sp>
        <p:sp>
          <p:nvSpPr>
            <p:cNvPr id="82960" name="Text Box 16"/>
            <p:cNvSpPr txBox="1">
              <a:spLocks noChangeArrowheads="1"/>
            </p:cNvSpPr>
            <p:nvPr/>
          </p:nvSpPr>
          <p:spPr bwMode="auto">
            <a:xfrm rot="1008519">
              <a:off x="4150" y="1137"/>
              <a:ext cx="127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400" b="0">
                  <a:solidFill>
                    <a:schemeClr val="bg2"/>
                  </a:solidFill>
                  <a:ea typeface="ＭＳ Ｐゴシック" charset="0"/>
                </a:rPr>
                <a:t>territori deafferentati</a:t>
              </a:r>
            </a:p>
          </p:txBody>
        </p:sp>
      </p:grpSp>
      <p:sp>
        <p:nvSpPr>
          <p:cNvPr id="15" name="Smile 14"/>
          <p:cNvSpPr/>
          <p:nvPr/>
        </p:nvSpPr>
        <p:spPr bwMode="auto">
          <a:xfrm>
            <a:off x="8748464" y="44624"/>
            <a:ext cx="360040" cy="360040"/>
          </a:xfrm>
          <a:prstGeom prst="smileyFace">
            <a:avLst/>
          </a:prstGeom>
          <a:solidFill>
            <a:srgbClr val="0070C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65865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5292080" y="5229200"/>
            <a:ext cx="2438546" cy="504056"/>
            <a:chOff x="6948264" y="5229200"/>
            <a:chExt cx="2438546" cy="504056"/>
          </a:xfrm>
          <a:solidFill>
            <a:srgbClr val="9ED3D7"/>
          </a:solidFill>
        </p:grpSpPr>
        <p:sp>
          <p:nvSpPr>
            <p:cNvPr id="2" name="Rettangolo arrotondato 1"/>
            <p:cNvSpPr/>
            <p:nvPr/>
          </p:nvSpPr>
          <p:spPr bwMode="auto">
            <a:xfrm>
              <a:off x="6948264" y="5229200"/>
              <a:ext cx="2438546" cy="504056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it-IT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7124652" y="5301208"/>
              <a:ext cx="2262158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dirty="0">
                  <a:ea typeface="ＭＳ Ｐゴシック" charset="0"/>
                </a:rPr>
                <a:t>MIDOLLO SPINALE</a:t>
              </a:r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4716016" y="3861048"/>
            <a:ext cx="1512168" cy="504056"/>
            <a:chOff x="4716016" y="3861048"/>
            <a:chExt cx="1512168" cy="504056"/>
          </a:xfrm>
          <a:solidFill>
            <a:srgbClr val="9ED3D7"/>
          </a:solidFill>
        </p:grpSpPr>
        <p:sp>
          <p:nvSpPr>
            <p:cNvPr id="7" name="Rettangolo arrotondato 6"/>
            <p:cNvSpPr/>
            <p:nvPr/>
          </p:nvSpPr>
          <p:spPr bwMode="auto">
            <a:xfrm>
              <a:off x="4716016" y="3861048"/>
              <a:ext cx="1512168" cy="504056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it-IT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4913763" y="3933056"/>
              <a:ext cx="1116674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1800" dirty="0">
                  <a:ea typeface="ＭＳ Ｐゴシック" charset="0"/>
                </a:rPr>
                <a:t>TALAMO</a:t>
              </a:r>
            </a:p>
          </p:txBody>
        </p:sp>
      </p:grpSp>
      <p:sp>
        <p:nvSpPr>
          <p:cNvPr id="66563" name="Rettangolo arrotondato 9"/>
          <p:cNvSpPr>
            <a:spLocks noChangeArrowheads="1"/>
          </p:cNvSpPr>
          <p:nvPr/>
        </p:nvSpPr>
        <p:spPr bwMode="auto">
          <a:xfrm>
            <a:off x="3563938" y="2420938"/>
            <a:ext cx="3563937" cy="503237"/>
          </a:xfrm>
          <a:prstGeom prst="roundRect">
            <a:avLst>
              <a:gd name="adj" fmla="val 16667"/>
            </a:avLst>
          </a:prstGeom>
          <a:solidFill>
            <a:srgbClr val="9ED3D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66564" name="CasellaDiTesto 10"/>
          <p:cNvSpPr txBox="1">
            <a:spLocks noChangeArrowheads="1"/>
          </p:cNvSpPr>
          <p:nvPr/>
        </p:nvSpPr>
        <p:spPr bwMode="auto">
          <a:xfrm>
            <a:off x="3797300" y="2487613"/>
            <a:ext cx="3097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CORTECCIA CEREBRALE</a:t>
            </a:r>
          </a:p>
        </p:txBody>
      </p:sp>
      <p:sp>
        <p:nvSpPr>
          <p:cNvPr id="14" name="Rettangolo arrotondato 13"/>
          <p:cNvSpPr/>
          <p:nvPr/>
        </p:nvSpPr>
        <p:spPr bwMode="auto">
          <a:xfrm>
            <a:off x="2700338" y="115888"/>
            <a:ext cx="3959225" cy="1657350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endParaRPr lang="it-IT" sz="24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6566" name="CasellaDiTesto 14"/>
          <p:cNvSpPr txBox="1">
            <a:spLocks noChangeArrowheads="1"/>
          </p:cNvSpPr>
          <p:nvPr/>
        </p:nvSpPr>
        <p:spPr bwMode="auto">
          <a:xfrm>
            <a:off x="4911725" y="1125538"/>
            <a:ext cx="145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somestesica</a:t>
            </a:r>
          </a:p>
        </p:txBody>
      </p:sp>
      <p:sp>
        <p:nvSpPr>
          <p:cNvPr id="66567" name="CasellaDiTesto 15"/>
          <p:cNvSpPr txBox="1">
            <a:spLocks noChangeArrowheads="1"/>
          </p:cNvSpPr>
          <p:nvPr/>
        </p:nvSpPr>
        <p:spPr bwMode="auto">
          <a:xfrm>
            <a:off x="2760663" y="752475"/>
            <a:ext cx="206533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prefrontale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1800"/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cingolata anteriore</a:t>
            </a:r>
          </a:p>
        </p:txBody>
      </p:sp>
      <p:cxnSp>
        <p:nvCxnSpPr>
          <p:cNvPr id="66568" name="Connettore 2 16"/>
          <p:cNvCxnSpPr>
            <a:cxnSpLocks noChangeShapeType="1"/>
          </p:cNvCxnSpPr>
          <p:nvPr/>
        </p:nvCxnSpPr>
        <p:spPr bwMode="auto">
          <a:xfrm flipV="1">
            <a:off x="3779838" y="1052513"/>
            <a:ext cx="0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69" name="CasellaDiTesto 18"/>
          <p:cNvSpPr txBox="1">
            <a:spLocks noChangeArrowheads="1"/>
          </p:cNvSpPr>
          <p:nvPr/>
        </p:nvSpPr>
        <p:spPr bwMode="auto">
          <a:xfrm>
            <a:off x="4144963" y="115888"/>
            <a:ext cx="1162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</a:rPr>
              <a:t>DOLORE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</a:rPr>
              <a:t>acuto</a:t>
            </a:r>
          </a:p>
        </p:txBody>
      </p:sp>
      <p:sp>
        <p:nvSpPr>
          <p:cNvPr id="66570" name="Rettangolo arrotondato 20"/>
          <p:cNvSpPr>
            <a:spLocks noChangeArrowheads="1"/>
          </p:cNvSpPr>
          <p:nvPr/>
        </p:nvSpPr>
        <p:spPr bwMode="auto">
          <a:xfrm>
            <a:off x="1081088" y="3357563"/>
            <a:ext cx="2519362" cy="1943100"/>
          </a:xfrm>
          <a:prstGeom prst="roundRect">
            <a:avLst>
              <a:gd name="adj" fmla="val 16667"/>
            </a:avLst>
          </a:prstGeom>
          <a:solidFill>
            <a:srgbClr val="FFB2A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66571" name="CasellaDiTesto 21"/>
          <p:cNvSpPr txBox="1">
            <a:spLocks noChangeArrowheads="1"/>
          </p:cNvSpPr>
          <p:nvPr/>
        </p:nvSpPr>
        <p:spPr bwMode="auto">
          <a:xfrm>
            <a:off x="990600" y="3429000"/>
            <a:ext cx="27003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SISTEMA LIMBICO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Ipotalamo (ormoni)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Ippocampo (memoria)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Amigdala (stato d</a:t>
            </a:r>
            <a:r>
              <a:rPr lang="ja-JP" altLang="it-IT" sz="1800"/>
              <a:t>’</a:t>
            </a:r>
            <a:r>
              <a:rPr lang="it-IT" altLang="ja-JP" sz="1800"/>
              <a:t>animo,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paura/aggressione,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comportamento sociale)</a:t>
            </a:r>
          </a:p>
        </p:txBody>
      </p:sp>
      <p:sp>
        <p:nvSpPr>
          <p:cNvPr id="66572" name="Rettangolo arrotondato 23"/>
          <p:cNvSpPr>
            <a:spLocks noChangeArrowheads="1"/>
          </p:cNvSpPr>
          <p:nvPr/>
        </p:nvSpPr>
        <p:spPr bwMode="auto">
          <a:xfrm>
            <a:off x="7308850" y="6092825"/>
            <a:ext cx="1511300" cy="5048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66573" name="CasellaDiTesto 24"/>
          <p:cNvSpPr txBox="1">
            <a:spLocks noChangeArrowheads="1"/>
          </p:cNvSpPr>
          <p:nvPr/>
        </p:nvSpPr>
        <p:spPr bwMode="auto">
          <a:xfrm>
            <a:off x="7356475" y="6165850"/>
            <a:ext cx="1403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stimoli lesivi</a:t>
            </a:r>
          </a:p>
        </p:txBody>
      </p:sp>
      <p:sp>
        <p:nvSpPr>
          <p:cNvPr id="66574" name="Freccia curva 17"/>
          <p:cNvSpPr>
            <a:spLocks/>
          </p:cNvSpPr>
          <p:nvPr/>
        </p:nvSpPr>
        <p:spPr bwMode="auto">
          <a:xfrm rot="-5400000">
            <a:off x="6192838" y="5553075"/>
            <a:ext cx="647700" cy="1152525"/>
          </a:xfrm>
          <a:custGeom>
            <a:avLst/>
            <a:gdLst>
              <a:gd name="T0" fmla="*/ 0 w 647700"/>
              <a:gd name="T1" fmla="*/ 1152525 h 1152525"/>
              <a:gd name="T2" fmla="*/ 0 w 647700"/>
              <a:gd name="T3" fmla="*/ 357984 h 1152525"/>
              <a:gd name="T4" fmla="*/ 283369 w 647700"/>
              <a:gd name="T5" fmla="*/ 74615 h 1152525"/>
              <a:gd name="T6" fmla="*/ 485775 w 647700"/>
              <a:gd name="T7" fmla="*/ 74615 h 1152525"/>
              <a:gd name="T8" fmla="*/ 485775 w 647700"/>
              <a:gd name="T9" fmla="*/ 0 h 1152525"/>
              <a:gd name="T10" fmla="*/ 647700 w 647700"/>
              <a:gd name="T11" fmla="*/ 123847 h 1152525"/>
              <a:gd name="T12" fmla="*/ 485775 w 647700"/>
              <a:gd name="T13" fmla="*/ 247693 h 1152525"/>
              <a:gd name="T14" fmla="*/ 485775 w 647700"/>
              <a:gd name="T15" fmla="*/ 173078 h 1152525"/>
              <a:gd name="T16" fmla="*/ 283369 w 647700"/>
              <a:gd name="T17" fmla="*/ 173078 h 1152525"/>
              <a:gd name="T18" fmla="*/ 98464 w 647700"/>
              <a:gd name="T19" fmla="*/ 357983 h 1152525"/>
              <a:gd name="T20" fmla="*/ 98463 w 647700"/>
              <a:gd name="T21" fmla="*/ 1152525 h 1152525"/>
              <a:gd name="T22" fmla="*/ 0 w 647700"/>
              <a:gd name="T23" fmla="*/ 1152525 h 11525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47700" h="1152525">
                <a:moveTo>
                  <a:pt x="0" y="1152525"/>
                </a:moveTo>
                <a:lnTo>
                  <a:pt x="0" y="357984"/>
                </a:lnTo>
                <a:cubicBezTo>
                  <a:pt x="0" y="201484"/>
                  <a:pt x="126869" y="74615"/>
                  <a:pt x="283369" y="74615"/>
                </a:cubicBezTo>
                <a:lnTo>
                  <a:pt x="485775" y="74615"/>
                </a:lnTo>
                <a:lnTo>
                  <a:pt x="485775" y="0"/>
                </a:lnTo>
                <a:lnTo>
                  <a:pt x="647700" y="123847"/>
                </a:lnTo>
                <a:lnTo>
                  <a:pt x="485775" y="247693"/>
                </a:lnTo>
                <a:lnTo>
                  <a:pt x="485775" y="173078"/>
                </a:lnTo>
                <a:lnTo>
                  <a:pt x="283369" y="173078"/>
                </a:lnTo>
                <a:cubicBezTo>
                  <a:pt x="181249" y="173078"/>
                  <a:pt x="98464" y="255863"/>
                  <a:pt x="98464" y="357983"/>
                </a:cubicBezTo>
                <a:cubicBezTo>
                  <a:pt x="98464" y="622830"/>
                  <a:pt x="98463" y="887678"/>
                  <a:pt x="98463" y="1152525"/>
                </a:cubicBezTo>
                <a:lnTo>
                  <a:pt x="0" y="1152525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6575" name="Freccia su 26"/>
          <p:cNvSpPr>
            <a:spLocks noChangeArrowheads="1"/>
          </p:cNvSpPr>
          <p:nvPr/>
        </p:nvSpPr>
        <p:spPr bwMode="auto">
          <a:xfrm>
            <a:off x="5543550" y="4437063"/>
            <a:ext cx="215900" cy="647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66576" name="Freccia su 28"/>
          <p:cNvSpPr>
            <a:spLocks noChangeArrowheads="1"/>
          </p:cNvSpPr>
          <p:nvPr/>
        </p:nvSpPr>
        <p:spPr bwMode="auto">
          <a:xfrm>
            <a:off x="5543550" y="3068638"/>
            <a:ext cx="215900" cy="647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66577" name="Freccia su 29"/>
          <p:cNvSpPr>
            <a:spLocks noChangeArrowheads="1"/>
          </p:cNvSpPr>
          <p:nvPr/>
        </p:nvSpPr>
        <p:spPr bwMode="auto">
          <a:xfrm>
            <a:off x="5543550" y="1628775"/>
            <a:ext cx="215900" cy="647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66578" name="Freccia su 30"/>
          <p:cNvSpPr>
            <a:spLocks noChangeArrowheads="1"/>
          </p:cNvSpPr>
          <p:nvPr/>
        </p:nvSpPr>
        <p:spPr bwMode="auto">
          <a:xfrm>
            <a:off x="3924300" y="1628775"/>
            <a:ext cx="215900" cy="647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66579" name="Freccia su 32"/>
          <p:cNvSpPr>
            <a:spLocks noChangeArrowheads="1"/>
          </p:cNvSpPr>
          <p:nvPr/>
        </p:nvSpPr>
        <p:spPr bwMode="auto">
          <a:xfrm rot="-5400000">
            <a:off x="4140200" y="3789363"/>
            <a:ext cx="215900" cy="647700"/>
          </a:xfrm>
          <a:prstGeom prst="up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66580" name="Rettangolo arrotondato 34"/>
          <p:cNvSpPr>
            <a:spLocks noChangeArrowheads="1"/>
          </p:cNvSpPr>
          <p:nvPr/>
        </p:nvSpPr>
        <p:spPr bwMode="auto">
          <a:xfrm>
            <a:off x="179388" y="1484313"/>
            <a:ext cx="2376487" cy="7921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66581" name="CasellaDiTesto 35"/>
          <p:cNvSpPr txBox="1">
            <a:spLocks noChangeArrowheads="1"/>
          </p:cNvSpPr>
          <p:nvPr/>
        </p:nvSpPr>
        <p:spPr bwMode="auto">
          <a:xfrm>
            <a:off x="190500" y="1557338"/>
            <a:ext cx="2254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stimoli socio-psichici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mal gestiti</a:t>
            </a:r>
          </a:p>
        </p:txBody>
      </p:sp>
      <p:sp>
        <p:nvSpPr>
          <p:cNvPr id="66582" name="Freccia su 36"/>
          <p:cNvSpPr>
            <a:spLocks noChangeArrowheads="1"/>
          </p:cNvSpPr>
          <p:nvPr/>
        </p:nvSpPr>
        <p:spPr bwMode="auto">
          <a:xfrm flipV="1">
            <a:off x="1403350" y="2349500"/>
            <a:ext cx="215900" cy="935038"/>
          </a:xfrm>
          <a:prstGeom prst="upArrow">
            <a:avLst>
              <a:gd name="adj1" fmla="val 50000"/>
              <a:gd name="adj2" fmla="val 5000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66583" name="Freccia curva 37"/>
          <p:cNvSpPr>
            <a:spLocks/>
          </p:cNvSpPr>
          <p:nvPr/>
        </p:nvSpPr>
        <p:spPr bwMode="auto">
          <a:xfrm rot="10800000" flipH="1">
            <a:off x="2195513" y="5373688"/>
            <a:ext cx="2916237" cy="358775"/>
          </a:xfrm>
          <a:custGeom>
            <a:avLst/>
            <a:gdLst>
              <a:gd name="T0" fmla="*/ 0 w 2916237"/>
              <a:gd name="T1" fmla="*/ 358775 h 358775"/>
              <a:gd name="T2" fmla="*/ 0 w 2916237"/>
              <a:gd name="T3" fmla="*/ 239224 h 358775"/>
              <a:gd name="T4" fmla="*/ 156964 w 2916237"/>
              <a:gd name="T5" fmla="*/ 82260 h 358775"/>
              <a:gd name="T6" fmla="*/ 2826543 w 2916237"/>
              <a:gd name="T7" fmla="*/ 82260 h 358775"/>
              <a:gd name="T8" fmla="*/ 2826543 w 2916237"/>
              <a:gd name="T9" fmla="*/ 0 h 358775"/>
              <a:gd name="T10" fmla="*/ 2916237 w 2916237"/>
              <a:gd name="T11" fmla="*/ 150686 h 358775"/>
              <a:gd name="T12" fmla="*/ 2826543 w 2916237"/>
              <a:gd name="T13" fmla="*/ 301371 h 358775"/>
              <a:gd name="T14" fmla="*/ 2826543 w 2916237"/>
              <a:gd name="T15" fmla="*/ 219111 h 358775"/>
              <a:gd name="T16" fmla="*/ 156964 w 2916237"/>
              <a:gd name="T17" fmla="*/ 219111 h 358775"/>
              <a:gd name="T18" fmla="*/ 136851 w 2916237"/>
              <a:gd name="T19" fmla="*/ 239224 h 358775"/>
              <a:gd name="T20" fmla="*/ 136851 w 2916237"/>
              <a:gd name="T21" fmla="*/ 358775 h 358775"/>
              <a:gd name="T22" fmla="*/ 0 w 2916237"/>
              <a:gd name="T23" fmla="*/ 358775 h 35877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916237" h="358775">
                <a:moveTo>
                  <a:pt x="0" y="358775"/>
                </a:moveTo>
                <a:lnTo>
                  <a:pt x="0" y="239224"/>
                </a:lnTo>
                <a:cubicBezTo>
                  <a:pt x="0" y="152535"/>
                  <a:pt x="70275" y="82260"/>
                  <a:pt x="156964" y="82260"/>
                </a:cubicBezTo>
                <a:lnTo>
                  <a:pt x="2826543" y="82260"/>
                </a:lnTo>
                <a:lnTo>
                  <a:pt x="2826543" y="0"/>
                </a:lnTo>
                <a:lnTo>
                  <a:pt x="2916237" y="150686"/>
                </a:lnTo>
                <a:lnTo>
                  <a:pt x="2826543" y="301371"/>
                </a:lnTo>
                <a:lnTo>
                  <a:pt x="2826543" y="219111"/>
                </a:lnTo>
                <a:lnTo>
                  <a:pt x="156964" y="219111"/>
                </a:lnTo>
                <a:cubicBezTo>
                  <a:pt x="145856" y="219111"/>
                  <a:pt x="136851" y="228116"/>
                  <a:pt x="136851" y="239224"/>
                </a:cubicBezTo>
                <a:lnTo>
                  <a:pt x="136851" y="358775"/>
                </a:lnTo>
                <a:lnTo>
                  <a:pt x="0" y="358775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6584" name="Freccia su 38"/>
          <p:cNvSpPr>
            <a:spLocks noChangeArrowheads="1"/>
          </p:cNvSpPr>
          <p:nvPr/>
        </p:nvSpPr>
        <p:spPr bwMode="auto">
          <a:xfrm flipV="1">
            <a:off x="6300788" y="3068638"/>
            <a:ext cx="215900" cy="2089150"/>
          </a:xfrm>
          <a:prstGeom prst="upArrow">
            <a:avLst>
              <a:gd name="adj1" fmla="val 50000"/>
              <a:gd name="adj2" fmla="val 49995"/>
            </a:avLst>
          </a:prstGeom>
          <a:solidFill>
            <a:srgbClr val="FF656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66585" name="Freccia curva 11"/>
          <p:cNvSpPr>
            <a:spLocks/>
          </p:cNvSpPr>
          <p:nvPr/>
        </p:nvSpPr>
        <p:spPr bwMode="auto">
          <a:xfrm rot="16200000" flipH="1">
            <a:off x="2736057" y="2672556"/>
            <a:ext cx="719138" cy="504825"/>
          </a:xfrm>
          <a:custGeom>
            <a:avLst/>
            <a:gdLst>
              <a:gd name="T0" fmla="*/ 0 w 719138"/>
              <a:gd name="T1" fmla="*/ 504825 h 504825"/>
              <a:gd name="T2" fmla="*/ 0 w 719138"/>
              <a:gd name="T3" fmla="*/ 283964 h 504825"/>
              <a:gd name="T4" fmla="*/ 220861 w 719138"/>
              <a:gd name="T5" fmla="*/ 63103 h 504825"/>
              <a:gd name="T6" fmla="*/ 592932 w 719138"/>
              <a:gd name="T7" fmla="*/ 63103 h 504825"/>
              <a:gd name="T8" fmla="*/ 592932 w 719138"/>
              <a:gd name="T9" fmla="*/ 0 h 504825"/>
              <a:gd name="T10" fmla="*/ 719138 w 719138"/>
              <a:gd name="T11" fmla="*/ 126206 h 504825"/>
              <a:gd name="T12" fmla="*/ 592932 w 719138"/>
              <a:gd name="T13" fmla="*/ 252413 h 504825"/>
              <a:gd name="T14" fmla="*/ 592932 w 719138"/>
              <a:gd name="T15" fmla="*/ 189309 h 504825"/>
              <a:gd name="T16" fmla="*/ 220861 w 719138"/>
              <a:gd name="T17" fmla="*/ 189309 h 504825"/>
              <a:gd name="T18" fmla="*/ 126206 w 719138"/>
              <a:gd name="T19" fmla="*/ 283964 h 504825"/>
              <a:gd name="T20" fmla="*/ 126206 w 719138"/>
              <a:gd name="T21" fmla="*/ 504825 h 504825"/>
              <a:gd name="T22" fmla="*/ 0 w 719138"/>
              <a:gd name="T23" fmla="*/ 504825 h 5048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19138" h="504825">
                <a:moveTo>
                  <a:pt x="0" y="504825"/>
                </a:moveTo>
                <a:lnTo>
                  <a:pt x="0" y="283964"/>
                </a:lnTo>
                <a:cubicBezTo>
                  <a:pt x="0" y="161986"/>
                  <a:pt x="98883" y="63103"/>
                  <a:pt x="220861" y="63103"/>
                </a:cubicBezTo>
                <a:lnTo>
                  <a:pt x="592932" y="63103"/>
                </a:lnTo>
                <a:lnTo>
                  <a:pt x="592932" y="0"/>
                </a:lnTo>
                <a:lnTo>
                  <a:pt x="719138" y="126206"/>
                </a:lnTo>
                <a:lnTo>
                  <a:pt x="592932" y="252413"/>
                </a:lnTo>
                <a:lnTo>
                  <a:pt x="592932" y="189309"/>
                </a:lnTo>
                <a:lnTo>
                  <a:pt x="220861" y="189309"/>
                </a:lnTo>
                <a:cubicBezTo>
                  <a:pt x="168584" y="189309"/>
                  <a:pt x="126206" y="231687"/>
                  <a:pt x="126206" y="283964"/>
                </a:cubicBezTo>
                <a:lnTo>
                  <a:pt x="126206" y="504825"/>
                </a:lnTo>
                <a:lnTo>
                  <a:pt x="0" y="504825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6586" name="Freccia curva 33"/>
          <p:cNvSpPr>
            <a:spLocks/>
          </p:cNvSpPr>
          <p:nvPr/>
        </p:nvSpPr>
        <p:spPr bwMode="auto">
          <a:xfrm rot="5400000" flipH="1">
            <a:off x="3599656" y="3177382"/>
            <a:ext cx="720725" cy="503238"/>
          </a:xfrm>
          <a:custGeom>
            <a:avLst/>
            <a:gdLst>
              <a:gd name="T0" fmla="*/ 0 w 720725"/>
              <a:gd name="T1" fmla="*/ 503238 h 503238"/>
              <a:gd name="T2" fmla="*/ 0 w 720725"/>
              <a:gd name="T3" fmla="*/ 283071 h 503238"/>
              <a:gd name="T4" fmla="*/ 220167 w 720725"/>
              <a:gd name="T5" fmla="*/ 62904 h 503238"/>
              <a:gd name="T6" fmla="*/ 594916 w 720725"/>
              <a:gd name="T7" fmla="*/ 62905 h 503238"/>
              <a:gd name="T8" fmla="*/ 594916 w 720725"/>
              <a:gd name="T9" fmla="*/ 0 h 503238"/>
              <a:gd name="T10" fmla="*/ 720725 w 720725"/>
              <a:gd name="T11" fmla="*/ 125810 h 503238"/>
              <a:gd name="T12" fmla="*/ 594916 w 720725"/>
              <a:gd name="T13" fmla="*/ 251619 h 503238"/>
              <a:gd name="T14" fmla="*/ 594916 w 720725"/>
              <a:gd name="T15" fmla="*/ 188714 h 503238"/>
              <a:gd name="T16" fmla="*/ 220167 w 720725"/>
              <a:gd name="T17" fmla="*/ 188714 h 503238"/>
              <a:gd name="T18" fmla="*/ 125810 w 720725"/>
              <a:gd name="T19" fmla="*/ 283071 h 503238"/>
              <a:gd name="T20" fmla="*/ 125810 w 720725"/>
              <a:gd name="T21" fmla="*/ 503238 h 503238"/>
              <a:gd name="T22" fmla="*/ 0 w 720725"/>
              <a:gd name="T23" fmla="*/ 503238 h 50323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20725" h="503238">
                <a:moveTo>
                  <a:pt x="0" y="503238"/>
                </a:moveTo>
                <a:lnTo>
                  <a:pt x="0" y="283071"/>
                </a:lnTo>
                <a:cubicBezTo>
                  <a:pt x="0" y="161476"/>
                  <a:pt x="98572" y="62904"/>
                  <a:pt x="220167" y="62904"/>
                </a:cubicBezTo>
                <a:lnTo>
                  <a:pt x="594916" y="62905"/>
                </a:lnTo>
                <a:lnTo>
                  <a:pt x="594916" y="0"/>
                </a:lnTo>
                <a:lnTo>
                  <a:pt x="720725" y="125810"/>
                </a:lnTo>
                <a:lnTo>
                  <a:pt x="594916" y="251619"/>
                </a:lnTo>
                <a:lnTo>
                  <a:pt x="594916" y="188714"/>
                </a:lnTo>
                <a:lnTo>
                  <a:pt x="220167" y="188714"/>
                </a:lnTo>
                <a:cubicBezTo>
                  <a:pt x="168055" y="188714"/>
                  <a:pt x="125810" y="230959"/>
                  <a:pt x="125810" y="283071"/>
                </a:cubicBezTo>
                <a:lnTo>
                  <a:pt x="125810" y="503238"/>
                </a:lnTo>
                <a:lnTo>
                  <a:pt x="0" y="503238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6587" name="Text Box 3"/>
          <p:cNvSpPr txBox="1">
            <a:spLocks noChangeArrowheads="1"/>
          </p:cNvSpPr>
          <p:nvPr/>
        </p:nvSpPr>
        <p:spPr bwMode="auto">
          <a:xfrm>
            <a:off x="117475" y="762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FF"/>
                </a:solidFill>
              </a:rPr>
              <a:t>DOLORE CRONICO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4716016" y="3861048"/>
            <a:ext cx="1512168" cy="504056"/>
            <a:chOff x="4716016" y="3861048"/>
            <a:chExt cx="1512168" cy="504056"/>
          </a:xfrm>
          <a:solidFill>
            <a:srgbClr val="9ED3D7"/>
          </a:solidFill>
        </p:grpSpPr>
        <p:sp>
          <p:nvSpPr>
            <p:cNvPr id="7" name="Rettangolo arrotondato 6"/>
            <p:cNvSpPr/>
            <p:nvPr/>
          </p:nvSpPr>
          <p:spPr bwMode="auto">
            <a:xfrm>
              <a:off x="4716016" y="3861048"/>
              <a:ext cx="1512168" cy="504056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it-IT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4913763" y="3933056"/>
              <a:ext cx="1116674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1800" dirty="0">
                  <a:ea typeface="ＭＳ Ｐゴシック" charset="0"/>
                </a:rPr>
                <a:t>TALAMO</a:t>
              </a:r>
            </a:p>
          </p:txBody>
        </p:sp>
      </p:grpSp>
      <p:sp>
        <p:nvSpPr>
          <p:cNvPr id="68610" name="Rettangolo arrotondato 9"/>
          <p:cNvSpPr>
            <a:spLocks noChangeArrowheads="1"/>
          </p:cNvSpPr>
          <p:nvPr/>
        </p:nvSpPr>
        <p:spPr bwMode="auto">
          <a:xfrm>
            <a:off x="3563938" y="2420938"/>
            <a:ext cx="3563937" cy="503237"/>
          </a:xfrm>
          <a:prstGeom prst="roundRect">
            <a:avLst>
              <a:gd name="adj" fmla="val 16667"/>
            </a:avLst>
          </a:prstGeom>
          <a:solidFill>
            <a:srgbClr val="9ED3D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68611" name="CasellaDiTesto 10"/>
          <p:cNvSpPr txBox="1">
            <a:spLocks noChangeArrowheads="1"/>
          </p:cNvSpPr>
          <p:nvPr/>
        </p:nvSpPr>
        <p:spPr bwMode="auto">
          <a:xfrm>
            <a:off x="3797300" y="2487613"/>
            <a:ext cx="3097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CORTECCIA CEREBRALE</a:t>
            </a:r>
          </a:p>
        </p:txBody>
      </p:sp>
      <p:sp>
        <p:nvSpPr>
          <p:cNvPr id="14" name="Rettangolo arrotondato 13"/>
          <p:cNvSpPr/>
          <p:nvPr/>
        </p:nvSpPr>
        <p:spPr bwMode="auto">
          <a:xfrm>
            <a:off x="2700338" y="115888"/>
            <a:ext cx="3959225" cy="1657350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endParaRPr lang="it-IT" sz="24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8613" name="CasellaDiTesto 18"/>
          <p:cNvSpPr txBox="1">
            <a:spLocks noChangeArrowheads="1"/>
          </p:cNvSpPr>
          <p:nvPr/>
        </p:nvSpPr>
        <p:spPr bwMode="auto">
          <a:xfrm>
            <a:off x="4075113" y="115888"/>
            <a:ext cx="130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</a:rPr>
              <a:t>DOLORE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</a:rPr>
              <a:t>persistente</a:t>
            </a:r>
          </a:p>
        </p:txBody>
      </p:sp>
      <p:sp>
        <p:nvSpPr>
          <p:cNvPr id="68614" name="Rettangolo arrotondato 20"/>
          <p:cNvSpPr>
            <a:spLocks noChangeArrowheads="1"/>
          </p:cNvSpPr>
          <p:nvPr/>
        </p:nvSpPr>
        <p:spPr bwMode="auto">
          <a:xfrm>
            <a:off x="1081088" y="3357563"/>
            <a:ext cx="2519362" cy="1943100"/>
          </a:xfrm>
          <a:prstGeom prst="roundRect">
            <a:avLst>
              <a:gd name="adj" fmla="val 16667"/>
            </a:avLst>
          </a:prstGeom>
          <a:solidFill>
            <a:srgbClr val="FF656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68615" name="CasellaDiTesto 21"/>
          <p:cNvSpPr txBox="1">
            <a:spLocks noChangeArrowheads="1"/>
          </p:cNvSpPr>
          <p:nvPr/>
        </p:nvSpPr>
        <p:spPr bwMode="auto">
          <a:xfrm>
            <a:off x="990600" y="3429000"/>
            <a:ext cx="27003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SISTEMA LIMBICO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Ipotalamo (ormoni)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Ippocampo (memoria)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Amigdala (stato d</a:t>
            </a:r>
            <a:r>
              <a:rPr lang="ja-JP" altLang="it-IT" sz="1800"/>
              <a:t>’</a:t>
            </a:r>
            <a:r>
              <a:rPr lang="it-IT" altLang="ja-JP" sz="1800"/>
              <a:t>animo,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paura/aggressione,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comportamento sociale)</a:t>
            </a:r>
          </a:p>
        </p:txBody>
      </p:sp>
      <p:sp>
        <p:nvSpPr>
          <p:cNvPr id="68616" name="Rettangolo arrotondato 23"/>
          <p:cNvSpPr>
            <a:spLocks noChangeArrowheads="1"/>
          </p:cNvSpPr>
          <p:nvPr/>
        </p:nvSpPr>
        <p:spPr bwMode="auto">
          <a:xfrm>
            <a:off x="7308850" y="6092825"/>
            <a:ext cx="1511300" cy="5048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68617" name="CasellaDiTesto 24"/>
          <p:cNvSpPr txBox="1">
            <a:spLocks noChangeArrowheads="1"/>
          </p:cNvSpPr>
          <p:nvPr/>
        </p:nvSpPr>
        <p:spPr bwMode="auto">
          <a:xfrm>
            <a:off x="7356475" y="6165850"/>
            <a:ext cx="1403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stimoli lesivi</a:t>
            </a:r>
          </a:p>
        </p:txBody>
      </p:sp>
      <p:sp>
        <p:nvSpPr>
          <p:cNvPr id="68618" name="Freccia curva 17"/>
          <p:cNvSpPr>
            <a:spLocks/>
          </p:cNvSpPr>
          <p:nvPr/>
        </p:nvSpPr>
        <p:spPr bwMode="auto">
          <a:xfrm rot="-5400000">
            <a:off x="6192838" y="5553075"/>
            <a:ext cx="647700" cy="1152525"/>
          </a:xfrm>
          <a:custGeom>
            <a:avLst/>
            <a:gdLst>
              <a:gd name="T0" fmla="*/ 0 w 647700"/>
              <a:gd name="T1" fmla="*/ 1152525 h 1152525"/>
              <a:gd name="T2" fmla="*/ 0 w 647700"/>
              <a:gd name="T3" fmla="*/ 357984 h 1152525"/>
              <a:gd name="T4" fmla="*/ 283369 w 647700"/>
              <a:gd name="T5" fmla="*/ 74615 h 1152525"/>
              <a:gd name="T6" fmla="*/ 485775 w 647700"/>
              <a:gd name="T7" fmla="*/ 74615 h 1152525"/>
              <a:gd name="T8" fmla="*/ 485775 w 647700"/>
              <a:gd name="T9" fmla="*/ 0 h 1152525"/>
              <a:gd name="T10" fmla="*/ 647700 w 647700"/>
              <a:gd name="T11" fmla="*/ 123847 h 1152525"/>
              <a:gd name="T12" fmla="*/ 485775 w 647700"/>
              <a:gd name="T13" fmla="*/ 247693 h 1152525"/>
              <a:gd name="T14" fmla="*/ 485775 w 647700"/>
              <a:gd name="T15" fmla="*/ 173078 h 1152525"/>
              <a:gd name="T16" fmla="*/ 283369 w 647700"/>
              <a:gd name="T17" fmla="*/ 173078 h 1152525"/>
              <a:gd name="T18" fmla="*/ 98464 w 647700"/>
              <a:gd name="T19" fmla="*/ 357983 h 1152525"/>
              <a:gd name="T20" fmla="*/ 98463 w 647700"/>
              <a:gd name="T21" fmla="*/ 1152525 h 1152525"/>
              <a:gd name="T22" fmla="*/ 0 w 647700"/>
              <a:gd name="T23" fmla="*/ 1152525 h 11525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47700" h="1152525">
                <a:moveTo>
                  <a:pt x="0" y="1152525"/>
                </a:moveTo>
                <a:lnTo>
                  <a:pt x="0" y="357984"/>
                </a:lnTo>
                <a:cubicBezTo>
                  <a:pt x="0" y="201484"/>
                  <a:pt x="126869" y="74615"/>
                  <a:pt x="283369" y="74615"/>
                </a:cubicBezTo>
                <a:lnTo>
                  <a:pt x="485775" y="74615"/>
                </a:lnTo>
                <a:lnTo>
                  <a:pt x="485775" y="0"/>
                </a:lnTo>
                <a:lnTo>
                  <a:pt x="647700" y="123847"/>
                </a:lnTo>
                <a:lnTo>
                  <a:pt x="485775" y="247693"/>
                </a:lnTo>
                <a:lnTo>
                  <a:pt x="485775" y="173078"/>
                </a:lnTo>
                <a:lnTo>
                  <a:pt x="283369" y="173078"/>
                </a:lnTo>
                <a:cubicBezTo>
                  <a:pt x="181249" y="173078"/>
                  <a:pt x="98464" y="255863"/>
                  <a:pt x="98464" y="357983"/>
                </a:cubicBezTo>
                <a:cubicBezTo>
                  <a:pt x="98464" y="622830"/>
                  <a:pt x="98463" y="887678"/>
                  <a:pt x="98463" y="1152525"/>
                </a:cubicBezTo>
                <a:lnTo>
                  <a:pt x="0" y="1152525"/>
                </a:lnTo>
                <a:close/>
              </a:path>
            </a:pathLst>
          </a:custGeom>
          <a:solidFill>
            <a:srgbClr val="FFB2AE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8619" name="Freccia su 26"/>
          <p:cNvSpPr>
            <a:spLocks noChangeArrowheads="1"/>
          </p:cNvSpPr>
          <p:nvPr/>
        </p:nvSpPr>
        <p:spPr bwMode="auto">
          <a:xfrm>
            <a:off x="5543550" y="4437063"/>
            <a:ext cx="215900" cy="647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B2A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68620" name="Freccia su 28"/>
          <p:cNvSpPr>
            <a:spLocks noChangeArrowheads="1"/>
          </p:cNvSpPr>
          <p:nvPr/>
        </p:nvSpPr>
        <p:spPr bwMode="auto">
          <a:xfrm>
            <a:off x="5543550" y="3068638"/>
            <a:ext cx="215900" cy="647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B2A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68621" name="Freccia su 29"/>
          <p:cNvSpPr>
            <a:spLocks noChangeArrowheads="1"/>
          </p:cNvSpPr>
          <p:nvPr/>
        </p:nvSpPr>
        <p:spPr bwMode="auto">
          <a:xfrm>
            <a:off x="5543550" y="1628775"/>
            <a:ext cx="215900" cy="647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B2A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68622" name="Freccia su 30"/>
          <p:cNvSpPr>
            <a:spLocks noChangeArrowheads="1"/>
          </p:cNvSpPr>
          <p:nvPr/>
        </p:nvSpPr>
        <p:spPr bwMode="auto">
          <a:xfrm>
            <a:off x="3924300" y="1628775"/>
            <a:ext cx="215900" cy="647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656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68623" name="Freccia su 32"/>
          <p:cNvSpPr>
            <a:spLocks noChangeArrowheads="1"/>
          </p:cNvSpPr>
          <p:nvPr/>
        </p:nvSpPr>
        <p:spPr bwMode="auto">
          <a:xfrm rot="-5400000">
            <a:off x="4140200" y="3789363"/>
            <a:ext cx="215900" cy="647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B2A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68624" name="Rettangolo arrotondato 34"/>
          <p:cNvSpPr>
            <a:spLocks noChangeArrowheads="1"/>
          </p:cNvSpPr>
          <p:nvPr/>
        </p:nvSpPr>
        <p:spPr bwMode="auto">
          <a:xfrm>
            <a:off x="179388" y="1484313"/>
            <a:ext cx="2376487" cy="7921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68625" name="CasellaDiTesto 35"/>
          <p:cNvSpPr txBox="1">
            <a:spLocks noChangeArrowheads="1"/>
          </p:cNvSpPr>
          <p:nvPr/>
        </p:nvSpPr>
        <p:spPr bwMode="auto">
          <a:xfrm>
            <a:off x="190500" y="1557338"/>
            <a:ext cx="2254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stimoli socio-psichici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mal gestiti</a:t>
            </a:r>
          </a:p>
        </p:txBody>
      </p:sp>
      <p:sp>
        <p:nvSpPr>
          <p:cNvPr id="68626" name="Freccia su 36"/>
          <p:cNvSpPr>
            <a:spLocks noChangeArrowheads="1"/>
          </p:cNvSpPr>
          <p:nvPr/>
        </p:nvSpPr>
        <p:spPr bwMode="auto">
          <a:xfrm flipV="1">
            <a:off x="1403350" y="2349500"/>
            <a:ext cx="215900" cy="935038"/>
          </a:xfrm>
          <a:prstGeom prst="upArrow">
            <a:avLst>
              <a:gd name="adj1" fmla="val 50000"/>
              <a:gd name="adj2" fmla="val 50006"/>
            </a:avLst>
          </a:prstGeom>
          <a:solidFill>
            <a:srgbClr val="FF656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68627" name="Freccia curva 37"/>
          <p:cNvSpPr>
            <a:spLocks/>
          </p:cNvSpPr>
          <p:nvPr/>
        </p:nvSpPr>
        <p:spPr bwMode="auto">
          <a:xfrm rot="10800000" flipH="1">
            <a:off x="2195513" y="5373688"/>
            <a:ext cx="2916237" cy="358775"/>
          </a:xfrm>
          <a:custGeom>
            <a:avLst/>
            <a:gdLst>
              <a:gd name="T0" fmla="*/ 0 w 2916237"/>
              <a:gd name="T1" fmla="*/ 358775 h 358775"/>
              <a:gd name="T2" fmla="*/ 0 w 2916237"/>
              <a:gd name="T3" fmla="*/ 239224 h 358775"/>
              <a:gd name="T4" fmla="*/ 156964 w 2916237"/>
              <a:gd name="T5" fmla="*/ 82260 h 358775"/>
              <a:gd name="T6" fmla="*/ 2826543 w 2916237"/>
              <a:gd name="T7" fmla="*/ 82260 h 358775"/>
              <a:gd name="T8" fmla="*/ 2826543 w 2916237"/>
              <a:gd name="T9" fmla="*/ 0 h 358775"/>
              <a:gd name="T10" fmla="*/ 2916237 w 2916237"/>
              <a:gd name="T11" fmla="*/ 150686 h 358775"/>
              <a:gd name="T12" fmla="*/ 2826543 w 2916237"/>
              <a:gd name="T13" fmla="*/ 301371 h 358775"/>
              <a:gd name="T14" fmla="*/ 2826543 w 2916237"/>
              <a:gd name="T15" fmla="*/ 219111 h 358775"/>
              <a:gd name="T16" fmla="*/ 156964 w 2916237"/>
              <a:gd name="T17" fmla="*/ 219111 h 358775"/>
              <a:gd name="T18" fmla="*/ 136851 w 2916237"/>
              <a:gd name="T19" fmla="*/ 239224 h 358775"/>
              <a:gd name="T20" fmla="*/ 136851 w 2916237"/>
              <a:gd name="T21" fmla="*/ 358775 h 358775"/>
              <a:gd name="T22" fmla="*/ 0 w 2916237"/>
              <a:gd name="T23" fmla="*/ 358775 h 35877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916237" h="358775">
                <a:moveTo>
                  <a:pt x="0" y="358775"/>
                </a:moveTo>
                <a:lnTo>
                  <a:pt x="0" y="239224"/>
                </a:lnTo>
                <a:cubicBezTo>
                  <a:pt x="0" y="152535"/>
                  <a:pt x="70275" y="82260"/>
                  <a:pt x="156964" y="82260"/>
                </a:cubicBezTo>
                <a:lnTo>
                  <a:pt x="2826543" y="82260"/>
                </a:lnTo>
                <a:lnTo>
                  <a:pt x="2826543" y="0"/>
                </a:lnTo>
                <a:lnTo>
                  <a:pt x="2916237" y="150686"/>
                </a:lnTo>
                <a:lnTo>
                  <a:pt x="2826543" y="301371"/>
                </a:lnTo>
                <a:lnTo>
                  <a:pt x="2826543" y="219111"/>
                </a:lnTo>
                <a:lnTo>
                  <a:pt x="156964" y="219111"/>
                </a:lnTo>
                <a:cubicBezTo>
                  <a:pt x="145856" y="219111"/>
                  <a:pt x="136851" y="228116"/>
                  <a:pt x="136851" y="239224"/>
                </a:cubicBezTo>
                <a:lnTo>
                  <a:pt x="136851" y="358775"/>
                </a:lnTo>
                <a:lnTo>
                  <a:pt x="0" y="358775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B2AE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8628" name="Freccia su 38"/>
          <p:cNvSpPr>
            <a:spLocks noChangeArrowheads="1"/>
          </p:cNvSpPr>
          <p:nvPr/>
        </p:nvSpPr>
        <p:spPr bwMode="auto">
          <a:xfrm flipV="1">
            <a:off x="6300788" y="3068638"/>
            <a:ext cx="215900" cy="2089150"/>
          </a:xfrm>
          <a:prstGeom prst="upArrow">
            <a:avLst>
              <a:gd name="adj1" fmla="val 50000"/>
              <a:gd name="adj2" fmla="val 5004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B2AE"/>
                </a:solidFill>
              </a14:hiddenFill>
            </a:ext>
          </a:extLst>
        </p:spPr>
        <p:txBody>
          <a:bodyPr rot="10800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68629" name="CasellaDiTesto 39"/>
          <p:cNvSpPr txBox="1">
            <a:spLocks noChangeArrowheads="1"/>
          </p:cNvSpPr>
          <p:nvPr/>
        </p:nvSpPr>
        <p:spPr bwMode="auto">
          <a:xfrm>
            <a:off x="4911725" y="1125538"/>
            <a:ext cx="145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somestesica</a:t>
            </a:r>
          </a:p>
        </p:txBody>
      </p:sp>
      <p:sp>
        <p:nvSpPr>
          <p:cNvPr id="68630" name="CasellaDiTesto 40"/>
          <p:cNvSpPr txBox="1">
            <a:spLocks noChangeArrowheads="1"/>
          </p:cNvSpPr>
          <p:nvPr/>
        </p:nvSpPr>
        <p:spPr bwMode="auto">
          <a:xfrm>
            <a:off x="2760663" y="752475"/>
            <a:ext cx="206533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prefrontale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1800"/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cingolata anteriore</a:t>
            </a:r>
          </a:p>
        </p:txBody>
      </p:sp>
      <p:cxnSp>
        <p:nvCxnSpPr>
          <p:cNvPr id="68631" name="Connettore 2 41"/>
          <p:cNvCxnSpPr>
            <a:cxnSpLocks noChangeShapeType="1"/>
          </p:cNvCxnSpPr>
          <p:nvPr/>
        </p:nvCxnSpPr>
        <p:spPr bwMode="auto">
          <a:xfrm flipV="1">
            <a:off x="3779838" y="1052513"/>
            <a:ext cx="0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32" name="Freccia curva 42"/>
          <p:cNvSpPr>
            <a:spLocks/>
          </p:cNvSpPr>
          <p:nvPr/>
        </p:nvSpPr>
        <p:spPr bwMode="auto">
          <a:xfrm rot="16200000" flipH="1">
            <a:off x="2736057" y="2672556"/>
            <a:ext cx="719138" cy="504825"/>
          </a:xfrm>
          <a:custGeom>
            <a:avLst/>
            <a:gdLst>
              <a:gd name="T0" fmla="*/ 0 w 719138"/>
              <a:gd name="T1" fmla="*/ 504825 h 504825"/>
              <a:gd name="T2" fmla="*/ 0 w 719138"/>
              <a:gd name="T3" fmla="*/ 283964 h 504825"/>
              <a:gd name="T4" fmla="*/ 220861 w 719138"/>
              <a:gd name="T5" fmla="*/ 63103 h 504825"/>
              <a:gd name="T6" fmla="*/ 592932 w 719138"/>
              <a:gd name="T7" fmla="*/ 63103 h 504825"/>
              <a:gd name="T8" fmla="*/ 592932 w 719138"/>
              <a:gd name="T9" fmla="*/ 0 h 504825"/>
              <a:gd name="T10" fmla="*/ 719138 w 719138"/>
              <a:gd name="T11" fmla="*/ 126206 h 504825"/>
              <a:gd name="T12" fmla="*/ 592932 w 719138"/>
              <a:gd name="T13" fmla="*/ 252413 h 504825"/>
              <a:gd name="T14" fmla="*/ 592932 w 719138"/>
              <a:gd name="T15" fmla="*/ 189309 h 504825"/>
              <a:gd name="T16" fmla="*/ 220861 w 719138"/>
              <a:gd name="T17" fmla="*/ 189309 h 504825"/>
              <a:gd name="T18" fmla="*/ 126206 w 719138"/>
              <a:gd name="T19" fmla="*/ 283964 h 504825"/>
              <a:gd name="T20" fmla="*/ 126206 w 719138"/>
              <a:gd name="T21" fmla="*/ 504825 h 504825"/>
              <a:gd name="T22" fmla="*/ 0 w 719138"/>
              <a:gd name="T23" fmla="*/ 504825 h 5048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19138" h="504825">
                <a:moveTo>
                  <a:pt x="0" y="504825"/>
                </a:moveTo>
                <a:lnTo>
                  <a:pt x="0" y="283964"/>
                </a:lnTo>
                <a:cubicBezTo>
                  <a:pt x="0" y="161986"/>
                  <a:pt x="98883" y="63103"/>
                  <a:pt x="220861" y="63103"/>
                </a:cubicBezTo>
                <a:lnTo>
                  <a:pt x="592932" y="63103"/>
                </a:lnTo>
                <a:lnTo>
                  <a:pt x="592932" y="0"/>
                </a:lnTo>
                <a:lnTo>
                  <a:pt x="719138" y="126206"/>
                </a:lnTo>
                <a:lnTo>
                  <a:pt x="592932" y="252413"/>
                </a:lnTo>
                <a:lnTo>
                  <a:pt x="592932" y="189309"/>
                </a:lnTo>
                <a:lnTo>
                  <a:pt x="220861" y="189309"/>
                </a:lnTo>
                <a:cubicBezTo>
                  <a:pt x="168584" y="189309"/>
                  <a:pt x="126206" y="231687"/>
                  <a:pt x="126206" y="283964"/>
                </a:cubicBezTo>
                <a:lnTo>
                  <a:pt x="126206" y="504825"/>
                </a:lnTo>
                <a:lnTo>
                  <a:pt x="0" y="504825"/>
                </a:lnTo>
                <a:close/>
              </a:path>
            </a:pathLst>
          </a:custGeom>
          <a:solidFill>
            <a:srgbClr val="FF6563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8633" name="Freccia curva 43"/>
          <p:cNvSpPr>
            <a:spLocks/>
          </p:cNvSpPr>
          <p:nvPr/>
        </p:nvSpPr>
        <p:spPr bwMode="auto">
          <a:xfrm rot="5400000" flipH="1">
            <a:off x="3599656" y="3177382"/>
            <a:ext cx="720725" cy="503238"/>
          </a:xfrm>
          <a:custGeom>
            <a:avLst/>
            <a:gdLst>
              <a:gd name="T0" fmla="*/ 0 w 720725"/>
              <a:gd name="T1" fmla="*/ 503238 h 503238"/>
              <a:gd name="T2" fmla="*/ 0 w 720725"/>
              <a:gd name="T3" fmla="*/ 283071 h 503238"/>
              <a:gd name="T4" fmla="*/ 220167 w 720725"/>
              <a:gd name="T5" fmla="*/ 62904 h 503238"/>
              <a:gd name="T6" fmla="*/ 594916 w 720725"/>
              <a:gd name="T7" fmla="*/ 62905 h 503238"/>
              <a:gd name="T8" fmla="*/ 594916 w 720725"/>
              <a:gd name="T9" fmla="*/ 0 h 503238"/>
              <a:gd name="T10" fmla="*/ 720725 w 720725"/>
              <a:gd name="T11" fmla="*/ 125810 h 503238"/>
              <a:gd name="T12" fmla="*/ 594916 w 720725"/>
              <a:gd name="T13" fmla="*/ 251619 h 503238"/>
              <a:gd name="T14" fmla="*/ 594916 w 720725"/>
              <a:gd name="T15" fmla="*/ 188714 h 503238"/>
              <a:gd name="T16" fmla="*/ 220167 w 720725"/>
              <a:gd name="T17" fmla="*/ 188714 h 503238"/>
              <a:gd name="T18" fmla="*/ 125810 w 720725"/>
              <a:gd name="T19" fmla="*/ 283071 h 503238"/>
              <a:gd name="T20" fmla="*/ 125810 w 720725"/>
              <a:gd name="T21" fmla="*/ 503238 h 503238"/>
              <a:gd name="T22" fmla="*/ 0 w 720725"/>
              <a:gd name="T23" fmla="*/ 503238 h 50323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20725" h="503238">
                <a:moveTo>
                  <a:pt x="0" y="503238"/>
                </a:moveTo>
                <a:lnTo>
                  <a:pt x="0" y="283071"/>
                </a:lnTo>
                <a:cubicBezTo>
                  <a:pt x="0" y="161476"/>
                  <a:pt x="98572" y="62904"/>
                  <a:pt x="220167" y="62904"/>
                </a:cubicBezTo>
                <a:lnTo>
                  <a:pt x="594916" y="62905"/>
                </a:lnTo>
                <a:lnTo>
                  <a:pt x="594916" y="0"/>
                </a:lnTo>
                <a:lnTo>
                  <a:pt x="720725" y="125810"/>
                </a:lnTo>
                <a:lnTo>
                  <a:pt x="594916" y="251619"/>
                </a:lnTo>
                <a:lnTo>
                  <a:pt x="594916" y="188714"/>
                </a:lnTo>
                <a:lnTo>
                  <a:pt x="220167" y="188714"/>
                </a:lnTo>
                <a:cubicBezTo>
                  <a:pt x="168055" y="188714"/>
                  <a:pt x="125810" y="230959"/>
                  <a:pt x="125810" y="283071"/>
                </a:cubicBezTo>
                <a:lnTo>
                  <a:pt x="125810" y="503238"/>
                </a:lnTo>
                <a:lnTo>
                  <a:pt x="0" y="503238"/>
                </a:lnTo>
                <a:close/>
              </a:path>
            </a:pathLst>
          </a:custGeom>
          <a:solidFill>
            <a:srgbClr val="FF6563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8634" name="Text Box 3"/>
          <p:cNvSpPr txBox="1">
            <a:spLocks noChangeArrowheads="1"/>
          </p:cNvSpPr>
          <p:nvPr/>
        </p:nvSpPr>
        <p:spPr bwMode="auto">
          <a:xfrm>
            <a:off x="117475" y="762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FF"/>
                </a:solidFill>
              </a:rPr>
              <a:t>DOLORE CRONICO</a:t>
            </a:r>
          </a:p>
        </p:txBody>
      </p:sp>
      <p:grpSp>
        <p:nvGrpSpPr>
          <p:cNvPr id="33" name="Gruppo 32"/>
          <p:cNvGrpSpPr/>
          <p:nvPr/>
        </p:nvGrpSpPr>
        <p:grpSpPr>
          <a:xfrm>
            <a:off x="5292080" y="5229200"/>
            <a:ext cx="2438546" cy="504056"/>
            <a:chOff x="6948264" y="5229200"/>
            <a:chExt cx="2438546" cy="504056"/>
          </a:xfrm>
          <a:solidFill>
            <a:srgbClr val="9ED3D7"/>
          </a:solidFill>
        </p:grpSpPr>
        <p:sp>
          <p:nvSpPr>
            <p:cNvPr id="34" name="Rettangolo arrotondato 33"/>
            <p:cNvSpPr/>
            <p:nvPr/>
          </p:nvSpPr>
          <p:spPr bwMode="auto">
            <a:xfrm>
              <a:off x="6948264" y="5229200"/>
              <a:ext cx="2438546" cy="504056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it-IT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7124652" y="5301208"/>
              <a:ext cx="2262158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dirty="0">
                  <a:ea typeface="ＭＳ Ｐゴシック" charset="0"/>
                </a:rPr>
                <a:t>MIDOLLO SPINALE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4716016" y="3861048"/>
            <a:ext cx="1512168" cy="504056"/>
            <a:chOff x="4716016" y="3861048"/>
            <a:chExt cx="1512168" cy="504056"/>
          </a:xfrm>
          <a:solidFill>
            <a:srgbClr val="9ED3D7"/>
          </a:solidFill>
        </p:grpSpPr>
        <p:sp>
          <p:nvSpPr>
            <p:cNvPr id="7" name="Rettangolo arrotondato 6"/>
            <p:cNvSpPr/>
            <p:nvPr/>
          </p:nvSpPr>
          <p:spPr bwMode="auto">
            <a:xfrm>
              <a:off x="4716016" y="3861048"/>
              <a:ext cx="1512168" cy="504056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it-IT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4913763" y="3933056"/>
              <a:ext cx="1116674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1800" dirty="0">
                  <a:ea typeface="ＭＳ Ｐゴシック" charset="0"/>
                </a:rPr>
                <a:t>TALAMO</a:t>
              </a:r>
            </a:p>
          </p:txBody>
        </p:sp>
      </p:grpSp>
      <p:sp>
        <p:nvSpPr>
          <p:cNvPr id="70658" name="Rettangolo arrotondato 9"/>
          <p:cNvSpPr>
            <a:spLocks noChangeArrowheads="1"/>
          </p:cNvSpPr>
          <p:nvPr/>
        </p:nvSpPr>
        <p:spPr bwMode="auto">
          <a:xfrm>
            <a:off x="3563938" y="2420938"/>
            <a:ext cx="3563937" cy="503237"/>
          </a:xfrm>
          <a:prstGeom prst="roundRect">
            <a:avLst>
              <a:gd name="adj" fmla="val 16667"/>
            </a:avLst>
          </a:prstGeom>
          <a:solidFill>
            <a:srgbClr val="9ED3D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70659" name="CasellaDiTesto 10"/>
          <p:cNvSpPr txBox="1">
            <a:spLocks noChangeArrowheads="1"/>
          </p:cNvSpPr>
          <p:nvPr/>
        </p:nvSpPr>
        <p:spPr bwMode="auto">
          <a:xfrm>
            <a:off x="3797300" y="2487613"/>
            <a:ext cx="3097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CORTECCIA CEREBRALE</a:t>
            </a:r>
          </a:p>
        </p:txBody>
      </p:sp>
      <p:sp>
        <p:nvSpPr>
          <p:cNvPr id="14" name="Rettangolo arrotondato 13"/>
          <p:cNvSpPr/>
          <p:nvPr/>
        </p:nvSpPr>
        <p:spPr bwMode="auto">
          <a:xfrm>
            <a:off x="2700338" y="115888"/>
            <a:ext cx="3959225" cy="1657350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endParaRPr lang="it-IT" sz="24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0661" name="CasellaDiTesto 18"/>
          <p:cNvSpPr txBox="1">
            <a:spLocks noChangeArrowheads="1"/>
          </p:cNvSpPr>
          <p:nvPr/>
        </p:nvSpPr>
        <p:spPr bwMode="auto">
          <a:xfrm>
            <a:off x="3228975" y="115888"/>
            <a:ext cx="2994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</a:rPr>
              <a:t>DOLORE CRONICO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</a:rPr>
              <a:t>neuropatico non nocicettivo</a:t>
            </a:r>
          </a:p>
        </p:txBody>
      </p:sp>
      <p:sp>
        <p:nvSpPr>
          <p:cNvPr id="70662" name="Rettangolo arrotondato 20"/>
          <p:cNvSpPr>
            <a:spLocks noChangeArrowheads="1"/>
          </p:cNvSpPr>
          <p:nvPr/>
        </p:nvSpPr>
        <p:spPr bwMode="auto">
          <a:xfrm>
            <a:off x="1081088" y="3357563"/>
            <a:ext cx="2519362" cy="1943100"/>
          </a:xfrm>
          <a:prstGeom prst="roundRect">
            <a:avLst>
              <a:gd name="adj" fmla="val 16667"/>
            </a:avLst>
          </a:prstGeom>
          <a:solidFill>
            <a:srgbClr val="FF656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70663" name="CasellaDiTesto 21"/>
          <p:cNvSpPr txBox="1">
            <a:spLocks noChangeArrowheads="1"/>
          </p:cNvSpPr>
          <p:nvPr/>
        </p:nvSpPr>
        <p:spPr bwMode="auto">
          <a:xfrm>
            <a:off x="990600" y="3429000"/>
            <a:ext cx="27003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SISTEMA LIMBICO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Ipotalamo (ormoni)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Ippocampo (memoria)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Amigdala (stato d</a:t>
            </a:r>
            <a:r>
              <a:rPr lang="ja-JP" altLang="it-IT" sz="1800"/>
              <a:t>’</a:t>
            </a:r>
            <a:r>
              <a:rPr lang="it-IT" altLang="ja-JP" sz="1800"/>
              <a:t>animo,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paura/aggressione,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comportamento sociale)</a:t>
            </a:r>
          </a:p>
        </p:txBody>
      </p:sp>
      <p:sp>
        <p:nvSpPr>
          <p:cNvPr id="70664" name="Rettangolo arrotondato 23"/>
          <p:cNvSpPr>
            <a:spLocks noChangeArrowheads="1"/>
          </p:cNvSpPr>
          <p:nvPr/>
        </p:nvSpPr>
        <p:spPr bwMode="auto">
          <a:xfrm>
            <a:off x="7308850" y="6092825"/>
            <a:ext cx="1511300" cy="5048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70665" name="CasellaDiTesto 24"/>
          <p:cNvSpPr txBox="1">
            <a:spLocks noChangeArrowheads="1"/>
          </p:cNvSpPr>
          <p:nvPr/>
        </p:nvSpPr>
        <p:spPr bwMode="auto">
          <a:xfrm>
            <a:off x="7356475" y="6165850"/>
            <a:ext cx="1403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stimoli lesivi</a:t>
            </a:r>
          </a:p>
        </p:txBody>
      </p:sp>
      <p:sp>
        <p:nvSpPr>
          <p:cNvPr id="70666" name="Freccia su 30"/>
          <p:cNvSpPr>
            <a:spLocks noChangeArrowheads="1"/>
          </p:cNvSpPr>
          <p:nvPr/>
        </p:nvSpPr>
        <p:spPr bwMode="auto">
          <a:xfrm>
            <a:off x="3924300" y="1628775"/>
            <a:ext cx="215900" cy="647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70667" name="Rettangolo arrotondato 34"/>
          <p:cNvSpPr>
            <a:spLocks noChangeArrowheads="1"/>
          </p:cNvSpPr>
          <p:nvPr/>
        </p:nvSpPr>
        <p:spPr bwMode="auto">
          <a:xfrm>
            <a:off x="179388" y="1484313"/>
            <a:ext cx="2376487" cy="7921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70668" name="CasellaDiTesto 35"/>
          <p:cNvSpPr txBox="1">
            <a:spLocks noChangeArrowheads="1"/>
          </p:cNvSpPr>
          <p:nvPr/>
        </p:nvSpPr>
        <p:spPr bwMode="auto">
          <a:xfrm>
            <a:off x="190500" y="1557338"/>
            <a:ext cx="2254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stimoli socio-psichici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mal gestiti</a:t>
            </a:r>
          </a:p>
        </p:txBody>
      </p:sp>
      <p:sp>
        <p:nvSpPr>
          <p:cNvPr id="70669" name="Freccia su 36"/>
          <p:cNvSpPr>
            <a:spLocks noChangeArrowheads="1"/>
          </p:cNvSpPr>
          <p:nvPr/>
        </p:nvSpPr>
        <p:spPr bwMode="auto">
          <a:xfrm flipV="1">
            <a:off x="1403350" y="2349500"/>
            <a:ext cx="215900" cy="935038"/>
          </a:xfrm>
          <a:prstGeom prst="upArrow">
            <a:avLst>
              <a:gd name="adj1" fmla="val 50000"/>
              <a:gd name="adj2" fmla="val 50006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38" name="Freccia curva 37"/>
          <p:cNvSpPr/>
          <p:nvPr/>
        </p:nvSpPr>
        <p:spPr bwMode="auto">
          <a:xfrm rot="10800000" flipH="1">
            <a:off x="2195513" y="5373688"/>
            <a:ext cx="2916237" cy="358775"/>
          </a:xfrm>
          <a:prstGeom prst="bentArrow">
            <a:avLst>
              <a:gd name="adj1" fmla="val 38144"/>
              <a:gd name="adj2" fmla="val 42000"/>
              <a:gd name="adj3" fmla="val 25000"/>
              <a:gd name="adj4" fmla="val 4375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it-IT" sz="24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0671" name="CasellaDiTesto 25"/>
          <p:cNvSpPr txBox="1">
            <a:spLocks noChangeArrowheads="1"/>
          </p:cNvSpPr>
          <p:nvPr/>
        </p:nvSpPr>
        <p:spPr bwMode="auto">
          <a:xfrm>
            <a:off x="4911725" y="1125538"/>
            <a:ext cx="145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somestesica</a:t>
            </a:r>
          </a:p>
        </p:txBody>
      </p:sp>
      <p:sp>
        <p:nvSpPr>
          <p:cNvPr id="70672" name="CasellaDiTesto 26"/>
          <p:cNvSpPr txBox="1">
            <a:spLocks noChangeArrowheads="1"/>
          </p:cNvSpPr>
          <p:nvPr/>
        </p:nvSpPr>
        <p:spPr bwMode="auto">
          <a:xfrm>
            <a:off x="2760663" y="752475"/>
            <a:ext cx="206533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prefrontale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1800"/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cingolata anteriore</a:t>
            </a:r>
          </a:p>
        </p:txBody>
      </p:sp>
      <p:cxnSp>
        <p:nvCxnSpPr>
          <p:cNvPr id="70673" name="Connettore 2 27"/>
          <p:cNvCxnSpPr>
            <a:cxnSpLocks noChangeShapeType="1"/>
          </p:cNvCxnSpPr>
          <p:nvPr/>
        </p:nvCxnSpPr>
        <p:spPr bwMode="auto">
          <a:xfrm flipV="1">
            <a:off x="3779838" y="1052513"/>
            <a:ext cx="0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74" name="Freccia su 28"/>
          <p:cNvSpPr>
            <a:spLocks noChangeArrowheads="1"/>
          </p:cNvSpPr>
          <p:nvPr/>
        </p:nvSpPr>
        <p:spPr bwMode="auto">
          <a:xfrm>
            <a:off x="5543550" y="4437063"/>
            <a:ext cx="215900" cy="647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70675" name="Freccia su 29"/>
          <p:cNvSpPr>
            <a:spLocks noChangeArrowheads="1"/>
          </p:cNvSpPr>
          <p:nvPr/>
        </p:nvSpPr>
        <p:spPr bwMode="auto">
          <a:xfrm>
            <a:off x="5543550" y="3068638"/>
            <a:ext cx="215900" cy="647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70676" name="Freccia su 31"/>
          <p:cNvSpPr>
            <a:spLocks noChangeArrowheads="1"/>
          </p:cNvSpPr>
          <p:nvPr/>
        </p:nvSpPr>
        <p:spPr bwMode="auto">
          <a:xfrm>
            <a:off x="5543550" y="1628775"/>
            <a:ext cx="215900" cy="647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70677" name="Freccia su 32"/>
          <p:cNvSpPr>
            <a:spLocks noChangeArrowheads="1"/>
          </p:cNvSpPr>
          <p:nvPr/>
        </p:nvSpPr>
        <p:spPr bwMode="auto">
          <a:xfrm rot="-5400000">
            <a:off x="4140200" y="3789363"/>
            <a:ext cx="215900" cy="647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70678" name="Freccia su 33"/>
          <p:cNvSpPr>
            <a:spLocks noChangeArrowheads="1"/>
          </p:cNvSpPr>
          <p:nvPr/>
        </p:nvSpPr>
        <p:spPr bwMode="auto">
          <a:xfrm flipV="1">
            <a:off x="6300788" y="3068638"/>
            <a:ext cx="215900" cy="2089150"/>
          </a:xfrm>
          <a:prstGeom prst="upArrow">
            <a:avLst>
              <a:gd name="adj1" fmla="val 50000"/>
              <a:gd name="adj2" fmla="val 5004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70679" name="Freccia curva 38"/>
          <p:cNvSpPr>
            <a:spLocks/>
          </p:cNvSpPr>
          <p:nvPr/>
        </p:nvSpPr>
        <p:spPr bwMode="auto">
          <a:xfrm rot="16200000" flipH="1">
            <a:off x="2736057" y="2672556"/>
            <a:ext cx="719138" cy="504825"/>
          </a:xfrm>
          <a:custGeom>
            <a:avLst/>
            <a:gdLst>
              <a:gd name="T0" fmla="*/ 0 w 719138"/>
              <a:gd name="T1" fmla="*/ 504825 h 504825"/>
              <a:gd name="T2" fmla="*/ 0 w 719138"/>
              <a:gd name="T3" fmla="*/ 283964 h 504825"/>
              <a:gd name="T4" fmla="*/ 220861 w 719138"/>
              <a:gd name="T5" fmla="*/ 63103 h 504825"/>
              <a:gd name="T6" fmla="*/ 592932 w 719138"/>
              <a:gd name="T7" fmla="*/ 63103 h 504825"/>
              <a:gd name="T8" fmla="*/ 592932 w 719138"/>
              <a:gd name="T9" fmla="*/ 0 h 504825"/>
              <a:gd name="T10" fmla="*/ 719138 w 719138"/>
              <a:gd name="T11" fmla="*/ 126206 h 504825"/>
              <a:gd name="T12" fmla="*/ 592932 w 719138"/>
              <a:gd name="T13" fmla="*/ 252413 h 504825"/>
              <a:gd name="T14" fmla="*/ 592932 w 719138"/>
              <a:gd name="T15" fmla="*/ 189309 h 504825"/>
              <a:gd name="T16" fmla="*/ 220861 w 719138"/>
              <a:gd name="T17" fmla="*/ 189309 h 504825"/>
              <a:gd name="T18" fmla="*/ 126206 w 719138"/>
              <a:gd name="T19" fmla="*/ 283964 h 504825"/>
              <a:gd name="T20" fmla="*/ 126206 w 719138"/>
              <a:gd name="T21" fmla="*/ 504825 h 504825"/>
              <a:gd name="T22" fmla="*/ 0 w 719138"/>
              <a:gd name="T23" fmla="*/ 504825 h 5048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19138" h="504825">
                <a:moveTo>
                  <a:pt x="0" y="504825"/>
                </a:moveTo>
                <a:lnTo>
                  <a:pt x="0" y="283964"/>
                </a:lnTo>
                <a:cubicBezTo>
                  <a:pt x="0" y="161986"/>
                  <a:pt x="98883" y="63103"/>
                  <a:pt x="220861" y="63103"/>
                </a:cubicBezTo>
                <a:lnTo>
                  <a:pt x="592932" y="63103"/>
                </a:lnTo>
                <a:lnTo>
                  <a:pt x="592932" y="0"/>
                </a:lnTo>
                <a:lnTo>
                  <a:pt x="719138" y="126206"/>
                </a:lnTo>
                <a:lnTo>
                  <a:pt x="592932" y="252413"/>
                </a:lnTo>
                <a:lnTo>
                  <a:pt x="592932" y="189309"/>
                </a:lnTo>
                <a:lnTo>
                  <a:pt x="220861" y="189309"/>
                </a:lnTo>
                <a:cubicBezTo>
                  <a:pt x="168584" y="189309"/>
                  <a:pt x="126206" y="231687"/>
                  <a:pt x="126206" y="283964"/>
                </a:cubicBezTo>
                <a:lnTo>
                  <a:pt x="126206" y="504825"/>
                </a:lnTo>
                <a:lnTo>
                  <a:pt x="0" y="504825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70680" name="Freccia curva 39"/>
          <p:cNvSpPr>
            <a:spLocks/>
          </p:cNvSpPr>
          <p:nvPr/>
        </p:nvSpPr>
        <p:spPr bwMode="auto">
          <a:xfrm rot="5400000" flipH="1">
            <a:off x="3599656" y="3177382"/>
            <a:ext cx="720725" cy="503238"/>
          </a:xfrm>
          <a:custGeom>
            <a:avLst/>
            <a:gdLst>
              <a:gd name="T0" fmla="*/ 0 w 720725"/>
              <a:gd name="T1" fmla="*/ 503238 h 503238"/>
              <a:gd name="T2" fmla="*/ 0 w 720725"/>
              <a:gd name="T3" fmla="*/ 283071 h 503238"/>
              <a:gd name="T4" fmla="*/ 220167 w 720725"/>
              <a:gd name="T5" fmla="*/ 62904 h 503238"/>
              <a:gd name="T6" fmla="*/ 594916 w 720725"/>
              <a:gd name="T7" fmla="*/ 62905 h 503238"/>
              <a:gd name="T8" fmla="*/ 594916 w 720725"/>
              <a:gd name="T9" fmla="*/ 0 h 503238"/>
              <a:gd name="T10" fmla="*/ 720725 w 720725"/>
              <a:gd name="T11" fmla="*/ 125810 h 503238"/>
              <a:gd name="T12" fmla="*/ 594916 w 720725"/>
              <a:gd name="T13" fmla="*/ 251619 h 503238"/>
              <a:gd name="T14" fmla="*/ 594916 w 720725"/>
              <a:gd name="T15" fmla="*/ 188714 h 503238"/>
              <a:gd name="T16" fmla="*/ 220167 w 720725"/>
              <a:gd name="T17" fmla="*/ 188714 h 503238"/>
              <a:gd name="T18" fmla="*/ 125810 w 720725"/>
              <a:gd name="T19" fmla="*/ 283071 h 503238"/>
              <a:gd name="T20" fmla="*/ 125810 w 720725"/>
              <a:gd name="T21" fmla="*/ 503238 h 503238"/>
              <a:gd name="T22" fmla="*/ 0 w 720725"/>
              <a:gd name="T23" fmla="*/ 503238 h 50323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20725" h="503238">
                <a:moveTo>
                  <a:pt x="0" y="503238"/>
                </a:moveTo>
                <a:lnTo>
                  <a:pt x="0" y="283071"/>
                </a:lnTo>
                <a:cubicBezTo>
                  <a:pt x="0" y="161476"/>
                  <a:pt x="98572" y="62904"/>
                  <a:pt x="220167" y="62904"/>
                </a:cubicBezTo>
                <a:lnTo>
                  <a:pt x="594916" y="62905"/>
                </a:lnTo>
                <a:lnTo>
                  <a:pt x="594916" y="0"/>
                </a:lnTo>
                <a:lnTo>
                  <a:pt x="720725" y="125810"/>
                </a:lnTo>
                <a:lnTo>
                  <a:pt x="594916" y="251619"/>
                </a:lnTo>
                <a:lnTo>
                  <a:pt x="594916" y="188714"/>
                </a:lnTo>
                <a:lnTo>
                  <a:pt x="220167" y="188714"/>
                </a:lnTo>
                <a:cubicBezTo>
                  <a:pt x="168055" y="188714"/>
                  <a:pt x="125810" y="230959"/>
                  <a:pt x="125810" y="283071"/>
                </a:cubicBezTo>
                <a:lnTo>
                  <a:pt x="125810" y="503238"/>
                </a:lnTo>
                <a:lnTo>
                  <a:pt x="0" y="503238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70681" name="Text Box 3"/>
          <p:cNvSpPr txBox="1">
            <a:spLocks noChangeArrowheads="1"/>
          </p:cNvSpPr>
          <p:nvPr/>
        </p:nvSpPr>
        <p:spPr bwMode="auto">
          <a:xfrm>
            <a:off x="117475" y="762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FF"/>
                </a:solidFill>
              </a:rPr>
              <a:t>DOLORE CRONICO</a:t>
            </a:r>
          </a:p>
        </p:txBody>
      </p:sp>
      <p:grpSp>
        <p:nvGrpSpPr>
          <p:cNvPr id="32" name="Gruppo 31"/>
          <p:cNvGrpSpPr/>
          <p:nvPr/>
        </p:nvGrpSpPr>
        <p:grpSpPr>
          <a:xfrm>
            <a:off x="5292080" y="5229200"/>
            <a:ext cx="2438546" cy="504056"/>
            <a:chOff x="6948264" y="5229200"/>
            <a:chExt cx="2438546" cy="504056"/>
          </a:xfrm>
          <a:solidFill>
            <a:srgbClr val="9ED3D7"/>
          </a:solidFill>
        </p:grpSpPr>
        <p:sp>
          <p:nvSpPr>
            <p:cNvPr id="33" name="Rettangolo arrotondato 32"/>
            <p:cNvSpPr/>
            <p:nvPr/>
          </p:nvSpPr>
          <p:spPr bwMode="auto">
            <a:xfrm>
              <a:off x="6948264" y="5229200"/>
              <a:ext cx="2438546" cy="504056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it-IT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7124652" y="5301208"/>
              <a:ext cx="2262158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dirty="0">
                  <a:ea typeface="ＭＳ Ｐゴシック" charset="0"/>
                </a:rPr>
                <a:t>MIDOLLO SPINALE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804"/>
            <a:ext cx="9143999" cy="650158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7474" y="76200"/>
            <a:ext cx="89190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dirty="0" smtClean="0">
                <a:solidFill>
                  <a:srgbClr val="0000FF"/>
                </a:solidFill>
              </a:rPr>
              <a:t>IL CIRCOLO VIZIOSO DEL DOLORE CRONICO</a:t>
            </a:r>
            <a:endParaRPr lang="it-IT" altLang="it-IT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3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36712"/>
            <a:ext cx="4881364" cy="389084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033529" y="260648"/>
            <a:ext cx="1186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smtClean="0">
                <a:solidFill>
                  <a:srgbClr val="FF0000"/>
                </a:solidFill>
              </a:rPr>
              <a:t>dolore</a:t>
            </a:r>
            <a:endParaRPr lang="it-IT" sz="280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627784" y="2977788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acuto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473689" y="2996952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cronico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5515" y="5550331"/>
            <a:ext cx="8770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>
                <a:solidFill>
                  <a:srgbClr val="0000FF"/>
                </a:solidFill>
              </a:rPr>
              <a:t>La differenza fra dolore acuto e cronico non dipende da un dato temporale, ma dipende dalla capacità </a:t>
            </a:r>
            <a:r>
              <a:rPr lang="it-IT" sz="1800">
                <a:solidFill>
                  <a:srgbClr val="0000FF"/>
                </a:solidFill>
              </a:rPr>
              <a:t>o</a:t>
            </a:r>
            <a:r>
              <a:rPr lang="it-IT" sz="1800" smtClean="0">
                <a:solidFill>
                  <a:srgbClr val="0000FF"/>
                </a:solidFill>
              </a:rPr>
              <a:t> meno </a:t>
            </a:r>
            <a:r>
              <a:rPr lang="it-IT" sz="1800" dirty="0" smtClean="0">
                <a:solidFill>
                  <a:srgbClr val="0000FF"/>
                </a:solidFill>
              </a:rPr>
              <a:t>di guarire la lesione traumatica e di riportare alla norma le afferenze sensoriali e gli eventi scatenati </a:t>
            </a:r>
            <a:r>
              <a:rPr lang="it-IT" sz="1800" smtClean="0">
                <a:solidFill>
                  <a:srgbClr val="0000FF"/>
                </a:solidFill>
              </a:rPr>
              <a:t>nel sistema nervoso centrale</a:t>
            </a:r>
            <a:endParaRPr lang="it-IT" sz="18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2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1" y="2492896"/>
            <a:ext cx="72007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0" dirty="0"/>
              <a:t>I</a:t>
            </a:r>
            <a:r>
              <a:rPr lang="it-IT" sz="2400" b="0" dirty="0" smtClean="0"/>
              <a:t>l </a:t>
            </a:r>
            <a:r>
              <a:rPr lang="it-IT" sz="2400" b="0" dirty="0"/>
              <a:t>dolore «è </a:t>
            </a:r>
            <a:r>
              <a:rPr lang="it-IT" sz="2400" b="0" dirty="0" smtClean="0"/>
              <a:t>una </a:t>
            </a:r>
            <a:r>
              <a:rPr lang="it-IT" sz="2400" b="0" dirty="0" smtClean="0">
                <a:solidFill>
                  <a:srgbClr val="0000FF"/>
                </a:solidFill>
              </a:rPr>
              <a:t>esperienza</a:t>
            </a:r>
            <a:r>
              <a:rPr lang="it-IT" sz="2400" b="0" dirty="0" smtClean="0"/>
              <a:t> </a:t>
            </a:r>
            <a:r>
              <a:rPr lang="it-IT" sz="2400" b="0" dirty="0"/>
              <a:t>sensoriale ed </a:t>
            </a:r>
            <a:r>
              <a:rPr lang="it-IT" sz="2400" b="0" dirty="0">
                <a:solidFill>
                  <a:srgbClr val="0000FF"/>
                </a:solidFill>
              </a:rPr>
              <a:t>emozionale</a:t>
            </a:r>
            <a:r>
              <a:rPr lang="it-IT" sz="2400" b="0" dirty="0"/>
              <a:t> spiacevole associata a danno tissutale, in atto o potenziale, o descritta in termini di </a:t>
            </a:r>
            <a:r>
              <a:rPr lang="it-IT" sz="2400" b="0" dirty="0" smtClean="0"/>
              <a:t>danno»</a:t>
            </a:r>
          </a:p>
          <a:p>
            <a:pPr algn="ctr"/>
            <a:endParaRPr lang="it-IT" sz="2400" b="0" dirty="0" smtClean="0"/>
          </a:p>
          <a:p>
            <a:pPr algn="ctr"/>
            <a:r>
              <a:rPr lang="it-IT" sz="1800" b="0" i="1" dirty="0" smtClean="0"/>
              <a:t>IASP </a:t>
            </a:r>
            <a:r>
              <a:rPr lang="it-IT" sz="1800" b="0" i="1" dirty="0"/>
              <a:t>(International </a:t>
            </a:r>
            <a:r>
              <a:rPr lang="it-IT" sz="1800" b="0" i="1" dirty="0" err="1"/>
              <a:t>Association</a:t>
            </a:r>
            <a:r>
              <a:rPr lang="it-IT" sz="1800" b="0" i="1" dirty="0"/>
              <a:t> for the </a:t>
            </a:r>
            <a:r>
              <a:rPr lang="it-IT" sz="1800" b="0" i="1" dirty="0" err="1"/>
              <a:t>Study</a:t>
            </a:r>
            <a:r>
              <a:rPr lang="it-IT" sz="1800" b="0" i="1" dirty="0"/>
              <a:t> of </a:t>
            </a:r>
            <a:r>
              <a:rPr lang="it-IT" sz="1800" b="0" i="1" dirty="0" err="1"/>
              <a:t>Pain</a:t>
            </a:r>
            <a:r>
              <a:rPr lang="it-IT" sz="1800" b="0" i="1" dirty="0"/>
              <a:t> - 1986) e </a:t>
            </a:r>
            <a:r>
              <a:rPr lang="it-IT" sz="1800" b="0" i="1" dirty="0" smtClean="0"/>
              <a:t>Organizzazione Mondiale </a:t>
            </a:r>
            <a:r>
              <a:rPr lang="it-IT" sz="1800" b="0" i="1" dirty="0"/>
              <a:t>della S</a:t>
            </a:r>
            <a:r>
              <a:rPr lang="it-IT" sz="1800" b="0" i="1" dirty="0" smtClean="0"/>
              <a:t>anità</a:t>
            </a:r>
            <a:r>
              <a:rPr lang="it-IT" sz="2400" b="0" dirty="0" smtClean="0"/>
              <a:t> </a:t>
            </a:r>
            <a:endParaRPr lang="it-IT" sz="2400" b="0" dirty="0"/>
          </a:p>
        </p:txBody>
      </p:sp>
      <p:sp>
        <p:nvSpPr>
          <p:cNvPr id="5" name="Ovale 4"/>
          <p:cNvSpPr/>
          <p:nvPr/>
        </p:nvSpPr>
        <p:spPr bwMode="auto">
          <a:xfrm rot="21259658">
            <a:off x="995333" y="2562078"/>
            <a:ext cx="4652883" cy="710724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26834" y="479715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0" dirty="0" smtClean="0">
                <a:solidFill>
                  <a:srgbClr val="0000FF"/>
                </a:solidFill>
              </a:rPr>
              <a:t>emotività</a:t>
            </a:r>
            <a:endParaRPr lang="it-IT" sz="3600" b="0" dirty="0">
              <a:solidFill>
                <a:srgbClr val="0000FF"/>
              </a:solidFill>
            </a:endParaRPr>
          </a:p>
        </p:txBody>
      </p:sp>
      <p:sp>
        <p:nvSpPr>
          <p:cNvPr id="10" name="Freccia in su 9"/>
          <p:cNvSpPr/>
          <p:nvPr/>
        </p:nvSpPr>
        <p:spPr bwMode="auto">
          <a:xfrm flipV="1">
            <a:off x="3473167" y="3356992"/>
            <a:ext cx="138658" cy="1584176"/>
          </a:xfrm>
          <a:prstGeom prst="upArrow">
            <a:avLst/>
          </a:prstGeom>
          <a:solidFill>
            <a:srgbClr val="0070C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748698" y="34776"/>
            <a:ext cx="1646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0" dirty="0" smtClean="0">
                <a:solidFill>
                  <a:srgbClr val="0000FF"/>
                </a:solidFill>
              </a:rPr>
              <a:t>DEFINIZIONE</a:t>
            </a:r>
            <a:endParaRPr lang="it-IT" altLang="it-IT" sz="1800" b="0" dirty="0">
              <a:solidFill>
                <a:srgbClr val="0000FF"/>
              </a:solidFill>
            </a:endParaRPr>
          </a:p>
        </p:txBody>
      </p:sp>
      <p:sp>
        <p:nvSpPr>
          <p:cNvPr id="13" name="Ovale 12"/>
          <p:cNvSpPr/>
          <p:nvPr/>
        </p:nvSpPr>
        <p:spPr bwMode="auto">
          <a:xfrm>
            <a:off x="3868508" y="2434743"/>
            <a:ext cx="3168352" cy="576064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142069" y="1268760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0" dirty="0" smtClean="0">
                <a:solidFill>
                  <a:srgbClr val="0000FF"/>
                </a:solidFill>
              </a:rPr>
              <a:t>nocicezione</a:t>
            </a:r>
            <a:endParaRPr lang="it-IT" sz="3600" b="0" dirty="0">
              <a:solidFill>
                <a:srgbClr val="0000FF"/>
              </a:solidFill>
            </a:endParaRPr>
          </a:p>
        </p:txBody>
      </p:sp>
      <p:sp>
        <p:nvSpPr>
          <p:cNvPr id="15" name="Freccia in su 14"/>
          <p:cNvSpPr/>
          <p:nvPr/>
        </p:nvSpPr>
        <p:spPr bwMode="auto">
          <a:xfrm>
            <a:off x="5383355" y="1772816"/>
            <a:ext cx="138658" cy="561056"/>
          </a:xfrm>
          <a:prstGeom prst="upArrow">
            <a:avLst/>
          </a:prstGeom>
          <a:solidFill>
            <a:srgbClr val="0070C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706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9512" y="141277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È </a:t>
            </a:r>
            <a:r>
              <a:rPr lang="it-IT" sz="2400" dirty="0" smtClean="0">
                <a:solidFill>
                  <a:srgbClr val="FF0000"/>
                </a:solidFill>
              </a:rPr>
              <a:t>utile</a:t>
            </a:r>
            <a:r>
              <a:rPr lang="it-IT" sz="2400" dirty="0" smtClean="0"/>
              <a:t> se finalizzato ad allertare l’organismo sulla presenza di stimoli dannosi o potenzialmente tali. </a:t>
            </a:r>
            <a:r>
              <a:rPr lang="it-IT" sz="2400" i="1" dirty="0" smtClean="0"/>
              <a:t>Ma non è un buon motivo per non curarlo.</a:t>
            </a:r>
            <a:endParaRPr lang="it-IT" sz="2400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79512" y="3731548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È </a:t>
            </a:r>
            <a:r>
              <a:rPr lang="it-IT" sz="2400" dirty="0" smtClean="0">
                <a:solidFill>
                  <a:srgbClr val="FF0000"/>
                </a:solidFill>
              </a:rPr>
              <a:t>inutile</a:t>
            </a:r>
            <a:r>
              <a:rPr lang="it-IT" sz="2400" dirty="0" smtClean="0"/>
              <a:t> quando la sua persistenza instaura un circolo vizioso che provoca una sindrome autonoma con impatto sulla vita di relazione, sugli aspetti psicologici e sociali, </a:t>
            </a:r>
            <a:r>
              <a:rPr lang="it-IT" sz="2400" i="1" dirty="0" smtClean="0"/>
              <a:t>e da meccanismo di difesa diviene </a:t>
            </a:r>
            <a:r>
              <a:rPr lang="it-IT" sz="2400" i="1" smtClean="0"/>
              <a:t>di offesa.</a:t>
            </a:r>
            <a:endParaRPr lang="it-IT" sz="2400" i="1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3477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dirty="0" err="1" smtClean="0">
                <a:solidFill>
                  <a:srgbClr val="0000FF"/>
                </a:solidFill>
              </a:rPr>
              <a:t>FINALIT</a:t>
            </a:r>
            <a:r>
              <a:rPr lang="it-IT" altLang="it-IT" sz="2400" cap="all" dirty="0" err="1" smtClean="0">
                <a:solidFill>
                  <a:srgbClr val="0000FF"/>
                </a:solidFill>
              </a:rPr>
              <a:t>à</a:t>
            </a:r>
            <a:endParaRPr lang="it-IT" altLang="it-IT" sz="2400" b="0" cap="all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8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ttangolo arrotondato 2"/>
          <p:cNvSpPr>
            <a:spLocks noChangeArrowheads="1"/>
          </p:cNvSpPr>
          <p:nvPr/>
        </p:nvSpPr>
        <p:spPr bwMode="auto">
          <a:xfrm>
            <a:off x="4151313" y="4797425"/>
            <a:ext cx="1439862" cy="79216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00">
              <a:solidFill>
                <a:srgbClr val="000000"/>
              </a:solidFill>
            </a:endParaRPr>
          </a:p>
        </p:txBody>
      </p:sp>
      <p:sp>
        <p:nvSpPr>
          <p:cNvPr id="33794" name="CasellaDiTesto 3"/>
          <p:cNvSpPr txBox="1">
            <a:spLocks noChangeArrowheads="1"/>
          </p:cNvSpPr>
          <p:nvPr/>
        </p:nvSpPr>
        <p:spPr bwMode="auto">
          <a:xfrm>
            <a:off x="4238625" y="4992688"/>
            <a:ext cx="1270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chemeClr val="bg1"/>
                </a:solidFill>
              </a:rPr>
              <a:t>DOLORE</a:t>
            </a:r>
          </a:p>
        </p:txBody>
      </p:sp>
      <p:sp>
        <p:nvSpPr>
          <p:cNvPr id="33795" name="CasellaDiTesto 6"/>
          <p:cNvSpPr txBox="1">
            <a:spLocks noChangeArrowheads="1"/>
          </p:cNvSpPr>
          <p:nvPr/>
        </p:nvSpPr>
        <p:spPr bwMode="auto">
          <a:xfrm>
            <a:off x="190500" y="3132138"/>
            <a:ext cx="22288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/>
              <a:t>contrazione muscolare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/>
              <a:t>spasmo</a:t>
            </a:r>
          </a:p>
        </p:txBody>
      </p:sp>
      <p:sp>
        <p:nvSpPr>
          <p:cNvPr id="33796" name="CasellaDiTesto 7"/>
          <p:cNvSpPr txBox="1">
            <a:spLocks noChangeArrowheads="1"/>
          </p:cNvSpPr>
          <p:nvPr/>
        </p:nvSpPr>
        <p:spPr bwMode="auto">
          <a:xfrm>
            <a:off x="3762375" y="3255963"/>
            <a:ext cx="2216150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/>
              <a:t>lesione, compressione</a:t>
            </a:r>
          </a:p>
        </p:txBody>
      </p:sp>
      <p:sp>
        <p:nvSpPr>
          <p:cNvPr id="33797" name="CasellaDiTesto 8"/>
          <p:cNvSpPr txBox="1">
            <a:spLocks noChangeArrowheads="1"/>
          </p:cNvSpPr>
          <p:nvPr/>
        </p:nvSpPr>
        <p:spPr bwMode="auto">
          <a:xfrm>
            <a:off x="7315200" y="3255963"/>
            <a:ext cx="1503363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/>
              <a:t>infiammazione</a:t>
            </a:r>
          </a:p>
        </p:txBody>
      </p:sp>
      <p:sp>
        <p:nvSpPr>
          <p:cNvPr id="33798" name="CasellaDiTesto 9"/>
          <p:cNvSpPr txBox="1">
            <a:spLocks noChangeArrowheads="1"/>
          </p:cNvSpPr>
          <p:nvPr/>
        </p:nvSpPr>
        <p:spPr bwMode="auto">
          <a:xfrm>
            <a:off x="560388" y="1403350"/>
            <a:ext cx="15859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/>
              <a:t>degenerazione,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/>
              <a:t>neoplasia</a:t>
            </a:r>
          </a:p>
        </p:txBody>
      </p:sp>
      <p:sp>
        <p:nvSpPr>
          <p:cNvPr id="33799" name="CasellaDiTesto 10"/>
          <p:cNvSpPr txBox="1">
            <a:spLocks noChangeArrowheads="1"/>
          </p:cNvSpPr>
          <p:nvPr/>
        </p:nvSpPr>
        <p:spPr bwMode="auto">
          <a:xfrm>
            <a:off x="4462463" y="1557338"/>
            <a:ext cx="81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/>
              <a:t>trauma</a:t>
            </a:r>
          </a:p>
        </p:txBody>
      </p:sp>
      <p:sp>
        <p:nvSpPr>
          <p:cNvPr id="33800" name="CasellaDiTesto 11"/>
          <p:cNvSpPr txBox="1">
            <a:spLocks noChangeArrowheads="1"/>
          </p:cNvSpPr>
          <p:nvPr/>
        </p:nvSpPr>
        <p:spPr bwMode="auto">
          <a:xfrm>
            <a:off x="7569200" y="1557338"/>
            <a:ext cx="996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/>
              <a:t>infezione</a:t>
            </a:r>
          </a:p>
        </p:txBody>
      </p:sp>
      <p:sp>
        <p:nvSpPr>
          <p:cNvPr id="33801" name="CasellaDiTesto 13"/>
          <p:cNvSpPr txBox="1">
            <a:spLocks noChangeArrowheads="1"/>
          </p:cNvSpPr>
          <p:nvPr/>
        </p:nvSpPr>
        <p:spPr bwMode="auto">
          <a:xfrm>
            <a:off x="5995988" y="3563938"/>
            <a:ext cx="1235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/>
              <a:t>messaggeri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/>
              <a:t>immunitari</a:t>
            </a:r>
          </a:p>
        </p:txBody>
      </p:sp>
      <p:cxnSp>
        <p:nvCxnSpPr>
          <p:cNvPr id="15" name="Connettore 2 14"/>
          <p:cNvCxnSpPr/>
          <p:nvPr/>
        </p:nvCxnSpPr>
        <p:spPr bwMode="auto">
          <a:xfrm>
            <a:off x="1763713" y="3860800"/>
            <a:ext cx="2232025" cy="100806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/>
          </a:extLst>
        </p:spPr>
      </p:cxnSp>
      <p:cxnSp>
        <p:nvCxnSpPr>
          <p:cNvPr id="18" name="Connettore 2 17"/>
          <p:cNvCxnSpPr/>
          <p:nvPr/>
        </p:nvCxnSpPr>
        <p:spPr bwMode="auto">
          <a:xfrm>
            <a:off x="4859338" y="3716338"/>
            <a:ext cx="0" cy="93662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/>
          </a:extLst>
        </p:spPr>
      </p:cxnSp>
      <p:cxnSp>
        <p:nvCxnSpPr>
          <p:cNvPr id="29" name="Connettore 2 28"/>
          <p:cNvCxnSpPr/>
          <p:nvPr/>
        </p:nvCxnSpPr>
        <p:spPr bwMode="auto">
          <a:xfrm flipH="1">
            <a:off x="5724525" y="3716338"/>
            <a:ext cx="2303463" cy="108108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/>
          </a:extLst>
        </p:spPr>
      </p:cxnSp>
      <p:cxnSp>
        <p:nvCxnSpPr>
          <p:cNvPr id="9216" name="Connettore 2 9215"/>
          <p:cNvCxnSpPr/>
          <p:nvPr/>
        </p:nvCxnSpPr>
        <p:spPr bwMode="auto">
          <a:xfrm>
            <a:off x="1908175" y="1989138"/>
            <a:ext cx="1368425" cy="10795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/>
          </a:extLst>
        </p:spPr>
      </p:cxnSp>
      <p:cxnSp>
        <p:nvCxnSpPr>
          <p:cNvPr id="9221" name="Connettore 2 9220"/>
          <p:cNvCxnSpPr/>
          <p:nvPr/>
        </p:nvCxnSpPr>
        <p:spPr bwMode="auto">
          <a:xfrm>
            <a:off x="4870450" y="1916113"/>
            <a:ext cx="0" cy="108108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/>
          </a:extLst>
        </p:spPr>
      </p:cxnSp>
      <p:cxnSp>
        <p:nvCxnSpPr>
          <p:cNvPr id="9223" name="Connettore 2 9222"/>
          <p:cNvCxnSpPr/>
          <p:nvPr/>
        </p:nvCxnSpPr>
        <p:spPr bwMode="auto">
          <a:xfrm>
            <a:off x="8066088" y="1989138"/>
            <a:ext cx="0" cy="10795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/>
          </a:extLst>
        </p:spPr>
      </p:cxnSp>
      <p:cxnSp>
        <p:nvCxnSpPr>
          <p:cNvPr id="9225" name="Connettore 2 9224"/>
          <p:cNvCxnSpPr/>
          <p:nvPr/>
        </p:nvCxnSpPr>
        <p:spPr bwMode="auto">
          <a:xfrm flipH="1" flipV="1">
            <a:off x="6659563" y="2924175"/>
            <a:ext cx="936625" cy="28892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/>
          </a:extLst>
        </p:spPr>
      </p:cxnSp>
      <p:cxnSp>
        <p:nvCxnSpPr>
          <p:cNvPr id="9229" name="Connettore 2 9228"/>
          <p:cNvCxnSpPr>
            <a:endCxn id="33801" idx="1"/>
          </p:cNvCxnSpPr>
          <p:nvPr/>
        </p:nvCxnSpPr>
        <p:spPr bwMode="auto">
          <a:xfrm>
            <a:off x="5492750" y="3643313"/>
            <a:ext cx="503238" cy="21113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/>
          </a:extLst>
        </p:spPr>
      </p:cxnSp>
      <p:cxnSp>
        <p:nvCxnSpPr>
          <p:cNvPr id="9231" name="Connettore 2 9230"/>
          <p:cNvCxnSpPr>
            <a:stCxn id="33801" idx="3"/>
          </p:cNvCxnSpPr>
          <p:nvPr/>
        </p:nvCxnSpPr>
        <p:spPr bwMode="auto">
          <a:xfrm flipV="1">
            <a:off x="7231063" y="3643313"/>
            <a:ext cx="288925" cy="21113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/>
          </a:extLst>
        </p:spPr>
      </p:cxnSp>
      <p:cxnSp>
        <p:nvCxnSpPr>
          <p:cNvPr id="56" name="Connettore 2 55"/>
          <p:cNvCxnSpPr/>
          <p:nvPr/>
        </p:nvCxnSpPr>
        <p:spPr bwMode="auto">
          <a:xfrm rot="10800000" flipV="1">
            <a:off x="5580063" y="2949575"/>
            <a:ext cx="936625" cy="28892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/>
          </a:extLst>
        </p:spPr>
      </p:cxnSp>
      <p:cxnSp>
        <p:nvCxnSpPr>
          <p:cNvPr id="9244" name="Connettore 2 9243"/>
          <p:cNvCxnSpPr/>
          <p:nvPr/>
        </p:nvCxnSpPr>
        <p:spPr bwMode="auto">
          <a:xfrm>
            <a:off x="2555875" y="3429000"/>
            <a:ext cx="10795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/>
          </a:extLst>
        </p:spPr>
      </p:cxnSp>
      <p:sp>
        <p:nvSpPr>
          <p:cNvPr id="33813" name="CasellaDiTesto 16"/>
          <p:cNvSpPr txBox="1">
            <a:spLocks noChangeArrowheads="1"/>
          </p:cNvSpPr>
          <p:nvPr/>
        </p:nvSpPr>
        <p:spPr bwMode="auto">
          <a:xfrm>
            <a:off x="1938338" y="4257675"/>
            <a:ext cx="1685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FF0000"/>
                </a:solidFill>
              </a:rPr>
              <a:t>dolore spastico</a:t>
            </a:r>
          </a:p>
        </p:txBody>
      </p:sp>
      <p:sp>
        <p:nvSpPr>
          <p:cNvPr id="33814" name="CasellaDiTesto 19"/>
          <p:cNvSpPr txBox="1">
            <a:spLocks noChangeArrowheads="1"/>
          </p:cNvSpPr>
          <p:nvPr/>
        </p:nvSpPr>
        <p:spPr bwMode="auto">
          <a:xfrm>
            <a:off x="3868738" y="4257675"/>
            <a:ext cx="191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FF0000"/>
                </a:solidFill>
              </a:rPr>
              <a:t>dolore neurogeno</a:t>
            </a:r>
          </a:p>
        </p:txBody>
      </p:sp>
      <p:sp>
        <p:nvSpPr>
          <p:cNvPr id="33815" name="CasellaDiTesto 30"/>
          <p:cNvSpPr txBox="1">
            <a:spLocks noChangeArrowheads="1"/>
          </p:cNvSpPr>
          <p:nvPr/>
        </p:nvSpPr>
        <p:spPr bwMode="auto">
          <a:xfrm>
            <a:off x="6003925" y="4257675"/>
            <a:ext cx="2205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FF0000"/>
                </a:solidFill>
              </a:rPr>
              <a:t>dolore infiammatorio</a:t>
            </a:r>
          </a:p>
        </p:txBody>
      </p:sp>
      <p:sp>
        <p:nvSpPr>
          <p:cNvPr id="33816" name="CasellaDiTesto 31"/>
          <p:cNvSpPr txBox="1">
            <a:spLocks noChangeArrowheads="1"/>
          </p:cNvSpPr>
          <p:nvPr/>
        </p:nvSpPr>
        <p:spPr bwMode="auto">
          <a:xfrm>
            <a:off x="3937000" y="2060575"/>
            <a:ext cx="1900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FF0000"/>
                </a:solidFill>
              </a:rPr>
              <a:t>dolore traumatico</a:t>
            </a:r>
          </a:p>
        </p:txBody>
      </p:sp>
      <p:sp>
        <p:nvSpPr>
          <p:cNvPr id="33817" name="CasellaDiTesto 32"/>
          <p:cNvSpPr txBox="1">
            <a:spLocks noChangeArrowheads="1"/>
          </p:cNvSpPr>
          <p:nvPr/>
        </p:nvSpPr>
        <p:spPr bwMode="auto">
          <a:xfrm>
            <a:off x="1301750" y="1989138"/>
            <a:ext cx="21828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FF0000"/>
                </a:solidFill>
              </a:rPr>
              <a:t>dolore degenerativo,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FF0000"/>
                </a:solidFill>
              </a:rPr>
              <a:t>tumorale</a:t>
            </a:r>
          </a:p>
        </p:txBody>
      </p:sp>
      <p:sp>
        <p:nvSpPr>
          <p:cNvPr id="33818" name="CasellaDiTesto 12"/>
          <p:cNvSpPr txBox="1">
            <a:spLocks noChangeArrowheads="1"/>
          </p:cNvSpPr>
          <p:nvPr/>
        </p:nvSpPr>
        <p:spPr bwMode="auto">
          <a:xfrm>
            <a:off x="6211888" y="2659063"/>
            <a:ext cx="804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/>
              <a:t>edema</a:t>
            </a:r>
          </a:p>
        </p:txBody>
      </p:sp>
      <p:sp>
        <p:nvSpPr>
          <p:cNvPr id="33819" name="Text Box 8"/>
          <p:cNvSpPr txBox="1">
            <a:spLocks noChangeArrowheads="1"/>
          </p:cNvSpPr>
          <p:nvPr/>
        </p:nvSpPr>
        <p:spPr bwMode="auto">
          <a:xfrm>
            <a:off x="3184525" y="0"/>
            <a:ext cx="2774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FF"/>
                </a:solidFill>
              </a:rPr>
              <a:t>DOLORE NOCICETTIVO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1"/>
          <p:cNvSpPr>
            <a:spLocks noChangeArrowheads="1"/>
          </p:cNvSpPr>
          <p:nvPr/>
        </p:nvSpPr>
        <p:spPr bwMode="auto">
          <a:xfrm>
            <a:off x="0" y="0"/>
            <a:ext cx="5181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600"/>
          </a:p>
        </p:txBody>
      </p:sp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0419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8"/>
          <p:cNvSpPr txBox="1">
            <a:spLocks noChangeArrowheads="1"/>
          </p:cNvSpPr>
          <p:nvPr/>
        </p:nvSpPr>
        <p:spPr bwMode="auto">
          <a:xfrm>
            <a:off x="6019800" y="850900"/>
            <a:ext cx="230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FF"/>
                </a:solidFill>
              </a:rPr>
              <a:t>NOCICEZIONE</a:t>
            </a:r>
          </a:p>
        </p:txBody>
      </p:sp>
      <p:sp>
        <p:nvSpPr>
          <p:cNvPr id="35844" name="Text Box 9"/>
          <p:cNvSpPr txBox="1">
            <a:spLocks noChangeArrowheads="1"/>
          </p:cNvSpPr>
          <p:nvPr/>
        </p:nvSpPr>
        <p:spPr bwMode="auto">
          <a:xfrm>
            <a:off x="5638800" y="1460500"/>
            <a:ext cx="32162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La percezione del dolore (nocicezione) non dipende dalla eccessiva stimolazione dei recettori delle altre modalità sensoriali, ma da recettori e vie specifici.</a:t>
            </a:r>
          </a:p>
        </p:txBody>
      </p:sp>
      <p:pic>
        <p:nvPicPr>
          <p:cNvPr id="35845" name="Picture 10" descr="f0903_ISBN88-08-07799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64050"/>
            <a:ext cx="43434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14"/>
          <p:cNvSpPr txBox="1">
            <a:spLocks noChangeArrowheads="1"/>
          </p:cNvSpPr>
          <p:nvPr/>
        </p:nvSpPr>
        <p:spPr bwMode="auto">
          <a:xfrm>
            <a:off x="76200" y="6553200"/>
            <a:ext cx="2703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000"/>
              <a:t>Da: Purves et al NEUROSCIENZE Zanichelli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29_03aSkinSensReceptors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9700"/>
            <a:ext cx="5737225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5"/>
          <p:cNvSpPr txBox="1">
            <a:spLocks noChangeArrowheads="1"/>
          </p:cNvSpPr>
          <p:nvPr/>
        </p:nvSpPr>
        <p:spPr bwMode="auto">
          <a:xfrm>
            <a:off x="2349500" y="569913"/>
            <a:ext cx="4922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800">
                <a:solidFill>
                  <a:srgbClr val="0000FF"/>
                </a:solidFill>
              </a:rPr>
              <a:t>CLASSIFICAZIONE DELLE FIBRE NERVOSE</a:t>
            </a:r>
            <a:endParaRPr lang="en-GB" altLang="it-IT" sz="1800"/>
          </a:p>
        </p:txBody>
      </p:sp>
      <p:graphicFrame>
        <p:nvGraphicFramePr>
          <p:cNvPr id="78851" name="Group 1027"/>
          <p:cNvGraphicFramePr>
            <a:graphicFrameLocks noGrp="1"/>
          </p:cNvGraphicFramePr>
          <p:nvPr/>
        </p:nvGraphicFramePr>
        <p:xfrm>
          <a:off x="352425" y="1227138"/>
          <a:ext cx="8580438" cy="4791075"/>
        </p:xfrm>
        <a:graphic>
          <a:graphicData uri="http://schemas.openxmlformats.org/drawingml/2006/table">
            <a:tbl>
              <a:tblPr/>
              <a:tblGrid>
                <a:gridCol w="938213"/>
                <a:gridCol w="4476750"/>
                <a:gridCol w="985837"/>
                <a:gridCol w="1265238"/>
                <a:gridCol w="914400"/>
              </a:tblGrid>
              <a:tr h="8230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Nervo misto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Funzione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Diametro (</a:t>
                      </a: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charset="-128"/>
                          <a:sym typeface="Symbol" charset="2"/>
                        </a:rPr>
                        <a:t></a:t>
                      </a: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m)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Velocità di conduzione (m/sec)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Radice dorsale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A-alfa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Propriocezione (terminazioni anulo-spirali e organo tendineo del Golgi), motrici per i muscoli  scheletrici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12-20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70-120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IA, IB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A-beta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Tatto, pressione, vibrazione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6-12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40-70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II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A-gamma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Motrici per i fusi neuromuscolari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3-6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A-delta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Dolore (da stimoli meccanici e termici), temperatura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2-3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12-36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III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Pregangliari (Sistema Nervoso Autonomo)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&lt;3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2-12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III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Dolore (polimodali/chemocettive), postgangliari del Sistema Nervoso Autonomo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0,3-1,3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0,5-2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IV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"/>
          <a:stretch>
            <a:fillRect/>
          </a:stretch>
        </p:blipFill>
        <p:spPr bwMode="auto">
          <a:xfrm>
            <a:off x="0" y="2143125"/>
            <a:ext cx="91440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ext Box 6"/>
          <p:cNvSpPr txBox="1">
            <a:spLocks noChangeArrowheads="1"/>
          </p:cNvSpPr>
          <p:nvPr/>
        </p:nvSpPr>
        <p:spPr bwMode="auto">
          <a:xfrm>
            <a:off x="1066800" y="381000"/>
            <a:ext cx="704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FF"/>
                </a:solidFill>
              </a:rPr>
              <a:t>DOLORE PRIMARIO</a:t>
            </a:r>
            <a:r>
              <a:rPr lang="it-IT" altLang="it-IT" sz="1800"/>
              <a:t> (rapido, acuto): fibre A</a:t>
            </a:r>
            <a:r>
              <a:rPr lang="it-IT" altLang="it-IT" sz="1800">
                <a:latin typeface="Symbol" charset="2"/>
                <a:sym typeface="Symbol" charset="2"/>
              </a:rPr>
              <a:t></a:t>
            </a:r>
            <a:r>
              <a:rPr lang="it-IT" altLang="it-IT" sz="1800"/>
              <a:t>, circa 20 m/s.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Recettori meccanici e meccano-termici</a:t>
            </a:r>
          </a:p>
        </p:txBody>
      </p:sp>
      <p:sp>
        <p:nvSpPr>
          <p:cNvPr id="41987" name="Text Box 7"/>
          <p:cNvSpPr txBox="1">
            <a:spLocks noChangeArrowheads="1"/>
          </p:cNvSpPr>
          <p:nvPr/>
        </p:nvSpPr>
        <p:spPr bwMode="auto">
          <a:xfrm>
            <a:off x="1008063" y="1219200"/>
            <a:ext cx="74501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FF"/>
                </a:solidFill>
              </a:rPr>
              <a:t>DOLORE SECONDARIO</a:t>
            </a:r>
            <a:r>
              <a:rPr lang="it-IT" altLang="it-IT" sz="1800"/>
              <a:t> (lento, sordo o bruciante): fibre C, circa 2 m/s.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Recettori polimodali (meccanici, termici e chimici)</a:t>
            </a:r>
            <a:endParaRPr lang="it-IT" altLang="it-IT" sz="2400"/>
          </a:p>
        </p:txBody>
      </p:sp>
      <p:sp>
        <p:nvSpPr>
          <p:cNvPr id="41988" name="Text Box 9"/>
          <p:cNvSpPr txBox="1">
            <a:spLocks noChangeArrowheads="1"/>
          </p:cNvSpPr>
          <p:nvPr/>
        </p:nvSpPr>
        <p:spPr bwMode="auto">
          <a:xfrm>
            <a:off x="6440488" y="6553200"/>
            <a:ext cx="2703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000"/>
              <a:t>Da: Purves et al NEUROSCIENZE Zanichelli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1144</Words>
  <Application>Microsoft Macintosh PowerPoint</Application>
  <PresentationFormat>Presentazione su schermo (4:3)</PresentationFormat>
  <Paragraphs>302</Paragraphs>
  <Slides>27</Slides>
  <Notes>27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27</vt:i4>
      </vt:variant>
    </vt:vector>
  </HeadingPairs>
  <TitlesOfParts>
    <vt:vector size="35" baseType="lpstr">
      <vt:lpstr>Arial Rounded MT Bold</vt:lpstr>
      <vt:lpstr>ＭＳ Ｐゴシック</vt:lpstr>
      <vt:lpstr>Symbol</vt:lpstr>
      <vt:lpstr>Times New Roman</vt:lpstr>
      <vt:lpstr>Verdana</vt:lpstr>
      <vt:lpstr>Arial</vt:lpstr>
      <vt:lpstr>Presentazione vuota</vt:lpstr>
      <vt:lpstr>Struttura predefinita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P. Paolo Battaglini</dc:creator>
  <cp:lastModifiedBy>P. Paolo Battaglini</cp:lastModifiedBy>
  <cp:revision>9</cp:revision>
  <cp:lastPrinted>2012-10-28T15:55:55Z</cp:lastPrinted>
  <dcterms:created xsi:type="dcterms:W3CDTF">2015-11-11T11:11:47Z</dcterms:created>
  <dcterms:modified xsi:type="dcterms:W3CDTF">2018-11-29T14:58:25Z</dcterms:modified>
</cp:coreProperties>
</file>