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4" r:id="rId2"/>
    <p:sldId id="256" r:id="rId3"/>
    <p:sldId id="257" r:id="rId4"/>
    <p:sldId id="259" r:id="rId5"/>
    <p:sldId id="315" r:id="rId6"/>
    <p:sldId id="276" r:id="rId7"/>
    <p:sldId id="275" r:id="rId8"/>
    <p:sldId id="277" r:id="rId9"/>
    <p:sldId id="261" r:id="rId10"/>
    <p:sldId id="262" r:id="rId11"/>
    <p:sldId id="265" r:id="rId12"/>
    <p:sldId id="266" r:id="rId13"/>
    <p:sldId id="263" r:id="rId14"/>
    <p:sldId id="264" r:id="rId15"/>
    <p:sldId id="278" r:id="rId16"/>
    <p:sldId id="301" r:id="rId17"/>
    <p:sldId id="302" r:id="rId18"/>
    <p:sldId id="300" r:id="rId19"/>
    <p:sldId id="310" r:id="rId20"/>
    <p:sldId id="312" r:id="rId21"/>
    <p:sldId id="318" r:id="rId22"/>
    <p:sldId id="319" r:id="rId23"/>
    <p:sldId id="320" r:id="rId24"/>
    <p:sldId id="321" r:id="rId25"/>
    <p:sldId id="279" r:id="rId26"/>
    <p:sldId id="288" r:id="rId27"/>
    <p:sldId id="280" r:id="rId28"/>
    <p:sldId id="281" r:id="rId29"/>
    <p:sldId id="284" r:id="rId30"/>
    <p:sldId id="311" r:id="rId31"/>
    <p:sldId id="282" r:id="rId32"/>
    <p:sldId id="283" r:id="rId33"/>
    <p:sldId id="304" r:id="rId34"/>
    <p:sldId id="309" r:id="rId35"/>
    <p:sldId id="306" r:id="rId36"/>
    <p:sldId id="305" r:id="rId37"/>
    <p:sldId id="289" r:id="rId38"/>
    <p:sldId id="285" r:id="rId39"/>
    <p:sldId id="286" r:id="rId40"/>
    <p:sldId id="290" r:id="rId41"/>
    <p:sldId id="313" r:id="rId42"/>
    <p:sldId id="292" r:id="rId43"/>
    <p:sldId id="291" r:id="rId44"/>
    <p:sldId id="296" r:id="rId45"/>
    <p:sldId id="293" r:id="rId46"/>
    <p:sldId id="298" r:id="rId47"/>
    <p:sldId id="299" r:id="rId48"/>
    <p:sldId id="317" r:id="rId49"/>
    <p:sldId id="316"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1194" y="18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67F0F-95A0-49F0-BEFC-6BD3086F5F09}" type="datetimeFigureOut">
              <a:rPr lang="it-IT" smtClean="0"/>
              <a:pPr/>
              <a:t>16/11/2017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B4427-A8B8-466E-9803-63DE3A98788E}" type="slidenum">
              <a:rPr lang="it-IT" smtClean="0"/>
              <a:pPr/>
              <a:t>‹N›</a:t>
            </a:fld>
            <a:endParaRPr lang="it-IT"/>
          </a:p>
        </p:txBody>
      </p:sp>
    </p:spTree>
    <p:extLst>
      <p:ext uri="{BB962C8B-B14F-4D97-AF65-F5344CB8AC3E}">
        <p14:creationId xmlns:p14="http://schemas.microsoft.com/office/powerpoint/2010/main" val="314475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AF4DFF-7659-43ED-AD3A-D90CFA1E32CD}" type="datetime1">
              <a:rPr lang="it-IT" smtClean="0"/>
              <a:pPr/>
              <a:t>16/11/2017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129A64-1B45-432D-9145-B4479D810161}" type="datetime1">
              <a:rPr lang="it-IT" smtClean="0"/>
              <a:pPr/>
              <a:t>16/11/2017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DF0C63-1C2A-4BAD-B6DC-8BAB57C5C36F}" type="datetime1">
              <a:rPr lang="it-IT" smtClean="0"/>
              <a:pPr/>
              <a:t>16/11/2017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BBF7313-64E2-4A03-B284-5CCDF3E473F0}" type="datetime1">
              <a:rPr lang="it-IT" smtClean="0"/>
              <a:pPr/>
              <a:t>16/11/2017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5B710B2-8C41-4C88-86AE-BC82B8DAF695}" type="datetime1">
              <a:rPr lang="it-IT" smtClean="0"/>
              <a:pPr/>
              <a:t>16/11/2017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681C31D-ECB1-47D8-BB52-3E814C0FB052}" type="datetime1">
              <a:rPr lang="it-IT" smtClean="0"/>
              <a:pPr/>
              <a:t>16/11/2017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2256611-F392-4992-A63E-E1E035633A8E}" type="datetime1">
              <a:rPr lang="it-IT" smtClean="0"/>
              <a:pPr/>
              <a:t>16/11/2017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A04590F-4CA4-472E-9EB7-B1F3FC72F4CF}" type="datetime1">
              <a:rPr lang="it-IT" smtClean="0"/>
              <a:pPr/>
              <a:t>16/11/2017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05FDDD-0811-4609-99C8-E1A7D9D6855D}" type="datetime1">
              <a:rPr lang="it-IT" smtClean="0"/>
              <a:pPr/>
              <a:t>16/11/2017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CCD30D4-7E2D-462E-8009-0EF13A122186}" type="datetime1">
              <a:rPr lang="it-IT" smtClean="0"/>
              <a:pPr/>
              <a:t>16/11/2017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1344A8-78DB-4D85-91D4-AB1FF483090D}" type="datetime1">
              <a:rPr lang="it-IT" smtClean="0"/>
              <a:pPr/>
              <a:t>16/11/2017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602B-A404-401A-80FD-595787A5A809}" type="datetime1">
              <a:rPr lang="it-IT" smtClean="0"/>
              <a:pPr/>
              <a:t>16/11/2017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943D1-7F23-4A9F-A4DB-5CC9DD0876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rogettovalutazione.org/asp/Un%20po'%20di%20storia%20della%20valutazione%20scolastic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t.in-mind.org/uploads/Italia/Issues/5/Tomasetto.pdf"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nas.org/content/109/41/16474.abstra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Wallace_Lambert" TargetMode="External"/><Relationship Id="rId2" Type="http://schemas.openxmlformats.org/officeDocument/2006/relationships/hyperlink" Target="https://en.wikipedia.org/wiki/Sociolinguistic" TargetMode="External"/><Relationship Id="rId1" Type="http://schemas.openxmlformats.org/officeDocument/2006/relationships/slideLayout" Target="../slideLayouts/slideLayout2.xml"/><Relationship Id="rId5" Type="http://schemas.openxmlformats.org/officeDocument/2006/relationships/hyperlink" Target="https://en.wikipedia.org/wiki/Matched-guise_test" TargetMode="External"/><Relationship Id="rId4" Type="http://schemas.openxmlformats.org/officeDocument/2006/relationships/hyperlink" Target="https://en.wikipedia.org/wiki/French_Canadia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Ahg6qcgoay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www.invalsi.it/invalsi/ri/Pisa2009/documenti/RAPPORTO_PISA_2009.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orexinfo.it/Riforma-Scuola-novita-elementari-med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Parliamo di:</a:t>
            </a:r>
          </a:p>
          <a:p>
            <a:pPr>
              <a:buNone/>
            </a:pPr>
            <a:endParaRPr lang="it-IT" dirty="0" smtClean="0"/>
          </a:p>
          <a:p>
            <a:r>
              <a:rPr lang="it-IT" dirty="0" smtClean="0"/>
              <a:t>Valutazione</a:t>
            </a:r>
          </a:p>
          <a:p>
            <a:r>
              <a:rPr lang="it-IT" dirty="0" smtClean="0"/>
              <a:t>Docimologia</a:t>
            </a:r>
          </a:p>
          <a:p>
            <a:r>
              <a:rPr lang="it-IT" dirty="0" smtClean="0"/>
              <a:t>Competenze</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docimologia </a:t>
            </a:r>
          </a:p>
        </p:txBody>
      </p:sp>
      <p:sp>
        <p:nvSpPr>
          <p:cNvPr id="3" name="Segnaposto contenuto 2"/>
          <p:cNvSpPr>
            <a:spLocks noGrp="1"/>
          </p:cNvSpPr>
          <p:nvPr>
            <p:ph idx="1"/>
          </p:nvPr>
        </p:nvSpPr>
        <p:spPr/>
        <p:txBody>
          <a:bodyPr/>
          <a:lstStyle/>
          <a:p>
            <a:pPr marL="0" indent="0">
              <a:buNone/>
            </a:pPr>
            <a:r>
              <a:rPr lang="it-IT" dirty="0" smtClean="0"/>
              <a:t>E’ </a:t>
            </a:r>
            <a:r>
              <a:rPr lang="it-IT" dirty="0"/>
              <a:t>la </a:t>
            </a:r>
            <a:r>
              <a:rPr lang="it-IT" i="1" dirty="0"/>
              <a:t>scienza che ha per oggetto lo studio </a:t>
            </a:r>
            <a:r>
              <a:rPr lang="it-IT" i="1" dirty="0" smtClean="0"/>
              <a:t>sistematico</a:t>
            </a:r>
          </a:p>
          <a:p>
            <a:pPr marL="0" indent="0"/>
            <a:r>
              <a:rPr lang="it-IT" dirty="0" smtClean="0"/>
              <a:t>degli </a:t>
            </a:r>
            <a:r>
              <a:rPr lang="it-IT" dirty="0"/>
              <a:t>esami, </a:t>
            </a:r>
            <a:endParaRPr lang="it-IT" dirty="0" smtClean="0"/>
          </a:p>
          <a:p>
            <a:pPr marL="0" indent="0"/>
            <a:r>
              <a:rPr lang="it-IT" dirty="0" smtClean="0"/>
              <a:t>dei </a:t>
            </a:r>
            <a:r>
              <a:rPr lang="it-IT" dirty="0"/>
              <a:t>sistemi di </a:t>
            </a:r>
            <a:r>
              <a:rPr lang="it-IT" dirty="0" smtClean="0"/>
              <a:t>votazione, </a:t>
            </a:r>
          </a:p>
          <a:p>
            <a:pPr marL="0" indent="0"/>
            <a:r>
              <a:rPr lang="it-IT" dirty="0" smtClean="0"/>
              <a:t>del </a:t>
            </a:r>
            <a:r>
              <a:rPr lang="it-IT" dirty="0"/>
              <a:t>comportamento degli esaminatori e degli esaminati </a:t>
            </a:r>
            <a:r>
              <a:rPr lang="it-IT" dirty="0" smtClean="0"/>
              <a:t>(</a:t>
            </a:r>
            <a:r>
              <a:rPr lang="it-IT" dirty="0"/>
              <a:t>De </a:t>
            </a:r>
            <a:r>
              <a:rPr lang="it-IT" dirty="0" err="1"/>
              <a:t>Lansheere</a:t>
            </a:r>
            <a:r>
              <a:rPr lang="it-IT" dirty="0"/>
              <a:t>, 1971</a:t>
            </a:r>
            <a:r>
              <a:rPr lang="it-IT" dirty="0" smtClean="0"/>
              <a:t>).</a:t>
            </a:r>
          </a:p>
          <a:p>
            <a:pPr marL="0" indent="0">
              <a:buNone/>
            </a:pPr>
            <a:endParaRPr lang="it-IT" dirty="0" smtClean="0"/>
          </a:p>
          <a:p>
            <a:pPr marL="0" indent="0">
              <a:buNone/>
            </a:pPr>
            <a:r>
              <a:rPr lang="it-IT" dirty="0" smtClean="0"/>
              <a:t>-&gt; Limitare arbitrarietà e soggettività</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it-IT" sz="3600" dirty="0" smtClean="0"/>
              <a:t>Termine coniato da </a:t>
            </a:r>
            <a:r>
              <a:rPr lang="it-IT" sz="3600" dirty="0" err="1" smtClean="0"/>
              <a:t>Pieron</a:t>
            </a:r>
            <a:r>
              <a:rPr lang="it-IT" sz="3600" dirty="0" smtClean="0"/>
              <a:t> (anni ‘30):</a:t>
            </a:r>
          </a:p>
        </p:txBody>
      </p:sp>
      <p:sp>
        <p:nvSpPr>
          <p:cNvPr id="3075" name="Rectangle 3"/>
          <p:cNvSpPr>
            <a:spLocks noGrp="1" noChangeArrowheads="1"/>
          </p:cNvSpPr>
          <p:nvPr>
            <p:ph type="body" idx="1"/>
          </p:nvPr>
        </p:nvSpPr>
        <p:spPr/>
        <p:txBody>
          <a:bodyPr>
            <a:normAutofit lnSpcReduction="10000"/>
          </a:bodyPr>
          <a:lstStyle/>
          <a:p>
            <a:pPr eaLnBrk="1" hangingPunct="1">
              <a:lnSpc>
                <a:spcPct val="90000"/>
              </a:lnSpc>
            </a:pPr>
            <a:endParaRPr lang="it-IT" sz="2800" dirty="0" smtClean="0"/>
          </a:p>
          <a:p>
            <a:pPr marL="0" indent="0" eaLnBrk="1" hangingPunct="1">
              <a:lnSpc>
                <a:spcPct val="90000"/>
              </a:lnSpc>
              <a:buNone/>
            </a:pPr>
            <a:r>
              <a:rPr lang="it-IT" dirty="0"/>
              <a:t>I</a:t>
            </a:r>
            <a:r>
              <a:rPr lang="it-IT" dirty="0" smtClean="0"/>
              <a:t>ndagine: </a:t>
            </a:r>
            <a:br>
              <a:rPr lang="it-IT" dirty="0" smtClean="0"/>
            </a:br>
            <a:endParaRPr lang="it-IT" dirty="0" smtClean="0"/>
          </a:p>
          <a:p>
            <a:pPr eaLnBrk="1" hangingPunct="1">
              <a:lnSpc>
                <a:spcPct val="90000"/>
              </a:lnSpc>
            </a:pPr>
            <a:r>
              <a:rPr lang="it-IT" dirty="0" smtClean="0"/>
              <a:t>6 gruppi di esaminatori, ciascuno di 5 insegnanti, </a:t>
            </a:r>
          </a:p>
          <a:p>
            <a:pPr eaLnBrk="1" hangingPunct="1">
              <a:lnSpc>
                <a:spcPct val="90000"/>
              </a:lnSpc>
            </a:pPr>
            <a:r>
              <a:rPr lang="it-IT" dirty="0" smtClean="0"/>
              <a:t>correggevano 100 elaborati scritti</a:t>
            </a:r>
          </a:p>
          <a:p>
            <a:pPr marL="400050" lvl="1" indent="0">
              <a:lnSpc>
                <a:spcPct val="90000"/>
              </a:lnSpc>
              <a:buNone/>
            </a:pPr>
            <a:r>
              <a:rPr lang="it-IT" dirty="0" smtClean="0"/>
              <a:t> </a:t>
            </a:r>
            <a:r>
              <a:rPr lang="it-IT" i="1" dirty="0" smtClean="0"/>
              <a:t>composizione, versione latina, inglese, matematica, filosofia, fisica</a:t>
            </a:r>
            <a:r>
              <a:rPr lang="it-IT" dirty="0" smtClean="0"/>
              <a:t>, </a:t>
            </a:r>
          </a:p>
          <a:p>
            <a:pPr eaLnBrk="1" hangingPunct="1">
              <a:lnSpc>
                <a:spcPct val="90000"/>
              </a:lnSpc>
            </a:pPr>
            <a:r>
              <a:rPr lang="it-IT" dirty="0" smtClean="0"/>
              <a:t>utilizzando una scala in ventesimi. </a:t>
            </a:r>
            <a:r>
              <a:rPr lang="it-IT" sz="2800" dirty="0" smtClean="0"/>
              <a:t/>
            </a:r>
            <a:br>
              <a:rPr lang="it-IT" sz="2800" dirty="0" smtClean="0"/>
            </a:br>
            <a:endParaRPr lang="it-IT" sz="2800"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11</a:t>
            </a:fld>
            <a:endParaRPr lang="it-IT"/>
          </a:p>
        </p:txBody>
      </p:sp>
    </p:spTree>
    <p:extLst>
      <p:ext uri="{BB962C8B-B14F-4D97-AF65-F5344CB8AC3E}">
        <p14:creationId xmlns:p14="http://schemas.microsoft.com/office/powerpoint/2010/main" val="354574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smtClean="0"/>
              <a:t>risultati</a:t>
            </a:r>
          </a:p>
        </p:txBody>
      </p:sp>
      <p:sp>
        <p:nvSpPr>
          <p:cNvPr id="4099" name="Rectangle 3"/>
          <p:cNvSpPr>
            <a:spLocks noGrp="1" noChangeArrowheads="1"/>
          </p:cNvSpPr>
          <p:nvPr>
            <p:ph type="body" idx="1"/>
          </p:nvPr>
        </p:nvSpPr>
        <p:spPr/>
        <p:txBody>
          <a:bodyPr anchor="ctr">
            <a:normAutofit fontScale="92500" lnSpcReduction="10000"/>
          </a:bodyPr>
          <a:lstStyle/>
          <a:p>
            <a:pPr eaLnBrk="1" hangingPunct="1"/>
            <a:endParaRPr lang="it-IT" dirty="0" smtClean="0"/>
          </a:p>
          <a:p>
            <a:pPr marL="971550" lvl="1" indent="-514350">
              <a:buAutoNum type="arabicPeriod"/>
            </a:pPr>
            <a:r>
              <a:rPr lang="it-IT" sz="3200" dirty="0" smtClean="0"/>
              <a:t>Le prove ricevevano voti diversi,</a:t>
            </a:r>
          </a:p>
          <a:p>
            <a:pPr marL="971550" lvl="1" indent="-514350">
              <a:buAutoNum type="arabicPeriod"/>
            </a:pPr>
            <a:r>
              <a:rPr lang="it-IT" sz="3200" dirty="0" smtClean="0"/>
              <a:t>Lo scarto tra voti era alto</a:t>
            </a:r>
          </a:p>
          <a:p>
            <a:pPr marL="971550" lvl="1" indent="-514350">
              <a:buAutoNum type="arabicPeriod"/>
            </a:pPr>
            <a:r>
              <a:rPr lang="it-IT" sz="3200" dirty="0" smtClean="0"/>
              <a:t>Usate gamme diverse di voti</a:t>
            </a:r>
          </a:p>
          <a:p>
            <a:pPr marL="971550" lvl="1" indent="-514350">
              <a:buAutoNum type="arabicPeriod"/>
            </a:pPr>
            <a:r>
              <a:rPr lang="it-IT" sz="3200" dirty="0" smtClean="0"/>
              <a:t>Le graduatorie non concordavano</a:t>
            </a:r>
          </a:p>
          <a:p>
            <a:pPr marL="971550" lvl="1" indent="-514350">
              <a:buAutoNum type="arabicPeriod"/>
            </a:pPr>
            <a:endParaRPr lang="it-IT" sz="3200" dirty="0" smtClean="0"/>
          </a:p>
          <a:p>
            <a:pPr marL="971550" lvl="1" indent="-514350">
              <a:buNone/>
            </a:pPr>
            <a:r>
              <a:rPr lang="it-IT" dirty="0" smtClean="0"/>
              <a:t>Ciascun correttore valutava solo certe caratteristiche delle prove  e si interpretava in modo personale la scala</a:t>
            </a:r>
          </a:p>
          <a:p>
            <a:pPr eaLnBrk="1" hangingPunct="1"/>
            <a:endParaRPr lang="it-IT"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12</a:t>
            </a:fld>
            <a:endParaRPr lang="it-IT"/>
          </a:p>
        </p:txBody>
      </p:sp>
    </p:spTree>
    <p:extLst>
      <p:ext uri="{BB962C8B-B14F-4D97-AF65-F5344CB8AC3E}">
        <p14:creationId xmlns:p14="http://schemas.microsoft.com/office/powerpoint/2010/main" val="140349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Misurazione ≠ valutazione</a:t>
            </a:r>
            <a:endParaRPr lang="it-IT" dirty="0"/>
          </a:p>
        </p:txBody>
      </p:sp>
      <p:sp>
        <p:nvSpPr>
          <p:cNvPr id="3" name="Segnaposto contenuto 2"/>
          <p:cNvSpPr>
            <a:spLocks noGrp="1"/>
          </p:cNvSpPr>
          <p:nvPr>
            <p:ph idx="1"/>
          </p:nvPr>
        </p:nvSpPr>
        <p:spPr/>
        <p:txBody>
          <a:bodyPr>
            <a:normAutofit/>
          </a:bodyPr>
          <a:lstStyle/>
          <a:p>
            <a:r>
              <a:rPr lang="it-IT" dirty="0" smtClean="0"/>
              <a:t>Il controllo scolastico dovrebbe prevedere più fasi, che scandiscono e separano</a:t>
            </a:r>
          </a:p>
          <a:p>
            <a:r>
              <a:rPr lang="it-IT" dirty="0" smtClean="0"/>
              <a:t>stimolazione/registrazione/misurazione/giudizio, </a:t>
            </a:r>
          </a:p>
          <a:p>
            <a:endParaRPr lang="it-IT" dirty="0" smtClean="0"/>
          </a:p>
          <a:p>
            <a:r>
              <a:rPr lang="it-IT" dirty="0" smtClean="0"/>
              <a:t>per ridurre i problemi di </a:t>
            </a:r>
            <a:r>
              <a:rPr lang="it-IT" i="1" dirty="0" smtClean="0"/>
              <a:t>soggettività</a:t>
            </a:r>
            <a:r>
              <a:rPr lang="it-IT" dirty="0" smtClean="0"/>
              <a:t> nella misurazione,</a:t>
            </a:r>
          </a:p>
          <a:p>
            <a:r>
              <a:rPr lang="it-IT" dirty="0" smtClean="0"/>
              <a:t> per chiarire </a:t>
            </a:r>
            <a:r>
              <a:rPr lang="it-IT" i="1" dirty="0" smtClean="0"/>
              <a:t>cosa</a:t>
            </a:r>
            <a:r>
              <a:rPr lang="it-IT" dirty="0" smtClean="0"/>
              <a:t> valutare.</a:t>
            </a:r>
            <a:r>
              <a:rPr lang="it-IT" b="1" dirty="0" smtClean="0"/>
              <a:t> </a:t>
            </a: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Problemi di cui essere consapevoli:</a:t>
            </a:r>
            <a:r>
              <a:rPr lang="it-IT" dirty="0" smtClean="0"/>
              <a:t/>
            </a:r>
            <a:br>
              <a:rPr lang="it-IT" dirty="0" smtClean="0"/>
            </a:br>
            <a:endParaRPr lang="it-IT" dirty="0"/>
          </a:p>
        </p:txBody>
      </p:sp>
      <p:sp>
        <p:nvSpPr>
          <p:cNvPr id="3" name="Segnaposto contenuto 2"/>
          <p:cNvSpPr>
            <a:spLocks noGrp="1"/>
          </p:cNvSpPr>
          <p:nvPr>
            <p:ph idx="1"/>
          </p:nvPr>
        </p:nvSpPr>
        <p:spPr/>
        <p:txBody>
          <a:bodyPr>
            <a:normAutofit lnSpcReduction="10000"/>
          </a:bodyPr>
          <a:lstStyle/>
          <a:p>
            <a:pPr marL="514350" lvl="0" indent="-514350">
              <a:buFont typeface="+mj-lt"/>
              <a:buAutoNum type="arabicPeriod"/>
            </a:pPr>
            <a:r>
              <a:rPr lang="it-IT" dirty="0" smtClean="0"/>
              <a:t>la mia percezione della persona che ho davanti, la mia passata esperienza con lui/lei influenza la mia valutazione accademica.</a:t>
            </a:r>
          </a:p>
          <a:p>
            <a:pPr marL="514350" lvl="0" indent="-514350">
              <a:buFont typeface="+mj-lt"/>
              <a:buAutoNum type="arabicPeriod"/>
            </a:pPr>
            <a:r>
              <a:rPr lang="it-IT" dirty="0" smtClean="0"/>
              <a:t>ho limiti di attenzione, memoria e non riesco a stimolare e registrare le risposte con accuratezza</a:t>
            </a:r>
          </a:p>
          <a:p>
            <a:pPr marL="514350" lvl="0" indent="-514350">
              <a:buFont typeface="+mj-lt"/>
              <a:buAutoNum type="arabicPeriod"/>
            </a:pPr>
            <a:r>
              <a:rPr lang="it-IT" dirty="0" smtClean="0"/>
              <a:t>ho limiti nella capacità di trovare indicatori significativi per stabilire se l’altro ha le conoscenze/abilità che vorrei misurare </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363272" cy="5865515"/>
          </a:xfrm>
        </p:spPr>
        <p:txBody>
          <a:bodyPr>
            <a:normAutofit/>
          </a:bodyPr>
          <a:lstStyle/>
          <a:p>
            <a:pPr lvl="0">
              <a:buNone/>
            </a:pPr>
            <a:r>
              <a:rPr lang="it-IT" b="1" dirty="0" smtClean="0"/>
              <a:t>1 la mia percezione della persona che ho davanti, la mia passata esperienza con lui/lei influenza la mia valutazione accademica.</a:t>
            </a:r>
            <a:endParaRPr lang="it-IT" dirty="0" smtClean="0"/>
          </a:p>
          <a:p>
            <a:pPr>
              <a:buNone/>
            </a:pPr>
            <a:r>
              <a:rPr lang="it-IT" b="1" dirty="0" smtClean="0"/>
              <a:t> </a:t>
            </a:r>
            <a:endParaRPr lang="it-IT" dirty="0" smtClean="0"/>
          </a:p>
          <a:p>
            <a:r>
              <a:rPr lang="it-IT" dirty="0"/>
              <a:t>Effetto alone</a:t>
            </a:r>
          </a:p>
          <a:p>
            <a:r>
              <a:rPr lang="it-IT" dirty="0"/>
              <a:t>Effetto Pigmalione</a:t>
            </a:r>
          </a:p>
          <a:p>
            <a:r>
              <a:rPr lang="it-IT" dirty="0" smtClean="0"/>
              <a:t>Effetto stereotipi</a:t>
            </a:r>
          </a:p>
          <a:p>
            <a:r>
              <a:rPr lang="it-IT" dirty="0" smtClean="0"/>
              <a:t>Ordine delle prove</a:t>
            </a:r>
          </a:p>
          <a:p>
            <a:r>
              <a:rPr lang="it-IT" dirty="0" err="1" smtClean="0"/>
              <a:t>……</a:t>
            </a:r>
            <a:r>
              <a:rPr lang="it-IT" dirty="0" smtClean="0"/>
              <a:t>..</a:t>
            </a:r>
          </a:p>
          <a:p>
            <a:pPr>
              <a:buNone/>
            </a:pPr>
            <a:r>
              <a:rPr lang="it-IT" sz="1200" dirty="0">
                <a:hlinkClick r:id="rId2"/>
              </a:rPr>
              <a:t>http://www.progettovalutazione.org/asp/Un%20po'%</a:t>
            </a:r>
            <a:r>
              <a:rPr lang="it-IT" sz="1200" dirty="0" smtClean="0">
                <a:hlinkClick r:id="rId2"/>
              </a:rPr>
              <a:t>20di%20storia%20della%20valutazione%20scolastica.pdf</a:t>
            </a:r>
            <a:endParaRPr lang="it-IT" sz="1200" dirty="0" smtClean="0"/>
          </a:p>
          <a:p>
            <a:pPr>
              <a:buNone/>
            </a:pPr>
            <a:r>
              <a:rPr lang="it-IT" sz="1800" dirty="0" smtClean="0"/>
              <a:t>(per chi vuole approfondire)</a:t>
            </a:r>
            <a:endParaRPr lang="it-IT" sz="18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Alone </a:t>
            </a:r>
            <a:endParaRPr lang="it-IT" dirty="0"/>
          </a:p>
        </p:txBody>
      </p:sp>
      <p:sp>
        <p:nvSpPr>
          <p:cNvPr id="3" name="Segnaposto contenuto 2"/>
          <p:cNvSpPr>
            <a:spLocks noGrp="1"/>
          </p:cNvSpPr>
          <p:nvPr>
            <p:ph idx="1"/>
          </p:nvPr>
        </p:nvSpPr>
        <p:spPr/>
        <p:txBody>
          <a:bodyPr>
            <a:normAutofit/>
          </a:bodyPr>
          <a:lstStyle/>
          <a:p>
            <a:r>
              <a:rPr lang="it-IT" dirty="0"/>
              <a:t>la valutazione che viene data in un àmbito </a:t>
            </a:r>
            <a:r>
              <a:rPr lang="it-IT" dirty="0" smtClean="0"/>
              <a:t>influenza anche </a:t>
            </a:r>
            <a:r>
              <a:rPr lang="it-IT" dirty="0"/>
              <a:t>un altro, non necessariamente connesso. </a:t>
            </a:r>
            <a:endParaRPr lang="it-IT" dirty="0" smtClean="0"/>
          </a:p>
          <a:p>
            <a:r>
              <a:rPr lang="it-IT" dirty="0" smtClean="0"/>
              <a:t>Ad es. attrattività -&gt; bravura in altri campi</a:t>
            </a:r>
          </a:p>
          <a:p>
            <a:endParaRPr lang="it-IT" dirty="0"/>
          </a:p>
          <a:p>
            <a:r>
              <a:rPr lang="it-IT" sz="2800" dirty="0" smtClean="0"/>
              <a:t>Es. </a:t>
            </a:r>
            <a:r>
              <a:rPr lang="it-IT" sz="2800" dirty="0" err="1" smtClean="0"/>
              <a:t>Landy</a:t>
            </a:r>
            <a:r>
              <a:rPr lang="it-IT" sz="2800" dirty="0" smtClean="0"/>
              <a:t> e </a:t>
            </a:r>
            <a:r>
              <a:rPr lang="it-IT" sz="2800" dirty="0" err="1" smtClean="0"/>
              <a:t>Sigall</a:t>
            </a:r>
            <a:r>
              <a:rPr lang="it-IT" sz="2800" dirty="0" smtClean="0"/>
              <a:t> (1974) sulla valutazione nelle attività accademiche (persone attraenti, beneficio del dubbio con prestazioni al di sotto dello standard)</a:t>
            </a:r>
            <a:endParaRPr lang="it-IT" sz="28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16</a:t>
            </a:fld>
            <a:endParaRPr lang="it-IT"/>
          </a:p>
        </p:txBody>
      </p:sp>
    </p:spTree>
    <p:extLst>
      <p:ext uri="{BB962C8B-B14F-4D97-AF65-F5344CB8AC3E}">
        <p14:creationId xmlns:p14="http://schemas.microsoft.com/office/powerpoint/2010/main" val="3781102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Pigmalione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Una </a:t>
            </a:r>
            <a:r>
              <a:rPr lang="it-IT" dirty="0"/>
              <a:t>profezia che si autodetermina. </a:t>
            </a:r>
          </a:p>
          <a:p>
            <a:r>
              <a:rPr lang="it-IT" dirty="0" err="1" smtClean="0"/>
              <a:t>Rosenthal</a:t>
            </a:r>
            <a:r>
              <a:rPr lang="it-IT" dirty="0"/>
              <a:t>, uno psicologo sociale dell’Università di </a:t>
            </a:r>
            <a:r>
              <a:rPr lang="it-IT" dirty="0" smtClean="0"/>
              <a:t>Harvard somministra a </a:t>
            </a:r>
            <a:r>
              <a:rPr lang="it-IT" dirty="0"/>
              <a:t>650 allievi </a:t>
            </a:r>
            <a:r>
              <a:rPr lang="it-IT" dirty="0" smtClean="0"/>
              <a:t>dei </a:t>
            </a:r>
            <a:r>
              <a:rPr lang="it-IT" dirty="0"/>
              <a:t>test d’intelligenza.</a:t>
            </a:r>
          </a:p>
          <a:p>
            <a:r>
              <a:rPr lang="it-IT" dirty="0"/>
              <a:t> Ai docenti vengono consegnati i risultati (fasulli), insieme alle previsioni di </a:t>
            </a:r>
            <a:r>
              <a:rPr lang="it-IT" dirty="0" smtClean="0"/>
              <a:t>successo</a:t>
            </a:r>
            <a:r>
              <a:rPr lang="it-IT" dirty="0"/>
              <a:t>, relative al 20% degli alunni</a:t>
            </a:r>
            <a:r>
              <a:rPr lang="it-IT" dirty="0" smtClean="0"/>
              <a:t>.</a:t>
            </a:r>
          </a:p>
          <a:p>
            <a:r>
              <a:rPr lang="it-IT" dirty="0" smtClean="0"/>
              <a:t> Le </a:t>
            </a:r>
            <a:r>
              <a:rPr lang="it-IT" dirty="0"/>
              <a:t>aspettative dei docenti influenzano il successo </a:t>
            </a:r>
            <a:r>
              <a:rPr lang="it-IT" dirty="0" smtClean="0"/>
              <a:t>scolastico</a:t>
            </a:r>
          </a:p>
          <a:p>
            <a:r>
              <a:rPr lang="it-IT" dirty="0" smtClean="0"/>
              <a:t>Alla </a:t>
            </a:r>
            <a:r>
              <a:rPr lang="it-IT" dirty="0"/>
              <a:t>fine dell’anno scolastico quel 20% evidenzia i progressi ipotizzati. </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17</a:t>
            </a:fld>
            <a:endParaRPr lang="it-IT"/>
          </a:p>
        </p:txBody>
      </p:sp>
    </p:spTree>
    <p:extLst>
      <p:ext uri="{BB962C8B-B14F-4D97-AF65-F5344CB8AC3E}">
        <p14:creationId xmlns:p14="http://schemas.microsoft.com/office/powerpoint/2010/main" val="269320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stereotipo</a:t>
            </a:r>
            <a:endParaRPr lang="it-IT" dirty="0"/>
          </a:p>
        </p:txBody>
      </p:sp>
      <p:sp>
        <p:nvSpPr>
          <p:cNvPr id="3" name="Segnaposto contenuto 2"/>
          <p:cNvSpPr>
            <a:spLocks noGrp="1"/>
          </p:cNvSpPr>
          <p:nvPr>
            <p:ph idx="1"/>
          </p:nvPr>
        </p:nvSpPr>
        <p:spPr>
          <a:xfrm>
            <a:off x="6138812" y="1600200"/>
            <a:ext cx="2547987" cy="4525963"/>
          </a:xfrm>
        </p:spPr>
        <p:txBody>
          <a:bodyPr/>
          <a:lstStyle/>
          <a:p>
            <a:pPr marL="0" indent="0">
              <a:buNone/>
            </a:pPr>
            <a:r>
              <a:rPr lang="it-IT" dirty="0"/>
              <a:t>N</a:t>
            </a:r>
            <a:r>
              <a:rPr lang="it-IT" dirty="0" smtClean="0"/>
              <a:t>ella </a:t>
            </a:r>
            <a:r>
              <a:rPr lang="it-IT" dirty="0"/>
              <a:t>valutazione, fa sì che il primo voto condizioni quelli successivi.</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18</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03386"/>
            <a:ext cx="5887293" cy="43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51520" y="5902775"/>
            <a:ext cx="6408712" cy="646331"/>
          </a:xfrm>
          <a:prstGeom prst="rect">
            <a:avLst/>
          </a:prstGeom>
        </p:spPr>
        <p:txBody>
          <a:bodyPr wrap="square">
            <a:spAutoFit/>
          </a:bodyPr>
          <a:lstStyle/>
          <a:p>
            <a:r>
              <a:rPr lang="it-IT" dirty="0">
                <a:hlinkClick r:id="rId3"/>
              </a:rPr>
              <a:t>http://</a:t>
            </a:r>
            <a:r>
              <a:rPr lang="it-IT" dirty="0" smtClean="0">
                <a:hlinkClick r:id="rId3"/>
              </a:rPr>
              <a:t>it.in-mind.org/uploads/Italia/Issues/5/Tomasetto.pdf</a:t>
            </a:r>
            <a:endParaRPr lang="it-IT" dirty="0" smtClean="0"/>
          </a:p>
          <a:p>
            <a:endParaRPr lang="it-IT" dirty="0"/>
          </a:p>
        </p:txBody>
      </p:sp>
    </p:spTree>
    <p:extLst>
      <p:ext uri="{BB962C8B-B14F-4D97-AF65-F5344CB8AC3E}">
        <p14:creationId xmlns:p14="http://schemas.microsoft.com/office/powerpoint/2010/main" val="2241883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Tomasetto:Stereotipo</a:t>
            </a:r>
            <a:r>
              <a:rPr lang="it-IT" dirty="0"/>
              <a:t>. </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Gli </a:t>
            </a:r>
            <a:r>
              <a:rPr lang="it-IT" dirty="0"/>
              <a:t>stereotipi sono credenze socialmente </a:t>
            </a:r>
          </a:p>
          <a:p>
            <a:pPr marL="0" indent="0">
              <a:buNone/>
            </a:pPr>
            <a:r>
              <a:rPr lang="it-IT" dirty="0"/>
              <a:t>condivise sulle caratteristiche (non importa se positive </a:t>
            </a:r>
          </a:p>
          <a:p>
            <a:pPr marL="0" indent="0">
              <a:buNone/>
            </a:pPr>
            <a:r>
              <a:rPr lang="it-IT" dirty="0"/>
              <a:t>o negative) di un oggetto o di un gruppo sociale. </a:t>
            </a:r>
            <a:endParaRPr lang="it-IT" dirty="0" smtClean="0"/>
          </a:p>
          <a:p>
            <a:pPr marL="0" indent="0">
              <a:buNone/>
            </a:pPr>
            <a:r>
              <a:rPr lang="it-IT" dirty="0" smtClean="0"/>
              <a:t>Sulla base </a:t>
            </a:r>
            <a:r>
              <a:rPr lang="it-IT" dirty="0"/>
              <a:t>di uno stereotipo, le persone possono ritenere che </a:t>
            </a:r>
          </a:p>
          <a:p>
            <a:pPr marL="0" indent="0">
              <a:buNone/>
            </a:pPr>
            <a:r>
              <a:rPr lang="it-IT" dirty="0"/>
              <a:t>i membri di un certo gruppo sociale, per il solo fatto di </a:t>
            </a:r>
          </a:p>
          <a:p>
            <a:pPr marL="0" indent="0">
              <a:buNone/>
            </a:pPr>
            <a:r>
              <a:rPr lang="it-IT" dirty="0"/>
              <a:t>appartenere a quel gruppo, possiedano alcune </a:t>
            </a:r>
            <a:r>
              <a:rPr lang="it-IT" dirty="0" smtClean="0"/>
              <a:t>caratteristiche </a:t>
            </a:r>
            <a:r>
              <a:rPr lang="it-IT" dirty="0"/>
              <a:t>che li accomunano e che li differenziano dai </a:t>
            </a:r>
            <a:r>
              <a:rPr lang="it-IT" dirty="0" smtClean="0"/>
              <a:t>membri </a:t>
            </a:r>
            <a:r>
              <a:rPr lang="it-IT" dirty="0"/>
              <a:t>di altri gruppi. </a:t>
            </a:r>
            <a:endParaRPr lang="it-IT" dirty="0" smtClean="0"/>
          </a:p>
          <a:p>
            <a:pPr marL="0" indent="0">
              <a:buNone/>
            </a:pPr>
            <a:r>
              <a:rPr lang="it-IT" dirty="0" smtClean="0"/>
              <a:t>La </a:t>
            </a:r>
            <a:r>
              <a:rPr lang="it-IT" dirty="0"/>
              <a:t>funzione di base degli stereotipi </a:t>
            </a:r>
          </a:p>
          <a:p>
            <a:pPr marL="0" indent="0">
              <a:buNone/>
            </a:pPr>
            <a:r>
              <a:rPr lang="it-IT" dirty="0"/>
              <a:t>è quella di economizzare risorse cognitive, permettendo </a:t>
            </a:r>
          </a:p>
          <a:p>
            <a:pPr marL="0" indent="0">
              <a:buNone/>
            </a:pPr>
            <a:r>
              <a:rPr lang="it-IT" dirty="0"/>
              <a:t>alle persone di formarsi aspettative condivise sul </a:t>
            </a:r>
            <a:r>
              <a:rPr lang="it-IT" dirty="0" smtClean="0"/>
              <a:t>mondo </a:t>
            </a:r>
            <a:r>
              <a:rPr lang="it-IT" dirty="0"/>
              <a:t>sociale. Gli stereotipi negativi sui gruppi svantaggiati </a:t>
            </a:r>
          </a:p>
          <a:p>
            <a:pPr marL="0" indent="0">
              <a:buNone/>
            </a:pPr>
            <a:r>
              <a:rPr lang="it-IT" dirty="0"/>
              <a:t>costituiscono però il fondamento cognitivo sul quale si </a:t>
            </a:r>
          </a:p>
          <a:p>
            <a:pPr marL="0" indent="0">
              <a:buNone/>
            </a:pPr>
            <a:r>
              <a:rPr lang="it-IT" dirty="0"/>
              <a:t>basano pregiudizi e comportamenti discriminatori.</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19</a:t>
            </a:fld>
            <a:endParaRPr lang="it-IT"/>
          </a:p>
        </p:txBody>
      </p:sp>
    </p:spTree>
    <p:extLst>
      <p:ext uri="{BB962C8B-B14F-4D97-AF65-F5344CB8AC3E}">
        <p14:creationId xmlns:p14="http://schemas.microsoft.com/office/powerpoint/2010/main" val="405220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19" y="3068960"/>
            <a:ext cx="7754033" cy="364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ctrTitle"/>
          </p:nvPr>
        </p:nvSpPr>
        <p:spPr/>
        <p:txBody>
          <a:bodyPr>
            <a:normAutofit fontScale="90000"/>
          </a:bodyPr>
          <a:lstStyle/>
          <a:p>
            <a:r>
              <a:rPr lang="it-IT" b="1" i="1" dirty="0" smtClean="0"/>
              <a:t>A proposito della legge 169/2008, nota come decreto </a:t>
            </a:r>
            <a:r>
              <a:rPr lang="it-IT" b="1" i="1" dirty="0"/>
              <a:t>G</a:t>
            </a:r>
            <a:r>
              <a:rPr lang="it-IT" b="1" i="1" dirty="0" smtClean="0"/>
              <a:t>elmini</a:t>
            </a:r>
            <a:r>
              <a:rPr lang="it-IT" cap="all" dirty="0"/>
              <a:t/>
            </a:r>
            <a:br>
              <a:rPr lang="it-IT" cap="all" dirty="0"/>
            </a:br>
            <a:r>
              <a:rPr lang="it-IT" dirty="0"/>
              <a:t/>
            </a:r>
            <a:br>
              <a:rPr lang="it-IT" dirty="0"/>
            </a:br>
            <a:endParaRPr lang="it-IT" dirty="0"/>
          </a:p>
        </p:txBody>
      </p:sp>
      <p:sp>
        <p:nvSpPr>
          <p:cNvPr id="5" name="Segnaposto numero diapositiva 4"/>
          <p:cNvSpPr>
            <a:spLocks noGrp="1"/>
          </p:cNvSpPr>
          <p:nvPr>
            <p:ph type="sldNum" sz="quarter" idx="12"/>
          </p:nvPr>
        </p:nvSpPr>
        <p:spPr/>
        <p:txBody>
          <a:bodyPr/>
          <a:lstStyle/>
          <a:p>
            <a:fld id="{224943D1-7F23-4A9F-A4DB-5CC9DD087697}"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07504" y="6253336"/>
            <a:ext cx="8229600" cy="604664"/>
          </a:xfrm>
        </p:spPr>
        <p:txBody>
          <a:bodyPr/>
          <a:lstStyle/>
          <a:p>
            <a:r>
              <a:rPr lang="it-IT" sz="2400" u="sng" dirty="0">
                <a:hlinkClick r:id="rId2"/>
              </a:rPr>
              <a:t>http://www.pnas.org/content/109/41/16474.abstract</a:t>
            </a:r>
            <a:endParaRPr lang="it-IT" sz="2400"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20</a:t>
            </a:fld>
            <a:endParaRPr lang="it-IT"/>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99664"/>
            <a:ext cx="8182496" cy="571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34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21</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41282"/>
            <a:ext cx="6379696" cy="68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81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548680"/>
            <a:ext cx="8363272" cy="5904656"/>
          </a:xfrm>
        </p:spPr>
        <p:txBody>
          <a:bodyPr>
            <a:normAutofit fontScale="62500" lnSpcReduction="20000"/>
          </a:bodyPr>
          <a:lstStyle/>
          <a:p>
            <a:pPr marL="0" indent="0">
              <a:buNone/>
            </a:pPr>
            <a:r>
              <a:rPr lang="en-US" dirty="0"/>
              <a:t>A number of matched-guise studies on language attitude have demonstrated that people make moral, intellectual, and aesthetic judgments of others based on language choice and accent alone. </a:t>
            </a:r>
            <a:endParaRPr lang="en-US" dirty="0" smtClean="0"/>
          </a:p>
          <a:p>
            <a:pPr marL="0" indent="0">
              <a:buNone/>
            </a:pPr>
            <a:r>
              <a:rPr lang="en-US" dirty="0" smtClean="0"/>
              <a:t>In </a:t>
            </a:r>
            <a:r>
              <a:rPr lang="en-US" dirty="0"/>
              <a:t>matched-guise studies, listeners are typically asked to rate recorded speakers on a number of qualities, which may be divided into </a:t>
            </a:r>
            <a:r>
              <a:rPr lang="en-US" dirty="0" err="1"/>
              <a:t>statusrelated</a:t>
            </a:r>
            <a:r>
              <a:rPr lang="en-US" dirty="0"/>
              <a:t> qualities such as intelligence and ambition and solidarity-related qualities such as friendliness and likeability (e.g., Campbell-</a:t>
            </a:r>
            <a:r>
              <a:rPr lang="en-US" dirty="0" err="1"/>
              <a:t>Kibler</a:t>
            </a:r>
            <a:r>
              <a:rPr lang="en-US" dirty="0"/>
              <a:t>, 2007). </a:t>
            </a:r>
            <a:endParaRPr lang="en-US" dirty="0" smtClean="0"/>
          </a:p>
          <a:p>
            <a:pPr marL="0" indent="0">
              <a:buNone/>
            </a:pPr>
            <a:r>
              <a:rPr lang="en-US" dirty="0" smtClean="0"/>
              <a:t>The </a:t>
            </a:r>
            <a:r>
              <a:rPr lang="en-US" dirty="0"/>
              <a:t>speaker variable (effects of voice quality) is controlled by having the same bilingual (or </a:t>
            </a:r>
            <a:r>
              <a:rPr lang="en-US" dirty="0" err="1"/>
              <a:t>bidialectal</a:t>
            </a:r>
            <a:r>
              <a:rPr lang="en-US" dirty="0"/>
              <a:t>) speaker record both language guises (Lambert et al., 1960). </a:t>
            </a:r>
            <a:endParaRPr lang="en-US" dirty="0" smtClean="0"/>
          </a:p>
          <a:p>
            <a:pPr marL="0" indent="0">
              <a:buNone/>
            </a:pPr>
            <a:r>
              <a:rPr lang="en-US" dirty="0" smtClean="0"/>
              <a:t>Many </a:t>
            </a:r>
            <a:r>
              <a:rPr lang="en-US" dirty="0"/>
              <a:t>of the dimensions of evaluation measured in matched-guise studies touch on personality characteristics such as confidence and enthusiasm (Williams, 1976) and even quite extraneous traits such as physical height and attractiveness (Edwards, 1982; Seligman, Tucker, &amp; Lambert, 1972). </a:t>
            </a:r>
            <a:endParaRPr lang="en-US" dirty="0" smtClean="0"/>
          </a:p>
          <a:p>
            <a:pPr marL="0" indent="0">
              <a:buNone/>
            </a:pPr>
            <a:r>
              <a:rPr lang="en-US" dirty="0" smtClean="0"/>
              <a:t>Quite </a:t>
            </a:r>
            <a:r>
              <a:rPr lang="en-US" dirty="0"/>
              <a:t>consequentially, these sorts of judgments may result in language-based discrimination. </a:t>
            </a:r>
            <a:endParaRPr lang="en-US" dirty="0" smtClean="0"/>
          </a:p>
          <a:p>
            <a:pPr marL="0" indent="0">
              <a:buNone/>
            </a:pPr>
            <a:r>
              <a:rPr lang="en-US" dirty="0" smtClean="0"/>
              <a:t>Students </a:t>
            </a:r>
            <a:r>
              <a:rPr lang="en-US" dirty="0"/>
              <a:t>with “poor voices” are judged by teachers to be less intelligent than those with “good voices” (Seligman et al., 1972). Australians with “broad” accents are rated by potential employers as unsuitable for high-status jobs (</a:t>
            </a:r>
            <a:r>
              <a:rPr lang="en-US" dirty="0" err="1"/>
              <a:t>Seggie</a:t>
            </a:r>
            <a:r>
              <a:rPr lang="en-US" dirty="0"/>
              <a:t>, Smith, &amp; Hodgins, 1986). Speakers of African American vernacular English are misinformed by landlords that there are no available apartments (Purnell, </a:t>
            </a:r>
            <a:r>
              <a:rPr lang="en-US" dirty="0" err="1"/>
              <a:t>Idsardi</a:t>
            </a:r>
            <a:r>
              <a:rPr lang="en-US" dirty="0"/>
              <a:t>, &amp; Baugh, 1999). </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22</a:t>
            </a:fld>
            <a:endParaRPr lang="it-IT"/>
          </a:p>
        </p:txBody>
      </p:sp>
    </p:spTree>
    <p:extLst>
      <p:ext uri="{BB962C8B-B14F-4D97-AF65-F5344CB8AC3E}">
        <p14:creationId xmlns:p14="http://schemas.microsoft.com/office/powerpoint/2010/main" val="221587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a:t>
            </a:r>
            <a:r>
              <a:rPr lang="en-US" b="1" dirty="0"/>
              <a:t>Matched-Guise Test</a:t>
            </a:r>
            <a:r>
              <a:rPr lang="en-US" dirty="0"/>
              <a:t> is </a:t>
            </a:r>
            <a:endParaRPr lang="it-IT" dirty="0"/>
          </a:p>
        </p:txBody>
      </p:sp>
      <p:sp>
        <p:nvSpPr>
          <p:cNvPr id="3" name="Segnaposto contenuto 2"/>
          <p:cNvSpPr>
            <a:spLocks noGrp="1"/>
          </p:cNvSpPr>
          <p:nvPr>
            <p:ph idx="1"/>
          </p:nvPr>
        </p:nvSpPr>
        <p:spPr/>
        <p:txBody>
          <a:bodyPr>
            <a:normAutofit fontScale="85000" lnSpcReduction="20000"/>
          </a:bodyPr>
          <a:lstStyle/>
          <a:p>
            <a:endParaRPr lang="it-IT" dirty="0"/>
          </a:p>
          <a:p>
            <a:r>
              <a:rPr lang="en-US" dirty="0" smtClean="0"/>
              <a:t>a</a:t>
            </a:r>
            <a:r>
              <a:rPr lang="en-US" dirty="0"/>
              <a:t> </a:t>
            </a:r>
            <a:r>
              <a:rPr lang="en-US" dirty="0">
                <a:hlinkClick r:id="rId2" tooltip="Sociolinguistic"/>
              </a:rPr>
              <a:t>sociolinguistic</a:t>
            </a:r>
            <a:r>
              <a:rPr lang="en-US" dirty="0"/>
              <a:t> experimental technique used to determine the true feelings of an individual or community towards a specific language, dialect, or accent. </a:t>
            </a:r>
            <a:endParaRPr lang="en-US" dirty="0" smtClean="0"/>
          </a:p>
          <a:p>
            <a:r>
              <a:rPr lang="en-US" dirty="0" smtClean="0"/>
              <a:t>This </a:t>
            </a:r>
            <a:r>
              <a:rPr lang="en-US" dirty="0"/>
              <a:t>experiment was first introduced by </a:t>
            </a:r>
            <a:r>
              <a:rPr lang="en-US" dirty="0">
                <a:hlinkClick r:id="rId3" tooltip="Wallace Lambert"/>
              </a:rPr>
              <a:t>Wallace Lambert</a:t>
            </a:r>
            <a:r>
              <a:rPr lang="en-US" dirty="0"/>
              <a:t> and his colleagues at McGill University in 1960s to determine attitudes held by bilingual </a:t>
            </a:r>
            <a:r>
              <a:rPr lang="en-US" dirty="0">
                <a:hlinkClick r:id="rId4" tooltip="French Canadian"/>
              </a:rPr>
              <a:t>French Canadians</a:t>
            </a:r>
            <a:r>
              <a:rPr lang="en-US" dirty="0"/>
              <a:t> towards English and French </a:t>
            </a:r>
            <a:endParaRPr lang="it-IT" dirty="0" smtClean="0"/>
          </a:p>
          <a:p>
            <a:r>
              <a:rPr lang="it-IT" dirty="0" smtClean="0">
                <a:hlinkClick r:id="rId5"/>
              </a:rPr>
              <a:t>https</a:t>
            </a:r>
            <a:r>
              <a:rPr lang="it-IT" dirty="0">
                <a:hlinkClick r:id="rId5"/>
              </a:rPr>
              <a:t>://</a:t>
            </a:r>
            <a:r>
              <a:rPr lang="it-IT" dirty="0" smtClean="0">
                <a:hlinkClick r:id="rId5"/>
              </a:rPr>
              <a:t>en.wikipedia.org/wiki/Matched-guise_test</a:t>
            </a:r>
            <a:endParaRPr lang="it-IT" dirty="0" smtClean="0"/>
          </a:p>
          <a:p>
            <a:endParaRPr lang="it-IT" dirty="0"/>
          </a:p>
          <a:p>
            <a:r>
              <a:rPr lang="it-IT" dirty="0"/>
              <a:t>https://www.youtube.com/watch?v=sZXnH4jc7x8</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23</a:t>
            </a:fld>
            <a:endParaRPr lang="it-IT"/>
          </a:p>
        </p:txBody>
      </p:sp>
    </p:spTree>
    <p:extLst>
      <p:ext uri="{BB962C8B-B14F-4D97-AF65-F5344CB8AC3E}">
        <p14:creationId xmlns:p14="http://schemas.microsoft.com/office/powerpoint/2010/main" val="242658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24</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10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229600" cy="6264696"/>
          </a:xfrm>
        </p:spPr>
        <p:txBody>
          <a:bodyPr/>
          <a:lstStyle/>
          <a:p>
            <a:pPr lvl="0">
              <a:buNone/>
            </a:pPr>
            <a:r>
              <a:rPr lang="it-IT" dirty="0" smtClean="0"/>
              <a:t>2 </a:t>
            </a:r>
            <a:r>
              <a:rPr lang="it-IT" b="1" dirty="0" smtClean="0"/>
              <a:t>Ho limiti di attenzione e memoria e non riesco a stimolare e registrare le risposte con accuratezza</a:t>
            </a:r>
          </a:p>
          <a:p>
            <a:pPr lvl="0">
              <a:buNone/>
            </a:pPr>
            <a:endParaRPr lang="it-IT" dirty="0" smtClean="0"/>
          </a:p>
          <a:p>
            <a:pPr lvl="0">
              <a:buNone/>
            </a:pPr>
            <a:r>
              <a:rPr lang="it-IT" dirty="0" smtClean="0"/>
              <a:t>Nelle interrogazioni:</a:t>
            </a:r>
          </a:p>
          <a:p>
            <a:pPr lvl="0">
              <a:buNone/>
            </a:pPr>
            <a:r>
              <a:rPr lang="it-IT" dirty="0" smtClean="0"/>
              <a:t>Richieste di Attenzione,</a:t>
            </a:r>
          </a:p>
          <a:p>
            <a:pPr lvl="0">
              <a:buNone/>
            </a:pPr>
            <a:r>
              <a:rPr lang="it-IT" dirty="0" smtClean="0"/>
              <a:t>Richieste di Memoria (</a:t>
            </a:r>
            <a:r>
              <a:rPr lang="it-IT" dirty="0" err="1" smtClean="0"/>
              <a:t>wm</a:t>
            </a:r>
            <a:r>
              <a:rPr lang="it-IT" dirty="0" smtClean="0"/>
              <a:t>, LTM)</a:t>
            </a:r>
          </a:p>
          <a:p>
            <a:pPr lvl="0">
              <a:buNone/>
            </a:pP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91264" cy="5649491"/>
          </a:xfrm>
        </p:spPr>
        <p:txBody>
          <a:bodyPr>
            <a:noAutofit/>
          </a:bodyPr>
          <a:lstStyle/>
          <a:p>
            <a:pPr marL="0" indent="0">
              <a:buNone/>
            </a:pPr>
            <a:r>
              <a:rPr lang="it-IT" sz="3600" dirty="0">
                <a:hlinkClick r:id="rId2"/>
              </a:rPr>
              <a:t>http://www.youtube.com/watch?v=Ahg6qcgoay4</a:t>
            </a:r>
            <a:endParaRPr lang="it-IT" sz="3600" dirty="0"/>
          </a:p>
          <a:p>
            <a:r>
              <a:rPr lang="it-IT" sz="3600" b="1" dirty="0" smtClean="0"/>
              <a:t>Attenzione selettiva </a:t>
            </a:r>
            <a:r>
              <a:rPr lang="it-IT" sz="3600" dirty="0" smtClean="0"/>
              <a:t>– focalizzata su uno stimolo importante </a:t>
            </a:r>
          </a:p>
          <a:p>
            <a:r>
              <a:rPr lang="it-IT" sz="3600" b="1" dirty="0" smtClean="0"/>
              <a:t>Vigilanza</a:t>
            </a:r>
            <a:r>
              <a:rPr lang="it-IT" sz="3600" dirty="0" smtClean="0"/>
              <a:t> – attenzione distribuita, in parallelo</a:t>
            </a:r>
          </a:p>
          <a:p>
            <a:r>
              <a:rPr lang="it-IT" sz="3600" b="1" dirty="0" smtClean="0"/>
              <a:t>Attenzione divisa </a:t>
            </a:r>
            <a:r>
              <a:rPr lang="it-IT" sz="3600" dirty="0" smtClean="0"/>
              <a:t>– quando si devono svolgere più compiti contemporaneamente </a:t>
            </a:r>
            <a:endParaRPr lang="it-IT" sz="3600" dirty="0"/>
          </a:p>
        </p:txBody>
      </p:sp>
      <p:sp>
        <p:nvSpPr>
          <p:cNvPr id="4" name="Segnaposto numero diapositiva 3"/>
          <p:cNvSpPr>
            <a:spLocks noGrp="1"/>
          </p:cNvSpPr>
          <p:nvPr>
            <p:ph type="sldNum" sz="quarter" idx="12"/>
          </p:nvPr>
        </p:nvSpPr>
        <p:spPr/>
        <p:txBody>
          <a:bodyPr/>
          <a:lstStyle/>
          <a:p>
            <a:fld id="{0546B8D7-0193-40B7-956D-61228E3659D8}" type="slidenum">
              <a:rPr lang="it-IT" smtClean="0"/>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27</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0" y="2348880"/>
            <a:ext cx="9015423" cy="2518197"/>
          </a:xfrm>
          <a:prstGeom prst="rect">
            <a:avLst/>
          </a:prstGeom>
          <a:noFill/>
          <a:ln w="9525">
            <a:noFill/>
            <a:miter lim="800000"/>
            <a:headEnd/>
            <a:tailEnd/>
          </a:ln>
        </p:spPr>
      </p:pic>
      <p:sp>
        <p:nvSpPr>
          <p:cNvPr id="6" name="CasellaDiTesto 5"/>
          <p:cNvSpPr txBox="1"/>
          <p:nvPr/>
        </p:nvSpPr>
        <p:spPr>
          <a:xfrm>
            <a:off x="1259632" y="404664"/>
            <a:ext cx="7344816" cy="2031325"/>
          </a:xfrm>
          <a:prstGeom prst="rect">
            <a:avLst/>
          </a:prstGeom>
          <a:noFill/>
        </p:spPr>
        <p:txBody>
          <a:bodyPr wrap="square" rtlCol="0">
            <a:spAutoFit/>
          </a:bodyPr>
          <a:lstStyle/>
          <a:p>
            <a:pPr lvl="0"/>
            <a:r>
              <a:rPr lang="it-IT" sz="3600" dirty="0" smtClean="0"/>
              <a:t>Quali sono i problemi di stimolazione/registrazione nelle prove tradizionali?</a:t>
            </a:r>
          </a:p>
          <a:p>
            <a:endParaRPr lang="it-IT" dirty="0"/>
          </a:p>
        </p:txBody>
      </p:sp>
      <p:sp>
        <p:nvSpPr>
          <p:cNvPr id="5" name="CasellaDiTesto 4"/>
          <p:cNvSpPr txBox="1"/>
          <p:nvPr/>
        </p:nvSpPr>
        <p:spPr>
          <a:xfrm>
            <a:off x="467544" y="5589240"/>
            <a:ext cx="8136904" cy="954107"/>
          </a:xfrm>
          <a:prstGeom prst="rect">
            <a:avLst/>
          </a:prstGeom>
          <a:noFill/>
        </p:spPr>
        <p:txBody>
          <a:bodyPr wrap="square" rtlCol="0">
            <a:spAutoFit/>
          </a:bodyPr>
          <a:lstStyle/>
          <a:p>
            <a:r>
              <a:rPr lang="it-IT" sz="2800" b="1" dirty="0" smtClean="0"/>
              <a:t>Misure indirette, incomplete, semplificante</a:t>
            </a:r>
          </a:p>
          <a:p>
            <a:r>
              <a:rPr lang="it-IT" sz="2800" b="1" dirty="0" smtClean="0"/>
              <a:t>identificazione misurazione/valutazione</a:t>
            </a:r>
            <a:endParaRPr lang="it-IT"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Separo misurazione da giudizio:</a:t>
            </a:r>
            <a:br>
              <a:rPr lang="it-IT" dirty="0" smtClean="0"/>
            </a:br>
            <a:endParaRPr lang="it-IT" dirty="0"/>
          </a:p>
        </p:txBody>
      </p:sp>
      <p:sp>
        <p:nvSpPr>
          <p:cNvPr id="3" name="Segnaposto contenuto 2"/>
          <p:cNvSpPr>
            <a:spLocks noGrp="1"/>
          </p:cNvSpPr>
          <p:nvPr>
            <p:ph idx="1"/>
          </p:nvPr>
        </p:nvSpPr>
        <p:spPr>
          <a:xfrm>
            <a:off x="323528" y="1196752"/>
            <a:ext cx="8363272" cy="4929411"/>
          </a:xfrm>
        </p:spPr>
        <p:txBody>
          <a:bodyPr>
            <a:normAutofit fontScale="92500" lnSpcReduction="10000"/>
          </a:bodyPr>
          <a:lstStyle/>
          <a:p>
            <a:pPr>
              <a:buNone/>
            </a:pPr>
            <a:r>
              <a:rPr lang="it-IT" dirty="0" smtClean="0"/>
              <a:t> </a:t>
            </a:r>
          </a:p>
          <a:p>
            <a:r>
              <a:rPr lang="it-IT" dirty="0" smtClean="0"/>
              <a:t>La </a:t>
            </a:r>
            <a:r>
              <a:rPr lang="it-IT" b="1" dirty="0" smtClean="0"/>
              <a:t>misurazione</a:t>
            </a:r>
            <a:r>
              <a:rPr lang="it-IT" dirty="0" smtClean="0"/>
              <a:t> è antecedente, </a:t>
            </a:r>
          </a:p>
          <a:p>
            <a:pPr>
              <a:buNone/>
            </a:pPr>
            <a:r>
              <a:rPr lang="it-IT" dirty="0" smtClean="0"/>
              <a:t>= acquisizione di informazioni sugli apprendimenti degli allievi. </a:t>
            </a:r>
          </a:p>
          <a:p>
            <a:r>
              <a:rPr lang="it-IT" dirty="0" smtClean="0"/>
              <a:t>La </a:t>
            </a:r>
            <a:r>
              <a:rPr lang="it-IT" b="1" dirty="0" smtClean="0"/>
              <a:t>valutazione</a:t>
            </a:r>
            <a:r>
              <a:rPr lang="it-IT" dirty="0" smtClean="0"/>
              <a:t>  è successiva,</a:t>
            </a:r>
          </a:p>
          <a:p>
            <a:pPr marL="0" indent="0">
              <a:buNone/>
            </a:pPr>
            <a:r>
              <a:rPr lang="it-IT" dirty="0" smtClean="0"/>
              <a:t>= attribuisce di un valore a questi elementi; esprime un giudizio sulle informazioni ricavate. </a:t>
            </a:r>
          </a:p>
          <a:p>
            <a:endParaRPr lang="it-IT" dirty="0" smtClean="0"/>
          </a:p>
          <a:p>
            <a:pPr>
              <a:buNone/>
            </a:pPr>
            <a:r>
              <a:rPr lang="it-IT" dirty="0" smtClean="0"/>
              <a:t>(e riduco le richieste di attenzione e semplifico il compito di elaborazione)</a:t>
            </a:r>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giudizio</a:t>
            </a:r>
            <a:endParaRPr lang="it-IT" dirty="0"/>
          </a:p>
        </p:txBody>
      </p:sp>
      <p:sp>
        <p:nvSpPr>
          <p:cNvPr id="3" name="Segnaposto contenuto 2"/>
          <p:cNvSpPr>
            <a:spLocks noGrp="1"/>
          </p:cNvSpPr>
          <p:nvPr>
            <p:ph idx="1"/>
          </p:nvPr>
        </p:nvSpPr>
        <p:spPr/>
        <p:txBody>
          <a:bodyPr/>
          <a:lstStyle/>
          <a:p>
            <a:r>
              <a:rPr lang="en-US" dirty="0" err="1" smtClean="0"/>
              <a:t>Infine</a:t>
            </a:r>
            <a:r>
              <a:rPr lang="en-US" dirty="0" smtClean="0"/>
              <a:t>, </a:t>
            </a:r>
            <a:r>
              <a:rPr lang="en-US" dirty="0" err="1" smtClean="0"/>
              <a:t>si</a:t>
            </a:r>
            <a:r>
              <a:rPr lang="en-US" dirty="0" smtClean="0"/>
              <a:t> </a:t>
            </a:r>
            <a:r>
              <a:rPr lang="en-US" dirty="0" err="1" smtClean="0"/>
              <a:t>procederà</a:t>
            </a:r>
            <a:r>
              <a:rPr lang="en-US" dirty="0" smtClean="0"/>
              <a:t> </a:t>
            </a:r>
            <a:r>
              <a:rPr lang="en-US" dirty="0" err="1" smtClean="0"/>
              <a:t>alla</a:t>
            </a:r>
            <a:r>
              <a:rPr lang="en-US" dirty="0" smtClean="0"/>
              <a:t> </a:t>
            </a:r>
            <a:r>
              <a:rPr lang="en-US" dirty="0" err="1" smtClean="0"/>
              <a:t>valutazione</a:t>
            </a:r>
            <a:r>
              <a:rPr lang="en-US" dirty="0" smtClean="0"/>
              <a:t>, </a:t>
            </a:r>
            <a:r>
              <a:rPr lang="en-US" dirty="0" err="1" smtClean="0"/>
              <a:t>ovvero</a:t>
            </a:r>
            <a:r>
              <a:rPr lang="en-US" dirty="0" smtClean="0"/>
              <a:t> </a:t>
            </a:r>
            <a:r>
              <a:rPr lang="en-US" dirty="0" err="1" smtClean="0"/>
              <a:t>si</a:t>
            </a:r>
            <a:r>
              <a:rPr lang="en-US" dirty="0" smtClean="0"/>
              <a:t> </a:t>
            </a:r>
            <a:r>
              <a:rPr lang="en-US" dirty="0" err="1" smtClean="0"/>
              <a:t>interpreteranno</a:t>
            </a:r>
            <a:r>
              <a:rPr lang="en-US" dirty="0" smtClean="0"/>
              <a:t> </a:t>
            </a:r>
            <a:r>
              <a:rPr lang="en-US" dirty="0" err="1" smtClean="0"/>
              <a:t>i</a:t>
            </a:r>
            <a:r>
              <a:rPr lang="en-US" dirty="0" smtClean="0"/>
              <a:t> </a:t>
            </a:r>
            <a:r>
              <a:rPr lang="en-US" dirty="0" err="1" smtClean="0"/>
              <a:t>dati</a:t>
            </a:r>
            <a:r>
              <a:rPr lang="en-US" dirty="0" smtClean="0"/>
              <a:t> per </a:t>
            </a:r>
            <a:r>
              <a:rPr lang="en-US" dirty="0" err="1" smtClean="0"/>
              <a:t>decidere</a:t>
            </a:r>
            <a:r>
              <a:rPr lang="en-US" dirty="0" smtClean="0"/>
              <a:t> se </a:t>
            </a:r>
            <a:r>
              <a:rPr lang="en-US" dirty="0" err="1" smtClean="0"/>
              <a:t>l’obiettivo</a:t>
            </a:r>
            <a:r>
              <a:rPr lang="en-US" dirty="0" smtClean="0"/>
              <a:t> è </a:t>
            </a:r>
            <a:r>
              <a:rPr lang="en-US" dirty="0" err="1" smtClean="0"/>
              <a:t>stato</a:t>
            </a:r>
            <a:r>
              <a:rPr lang="en-US" dirty="0" smtClean="0"/>
              <a:t> </a:t>
            </a:r>
            <a:r>
              <a:rPr lang="en-US" dirty="0" err="1" smtClean="0"/>
              <a:t>raggiunto</a:t>
            </a:r>
            <a:r>
              <a:rPr lang="en-US" dirty="0" smtClean="0"/>
              <a:t> e in </a:t>
            </a:r>
            <a:r>
              <a:rPr lang="en-US" dirty="0" err="1" smtClean="0"/>
              <a:t>quale</a:t>
            </a:r>
            <a:r>
              <a:rPr lang="en-US" dirty="0" smtClean="0"/>
              <a:t> </a:t>
            </a:r>
            <a:r>
              <a:rPr lang="en-US" dirty="0" err="1" smtClean="0"/>
              <a:t>grado</a:t>
            </a:r>
            <a:r>
              <a:rPr lang="en-US" dirty="0" smtClean="0"/>
              <a:t> è </a:t>
            </a:r>
            <a:r>
              <a:rPr lang="en-US" dirty="0" err="1" smtClean="0"/>
              <a:t>stato</a:t>
            </a:r>
            <a:r>
              <a:rPr lang="en-US" dirty="0" smtClean="0"/>
              <a:t> </a:t>
            </a:r>
            <a:r>
              <a:rPr lang="en-US" dirty="0" err="1" smtClean="0"/>
              <a:t>raggiunto</a:t>
            </a:r>
            <a:endParaRPr lang="en-US" dirty="0" smtClean="0"/>
          </a:p>
          <a:p>
            <a:r>
              <a:rPr lang="en-US" dirty="0" err="1" smtClean="0"/>
              <a:t>tradurre</a:t>
            </a:r>
            <a:r>
              <a:rPr lang="en-US" dirty="0" smtClean="0"/>
              <a:t> </a:t>
            </a:r>
            <a:r>
              <a:rPr lang="en-US" dirty="0" err="1" smtClean="0"/>
              <a:t>i</a:t>
            </a:r>
            <a:r>
              <a:rPr lang="en-US" dirty="0" smtClean="0"/>
              <a:t> </a:t>
            </a:r>
            <a:r>
              <a:rPr lang="en-US" dirty="0" err="1" smtClean="0"/>
              <a:t>risultati</a:t>
            </a:r>
            <a:r>
              <a:rPr lang="en-US" dirty="0" smtClean="0"/>
              <a:t> </a:t>
            </a:r>
            <a:r>
              <a:rPr lang="en-US" dirty="0" err="1" smtClean="0"/>
              <a:t>della</a:t>
            </a:r>
            <a:r>
              <a:rPr lang="en-US" dirty="0" smtClean="0"/>
              <a:t> </a:t>
            </a:r>
            <a:r>
              <a:rPr lang="en-US" dirty="0" err="1" smtClean="0"/>
              <a:t>valutazione</a:t>
            </a:r>
            <a:r>
              <a:rPr lang="en-US" dirty="0" smtClean="0"/>
              <a:t> </a:t>
            </a:r>
            <a:r>
              <a:rPr lang="en-US" dirty="0" err="1" smtClean="0"/>
              <a:t>nel</a:t>
            </a:r>
            <a:r>
              <a:rPr lang="en-US" dirty="0" smtClean="0"/>
              <a:t> </a:t>
            </a:r>
            <a:r>
              <a:rPr lang="en-US" dirty="0" err="1" smtClean="0"/>
              <a:t>linguaggio</a:t>
            </a:r>
            <a:r>
              <a:rPr lang="en-US" dirty="0" smtClean="0"/>
              <a:t> </a:t>
            </a:r>
            <a:r>
              <a:rPr lang="en-US" dirty="0" err="1" smtClean="0"/>
              <a:t>ufficiale</a:t>
            </a:r>
            <a:r>
              <a:rPr lang="en-US" dirty="0" smtClean="0"/>
              <a:t> </a:t>
            </a:r>
            <a:r>
              <a:rPr lang="en-US" dirty="0" err="1" smtClean="0"/>
              <a:t>dei</a:t>
            </a:r>
            <a:r>
              <a:rPr lang="en-US" dirty="0" smtClean="0"/>
              <a:t> </a:t>
            </a:r>
            <a:r>
              <a:rPr lang="en-US" dirty="0" err="1" smtClean="0"/>
              <a:t>numeri</a:t>
            </a:r>
            <a:r>
              <a:rPr lang="en-US" dirty="0" smtClean="0"/>
              <a:t> o </a:t>
            </a:r>
            <a:r>
              <a:rPr lang="en-US" dirty="0" err="1" smtClean="0"/>
              <a:t>delle</a:t>
            </a:r>
            <a:r>
              <a:rPr lang="en-US" dirty="0" smtClean="0"/>
              <a:t> </a:t>
            </a:r>
            <a:r>
              <a:rPr lang="en-US" dirty="0" err="1" smtClean="0"/>
              <a:t>lettere</a:t>
            </a:r>
            <a:r>
              <a:rPr lang="en-US" dirty="0" smtClean="0"/>
              <a:t> (</a:t>
            </a:r>
            <a:r>
              <a:rPr lang="en-US" dirty="0" err="1" smtClean="0"/>
              <a:t>giudizio</a:t>
            </a:r>
            <a:r>
              <a:rPr lang="en-US" dirty="0" smtClean="0"/>
              <a:t>).</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Articolo 3:</a:t>
            </a:r>
            <a:r>
              <a:rPr lang="it-IT" dirty="0" smtClean="0"/>
              <a:t> </a:t>
            </a:r>
            <a:endParaRPr lang="it-IT" dirty="0"/>
          </a:p>
        </p:txBody>
      </p:sp>
      <p:pic>
        <p:nvPicPr>
          <p:cNvPr id="4" name="Segnaposto contenuto 3" descr="https://encrypted-tbn3.gstatic.com/images?q=tbn:ANd9GcSWXxfzNXRg5-voIlFabmaXU4Wa4gBJUYRDuIDgbB9tn_0ane47"/>
          <p:cNvPicPr>
            <a:picLocks noGrp="1"/>
          </p:cNvPicPr>
          <p:nvPr>
            <p:ph idx="1"/>
          </p:nvPr>
        </p:nvPicPr>
        <p:blipFill>
          <a:blip r:embed="rId2" cstate="print"/>
          <a:srcRect/>
          <a:stretch>
            <a:fillRect/>
          </a:stretch>
        </p:blipFill>
        <p:spPr bwMode="auto">
          <a:xfrm>
            <a:off x="5940152" y="188640"/>
            <a:ext cx="1925960" cy="1368152"/>
          </a:xfrm>
          <a:prstGeom prst="rect">
            <a:avLst/>
          </a:prstGeom>
          <a:noFill/>
          <a:ln w="9525">
            <a:noFill/>
            <a:miter lim="800000"/>
            <a:headEnd/>
            <a:tailEnd/>
          </a:ln>
        </p:spPr>
      </p:pic>
      <p:sp>
        <p:nvSpPr>
          <p:cNvPr id="5" name="CasellaDiTesto 4"/>
          <p:cNvSpPr txBox="1"/>
          <p:nvPr/>
        </p:nvSpPr>
        <p:spPr>
          <a:xfrm>
            <a:off x="107504" y="1844824"/>
            <a:ext cx="8136904" cy="1661993"/>
          </a:xfrm>
          <a:prstGeom prst="rect">
            <a:avLst/>
          </a:prstGeom>
          <a:noFill/>
        </p:spPr>
        <p:txBody>
          <a:bodyPr wrap="square" rtlCol="0">
            <a:spAutoFit/>
          </a:bodyPr>
          <a:lstStyle/>
          <a:p>
            <a:r>
              <a:rPr lang="it-IT" sz="2800" i="1" dirty="0" smtClean="0"/>
              <a:t>A </a:t>
            </a:r>
            <a:r>
              <a:rPr lang="it-IT" sz="2800" i="1" dirty="0"/>
              <a:t>partire dall’anno scolastico 2008/2009 nella scuola primaria la valutazione.. si effettua tramite l’attribuzione di voti numerici espressi in decimi.</a:t>
            </a:r>
            <a:endParaRPr lang="it-IT" sz="2800" dirty="0"/>
          </a:p>
          <a:p>
            <a:endParaRPr lang="it-IT"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77072"/>
            <a:ext cx="5635625"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224943D1-7F23-4A9F-A4DB-5CC9DD087697}"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Dalla misura al giudizio</a:t>
            </a:r>
            <a:endParaRPr lang="it-IT" dirty="0"/>
          </a:p>
        </p:txBody>
      </p:sp>
      <p:sp>
        <p:nvSpPr>
          <p:cNvPr id="3" name="Segnaposto contenuto 2"/>
          <p:cNvSpPr>
            <a:spLocks noGrp="1"/>
          </p:cNvSpPr>
          <p:nvPr>
            <p:ph idx="1"/>
          </p:nvPr>
        </p:nvSpPr>
        <p:spPr/>
        <p:txBody>
          <a:bodyPr>
            <a:normAutofit fontScale="92500" lnSpcReduction="20000"/>
          </a:bodyPr>
          <a:lstStyle/>
          <a:p>
            <a:r>
              <a:rPr lang="it-IT" i="1" dirty="0"/>
              <a:t>Criterio assoluto</a:t>
            </a:r>
            <a:r>
              <a:rPr lang="it-IT" dirty="0"/>
              <a:t>: basato su un modello prefissato, si decide a priori una soglia per ritenere sufficienti le prestazioni  </a:t>
            </a:r>
            <a:r>
              <a:rPr lang="it-IT" dirty="0" smtClean="0"/>
              <a:t>(es. nessun </a:t>
            </a:r>
            <a:r>
              <a:rPr lang="it-IT" dirty="0"/>
              <a:t>errore di </a:t>
            </a:r>
            <a:r>
              <a:rPr lang="it-IT" dirty="0" smtClean="0"/>
              <a:t>ortografia</a:t>
            </a:r>
            <a:r>
              <a:rPr lang="it-IT" dirty="0"/>
              <a:t>)</a:t>
            </a:r>
          </a:p>
          <a:p>
            <a:pPr marL="0" indent="0">
              <a:buNone/>
            </a:pPr>
            <a:r>
              <a:rPr lang="it-IT" dirty="0"/>
              <a:t> </a:t>
            </a:r>
          </a:p>
          <a:p>
            <a:r>
              <a:rPr lang="it-IT" i="1" dirty="0"/>
              <a:t>Criterio del confronto</a:t>
            </a:r>
            <a:r>
              <a:rPr lang="it-IT" dirty="0"/>
              <a:t>: vedo i risultati di tutti gli allievi per trovare quale è la soglia,  quindi è una classificazione </a:t>
            </a:r>
          </a:p>
          <a:p>
            <a:pPr marL="0" indent="0">
              <a:buNone/>
            </a:pPr>
            <a:r>
              <a:rPr lang="it-IT" dirty="0"/>
              <a:t> </a:t>
            </a:r>
          </a:p>
          <a:p>
            <a:r>
              <a:rPr lang="it-IT" i="1" dirty="0"/>
              <a:t>C</a:t>
            </a:r>
            <a:r>
              <a:rPr lang="it-IT" i="1" dirty="0" smtClean="0"/>
              <a:t>riterio </a:t>
            </a:r>
            <a:r>
              <a:rPr lang="it-IT" i="1" dirty="0"/>
              <a:t>riferito all’individuo</a:t>
            </a:r>
            <a:r>
              <a:rPr lang="it-IT" dirty="0"/>
              <a:t>: adatto ad uno scopo formativo – </a:t>
            </a:r>
            <a:r>
              <a:rPr lang="it-IT" dirty="0" err="1"/>
              <a:t>c’e’</a:t>
            </a:r>
            <a:r>
              <a:rPr lang="it-IT" dirty="0"/>
              <a:t> stata una crescita?</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30</a:t>
            </a:fld>
            <a:endParaRPr lang="it-IT"/>
          </a:p>
        </p:txBody>
      </p:sp>
    </p:spTree>
    <p:extLst>
      <p:ext uri="{BB962C8B-B14F-4D97-AF65-F5344CB8AC3E}">
        <p14:creationId xmlns:p14="http://schemas.microsoft.com/office/powerpoint/2010/main" val="1238334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507288" cy="5865515"/>
          </a:xfrm>
        </p:spPr>
        <p:txBody>
          <a:bodyPr>
            <a:normAutofit/>
          </a:bodyPr>
          <a:lstStyle/>
          <a:p>
            <a:pPr>
              <a:buNone/>
            </a:pPr>
            <a:r>
              <a:rPr lang="it-IT" b="1" dirty="0" smtClean="0"/>
              <a:t>3 difficoltà: trovare indicatori significativi per stabilire se l’altro ha le conoscenze/abilità che vorrei misurare </a:t>
            </a:r>
          </a:p>
          <a:p>
            <a:pPr>
              <a:buNone/>
            </a:pPr>
            <a:endParaRPr lang="it-IT" b="1" dirty="0" smtClean="0"/>
          </a:p>
          <a:p>
            <a:pPr>
              <a:buNone/>
            </a:pPr>
            <a:r>
              <a:rPr lang="it-IT" dirty="0" smtClean="0"/>
              <a:t>Una misurazione dovrebbe essere:</a:t>
            </a:r>
          </a:p>
          <a:p>
            <a:pPr>
              <a:buNone/>
            </a:pPr>
            <a:r>
              <a:rPr lang="it-IT" dirty="0" smtClean="0"/>
              <a:t> </a:t>
            </a:r>
          </a:p>
          <a:p>
            <a:pPr>
              <a:buNone/>
            </a:pPr>
            <a:r>
              <a:rPr lang="it-IT" b="1" dirty="0" smtClean="0"/>
              <a:t>Attendibile</a:t>
            </a:r>
            <a:r>
              <a:rPr lang="it-IT" dirty="0" smtClean="0"/>
              <a:t> = dà risultati costanti</a:t>
            </a:r>
          </a:p>
          <a:p>
            <a:pPr>
              <a:buNone/>
            </a:pPr>
            <a:endParaRPr lang="it-IT" dirty="0" smtClean="0"/>
          </a:p>
          <a:p>
            <a:pPr>
              <a:buNone/>
            </a:pPr>
            <a:r>
              <a:rPr lang="it-IT" b="1" dirty="0" smtClean="0"/>
              <a:t>Valida</a:t>
            </a:r>
            <a:r>
              <a:rPr lang="it-IT" dirty="0" smtClean="0"/>
              <a:t> = misura il costrutto che voglio valutare</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507288" cy="6480720"/>
          </a:xfrm>
        </p:spPr>
        <p:txBody>
          <a:bodyPr>
            <a:normAutofit lnSpcReduction="10000"/>
          </a:bodyPr>
          <a:lstStyle/>
          <a:p>
            <a:r>
              <a:rPr lang="en-US" b="1" dirty="0" smtClean="0"/>
              <a:t>L’attendibilità</a:t>
            </a:r>
            <a:r>
              <a:rPr lang="en-US" dirty="0" smtClean="0"/>
              <a:t>  - </a:t>
            </a:r>
            <a:r>
              <a:rPr lang="en-US" dirty="0" err="1" smtClean="0"/>
              <a:t>riproducibilità</a:t>
            </a:r>
            <a:r>
              <a:rPr lang="en-US" dirty="0" smtClean="0"/>
              <a:t> del </a:t>
            </a:r>
            <a:r>
              <a:rPr lang="en-US" dirty="0" err="1" smtClean="0"/>
              <a:t>risultato</a:t>
            </a:r>
            <a:r>
              <a:rPr lang="en-US" dirty="0" smtClean="0"/>
              <a:t> … lo </a:t>
            </a:r>
            <a:r>
              <a:rPr lang="en-US" dirty="0" err="1" smtClean="0"/>
              <a:t>strumento</a:t>
            </a:r>
            <a:r>
              <a:rPr lang="en-US" dirty="0" smtClean="0"/>
              <a:t> produce </a:t>
            </a:r>
            <a:r>
              <a:rPr lang="en-US" dirty="0" err="1" smtClean="0"/>
              <a:t>gli</a:t>
            </a:r>
            <a:r>
              <a:rPr lang="en-US" dirty="0" smtClean="0"/>
              <a:t> </a:t>
            </a:r>
            <a:r>
              <a:rPr lang="en-US" dirty="0" err="1" smtClean="0"/>
              <a:t>stessi</a:t>
            </a:r>
            <a:r>
              <a:rPr lang="en-US" dirty="0" smtClean="0"/>
              <a:t> </a:t>
            </a:r>
            <a:r>
              <a:rPr lang="en-US" dirty="0" err="1" smtClean="0"/>
              <a:t>risultati</a:t>
            </a:r>
            <a:r>
              <a:rPr lang="en-US" dirty="0" smtClean="0"/>
              <a:t> in prove </a:t>
            </a:r>
            <a:r>
              <a:rPr lang="en-US" dirty="0" err="1" smtClean="0"/>
              <a:t>ripetute</a:t>
            </a:r>
            <a:r>
              <a:rPr lang="en-US" dirty="0" smtClean="0"/>
              <a:t> </a:t>
            </a:r>
          </a:p>
          <a:p>
            <a:r>
              <a:rPr lang="en-US" i="1" dirty="0" err="1" smtClean="0"/>
              <a:t>Controllo</a:t>
            </a:r>
            <a:r>
              <a:rPr lang="en-US" dirty="0" smtClean="0"/>
              <a:t>: </a:t>
            </a:r>
            <a:r>
              <a:rPr lang="en-US" dirty="0" err="1" smtClean="0"/>
              <a:t>ripeto</a:t>
            </a:r>
            <a:r>
              <a:rPr lang="en-US" dirty="0" smtClean="0"/>
              <a:t> la </a:t>
            </a:r>
            <a:r>
              <a:rPr lang="en-US" dirty="0" err="1" smtClean="0"/>
              <a:t>misurazione</a:t>
            </a:r>
            <a:endParaRPr lang="en-US" dirty="0" smtClean="0"/>
          </a:p>
          <a:p>
            <a:endParaRPr lang="en-US" dirty="0" smtClean="0"/>
          </a:p>
          <a:p>
            <a:r>
              <a:rPr lang="en-US" dirty="0" smtClean="0"/>
              <a:t>– La </a:t>
            </a:r>
            <a:r>
              <a:rPr lang="en-US" b="1" dirty="0" err="1" smtClean="0"/>
              <a:t>validità</a:t>
            </a:r>
            <a:r>
              <a:rPr lang="en-US" dirty="0" smtClean="0"/>
              <a:t> </a:t>
            </a:r>
            <a:r>
              <a:rPr lang="en-US" dirty="0" err="1" smtClean="0"/>
              <a:t>fa</a:t>
            </a:r>
            <a:r>
              <a:rPr lang="en-US" dirty="0" smtClean="0"/>
              <a:t> </a:t>
            </a:r>
            <a:r>
              <a:rPr lang="en-US" dirty="0" err="1" smtClean="0"/>
              <a:t>riferimento</a:t>
            </a:r>
            <a:r>
              <a:rPr lang="en-US" dirty="0" smtClean="0"/>
              <a:t> al </a:t>
            </a:r>
            <a:r>
              <a:rPr lang="en-US" dirty="0" err="1" smtClean="0"/>
              <a:t>grado</a:t>
            </a:r>
            <a:r>
              <a:rPr lang="en-US" dirty="0" smtClean="0"/>
              <a:t> </a:t>
            </a:r>
            <a:r>
              <a:rPr lang="en-US" dirty="0" err="1" smtClean="0"/>
              <a:t>col</a:t>
            </a:r>
            <a:r>
              <a:rPr lang="en-US" dirty="0" smtClean="0"/>
              <a:t> </a:t>
            </a:r>
            <a:r>
              <a:rPr lang="en-US" dirty="0" err="1" smtClean="0"/>
              <a:t>quale</a:t>
            </a:r>
            <a:r>
              <a:rPr lang="en-US" dirty="0" smtClean="0"/>
              <a:t> </a:t>
            </a:r>
            <a:r>
              <a:rPr lang="en-US" dirty="0" err="1" smtClean="0"/>
              <a:t>una</a:t>
            </a:r>
            <a:r>
              <a:rPr lang="en-US" dirty="0" smtClean="0"/>
              <a:t> </a:t>
            </a:r>
            <a:r>
              <a:rPr lang="en-US" dirty="0" err="1" smtClean="0"/>
              <a:t>procedura</a:t>
            </a:r>
            <a:r>
              <a:rPr lang="en-US" dirty="0" smtClean="0"/>
              <a:t> </a:t>
            </a:r>
            <a:r>
              <a:rPr lang="en-US" dirty="0" err="1" smtClean="0"/>
              <a:t>di</a:t>
            </a:r>
            <a:r>
              <a:rPr lang="en-US" dirty="0" smtClean="0"/>
              <a:t> </a:t>
            </a:r>
            <a:r>
              <a:rPr lang="en-US" dirty="0" err="1" smtClean="0"/>
              <a:t>traduzione</a:t>
            </a:r>
            <a:r>
              <a:rPr lang="en-US" dirty="0" smtClean="0"/>
              <a:t> </a:t>
            </a:r>
            <a:r>
              <a:rPr lang="en-US" dirty="0" err="1" smtClean="0"/>
              <a:t>di</a:t>
            </a:r>
            <a:r>
              <a:rPr lang="en-US" dirty="0" smtClean="0"/>
              <a:t> un </a:t>
            </a:r>
            <a:r>
              <a:rPr lang="en-US" dirty="0" err="1" smtClean="0"/>
              <a:t>concetto</a:t>
            </a:r>
            <a:r>
              <a:rPr lang="en-US" dirty="0" smtClean="0"/>
              <a:t> in </a:t>
            </a:r>
            <a:r>
              <a:rPr lang="en-US" dirty="0" err="1" smtClean="0"/>
              <a:t>variabile</a:t>
            </a:r>
            <a:r>
              <a:rPr lang="en-US" dirty="0" smtClean="0"/>
              <a:t>  </a:t>
            </a:r>
            <a:r>
              <a:rPr lang="en-US" dirty="0" err="1" smtClean="0"/>
              <a:t>effettivamente</a:t>
            </a:r>
            <a:r>
              <a:rPr lang="en-US" dirty="0" smtClean="0"/>
              <a:t> </a:t>
            </a:r>
            <a:r>
              <a:rPr lang="en-US" dirty="0" err="1" smtClean="0"/>
              <a:t>rileva</a:t>
            </a:r>
            <a:r>
              <a:rPr lang="en-US" dirty="0" smtClean="0"/>
              <a:t> </a:t>
            </a:r>
            <a:r>
              <a:rPr lang="en-US" dirty="0" err="1" smtClean="0"/>
              <a:t>il</a:t>
            </a:r>
            <a:r>
              <a:rPr lang="en-US" dirty="0" smtClean="0"/>
              <a:t> </a:t>
            </a:r>
            <a:r>
              <a:rPr lang="en-US" dirty="0" err="1" smtClean="0"/>
              <a:t>concetto</a:t>
            </a:r>
            <a:r>
              <a:rPr lang="en-US" dirty="0" smtClean="0"/>
              <a:t> </a:t>
            </a:r>
            <a:r>
              <a:rPr lang="en-US" dirty="0" err="1" smtClean="0"/>
              <a:t>che</a:t>
            </a:r>
            <a:r>
              <a:rPr lang="en-US" dirty="0" smtClean="0"/>
              <a:t> </a:t>
            </a:r>
            <a:r>
              <a:rPr lang="en-US" dirty="0" err="1" smtClean="0"/>
              <a:t>si</a:t>
            </a:r>
            <a:r>
              <a:rPr lang="en-US" dirty="0" smtClean="0"/>
              <a:t> </a:t>
            </a:r>
            <a:r>
              <a:rPr lang="en-US" dirty="0" err="1" smtClean="0"/>
              <a:t>intende</a:t>
            </a:r>
            <a:r>
              <a:rPr lang="en-US" dirty="0" smtClean="0"/>
              <a:t> </a:t>
            </a:r>
            <a:r>
              <a:rPr lang="en-US" dirty="0" err="1" smtClean="0"/>
              <a:t>rilevare</a:t>
            </a:r>
            <a:r>
              <a:rPr lang="en-US" dirty="0" smtClean="0"/>
              <a:t>. </a:t>
            </a:r>
          </a:p>
          <a:p>
            <a:pPr algn="ctr">
              <a:buNone/>
            </a:pPr>
            <a:r>
              <a:rPr lang="en-US" sz="2600" i="1" dirty="0" smtClean="0"/>
              <a:t>Il QI è </a:t>
            </a:r>
            <a:r>
              <a:rPr lang="en-US" sz="2600" i="1" dirty="0" err="1" smtClean="0"/>
              <a:t>uno</a:t>
            </a:r>
            <a:r>
              <a:rPr lang="en-US" sz="2600" i="1" dirty="0" smtClean="0"/>
              <a:t> </a:t>
            </a:r>
            <a:r>
              <a:rPr lang="en-US" sz="2600" i="1" dirty="0" err="1" smtClean="0"/>
              <a:t>strumento</a:t>
            </a:r>
            <a:r>
              <a:rPr lang="en-US" sz="2600" i="1" dirty="0" smtClean="0"/>
              <a:t> </a:t>
            </a:r>
            <a:r>
              <a:rPr lang="en-US" sz="2600" i="1" dirty="0" err="1" smtClean="0"/>
              <a:t>che</a:t>
            </a:r>
            <a:r>
              <a:rPr lang="en-US" sz="2600" i="1" dirty="0" smtClean="0"/>
              <a:t> </a:t>
            </a:r>
            <a:r>
              <a:rPr lang="en-US" sz="2600" i="1" dirty="0" err="1" smtClean="0"/>
              <a:t>rileva</a:t>
            </a:r>
            <a:r>
              <a:rPr lang="en-US" sz="2600" i="1" dirty="0" smtClean="0"/>
              <a:t> </a:t>
            </a:r>
            <a:r>
              <a:rPr lang="en-US" sz="2600" i="1" dirty="0" err="1" smtClean="0"/>
              <a:t>l’intelligenza</a:t>
            </a:r>
            <a:r>
              <a:rPr lang="en-US" sz="2600" i="1" dirty="0" smtClean="0"/>
              <a:t>? </a:t>
            </a:r>
          </a:p>
          <a:p>
            <a:pPr algn="ctr">
              <a:buNone/>
            </a:pPr>
            <a:r>
              <a:rPr lang="en-US" sz="2600" i="1" dirty="0" smtClean="0"/>
              <a:t>Il PIL </a:t>
            </a:r>
            <a:r>
              <a:rPr lang="en-US" sz="2600" i="1" dirty="0" err="1" smtClean="0"/>
              <a:t>misura</a:t>
            </a:r>
            <a:r>
              <a:rPr lang="en-US" sz="2600" i="1" dirty="0" smtClean="0"/>
              <a:t> la </a:t>
            </a:r>
            <a:r>
              <a:rPr lang="en-US" sz="2600" i="1" dirty="0" err="1" smtClean="0"/>
              <a:t>ricchezza</a:t>
            </a:r>
            <a:r>
              <a:rPr lang="en-US" sz="2600" i="1" dirty="0" smtClean="0"/>
              <a:t> </a:t>
            </a:r>
            <a:r>
              <a:rPr lang="en-US" sz="2600" i="1" dirty="0" err="1" smtClean="0"/>
              <a:t>di</a:t>
            </a:r>
            <a:r>
              <a:rPr lang="en-US" sz="2600" i="1" dirty="0" smtClean="0"/>
              <a:t> </a:t>
            </a:r>
            <a:r>
              <a:rPr lang="en-US" sz="2600" i="1" dirty="0" err="1" smtClean="0"/>
              <a:t>una</a:t>
            </a:r>
            <a:r>
              <a:rPr lang="en-US" sz="2600" i="1" dirty="0" smtClean="0"/>
              <a:t> </a:t>
            </a:r>
            <a:r>
              <a:rPr lang="en-US" sz="2600" i="1" dirty="0" err="1" smtClean="0"/>
              <a:t>nazione</a:t>
            </a:r>
            <a:r>
              <a:rPr lang="en-US" sz="2600" i="1" dirty="0" smtClean="0"/>
              <a:t>? </a:t>
            </a:r>
          </a:p>
          <a:p>
            <a:r>
              <a:rPr lang="en-US" sz="3000" i="1" dirty="0" err="1" smtClean="0"/>
              <a:t>Controllo</a:t>
            </a:r>
            <a:r>
              <a:rPr lang="en-US" sz="3000" dirty="0" smtClean="0"/>
              <a:t>: </a:t>
            </a:r>
            <a:r>
              <a:rPr lang="en-US" sz="3000" dirty="0" err="1" smtClean="0"/>
              <a:t>difficile</a:t>
            </a:r>
            <a:r>
              <a:rPr lang="en-US" sz="3000" dirty="0" smtClean="0"/>
              <a:t> – </a:t>
            </a:r>
            <a:r>
              <a:rPr lang="en-US" sz="3000" dirty="0" err="1" smtClean="0"/>
              <a:t>l’errore</a:t>
            </a:r>
            <a:r>
              <a:rPr lang="en-US" sz="3000" dirty="0" smtClean="0"/>
              <a:t> è </a:t>
            </a:r>
            <a:r>
              <a:rPr lang="en-US" sz="3000" dirty="0" err="1" smtClean="0"/>
              <a:t>nella</a:t>
            </a:r>
            <a:r>
              <a:rPr lang="en-US" sz="3000" dirty="0" smtClean="0"/>
              <a:t> </a:t>
            </a:r>
            <a:r>
              <a:rPr lang="en-US" sz="3000" dirty="0" err="1" smtClean="0"/>
              <a:t>scelta</a:t>
            </a:r>
            <a:r>
              <a:rPr lang="en-US" sz="3000" dirty="0" smtClean="0"/>
              <a:t> </a:t>
            </a:r>
            <a:r>
              <a:rPr lang="en-US" sz="3000" dirty="0" err="1" smtClean="0"/>
              <a:t>degli</a:t>
            </a:r>
            <a:r>
              <a:rPr lang="en-US" sz="3000" dirty="0" smtClean="0"/>
              <a:t> </a:t>
            </a:r>
            <a:r>
              <a:rPr lang="en-US" sz="3000" dirty="0" err="1" smtClean="0"/>
              <a:t>indicatori</a:t>
            </a:r>
            <a:r>
              <a:rPr lang="en-US" sz="3000" dirty="0" smtClean="0"/>
              <a:t> -&gt; </a:t>
            </a:r>
            <a:r>
              <a:rPr lang="en-US" sz="3000" b="1" dirty="0" err="1" smtClean="0">
                <a:latin typeface="Arial Black" pitchFamily="34" charset="0"/>
              </a:rPr>
              <a:t>Rubrica</a:t>
            </a:r>
            <a:r>
              <a:rPr lang="en-US" sz="3000" b="1" dirty="0" smtClean="0">
                <a:latin typeface="Arial Black" pitchFamily="34" charset="0"/>
              </a:rPr>
              <a:t> </a:t>
            </a:r>
            <a:r>
              <a:rPr lang="en-US" sz="3000" b="1" dirty="0" err="1" smtClean="0">
                <a:latin typeface="Arial Black" pitchFamily="34" charset="0"/>
              </a:rPr>
              <a:t>valutativa</a:t>
            </a:r>
            <a:r>
              <a:rPr lang="en-US" sz="3000" b="1" dirty="0" smtClean="0">
                <a:latin typeface="Arial Black" pitchFamily="34" charset="0"/>
              </a:rPr>
              <a:t>?</a:t>
            </a:r>
            <a:endParaRPr lang="it-IT" sz="3000" b="1" dirty="0">
              <a:latin typeface="Arial Black" pitchFamily="34" charset="0"/>
            </a:endParaRP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quando e perché?</a:t>
            </a:r>
            <a:endParaRPr lang="it-IT" dirty="0"/>
          </a:p>
        </p:txBody>
      </p:sp>
      <p:sp>
        <p:nvSpPr>
          <p:cNvPr id="3" name="Segnaposto contenuto 2"/>
          <p:cNvSpPr>
            <a:spLocks noGrp="1"/>
          </p:cNvSpPr>
          <p:nvPr>
            <p:ph idx="1"/>
          </p:nvPr>
        </p:nvSpPr>
        <p:spPr/>
        <p:txBody>
          <a:bodyPr/>
          <a:lstStyle/>
          <a:p>
            <a:r>
              <a:rPr lang="it-IT" dirty="0" smtClean="0"/>
              <a:t>Valutazione sommativa, finale</a:t>
            </a:r>
          </a:p>
          <a:p>
            <a:r>
              <a:rPr lang="it-IT" dirty="0" smtClean="0"/>
              <a:t>Valutazione formativa, durante, autoregolazione</a:t>
            </a:r>
          </a:p>
          <a:p>
            <a:endParaRPr lang="it-IT" dirty="0"/>
          </a:p>
          <a:p>
            <a:r>
              <a:rPr lang="it-IT" dirty="0" smtClean="0"/>
              <a:t>Valutare le </a:t>
            </a:r>
            <a:r>
              <a:rPr lang="it-IT" i="1" dirty="0" smtClean="0"/>
              <a:t>Competenze</a:t>
            </a:r>
            <a:endParaRPr lang="it-IT" i="1"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33</a:t>
            </a:fld>
            <a:endParaRPr lang="it-IT"/>
          </a:p>
        </p:txBody>
      </p:sp>
    </p:spTree>
    <p:extLst>
      <p:ext uri="{BB962C8B-B14F-4D97-AF65-F5344CB8AC3E}">
        <p14:creationId xmlns:p14="http://schemas.microsoft.com/office/powerpoint/2010/main" val="906307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34</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617538"/>
            <a:ext cx="8718550"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79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800" dirty="0" err="1"/>
              <a:t>Castoldi</a:t>
            </a:r>
            <a:r>
              <a:rPr lang="it-IT" sz="2800" dirty="0"/>
              <a:t> (</a:t>
            </a:r>
            <a:r>
              <a:rPr lang="it-IT" sz="2800" i="1" dirty="0"/>
              <a:t>Valutare le competenze</a:t>
            </a:r>
            <a:r>
              <a:rPr lang="it-IT" sz="2800" dirty="0"/>
              <a:t>, Roma, Carocci, 2009</a:t>
            </a:r>
            <a:r>
              <a:rPr lang="it-IT" sz="2800" dirty="0" smtClean="0"/>
              <a:t>)</a:t>
            </a:r>
            <a:br>
              <a:rPr lang="it-IT" sz="2800" dirty="0" smtClean="0"/>
            </a:br>
            <a:r>
              <a:rPr lang="it-IT" sz="2800" dirty="0" err="1" smtClean="0"/>
              <a:t>Ellerani</a:t>
            </a:r>
            <a:r>
              <a:rPr lang="it-IT" sz="2800" dirty="0" smtClean="0"/>
              <a:t> e </a:t>
            </a:r>
            <a:r>
              <a:rPr lang="it-IT" sz="2800" dirty="0" err="1" smtClean="0"/>
              <a:t>Zanchin</a:t>
            </a:r>
            <a:r>
              <a:rPr lang="it-IT" sz="2800" dirty="0" smtClean="0"/>
              <a:t> (Valutare per apprendere, Trento, </a:t>
            </a:r>
            <a:r>
              <a:rPr lang="it-IT" sz="2800" dirty="0" err="1" smtClean="0"/>
              <a:t>Erikson</a:t>
            </a:r>
            <a:r>
              <a:rPr lang="it-IT" sz="2800" dirty="0" smtClean="0"/>
              <a:t>, 2013)</a:t>
            </a:r>
            <a:endParaRPr lang="it-IT" sz="2800" dirty="0"/>
          </a:p>
        </p:txBody>
      </p:sp>
      <p:sp>
        <p:nvSpPr>
          <p:cNvPr id="3" name="Segnaposto contenuto 2"/>
          <p:cNvSpPr>
            <a:spLocks noGrp="1"/>
          </p:cNvSpPr>
          <p:nvPr>
            <p:ph idx="1"/>
          </p:nvPr>
        </p:nvSpPr>
        <p:spPr>
          <a:xfrm>
            <a:off x="395536" y="2132857"/>
            <a:ext cx="8229600" cy="3672408"/>
          </a:xfrm>
        </p:spPr>
        <p:txBody>
          <a:bodyPr>
            <a:normAutofit/>
          </a:bodyPr>
          <a:lstStyle/>
          <a:p>
            <a:r>
              <a:rPr lang="it-IT" dirty="0" smtClean="0"/>
              <a:t>prime </a:t>
            </a:r>
            <a:r>
              <a:rPr lang="it-IT" dirty="0"/>
              <a:t>definizioni del concetto di C. sono di provenienza comportamentista (competenza= comportamento osservabile), </a:t>
            </a:r>
          </a:p>
          <a:p>
            <a:r>
              <a:rPr lang="it-IT" dirty="0" smtClean="0"/>
              <a:t> poi </a:t>
            </a:r>
            <a:r>
              <a:rPr lang="it-IT" dirty="0"/>
              <a:t>il concetto si è </a:t>
            </a:r>
            <a:r>
              <a:rPr lang="it-IT" dirty="0" smtClean="0"/>
              <a:t>esteso:</a:t>
            </a:r>
          </a:p>
          <a:p>
            <a:pPr lvl="1"/>
            <a:r>
              <a:rPr lang="it-IT" dirty="0" smtClean="0"/>
              <a:t>aspetti cognitivi, </a:t>
            </a:r>
            <a:r>
              <a:rPr lang="it-IT" dirty="0" err="1"/>
              <a:t>socioemotivi</a:t>
            </a:r>
            <a:r>
              <a:rPr lang="it-IT" dirty="0"/>
              <a:t> e volitivi</a:t>
            </a:r>
            <a:r>
              <a:rPr lang="it-IT" dirty="0" smtClean="0"/>
              <a:t>,</a:t>
            </a:r>
          </a:p>
          <a:p>
            <a:pPr lvl="1"/>
            <a:r>
              <a:rPr lang="it-IT" dirty="0" smtClean="0"/>
              <a:t>aspetti interni, di </a:t>
            </a:r>
            <a:r>
              <a:rPr lang="it-IT" dirty="0"/>
              <a:t>tipo </a:t>
            </a:r>
            <a:r>
              <a:rPr lang="it-IT" dirty="0" smtClean="0"/>
              <a:t>situato, socio-culturale</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35</a:t>
            </a:fld>
            <a:endParaRPr lang="it-IT"/>
          </a:p>
        </p:txBody>
      </p:sp>
    </p:spTree>
    <p:extLst>
      <p:ext uri="{BB962C8B-B14F-4D97-AF65-F5344CB8AC3E}">
        <p14:creationId xmlns:p14="http://schemas.microsoft.com/office/powerpoint/2010/main" val="912459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La </a:t>
            </a:r>
            <a:r>
              <a:rPr lang="it-IT" i="1" dirty="0"/>
              <a:t>competenza è </a:t>
            </a:r>
            <a:endParaRPr lang="it-IT" dirty="0"/>
          </a:p>
        </p:txBody>
      </p:sp>
      <p:sp>
        <p:nvSpPr>
          <p:cNvPr id="3" name="Segnaposto contenuto 2"/>
          <p:cNvSpPr>
            <a:spLocks noGrp="1"/>
          </p:cNvSpPr>
          <p:nvPr>
            <p:ph idx="1"/>
          </p:nvPr>
        </p:nvSpPr>
        <p:spPr/>
        <p:txBody>
          <a:bodyPr/>
          <a:lstStyle/>
          <a:p>
            <a:pPr marL="0" indent="0">
              <a:buNone/>
            </a:pPr>
            <a:r>
              <a:rPr lang="it-IT" dirty="0" err="1"/>
              <a:t>Pellerey</a:t>
            </a:r>
            <a:r>
              <a:rPr lang="it-IT" dirty="0"/>
              <a:t>: </a:t>
            </a:r>
            <a:endParaRPr lang="it-IT" dirty="0" smtClean="0"/>
          </a:p>
          <a:p>
            <a:pPr marL="0" indent="0">
              <a:buNone/>
            </a:pPr>
            <a:r>
              <a:rPr lang="it-IT" i="1" dirty="0" smtClean="0"/>
              <a:t>la </a:t>
            </a:r>
            <a:r>
              <a:rPr lang="it-IT" i="1" dirty="0"/>
              <a:t>capacità di far fronte a un compito o un insieme di compiti riuscendo a mettere in moto e a orchestrare le proprie risorse interne, cognitive, affettive e volitive e a utilizzare quelle esterne disponibili in modo coerente e fecondo.</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36</a:t>
            </a:fld>
            <a:endParaRPr lang="it-IT"/>
          </a:p>
        </p:txBody>
      </p:sp>
    </p:spTree>
    <p:extLst>
      <p:ext uri="{BB962C8B-B14F-4D97-AF65-F5344CB8AC3E}">
        <p14:creationId xmlns:p14="http://schemas.microsoft.com/office/powerpoint/2010/main" val="3015162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 è arrivati a questo costrutto</a:t>
            </a:r>
            <a:endParaRPr lang="it-IT" dirty="0"/>
          </a:p>
        </p:txBody>
      </p:sp>
      <p:sp>
        <p:nvSpPr>
          <p:cNvPr id="3" name="Segnaposto contenuto 2"/>
          <p:cNvSpPr>
            <a:spLocks noGrp="1"/>
          </p:cNvSpPr>
          <p:nvPr>
            <p:ph idx="1"/>
          </p:nvPr>
        </p:nvSpPr>
        <p:spPr/>
        <p:txBody>
          <a:bodyPr>
            <a:normAutofit lnSpcReduction="10000"/>
          </a:bodyPr>
          <a:lstStyle/>
          <a:p>
            <a:r>
              <a:rPr lang="it-IT" dirty="0"/>
              <a:t>Per le critiche alle vecchie teorie valutative, al mito dell’oggettività del test (</a:t>
            </a:r>
            <a:r>
              <a:rPr lang="it-IT" i="1" dirty="0" err="1"/>
              <a:t>teach</a:t>
            </a:r>
            <a:r>
              <a:rPr lang="it-IT" i="1" dirty="0"/>
              <a:t> to test</a:t>
            </a:r>
            <a:r>
              <a:rPr lang="it-IT" dirty="0"/>
              <a:t>), alle prove tradizionali (conoscenze inerti, processi semplici, astratti, per classificare, selezionare…)</a:t>
            </a:r>
          </a:p>
          <a:p>
            <a:r>
              <a:rPr lang="it-IT" dirty="0" smtClean="0"/>
              <a:t>Sulla spinta di progetti (OCSE, Consiglio Europeo, PISA) che volevano individuare le competenze necessarie  a scuola e dopo.. tutta la vita</a:t>
            </a:r>
          </a:p>
          <a:p>
            <a:endParaRPr lang="it-IT"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i="1" dirty="0"/>
              <a:t>Funzione delle prove di valutazione</a:t>
            </a:r>
            <a:r>
              <a:rPr lang="it-IT" dirty="0"/>
              <a:t/>
            </a:r>
            <a:br>
              <a:rPr lang="it-IT" dirty="0"/>
            </a:br>
            <a:endParaRPr lang="it-IT" dirty="0"/>
          </a:p>
        </p:txBody>
      </p:sp>
      <p:sp>
        <p:nvSpPr>
          <p:cNvPr id="3" name="Segnaposto contenuto 2"/>
          <p:cNvSpPr>
            <a:spLocks noGrp="1"/>
          </p:cNvSpPr>
          <p:nvPr>
            <p:ph idx="1"/>
          </p:nvPr>
        </p:nvSpPr>
        <p:spPr/>
        <p:txBody>
          <a:bodyPr>
            <a:normAutofit/>
          </a:bodyPr>
          <a:lstStyle/>
          <a:p>
            <a:r>
              <a:rPr lang="it-IT" dirty="0" smtClean="0"/>
              <a:t>Il momento valutativo viene collocato al termine di un processo di insegnamento-apprendimento</a:t>
            </a:r>
          </a:p>
          <a:p>
            <a:endParaRPr lang="it-IT" dirty="0" smtClean="0"/>
          </a:p>
          <a:p>
            <a:r>
              <a:rPr lang="it-IT" dirty="0" smtClean="0"/>
              <a:t>va invece legata alla </a:t>
            </a:r>
            <a:r>
              <a:rPr lang="it-IT" i="1" dirty="0" smtClean="0"/>
              <a:t>progettazione e alla realizzazione di interventi didattici</a:t>
            </a:r>
            <a:r>
              <a:rPr lang="it-IT" dirty="0" smtClean="0"/>
              <a:t> … deve costituire lo strumento di autoregolazione del progetto formativo</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rubriche…</a:t>
            </a:r>
            <a:endParaRPr lang="it-IT" dirty="0"/>
          </a:p>
        </p:txBody>
      </p:sp>
      <p:sp>
        <p:nvSpPr>
          <p:cNvPr id="3" name="Segnaposto contenuto 2"/>
          <p:cNvSpPr>
            <a:spLocks noGrp="1"/>
          </p:cNvSpPr>
          <p:nvPr>
            <p:ph idx="1"/>
          </p:nvPr>
        </p:nvSpPr>
        <p:spPr/>
        <p:txBody>
          <a:bodyPr>
            <a:normAutofit/>
          </a:bodyPr>
          <a:lstStyle/>
          <a:p>
            <a:pPr marL="0" indent="0">
              <a:buNone/>
            </a:pPr>
            <a:endParaRPr lang="it-IT" dirty="0" smtClean="0"/>
          </a:p>
          <a:p>
            <a:r>
              <a:rPr lang="it-IT" dirty="0" err="1" smtClean="0"/>
              <a:t>Castoldi</a:t>
            </a:r>
            <a:r>
              <a:rPr lang="it-IT" dirty="0" smtClean="0"/>
              <a:t> propone per le </a:t>
            </a:r>
            <a:r>
              <a:rPr lang="it-IT" b="1" dirty="0" smtClean="0"/>
              <a:t>competenze</a:t>
            </a:r>
            <a:r>
              <a:rPr lang="it-IT" dirty="0" smtClean="0"/>
              <a:t> la metafora di un </a:t>
            </a:r>
            <a:r>
              <a:rPr lang="it-IT" b="1" dirty="0" smtClean="0"/>
              <a:t>iceberg</a:t>
            </a:r>
            <a:r>
              <a:rPr lang="it-IT" dirty="0" smtClean="0"/>
              <a:t>. </a:t>
            </a:r>
          </a:p>
          <a:p>
            <a:r>
              <a:rPr lang="it-IT" dirty="0" smtClean="0"/>
              <a:t>Si vede la prestazione (conoscenze, abilità) ma non i processi motivazionali, volitivi, </a:t>
            </a:r>
            <a:r>
              <a:rPr lang="it-IT" dirty="0" err="1" smtClean="0"/>
              <a:t>socioemotivi</a:t>
            </a:r>
            <a:r>
              <a:rPr lang="it-IT" dirty="0" smtClean="0"/>
              <a:t>, che occorre considerare</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Dissero:</a:t>
            </a:r>
            <a:endParaRPr lang="it-IT"/>
          </a:p>
        </p:txBody>
      </p:sp>
      <p:sp>
        <p:nvSpPr>
          <p:cNvPr id="3" name="Segnaposto contenuto 2"/>
          <p:cNvSpPr>
            <a:spLocks noGrp="1"/>
          </p:cNvSpPr>
          <p:nvPr>
            <p:ph idx="1"/>
          </p:nvPr>
        </p:nvSpPr>
        <p:spPr/>
        <p:txBody>
          <a:bodyPr>
            <a:normAutofit lnSpcReduction="10000"/>
          </a:bodyPr>
          <a:lstStyle/>
          <a:p>
            <a:r>
              <a:rPr lang="it-IT" dirty="0" smtClean="0"/>
              <a:t>Ministro </a:t>
            </a:r>
            <a:r>
              <a:rPr lang="it-IT" dirty="0"/>
              <a:t>per </a:t>
            </a:r>
            <a:r>
              <a:rPr lang="it-IT" dirty="0" smtClean="0"/>
              <a:t>l’Istruzione</a:t>
            </a:r>
          </a:p>
          <a:p>
            <a:pPr>
              <a:buNone/>
            </a:pPr>
            <a:r>
              <a:rPr lang="it-IT" i="1" dirty="0" smtClean="0"/>
              <a:t>… è per </a:t>
            </a:r>
            <a:r>
              <a:rPr lang="it-IT" i="1" dirty="0"/>
              <a:t>agire sulla serietà degli </a:t>
            </a:r>
            <a:r>
              <a:rPr lang="it-IT" i="1" dirty="0" smtClean="0"/>
              <a:t>studi!</a:t>
            </a:r>
          </a:p>
          <a:p>
            <a:r>
              <a:rPr lang="it-IT" dirty="0" smtClean="0"/>
              <a:t>Ministro </a:t>
            </a:r>
            <a:r>
              <a:rPr lang="it-IT" dirty="0"/>
              <a:t>dell’Economia e </a:t>
            </a:r>
            <a:r>
              <a:rPr lang="it-IT" dirty="0" smtClean="0"/>
              <a:t>Finanze: </a:t>
            </a:r>
          </a:p>
          <a:p>
            <a:pPr>
              <a:buNone/>
            </a:pPr>
            <a:r>
              <a:rPr lang="it-IT" i="1" dirty="0" smtClean="0"/>
              <a:t>… i </a:t>
            </a:r>
            <a:r>
              <a:rPr lang="it-IT" i="1" dirty="0"/>
              <a:t>numeri sono una cosa precisa, mentre i giudizi sono basati su formule che tendono ad essere ipocrite, psicopedagogiche, </a:t>
            </a:r>
            <a:r>
              <a:rPr lang="it-IT" i="1" dirty="0" err="1"/>
              <a:t>tautologiche…</a:t>
            </a:r>
            <a:r>
              <a:rPr lang="it-IT" i="1" dirty="0"/>
              <a:t> dove non c’è un voto non viene fornita una reale informazione sull’andamento scolastico dello studente” </a:t>
            </a:r>
            <a:r>
              <a:rPr lang="it-IT" dirty="0"/>
              <a:t>.</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Proposta: un </a:t>
            </a:r>
            <a:r>
              <a:rPr lang="it-IT" dirty="0" err="1" smtClean="0"/>
              <a:t>framework</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Vista soggettiva, intersoggettiva, oggettiva</a:t>
            </a:r>
          </a:p>
          <a:p>
            <a:r>
              <a:rPr lang="it-IT" dirty="0" smtClean="0"/>
              <a:t>Basate sulla </a:t>
            </a:r>
            <a:r>
              <a:rPr lang="it-IT" b="1" dirty="0" smtClean="0"/>
              <a:t>rubrica valutativa,</a:t>
            </a:r>
          </a:p>
          <a:p>
            <a:r>
              <a:rPr lang="it-IT" b="1" dirty="0" smtClean="0"/>
              <a:t>La RUBRICA </a:t>
            </a:r>
            <a:r>
              <a:rPr lang="it-IT" dirty="0" smtClean="0"/>
              <a:t>è uno strumento di valutazione. Descrive sinteticamente una competenza, esplicitando le aspettative su prodotti e prestazioni dell’allievo. Fornisce una lista punteggi e dei criteri che descrivono le caratteristiche di ogni punteggio. Dovrebbe essere valida (valutare prestazioni rilevanti) e affidabile (utilizzabile da valutatori diversi)</a:t>
            </a:r>
          </a:p>
          <a:p>
            <a:endParaRPr lang="it-IT" b="1" dirty="0" smtClean="0"/>
          </a:p>
          <a:p>
            <a:pPr lvl="1">
              <a:buNone/>
            </a:pPr>
            <a:r>
              <a:rPr lang="it-IT" dirty="0" smtClean="0"/>
              <a:t>Strumento di valutazione basato su:</a:t>
            </a:r>
          </a:p>
          <a:p>
            <a:pPr lvl="2"/>
            <a:r>
              <a:rPr lang="it-IT" dirty="0" smtClean="0"/>
              <a:t>Dimensioni</a:t>
            </a:r>
          </a:p>
          <a:p>
            <a:pPr lvl="2"/>
            <a:r>
              <a:rPr lang="it-IT" dirty="0" smtClean="0"/>
              <a:t>Criteri</a:t>
            </a:r>
          </a:p>
          <a:p>
            <a:pPr lvl="2"/>
            <a:r>
              <a:rPr lang="it-IT" dirty="0" smtClean="0"/>
              <a:t>Indicatori</a:t>
            </a:r>
          </a:p>
          <a:p>
            <a:pPr lvl="2"/>
            <a:r>
              <a:rPr lang="it-IT" dirty="0" smtClean="0"/>
              <a:t>Ancore</a:t>
            </a:r>
          </a:p>
          <a:p>
            <a:pPr lvl="2"/>
            <a:r>
              <a:rPr lang="it-IT" dirty="0" smtClean="0"/>
              <a:t>Livelli</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40</a:t>
            </a:fld>
            <a:endParaRPr lang="it-IT"/>
          </a:p>
        </p:txBody>
      </p:sp>
      <p:sp>
        <p:nvSpPr>
          <p:cNvPr id="5" name="CasellaDiTesto 4"/>
          <p:cNvSpPr txBox="1"/>
          <p:nvPr/>
        </p:nvSpPr>
        <p:spPr>
          <a:xfrm>
            <a:off x="4067944" y="4549676"/>
            <a:ext cx="5616624" cy="2308324"/>
          </a:xfrm>
          <a:prstGeom prst="rect">
            <a:avLst/>
          </a:prstGeom>
          <a:noFill/>
          <a:ln>
            <a:solidFill>
              <a:schemeClr val="tx1"/>
            </a:solidFill>
          </a:ln>
        </p:spPr>
        <p:txBody>
          <a:bodyPr wrap="square" rtlCol="0">
            <a:spAutoFit/>
          </a:bodyPr>
          <a:lstStyle/>
          <a:p>
            <a:r>
              <a:rPr lang="en-US" dirty="0" smtClean="0"/>
              <a:t>per </a:t>
            </a:r>
            <a:r>
              <a:rPr lang="en-US" dirty="0" err="1" smtClean="0"/>
              <a:t>esempio</a:t>
            </a:r>
            <a:r>
              <a:rPr lang="en-US" dirty="0" smtClean="0"/>
              <a:t>:</a:t>
            </a:r>
            <a:endParaRPr lang="it-IT" dirty="0" smtClean="0"/>
          </a:p>
          <a:p>
            <a:pPr lvl="0"/>
            <a:r>
              <a:rPr lang="en-US" dirty="0" err="1" smtClean="0"/>
              <a:t>dimensione</a:t>
            </a:r>
            <a:r>
              <a:rPr lang="en-US" dirty="0" smtClean="0"/>
              <a:t>: </a:t>
            </a:r>
            <a:r>
              <a:rPr lang="en-US" dirty="0" err="1" smtClean="0"/>
              <a:t>capacità</a:t>
            </a:r>
            <a:r>
              <a:rPr lang="en-US" dirty="0" smtClean="0"/>
              <a:t> </a:t>
            </a:r>
            <a:r>
              <a:rPr lang="en-US" dirty="0" err="1" smtClean="0"/>
              <a:t>di</a:t>
            </a:r>
            <a:r>
              <a:rPr lang="en-US" dirty="0" smtClean="0"/>
              <a:t> </a:t>
            </a:r>
            <a:r>
              <a:rPr lang="en-US" dirty="0" err="1" smtClean="0"/>
              <a:t>lettura</a:t>
            </a:r>
            <a:r>
              <a:rPr lang="en-US" dirty="0" smtClean="0"/>
              <a:t> </a:t>
            </a:r>
            <a:r>
              <a:rPr lang="en-US" dirty="0" err="1" smtClean="0"/>
              <a:t>strumentale</a:t>
            </a:r>
            <a:endParaRPr lang="it-IT" dirty="0" smtClean="0"/>
          </a:p>
          <a:p>
            <a:pPr lvl="0"/>
            <a:r>
              <a:rPr lang="en-US" dirty="0" err="1" smtClean="0"/>
              <a:t>criteri</a:t>
            </a:r>
            <a:r>
              <a:rPr lang="en-US" dirty="0" smtClean="0"/>
              <a:t>: </a:t>
            </a:r>
            <a:r>
              <a:rPr lang="en-US" dirty="0" err="1" smtClean="0"/>
              <a:t>velocità</a:t>
            </a:r>
            <a:r>
              <a:rPr lang="en-US" dirty="0" smtClean="0"/>
              <a:t> e </a:t>
            </a:r>
            <a:r>
              <a:rPr lang="en-US" dirty="0" err="1" smtClean="0"/>
              <a:t>correttezza</a:t>
            </a:r>
            <a:endParaRPr lang="it-IT" dirty="0" smtClean="0"/>
          </a:p>
          <a:p>
            <a:pPr lvl="0"/>
            <a:r>
              <a:rPr lang="it-IT" dirty="0" smtClean="0"/>
              <a:t>indicatori: sa leggere correttamente e scorrevolmente</a:t>
            </a:r>
          </a:p>
          <a:p>
            <a:pPr lvl="0"/>
            <a:r>
              <a:rPr lang="it-IT" dirty="0" smtClean="0"/>
              <a:t>livelli: pieno (legge in modo corretto e scorrevole), adeguato.. </a:t>
            </a:r>
            <a:r>
              <a:rPr lang="en-US" dirty="0" err="1" smtClean="0"/>
              <a:t>parziale</a:t>
            </a:r>
            <a:r>
              <a:rPr lang="en-US" dirty="0" smtClean="0"/>
              <a:t>..</a:t>
            </a:r>
            <a:endParaRPr lang="it-IT" dirty="0" smtClean="0"/>
          </a:p>
          <a:p>
            <a:r>
              <a:rPr lang="en-US" dirty="0" smtClean="0"/>
              <a:t> </a:t>
            </a:r>
            <a:endParaRPr lang="it-IT" dirty="0" smtClean="0"/>
          </a:p>
          <a:p>
            <a:endParaRPr lang="it-IT" dirty="0"/>
          </a:p>
        </p:txBody>
      </p:sp>
      <p:sp>
        <p:nvSpPr>
          <p:cNvPr id="6" name="Triangolo isoscele 5"/>
          <p:cNvSpPr/>
          <p:nvPr/>
        </p:nvSpPr>
        <p:spPr>
          <a:xfrm>
            <a:off x="7236296" y="548680"/>
            <a:ext cx="1512168" cy="10801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Rubrica: componenti</a:t>
            </a:r>
            <a:endParaRPr lang="it-IT" dirty="0"/>
          </a:p>
        </p:txBody>
      </p:sp>
      <p:sp>
        <p:nvSpPr>
          <p:cNvPr id="3" name="Segnaposto contenuto 2"/>
          <p:cNvSpPr>
            <a:spLocks noGrp="1"/>
          </p:cNvSpPr>
          <p:nvPr>
            <p:ph sz="half" idx="1"/>
          </p:nvPr>
        </p:nvSpPr>
        <p:spPr/>
        <p:txBody>
          <a:bodyPr/>
          <a:lstStyle/>
          <a:p>
            <a:r>
              <a:rPr lang="it-IT" dirty="0" smtClean="0"/>
              <a:t>Dimensioni</a:t>
            </a:r>
          </a:p>
          <a:p>
            <a:r>
              <a:rPr lang="it-IT" dirty="0" smtClean="0"/>
              <a:t>Criteri</a:t>
            </a:r>
          </a:p>
          <a:p>
            <a:r>
              <a:rPr lang="it-IT" dirty="0" smtClean="0"/>
              <a:t>Indicatori</a:t>
            </a:r>
          </a:p>
          <a:p>
            <a:r>
              <a:rPr lang="it-IT" dirty="0" smtClean="0"/>
              <a:t>Ancore</a:t>
            </a:r>
          </a:p>
          <a:p>
            <a:r>
              <a:rPr lang="it-IT" dirty="0" smtClean="0"/>
              <a:t>Livelli</a:t>
            </a:r>
          </a:p>
          <a:p>
            <a:endParaRPr lang="it-IT" dirty="0"/>
          </a:p>
        </p:txBody>
      </p:sp>
      <p:sp>
        <p:nvSpPr>
          <p:cNvPr id="5" name="Segnaposto contenuto 4"/>
          <p:cNvSpPr>
            <a:spLocks noGrp="1"/>
          </p:cNvSpPr>
          <p:nvPr>
            <p:ph sz="half" idx="2"/>
          </p:nvPr>
        </p:nvSpPr>
        <p:spPr/>
        <p:txBody>
          <a:bodyPr/>
          <a:lstStyle/>
          <a:p>
            <a:r>
              <a:rPr lang="it-IT" i="1" dirty="0" smtClean="0"/>
              <a:t>Capacità di lettura strumentale</a:t>
            </a:r>
          </a:p>
          <a:p>
            <a:r>
              <a:rPr lang="it-IT" i="1" dirty="0" smtClean="0"/>
              <a:t>Velocità e correttezza</a:t>
            </a:r>
          </a:p>
          <a:p>
            <a:r>
              <a:rPr lang="it-IT" i="1" dirty="0" smtClean="0"/>
              <a:t>Sa leggere correttamente e scorrevolmente</a:t>
            </a:r>
          </a:p>
          <a:p>
            <a:r>
              <a:rPr lang="it-IT" i="1" dirty="0" smtClean="0"/>
              <a:t> pieno, adeguato…</a:t>
            </a:r>
            <a:endParaRPr lang="it-IT" i="1"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41</a:t>
            </a:fld>
            <a:endParaRPr lang="it-IT"/>
          </a:p>
        </p:txBody>
      </p:sp>
    </p:spTree>
    <p:extLst>
      <p:ext uri="{BB962C8B-B14F-4D97-AF65-F5344CB8AC3E}">
        <p14:creationId xmlns:p14="http://schemas.microsoft.com/office/powerpoint/2010/main" val="294863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42</a:t>
            </a:fld>
            <a:endParaRPr lang="it-IT"/>
          </a:p>
        </p:txBody>
      </p:sp>
      <p:pic>
        <p:nvPicPr>
          <p:cNvPr id="1026" name="Picture 2" descr="C:\Users\CIRD\Desktop\tfa\rubrica valutativa-esempio.jpg"/>
          <p:cNvPicPr>
            <a:picLocks noChangeAspect="1" noChangeArrowheads="1"/>
          </p:cNvPicPr>
          <p:nvPr/>
        </p:nvPicPr>
        <p:blipFill>
          <a:blip r:embed="rId2" cstate="print"/>
          <a:srcRect/>
          <a:stretch>
            <a:fillRect/>
          </a:stretch>
        </p:blipFill>
        <p:spPr bwMode="auto">
          <a:xfrm>
            <a:off x="983922" y="0"/>
            <a:ext cx="7176155"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Dimensione oggettiva</a:t>
            </a:r>
            <a:endParaRPr lang="it-IT" dirty="0"/>
          </a:p>
        </p:txBody>
      </p:sp>
      <p:sp>
        <p:nvSpPr>
          <p:cNvPr id="3" name="Segnaposto contenuto 2"/>
          <p:cNvSpPr>
            <a:spLocks noGrp="1"/>
          </p:cNvSpPr>
          <p:nvPr>
            <p:ph idx="1"/>
          </p:nvPr>
        </p:nvSpPr>
        <p:spPr/>
        <p:txBody>
          <a:bodyPr/>
          <a:lstStyle/>
          <a:p>
            <a:r>
              <a:rPr lang="it-IT" b="1" dirty="0" smtClean="0"/>
              <a:t>Compiti autentici</a:t>
            </a:r>
          </a:p>
          <a:p>
            <a:r>
              <a:rPr lang="it-IT" dirty="0" smtClean="0"/>
              <a:t>Strumenti di osservazione </a:t>
            </a:r>
            <a:r>
              <a:rPr lang="it-IT" b="1" dirty="0" smtClean="0"/>
              <a:t>descrittivi</a:t>
            </a:r>
          </a:p>
          <a:p>
            <a:r>
              <a:rPr lang="it-IT" dirty="0" smtClean="0"/>
              <a:t>Importanza del livello </a:t>
            </a:r>
            <a:r>
              <a:rPr lang="it-IT" b="1" dirty="0" smtClean="0"/>
              <a:t>meta</a:t>
            </a:r>
          </a:p>
          <a:p>
            <a:pPr lvl="1"/>
            <a:r>
              <a:rPr lang="it-IT" dirty="0" err="1" smtClean="0"/>
              <a:t>Metacognitivo</a:t>
            </a:r>
            <a:r>
              <a:rPr lang="it-IT" dirty="0" smtClean="0"/>
              <a:t>, </a:t>
            </a:r>
            <a:r>
              <a:rPr lang="it-IT" dirty="0" err="1" smtClean="0"/>
              <a:t>autoregolazione…</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44</a:t>
            </a:fld>
            <a:endParaRPr lang="it-IT"/>
          </a:p>
        </p:txBody>
      </p:sp>
      <p:pic>
        <p:nvPicPr>
          <p:cNvPr id="3075" name="Picture 3"/>
          <p:cNvPicPr>
            <a:picLocks noChangeAspect="1" noChangeArrowheads="1"/>
          </p:cNvPicPr>
          <p:nvPr/>
        </p:nvPicPr>
        <p:blipFill>
          <a:blip r:embed="rId2" cstate="print"/>
          <a:srcRect/>
          <a:stretch>
            <a:fillRect/>
          </a:stretch>
        </p:blipFill>
        <p:spPr bwMode="auto">
          <a:xfrm>
            <a:off x="0" y="0"/>
            <a:ext cx="4933281" cy="465313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815441" y="2857699"/>
            <a:ext cx="4328559" cy="4000301"/>
          </a:xfrm>
          <a:prstGeom prst="rect">
            <a:avLst/>
          </a:prstGeom>
          <a:noFill/>
          <a:ln w="9525">
            <a:noFill/>
            <a:miter lim="800000"/>
            <a:headEnd/>
            <a:tailEnd/>
          </a:ln>
        </p:spPr>
      </p:pic>
      <p:sp>
        <p:nvSpPr>
          <p:cNvPr id="6" name="CasellaDiTesto 5"/>
          <p:cNvSpPr txBox="1"/>
          <p:nvPr/>
        </p:nvSpPr>
        <p:spPr>
          <a:xfrm>
            <a:off x="1331640" y="5085184"/>
            <a:ext cx="2088232" cy="1754326"/>
          </a:xfrm>
          <a:prstGeom prst="rect">
            <a:avLst/>
          </a:prstGeom>
          <a:noFill/>
        </p:spPr>
        <p:txBody>
          <a:bodyPr wrap="square" rtlCol="0">
            <a:spAutoFit/>
          </a:bodyPr>
          <a:lstStyle/>
          <a:p>
            <a:r>
              <a:rPr lang="it-IT" dirty="0" smtClean="0"/>
              <a:t>Pisa pag. 189</a:t>
            </a:r>
          </a:p>
          <a:p>
            <a:r>
              <a:rPr lang="it-IT" dirty="0" smtClean="0">
                <a:hlinkClick r:id="rId4"/>
              </a:rPr>
              <a:t>http://www.invalsi.it/invalsi/</a:t>
            </a:r>
            <a:r>
              <a:rPr lang="it-IT" dirty="0" err="1" smtClean="0">
                <a:hlinkClick r:id="rId4"/>
              </a:rPr>
              <a:t>ri</a:t>
            </a:r>
            <a:r>
              <a:rPr lang="it-IT" dirty="0" smtClean="0">
                <a:hlinkClick r:id="rId4"/>
              </a:rPr>
              <a:t>/Pisa2009/documenti/RAPPORTO_PISA_2009.pdf</a:t>
            </a:r>
            <a:endParaRPr lang="it-IT" dirty="0" smtClean="0"/>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332656"/>
            <a:ext cx="4932040" cy="6192688"/>
          </a:xfrm>
        </p:spPr>
        <p:txBody>
          <a:bodyPr>
            <a:noAutofit/>
          </a:bodyPr>
          <a:lstStyle/>
          <a:p>
            <a:pPr>
              <a:buNone/>
            </a:pPr>
            <a:r>
              <a:rPr lang="it-IT" sz="1200" b="1" dirty="0" smtClean="0"/>
              <a:t>1.3 Cosa misura PISA</a:t>
            </a:r>
          </a:p>
          <a:p>
            <a:pPr>
              <a:buNone/>
            </a:pPr>
            <a:r>
              <a:rPr lang="it-IT" sz="1200" dirty="0" smtClean="0"/>
              <a:t>Il concetto di </a:t>
            </a:r>
            <a:r>
              <a:rPr lang="it-IT" sz="1200" i="1" dirty="0" err="1" smtClean="0"/>
              <a:t>literacy</a:t>
            </a:r>
            <a:r>
              <a:rPr lang="it-IT" sz="1200" i="1" dirty="0" smtClean="0"/>
              <a:t> in lettura </a:t>
            </a:r>
            <a:r>
              <a:rPr lang="it-IT" sz="1200" dirty="0" smtClean="0"/>
              <a:t>si riferisce a una competenza</a:t>
            </a:r>
          </a:p>
          <a:p>
            <a:pPr>
              <a:buNone/>
            </a:pPr>
            <a:r>
              <a:rPr lang="it-IT" sz="1200" dirty="0" smtClean="0"/>
              <a:t>molto più complessa della semplice decodifica e</a:t>
            </a:r>
          </a:p>
          <a:p>
            <a:pPr>
              <a:buNone/>
            </a:pPr>
            <a:r>
              <a:rPr lang="it-IT" sz="1200" dirty="0" smtClean="0"/>
              <a:t>riproduzione di segni </a:t>
            </a:r>
            <a:r>
              <a:rPr lang="it-IT" sz="1200" b="1" i="1" dirty="0" smtClean="0"/>
              <a:t>La </a:t>
            </a:r>
            <a:r>
              <a:rPr lang="it-IT" sz="1200" b="1" i="1" dirty="0" err="1" smtClean="0"/>
              <a:t>literacy</a:t>
            </a:r>
            <a:r>
              <a:rPr lang="it-IT" sz="1200" b="1" i="1" dirty="0" smtClean="0"/>
              <a:t> si acquisisce nel</a:t>
            </a:r>
          </a:p>
          <a:p>
            <a:pPr>
              <a:buNone/>
            </a:pPr>
            <a:r>
              <a:rPr lang="it-IT" sz="1200" b="1" i="1" dirty="0" smtClean="0"/>
              <a:t>corso di tutta la vita e non soltanto a scuola</a:t>
            </a:r>
          </a:p>
          <a:p>
            <a:pPr>
              <a:buNone/>
            </a:pPr>
            <a:r>
              <a:rPr lang="it-IT" sz="1200" dirty="0" smtClean="0"/>
              <a:t>Le rilevazioni PISA si basano su un impianto teorico e concettuale (</a:t>
            </a:r>
            <a:r>
              <a:rPr lang="it-IT" sz="1200" i="1" dirty="0" err="1" smtClean="0"/>
              <a:t>framework</a:t>
            </a:r>
            <a:r>
              <a:rPr lang="it-IT" sz="1200" i="1" dirty="0" smtClean="0"/>
              <a:t>) </a:t>
            </a:r>
            <a:r>
              <a:rPr lang="it-IT" sz="1200" dirty="0" smtClean="0"/>
              <a:t>elaborato da esperti internazionali e ratificato dai governi dei paesi</a:t>
            </a:r>
          </a:p>
          <a:p>
            <a:pPr>
              <a:buNone/>
            </a:pPr>
            <a:r>
              <a:rPr lang="it-IT" sz="1200" dirty="0" smtClean="0"/>
              <a:t>partecipanti tramite i loro rappresentanti nel </a:t>
            </a:r>
            <a:r>
              <a:rPr lang="it-IT" sz="1200" i="1" dirty="0" err="1" smtClean="0"/>
              <a:t>Governing</a:t>
            </a:r>
            <a:r>
              <a:rPr lang="it-IT" sz="1200" i="1" dirty="0" smtClean="0"/>
              <a:t> </a:t>
            </a:r>
            <a:r>
              <a:rPr lang="it-IT" sz="1200" i="1" dirty="0" err="1" smtClean="0"/>
              <a:t>Board</a:t>
            </a:r>
            <a:r>
              <a:rPr lang="it-IT" sz="1200" i="1" dirty="0" smtClean="0"/>
              <a:t>.11</a:t>
            </a:r>
          </a:p>
          <a:p>
            <a:pPr>
              <a:buNone/>
            </a:pPr>
            <a:r>
              <a:rPr lang="it-IT" sz="1200" dirty="0" smtClean="0"/>
              <a:t>Il </a:t>
            </a:r>
            <a:r>
              <a:rPr lang="it-IT" sz="1200" i="1" dirty="0" err="1" smtClean="0"/>
              <a:t>framework</a:t>
            </a:r>
            <a:r>
              <a:rPr lang="it-IT" sz="1200" i="1" dirty="0" smtClean="0"/>
              <a:t> presenta il concetto di </a:t>
            </a:r>
            <a:r>
              <a:rPr lang="it-IT" sz="1200" i="1" dirty="0" err="1" smtClean="0"/>
              <a:t>literacy</a:t>
            </a:r>
            <a:r>
              <a:rPr lang="it-IT" sz="1200" i="1" dirty="0" smtClean="0"/>
              <a:t> in generale, che può essere</a:t>
            </a:r>
          </a:p>
          <a:p>
            <a:pPr>
              <a:buNone/>
            </a:pPr>
            <a:r>
              <a:rPr lang="it-IT" sz="1200" dirty="0" smtClean="0"/>
              <a:t>definito come la capacità di attingere a ciò che si è appreso e applicarlo a</a:t>
            </a:r>
          </a:p>
          <a:p>
            <a:pPr>
              <a:buNone/>
            </a:pPr>
            <a:r>
              <a:rPr lang="it-IT" sz="1200" dirty="0" smtClean="0"/>
              <a:t>situazioni e contesti di vita reale, nonché la padronanza nell’analizzare,</a:t>
            </a:r>
          </a:p>
          <a:p>
            <a:pPr>
              <a:buNone/>
            </a:pPr>
            <a:r>
              <a:rPr lang="it-IT" sz="1200" dirty="0" smtClean="0"/>
              <a:t>ragionare e comunicare efficacemente nell’ambito del processo di</a:t>
            </a:r>
          </a:p>
          <a:p>
            <a:pPr>
              <a:buNone/>
            </a:pPr>
            <a:r>
              <a:rPr lang="it-IT" sz="1200" dirty="0" smtClean="0"/>
              <a:t>individuazione, interpretazione e soluzione dei problemi in una varietà di</a:t>
            </a:r>
          </a:p>
          <a:p>
            <a:pPr>
              <a:buNone/>
            </a:pPr>
            <a:r>
              <a:rPr lang="it-IT" sz="1200" dirty="0" smtClean="0"/>
              <a:t>situazioni.</a:t>
            </a:r>
          </a:p>
          <a:p>
            <a:pPr>
              <a:buNone/>
            </a:pPr>
            <a:r>
              <a:rPr lang="it-IT" sz="1200" dirty="0" smtClean="0"/>
              <a:t>Il concetto di </a:t>
            </a:r>
            <a:r>
              <a:rPr lang="it-IT" sz="1200" i="1" dirty="0" err="1" smtClean="0"/>
              <a:t>literacy</a:t>
            </a:r>
            <a:r>
              <a:rPr lang="it-IT" sz="1200" i="1" dirty="0" smtClean="0"/>
              <a:t> in lettura in PISA va oltre la considerazione della</a:t>
            </a:r>
          </a:p>
          <a:p>
            <a:pPr>
              <a:buNone/>
            </a:pPr>
            <a:r>
              <a:rPr lang="it-IT" sz="1200" dirty="0" smtClean="0"/>
              <a:t>semplice abilità di leggere e scrivere intese come decodifica e riproduzione di segni. La </a:t>
            </a:r>
            <a:r>
              <a:rPr lang="it-IT" sz="1200" i="1" dirty="0" err="1" smtClean="0"/>
              <a:t>literacy</a:t>
            </a:r>
            <a:r>
              <a:rPr lang="it-IT" sz="1200" i="1" dirty="0" smtClean="0"/>
              <a:t> è intesa non come una competenza presente o assente in un </a:t>
            </a:r>
            <a:r>
              <a:rPr lang="it-IT" sz="1200" dirty="0" smtClean="0"/>
              <a:t>individuo, bensì come un </a:t>
            </a:r>
            <a:r>
              <a:rPr lang="it-IT" sz="1200" i="1" dirty="0" smtClean="0"/>
              <a:t>continuum sul quale differenti gradazioni di </a:t>
            </a:r>
            <a:r>
              <a:rPr lang="it-IT" sz="1200" dirty="0" smtClean="0"/>
              <a:t>padronanza sono individuabili, ma che consente anche di identificare un punto sotto il quale la competenza posseduta può essere considerata inadeguata.</a:t>
            </a:r>
          </a:p>
          <a:p>
            <a:pPr>
              <a:buNone/>
            </a:pPr>
            <a:r>
              <a:rPr lang="it-IT" sz="1200" dirty="0" smtClean="0"/>
              <a:t>L’acquisizione della </a:t>
            </a:r>
            <a:r>
              <a:rPr lang="it-IT" sz="1200" i="1" dirty="0" err="1" smtClean="0"/>
              <a:t>literacy</a:t>
            </a:r>
            <a:r>
              <a:rPr lang="it-IT" sz="1200" i="1" dirty="0" smtClean="0"/>
              <a:t> è un processo che ha luogo durante tutta la vita e</a:t>
            </a:r>
          </a:p>
          <a:p>
            <a:pPr>
              <a:buNone/>
            </a:pPr>
            <a:r>
              <a:rPr lang="it-IT" sz="1200" dirty="0" smtClean="0"/>
              <a:t>non avviene soltanto a scuola o negli altri contesti di istruzione formale, ma</a:t>
            </a:r>
          </a:p>
          <a:p>
            <a:pPr>
              <a:buNone/>
            </a:pPr>
            <a:r>
              <a:rPr lang="it-IT" sz="1200" dirty="0" smtClean="0"/>
              <a:t>anche attraverso interazioni con i familiari, i pari, i colleghi e la comunità in</a:t>
            </a:r>
          </a:p>
          <a:p>
            <a:pPr>
              <a:buNone/>
            </a:pPr>
            <a:r>
              <a:rPr lang="it-IT" sz="1200" dirty="0" smtClean="0"/>
              <a:t>generale. I quindicenni non hanno già appreso tutto ciò di cui avranno bisogno</a:t>
            </a:r>
          </a:p>
          <a:p>
            <a:pPr>
              <a:buNone/>
            </a:pPr>
            <a:r>
              <a:rPr lang="it-IT" sz="1200" dirty="0" smtClean="0"/>
              <a:t>nella loro vita adulta, ma dovrebbero tuttavia avere una conoscenza</a:t>
            </a:r>
            <a:endParaRPr lang="it-IT" sz="1200" dirty="0"/>
          </a:p>
        </p:txBody>
      </p:sp>
      <p:sp>
        <p:nvSpPr>
          <p:cNvPr id="6" name="Segnaposto contenuto 5"/>
          <p:cNvSpPr>
            <a:spLocks noGrp="1"/>
          </p:cNvSpPr>
          <p:nvPr>
            <p:ph sz="half" idx="2"/>
          </p:nvPr>
        </p:nvSpPr>
        <p:spPr>
          <a:xfrm>
            <a:off x="4957192" y="332656"/>
            <a:ext cx="4186808" cy="5793507"/>
          </a:xfrm>
        </p:spPr>
        <p:txBody>
          <a:bodyPr>
            <a:noAutofit/>
          </a:bodyPr>
          <a:lstStyle/>
          <a:p>
            <a:pPr>
              <a:buNone/>
            </a:pPr>
            <a:r>
              <a:rPr lang="it-IT" sz="1000" dirty="0" smtClean="0"/>
              <a:t>abbastanza solida in aree quali la lettura, la matematica e le scienze. Essi</a:t>
            </a:r>
          </a:p>
          <a:p>
            <a:pPr>
              <a:buNone/>
            </a:pPr>
            <a:r>
              <a:rPr lang="it-IT" sz="1000" dirty="0" smtClean="0"/>
              <a:t>hanno anche necessità di comprendere i processi </a:t>
            </a:r>
            <a:r>
              <a:rPr lang="it-IT" sz="1000" dirty="0" err="1" smtClean="0"/>
              <a:t>metacognitivi</a:t>
            </a:r>
            <a:r>
              <a:rPr lang="it-IT" sz="1000" dirty="0" smtClean="0"/>
              <a:t> fondamentali</a:t>
            </a:r>
          </a:p>
          <a:p>
            <a:pPr>
              <a:buNone/>
            </a:pPr>
            <a:r>
              <a:rPr lang="it-IT" sz="1000" dirty="0" smtClean="0"/>
              <a:t>per applicare tali conoscenze in modo flessibile nelle differenti situazioni.</a:t>
            </a:r>
          </a:p>
          <a:p>
            <a:pPr>
              <a:buNone/>
            </a:pPr>
            <a:r>
              <a:rPr lang="it-IT" sz="1000" dirty="0" smtClean="0"/>
              <a:t>Un altro obiettivo di PISA è quello di esplorare le strategie di apprendimento</a:t>
            </a:r>
          </a:p>
          <a:p>
            <a:pPr>
              <a:buNone/>
            </a:pPr>
            <a:r>
              <a:rPr lang="it-IT" sz="1000" dirty="0" smtClean="0"/>
              <a:t>degli studenti, la loro motivazione a studiare, i loro interessi, atteggiamenti e</a:t>
            </a:r>
          </a:p>
          <a:p>
            <a:pPr>
              <a:buNone/>
            </a:pPr>
            <a:r>
              <a:rPr lang="it-IT" sz="1000" dirty="0" smtClean="0"/>
              <a:t>convinzioni relativi a diversi argomenti, con particolare riferimento a quelli</a:t>
            </a:r>
          </a:p>
          <a:p>
            <a:pPr>
              <a:buNone/>
            </a:pPr>
            <a:r>
              <a:rPr lang="it-IT" sz="1000" dirty="0" smtClean="0"/>
              <a:t>connessi all’ambito di indagine principale. Si è iniziato a indagare questo</a:t>
            </a:r>
          </a:p>
          <a:p>
            <a:pPr>
              <a:buNone/>
            </a:pPr>
            <a:r>
              <a:rPr lang="it-IT" sz="1000" dirty="0" smtClean="0"/>
              <a:t>aspetto fin dall’edizione del 2000, nella quale era presente un questionario </a:t>
            </a:r>
            <a:r>
              <a:rPr lang="it-IT" sz="1000" i="1" dirty="0" smtClean="0"/>
              <a:t>ad</a:t>
            </a:r>
          </a:p>
          <a:p>
            <a:pPr>
              <a:buNone/>
            </a:pPr>
            <a:r>
              <a:rPr lang="it-IT" sz="1000" i="1" dirty="0" smtClean="0"/>
              <a:t>hoc sulle competenze cross‐curricolari, diventato poi, nella prova sul campo di</a:t>
            </a:r>
          </a:p>
          <a:p>
            <a:pPr>
              <a:buNone/>
            </a:pPr>
            <a:r>
              <a:rPr lang="it-IT" sz="1000" dirty="0" smtClean="0"/>
              <a:t>PISA 2003, questionario di autoregolazione dell’apprendimento che, nello</a:t>
            </a:r>
          </a:p>
          <a:p>
            <a:pPr>
              <a:buNone/>
            </a:pPr>
            <a:r>
              <a:rPr lang="it-IT" sz="1000" dirty="0" smtClean="0"/>
              <a:t>studio principale dello stesso ciclo, è stato inglobato nel questionario studente</a:t>
            </a:r>
          </a:p>
          <a:p>
            <a:pPr>
              <a:buNone/>
            </a:pPr>
            <a:r>
              <a:rPr lang="it-IT" sz="1000" dirty="0" smtClean="0"/>
              <a:t>e quindi, seppur subendo una riduzione, è stato confermato come</a:t>
            </a:r>
          </a:p>
          <a:p>
            <a:pPr>
              <a:buNone/>
            </a:pPr>
            <a:r>
              <a:rPr lang="it-IT" sz="1000" dirty="0" smtClean="0"/>
              <a:t>fondamentale per analizzare adeguatamente la </a:t>
            </a:r>
            <a:r>
              <a:rPr lang="it-IT" sz="1000" i="1" dirty="0" err="1" smtClean="0"/>
              <a:t>literacy</a:t>
            </a:r>
            <a:r>
              <a:rPr lang="it-IT" sz="1000" i="1" dirty="0" smtClean="0"/>
              <a:t>.</a:t>
            </a:r>
          </a:p>
          <a:p>
            <a:pPr>
              <a:buNone/>
            </a:pPr>
            <a:r>
              <a:rPr lang="it-IT" sz="1000" dirty="0" smtClean="0"/>
              <a:t>In sintesi, il </a:t>
            </a:r>
            <a:r>
              <a:rPr lang="it-IT" sz="1000" dirty="0" err="1" smtClean="0"/>
              <a:t>framework</a:t>
            </a:r>
            <a:r>
              <a:rPr lang="it-IT" sz="1000" dirty="0" smtClean="0"/>
              <a:t> di PISA considera le seguenti aree di valutazione:</a:t>
            </a:r>
          </a:p>
          <a:p>
            <a:pPr>
              <a:buNone/>
            </a:pPr>
            <a:r>
              <a:rPr lang="it-IT" sz="1000" dirty="0" smtClean="0"/>
              <a:t> le conoscenze fondamentali degli studenti in ciascun ambito di indagine;</a:t>
            </a:r>
          </a:p>
          <a:p>
            <a:pPr>
              <a:buNone/>
            </a:pPr>
            <a:r>
              <a:rPr lang="it-IT" sz="1000" dirty="0" smtClean="0"/>
              <a:t> le competenze che gli studenti debbono saper utilizzare in ciascun</a:t>
            </a:r>
          </a:p>
          <a:p>
            <a:pPr>
              <a:buNone/>
            </a:pPr>
            <a:r>
              <a:rPr lang="it-IT" sz="1000" dirty="0" smtClean="0"/>
              <a:t>ambito di indagine;</a:t>
            </a:r>
          </a:p>
          <a:p>
            <a:pPr>
              <a:buNone/>
            </a:pPr>
            <a:r>
              <a:rPr lang="it-IT" sz="1000" dirty="0" smtClean="0"/>
              <a:t> i contesti nei quali gli studenti possono incontrare situazioni</a:t>
            </a:r>
          </a:p>
          <a:p>
            <a:pPr>
              <a:buNone/>
            </a:pPr>
            <a:r>
              <a:rPr lang="it-IT" sz="1000" dirty="0" smtClean="0"/>
              <a:t>problematiche da risolvere;</a:t>
            </a:r>
          </a:p>
          <a:p>
            <a:pPr>
              <a:buNone/>
            </a:pPr>
            <a:r>
              <a:rPr lang="it-IT" sz="1000" dirty="0" smtClean="0"/>
              <a:t> gli atteggiamenti e le disposizioni degli studenti nei confronti</a:t>
            </a:r>
          </a:p>
          <a:p>
            <a:pPr>
              <a:buNone/>
            </a:pPr>
            <a:r>
              <a:rPr lang="it-IT" sz="1000" dirty="0" smtClean="0"/>
              <a:t>dell’apprendimento.</a:t>
            </a:r>
          </a:p>
          <a:p>
            <a:pPr>
              <a:buNone/>
            </a:pPr>
            <a:endParaRPr lang="it-IT" sz="1000" dirty="0" smtClean="0"/>
          </a:p>
          <a:p>
            <a:pPr>
              <a:buNone/>
            </a:pPr>
            <a:r>
              <a:rPr lang="it-IT" sz="1000" b="1" dirty="0" smtClean="0"/>
              <a:t>1.4 Gli strumenti </a:t>
            </a:r>
            <a:r>
              <a:rPr lang="it-IT" sz="1000" b="1" i="1" dirty="0" smtClean="0"/>
              <a:t>In PISA 2009 le prove cognitive di lettura, matematica e scienze erano organizzate in 13 fascicoli I quesiti possono assumere</a:t>
            </a:r>
          </a:p>
          <a:p>
            <a:pPr>
              <a:buNone/>
            </a:pPr>
            <a:r>
              <a:rPr lang="it-IT" sz="1000" b="1" i="1" dirty="0" smtClean="0"/>
              <a:t>vari formati</a:t>
            </a:r>
          </a:p>
          <a:p>
            <a:pPr>
              <a:buNone/>
            </a:pPr>
            <a:r>
              <a:rPr lang="it-IT" sz="1000" dirty="0" smtClean="0"/>
              <a:t>Le prove cognitive utilizzate in PISA sono costituite da </a:t>
            </a:r>
            <a:r>
              <a:rPr lang="it-IT" sz="1000" i="1" dirty="0" smtClean="0"/>
              <a:t>unità, ciascuna delle</a:t>
            </a:r>
          </a:p>
          <a:p>
            <a:pPr>
              <a:buNone/>
            </a:pPr>
            <a:r>
              <a:rPr lang="it-IT" sz="1000" dirty="0" smtClean="0"/>
              <a:t>quali consiste di uno </a:t>
            </a:r>
            <a:r>
              <a:rPr lang="it-IT" sz="1000" i="1" dirty="0" smtClean="0"/>
              <a:t>stimolo – che può essere un testo, un grafico, una</a:t>
            </a:r>
          </a:p>
          <a:p>
            <a:pPr>
              <a:buNone/>
            </a:pPr>
            <a:r>
              <a:rPr lang="it-IT" sz="1000" dirty="0" smtClean="0"/>
              <a:t>tabella, un modulo – e da una serie di </a:t>
            </a:r>
            <a:r>
              <a:rPr lang="it-IT" sz="1000" i="1" dirty="0" smtClean="0"/>
              <a:t>domande (item) su diversi aspetti dello</a:t>
            </a:r>
          </a:p>
          <a:p>
            <a:pPr>
              <a:buNone/>
            </a:pPr>
            <a:r>
              <a:rPr lang="it-IT" sz="1000" dirty="0" smtClean="0"/>
              <a:t>stimolo, costruite in modo tale da richiedere compiti “autentici”, ovvero</a:t>
            </a:r>
          </a:p>
          <a:p>
            <a:pPr>
              <a:buNone/>
            </a:pPr>
            <a:r>
              <a:rPr lang="it-IT" sz="1000" dirty="0" smtClean="0"/>
              <a:t>quanto</a:t>
            </a:r>
            <a:endParaRPr lang="it-IT" sz="10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46</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1824038" y="595313"/>
            <a:ext cx="5495925"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47</a:t>
            </a:fld>
            <a:endParaRPr lang="it-IT"/>
          </a:p>
        </p:txBody>
      </p:sp>
      <p:pic>
        <p:nvPicPr>
          <p:cNvPr id="5122" name="Picture 2"/>
          <p:cNvPicPr>
            <a:picLocks noChangeAspect="1" noChangeArrowheads="1"/>
          </p:cNvPicPr>
          <p:nvPr/>
        </p:nvPicPr>
        <p:blipFill>
          <a:blip r:embed="rId2" cstate="print"/>
          <a:srcRect/>
          <a:stretch>
            <a:fillRect/>
          </a:stretch>
        </p:blipFill>
        <p:spPr bwMode="auto">
          <a:xfrm>
            <a:off x="1771650" y="157163"/>
            <a:ext cx="5600700" cy="654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48</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68560" y="260648"/>
            <a:ext cx="12959408" cy="728966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Forse dal 2017-2018 una valutazione alfabetica:</a:t>
            </a:r>
          </a:p>
          <a:p>
            <a:r>
              <a:rPr lang="it-IT" dirty="0" smtClean="0"/>
              <a:t>A B C D E..</a:t>
            </a:r>
          </a:p>
          <a:p>
            <a:r>
              <a:rPr lang="it-IT" dirty="0" smtClean="0">
                <a:hlinkClick r:id="rId2"/>
              </a:rPr>
              <a:t>https://www.forexinfo.it/Riforma-Scuola-novita-elementari-medie</a:t>
            </a: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5</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Giudizi = Scala ordinale</a:t>
            </a:r>
            <a:endParaRPr lang="it-IT" dirty="0"/>
          </a:p>
        </p:txBody>
      </p:sp>
      <p:sp>
        <p:nvSpPr>
          <p:cNvPr id="3" name="Segnaposto contenuto 2"/>
          <p:cNvSpPr>
            <a:spLocks noGrp="1"/>
          </p:cNvSpPr>
          <p:nvPr>
            <p:ph idx="1"/>
          </p:nvPr>
        </p:nvSpPr>
        <p:spPr>
          <a:xfrm>
            <a:off x="5292080" y="1340768"/>
            <a:ext cx="3682752" cy="5328592"/>
          </a:xfrm>
        </p:spPr>
        <p:txBody>
          <a:bodyPr>
            <a:normAutofit fontScale="70000" lnSpcReduction="20000"/>
          </a:bodyPr>
          <a:lstStyle/>
          <a:p>
            <a:pPr>
              <a:buNone/>
            </a:pPr>
            <a:endParaRPr lang="it-IT" i="1" dirty="0" smtClean="0"/>
          </a:p>
          <a:p>
            <a:pPr>
              <a:buNone/>
            </a:pPr>
            <a:r>
              <a:rPr lang="it-IT" i="1" dirty="0" smtClean="0"/>
              <a:t>Francesco ha preso buono in Matematica e Luisa ha preso ottimo, quindi Luisa ha un risultato migliore di Francesco, si situa più in alto nella graduatoria della sua classe, anche se non è facile dire di quanto, né dire se il suo ottimo corrisponde esattamente all’ottimo ottenuto dalla sua amica Lucia della classe accanto e se (e di quanto) è inferiore al distinto preso in italiano (dato che la prof. di Italiano non dà mai ottimo). </a:t>
            </a:r>
            <a:endParaRPr lang="it-IT" dirty="0" smtClean="0"/>
          </a:p>
          <a:p>
            <a:endParaRPr lang="it-IT" dirty="0"/>
          </a:p>
        </p:txBody>
      </p:sp>
      <p:pic>
        <p:nvPicPr>
          <p:cNvPr id="32770" name="Picture 2" descr="Vecchia scala a pioli"/>
          <p:cNvPicPr>
            <a:picLocks noChangeAspect="1" noChangeArrowheads="1"/>
          </p:cNvPicPr>
          <p:nvPr/>
        </p:nvPicPr>
        <p:blipFill>
          <a:blip r:embed="rId2" cstate="print"/>
          <a:srcRect/>
          <a:stretch>
            <a:fillRect/>
          </a:stretch>
        </p:blipFill>
        <p:spPr bwMode="auto">
          <a:xfrm>
            <a:off x="1" y="1916832"/>
            <a:ext cx="5189764" cy="3456384"/>
          </a:xfrm>
          <a:prstGeom prst="rect">
            <a:avLst/>
          </a:prstGeom>
          <a:noFill/>
        </p:spPr>
      </p:pic>
      <p:sp>
        <p:nvSpPr>
          <p:cNvPr id="5" name="CasellaDiTesto 4"/>
          <p:cNvSpPr txBox="1"/>
          <p:nvPr/>
        </p:nvSpPr>
        <p:spPr>
          <a:xfrm>
            <a:off x="179512" y="2780928"/>
            <a:ext cx="6264696" cy="1754326"/>
          </a:xfrm>
          <a:prstGeom prst="rect">
            <a:avLst/>
          </a:prstGeom>
          <a:noFill/>
        </p:spPr>
        <p:txBody>
          <a:bodyPr wrap="square" rtlCol="0">
            <a:spAutoFit/>
          </a:bodyPr>
          <a:lstStyle/>
          <a:p>
            <a:r>
              <a:rPr lang="it-IT" b="1" dirty="0" smtClean="0">
                <a:solidFill>
                  <a:srgbClr val="FFFF00"/>
                </a:solidFill>
                <a:latin typeface="Aharoni" pitchFamily="2" charset="-79"/>
                <a:cs typeface="Aharoni" pitchFamily="2" charset="-79"/>
              </a:rPr>
              <a:t>				Ottimo</a:t>
            </a:r>
          </a:p>
          <a:p>
            <a:r>
              <a:rPr lang="it-IT" b="1" dirty="0" smtClean="0">
                <a:solidFill>
                  <a:srgbClr val="FFFF00"/>
                </a:solidFill>
                <a:latin typeface="Aharoni" pitchFamily="2" charset="-79"/>
                <a:cs typeface="Aharoni" pitchFamily="2" charset="-79"/>
              </a:rPr>
              <a:t>			Distinto</a:t>
            </a:r>
          </a:p>
          <a:p>
            <a:r>
              <a:rPr lang="it-IT" b="1" dirty="0" smtClean="0">
                <a:solidFill>
                  <a:srgbClr val="FFFF00"/>
                </a:solidFill>
                <a:latin typeface="Aharoni" pitchFamily="2" charset="-79"/>
                <a:cs typeface="Aharoni" pitchFamily="2" charset="-79"/>
              </a:rPr>
              <a:t>		Buono</a:t>
            </a:r>
          </a:p>
          <a:p>
            <a:r>
              <a:rPr lang="it-IT" b="1" dirty="0" smtClean="0">
                <a:solidFill>
                  <a:srgbClr val="FFFF00"/>
                </a:solidFill>
                <a:latin typeface="Aharoni" pitchFamily="2" charset="-79"/>
                <a:cs typeface="Aharoni" pitchFamily="2" charset="-79"/>
              </a:rPr>
              <a:t>	Sufficiente</a:t>
            </a:r>
          </a:p>
          <a:p>
            <a:r>
              <a:rPr lang="it-IT" b="1" dirty="0" smtClean="0">
                <a:solidFill>
                  <a:srgbClr val="FFFF00"/>
                </a:solidFill>
                <a:latin typeface="Aharoni" pitchFamily="2" charset="-79"/>
                <a:cs typeface="Aharoni" pitchFamily="2" charset="-79"/>
              </a:rPr>
              <a:t>Insufficiente</a:t>
            </a:r>
          </a:p>
          <a:p>
            <a:endParaRPr lang="it-IT" b="1" dirty="0">
              <a:latin typeface="Aharoni" pitchFamily="2" charset="-79"/>
              <a:cs typeface="Aharoni" pitchFamily="2" charset="-79"/>
            </a:endParaRPr>
          </a:p>
        </p:txBody>
      </p:sp>
      <p:sp>
        <p:nvSpPr>
          <p:cNvPr id="6" name="Segnaposto numero diapositiva 5"/>
          <p:cNvSpPr>
            <a:spLocks noGrp="1"/>
          </p:cNvSpPr>
          <p:nvPr>
            <p:ph type="sldNum" sz="quarter" idx="12"/>
          </p:nvPr>
        </p:nvSpPr>
        <p:spPr/>
        <p:txBody>
          <a:bodyPr/>
          <a:lstStyle/>
          <a:p>
            <a:fld id="{224943D1-7F23-4A9F-A4DB-5CC9DD087697}"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Possesso titolo di studio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79317716"/>
              </p:ext>
            </p:extLst>
          </p:nvPr>
        </p:nvGraphicFramePr>
        <p:xfrm>
          <a:off x="251520" y="1700808"/>
          <a:ext cx="4752528" cy="3744415"/>
        </p:xfrm>
        <a:graphic>
          <a:graphicData uri="http://schemas.openxmlformats.org/drawingml/2006/table">
            <a:tbl>
              <a:tblPr firstRow="1" firstCol="1" bandRow="1">
                <a:tableStyleId>{5C22544A-7EE6-4342-B048-85BDC9FD1C3A}</a:tableStyleId>
              </a:tblPr>
              <a:tblGrid>
                <a:gridCol w="4752528"/>
              </a:tblGrid>
              <a:tr h="748883">
                <a:tc>
                  <a:txBody>
                    <a:bodyPr/>
                    <a:lstStyle/>
                    <a:p>
                      <a:pPr indent="270510">
                        <a:lnSpc>
                          <a:spcPct val="115000"/>
                        </a:lnSpc>
                        <a:spcBef>
                          <a:spcPts val="1000"/>
                        </a:spcBef>
                        <a:spcAft>
                          <a:spcPts val="0"/>
                        </a:spcAft>
                      </a:pPr>
                      <a:r>
                        <a:rPr lang="it-IT" sz="1800" dirty="0">
                          <a:effectLst/>
                        </a:rPr>
                        <a:t>1. Nessuno</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2. Scuola elementare</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2000" dirty="0">
                          <a:effectLst/>
                        </a:rPr>
                        <a:t>3. Scuola media</a:t>
                      </a:r>
                      <a:r>
                        <a:rPr lang="it-IT" sz="1400" dirty="0">
                          <a:effectLst/>
                        </a:rPr>
                        <a:t> </a:t>
                      </a:r>
                      <a:endParaRPr lang="it-IT" sz="14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4. Diploma di scuola media superiore</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5. Laurea</a:t>
                      </a:r>
                      <a:endParaRPr lang="it-IT" sz="1200" dirty="0">
                        <a:effectLst/>
                        <a:latin typeface="Calibri"/>
                        <a:ea typeface="Times New Roman"/>
                        <a:cs typeface="Times New Roman"/>
                      </a:endParaRPr>
                    </a:p>
                  </a:txBody>
                  <a:tcPr marL="9525" marR="9525" marT="9525" marB="9525" anchor="ctr"/>
                </a:tc>
              </a:tr>
            </a:tbl>
          </a:graphicData>
        </a:graphic>
      </p:graphicFrame>
      <p:sp>
        <p:nvSpPr>
          <p:cNvPr id="5" name="CasellaDiTesto 4"/>
          <p:cNvSpPr txBox="1"/>
          <p:nvPr/>
        </p:nvSpPr>
        <p:spPr>
          <a:xfrm>
            <a:off x="5292080" y="1340768"/>
            <a:ext cx="3168352" cy="4401205"/>
          </a:xfrm>
          <a:prstGeom prst="rect">
            <a:avLst/>
          </a:prstGeom>
          <a:noFill/>
        </p:spPr>
        <p:txBody>
          <a:bodyPr wrap="square" rtlCol="0">
            <a:spAutoFit/>
          </a:bodyPr>
          <a:lstStyle/>
          <a:p>
            <a:r>
              <a:rPr lang="it-IT" sz="2800" dirty="0" smtClean="0"/>
              <a:t>Scala ordinale</a:t>
            </a:r>
          </a:p>
          <a:p>
            <a:endParaRPr lang="it-IT" sz="2800" dirty="0" smtClean="0"/>
          </a:p>
          <a:p>
            <a:r>
              <a:rPr lang="it-IT" sz="2800" dirty="0" smtClean="0"/>
              <a:t>Graduatorie</a:t>
            </a:r>
          </a:p>
          <a:p>
            <a:endParaRPr lang="it-IT" sz="2800" dirty="0" smtClean="0"/>
          </a:p>
          <a:p>
            <a:r>
              <a:rPr lang="it-IT" sz="2800" dirty="0" smtClean="0"/>
              <a:t>Categorie</a:t>
            </a:r>
          </a:p>
          <a:p>
            <a:endParaRPr lang="it-IT" sz="2800" dirty="0" smtClean="0"/>
          </a:p>
          <a:p>
            <a:r>
              <a:rPr lang="it-IT" sz="2800" dirty="0" smtClean="0"/>
              <a:t>Ordinate gerarchicamente</a:t>
            </a:r>
          </a:p>
          <a:p>
            <a:endParaRPr lang="it-IT" sz="2800" dirty="0" smtClean="0"/>
          </a:p>
          <a:p>
            <a:r>
              <a:rPr lang="it-IT" sz="2800" dirty="0" smtClean="0"/>
              <a:t>Distanze non uguali</a:t>
            </a:r>
            <a:endParaRPr lang="it-IT" sz="2800" dirty="0"/>
          </a:p>
        </p:txBody>
      </p:sp>
      <p:sp>
        <p:nvSpPr>
          <p:cNvPr id="6" name="Segnaposto numero diapositiva 5"/>
          <p:cNvSpPr>
            <a:spLocks noGrp="1"/>
          </p:cNvSpPr>
          <p:nvPr>
            <p:ph type="sldNum" sz="quarter" idx="12"/>
          </p:nvPr>
        </p:nvSpPr>
        <p:spPr/>
        <p:txBody>
          <a:bodyPr/>
          <a:lstStyle/>
          <a:p>
            <a:fld id="{224943D1-7F23-4A9F-A4DB-5CC9DD087697}" type="slidenum">
              <a:rPr lang="it-IT" smtClean="0"/>
              <a:pPr/>
              <a:t>7</a:t>
            </a:fld>
            <a:endParaRPr lang="it-IT"/>
          </a:p>
        </p:txBody>
      </p:sp>
    </p:spTree>
    <p:extLst>
      <p:ext uri="{BB962C8B-B14F-4D97-AF65-F5344CB8AC3E}">
        <p14:creationId xmlns:p14="http://schemas.microsoft.com/office/powerpoint/2010/main" val="264327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Scala a intervalli?</a:t>
            </a:r>
            <a:endParaRPr lang="it-IT" dirty="0"/>
          </a:p>
        </p:txBody>
      </p:sp>
      <p:pic>
        <p:nvPicPr>
          <p:cNvPr id="4" name="Picture 4" descr="http://www.nuovashop.com/images/SCALA3.jpg"/>
          <p:cNvPicPr>
            <a:picLocks noGrp="1" noChangeAspect="1" noChangeArrowheads="1"/>
          </p:cNvPicPr>
          <p:nvPr>
            <p:ph idx="1"/>
          </p:nvPr>
        </p:nvPicPr>
        <p:blipFill>
          <a:blip r:embed="rId2" cstate="print"/>
          <a:srcRect/>
          <a:stretch>
            <a:fillRect/>
          </a:stretch>
        </p:blipFill>
        <p:spPr bwMode="auto">
          <a:xfrm>
            <a:off x="1403648" y="1628800"/>
            <a:ext cx="2803583" cy="4525963"/>
          </a:xfrm>
          <a:prstGeom prst="rect">
            <a:avLst/>
          </a:prstGeom>
          <a:noFill/>
        </p:spPr>
      </p:pic>
      <p:sp>
        <p:nvSpPr>
          <p:cNvPr id="5" name="CasellaDiTesto 4"/>
          <p:cNvSpPr txBox="1"/>
          <p:nvPr/>
        </p:nvSpPr>
        <p:spPr>
          <a:xfrm>
            <a:off x="3995936" y="1785590"/>
            <a:ext cx="1296144" cy="3416320"/>
          </a:xfrm>
          <a:prstGeom prst="rect">
            <a:avLst/>
          </a:prstGeom>
          <a:noFill/>
        </p:spPr>
        <p:txBody>
          <a:bodyPr wrap="square" rtlCol="0">
            <a:spAutoFit/>
          </a:bodyPr>
          <a:lstStyle/>
          <a:p>
            <a:r>
              <a:rPr lang="it-IT" dirty="0" smtClean="0"/>
              <a:t>0</a:t>
            </a:r>
          </a:p>
          <a:p>
            <a:r>
              <a:rPr lang="it-IT" dirty="0" smtClean="0"/>
              <a:t>1</a:t>
            </a:r>
          </a:p>
          <a:p>
            <a:r>
              <a:rPr lang="it-IT" dirty="0" smtClean="0"/>
              <a:t>2</a:t>
            </a:r>
          </a:p>
          <a:p>
            <a:r>
              <a:rPr lang="it-IT" dirty="0" smtClean="0"/>
              <a:t>3</a:t>
            </a:r>
          </a:p>
          <a:p>
            <a:r>
              <a:rPr lang="it-IT" dirty="0" smtClean="0"/>
              <a:t>4</a:t>
            </a:r>
          </a:p>
          <a:p>
            <a:r>
              <a:rPr lang="it-IT" dirty="0" smtClean="0"/>
              <a:t>5</a:t>
            </a:r>
          </a:p>
          <a:p>
            <a:r>
              <a:rPr lang="it-IT" dirty="0" smtClean="0"/>
              <a:t>6</a:t>
            </a:r>
          </a:p>
          <a:p>
            <a:r>
              <a:rPr lang="it-IT" dirty="0" smtClean="0"/>
              <a:t>7</a:t>
            </a:r>
          </a:p>
          <a:p>
            <a:r>
              <a:rPr lang="it-IT" dirty="0" smtClean="0"/>
              <a:t>8</a:t>
            </a:r>
          </a:p>
          <a:p>
            <a:r>
              <a:rPr lang="it-IT" dirty="0" smtClean="0"/>
              <a:t>9</a:t>
            </a:r>
          </a:p>
          <a:p>
            <a:r>
              <a:rPr lang="it-IT" dirty="0" smtClean="0"/>
              <a:t>10</a:t>
            </a:r>
          </a:p>
          <a:p>
            <a:endParaRPr lang="it-IT" dirty="0"/>
          </a:p>
        </p:txBody>
      </p:sp>
      <p:sp>
        <p:nvSpPr>
          <p:cNvPr id="6" name="CasellaDiTesto 5"/>
          <p:cNvSpPr txBox="1"/>
          <p:nvPr/>
        </p:nvSpPr>
        <p:spPr>
          <a:xfrm>
            <a:off x="251520" y="2708920"/>
            <a:ext cx="1296144" cy="1569660"/>
          </a:xfrm>
          <a:prstGeom prst="rect">
            <a:avLst/>
          </a:prstGeom>
          <a:noFill/>
        </p:spPr>
        <p:txBody>
          <a:bodyPr wrap="square" rtlCol="0">
            <a:spAutoFit/>
          </a:bodyPr>
          <a:lstStyle/>
          <a:p>
            <a:r>
              <a:rPr lang="it-IT" sz="2400" dirty="0" smtClean="0"/>
              <a:t>Età</a:t>
            </a:r>
          </a:p>
          <a:p>
            <a:r>
              <a:rPr lang="it-IT" sz="2400" dirty="0" smtClean="0"/>
              <a:t>Peso</a:t>
            </a:r>
          </a:p>
          <a:p>
            <a:r>
              <a:rPr lang="it-IT" sz="2400" dirty="0" err="1" smtClean="0"/>
              <a:t>Altezza…</a:t>
            </a:r>
            <a:r>
              <a:rPr lang="it-IT" sz="2400" dirty="0" smtClean="0"/>
              <a:t>.</a:t>
            </a:r>
            <a:endParaRPr lang="it-IT" sz="2400" dirty="0"/>
          </a:p>
        </p:txBody>
      </p:sp>
      <p:sp>
        <p:nvSpPr>
          <p:cNvPr id="7" name="Segnaposto numero diapositiva 6"/>
          <p:cNvSpPr>
            <a:spLocks noGrp="1"/>
          </p:cNvSpPr>
          <p:nvPr>
            <p:ph type="sldNum" sz="quarter" idx="12"/>
          </p:nvPr>
        </p:nvSpPr>
        <p:spPr/>
        <p:txBody>
          <a:bodyPr/>
          <a:lstStyle/>
          <a:p>
            <a:fld id="{224943D1-7F23-4A9F-A4DB-5CC9DD087697}" type="slidenum">
              <a:rPr lang="it-IT" smtClean="0"/>
              <a:pPr/>
              <a:t>8</a:t>
            </a:fld>
            <a:endParaRPr lang="it-IT"/>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947" y="1628800"/>
            <a:ext cx="4732619" cy="406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4608512" cy="6120680"/>
          </a:xfrm>
          <a:prstGeom prst="rect">
            <a:avLst/>
          </a:prstGeom>
          <a:noFill/>
          <a:ln>
            <a:noFill/>
          </a:ln>
        </p:spPr>
      </p:pic>
      <p:sp>
        <p:nvSpPr>
          <p:cNvPr id="3" name="CasellaDiTesto 2"/>
          <p:cNvSpPr txBox="1"/>
          <p:nvPr/>
        </p:nvSpPr>
        <p:spPr>
          <a:xfrm>
            <a:off x="5364088" y="404664"/>
            <a:ext cx="3456384" cy="6001643"/>
          </a:xfrm>
          <a:prstGeom prst="rect">
            <a:avLst/>
          </a:prstGeom>
          <a:noFill/>
        </p:spPr>
        <p:txBody>
          <a:bodyPr wrap="square" rtlCol="0">
            <a:spAutoFit/>
          </a:bodyPr>
          <a:lstStyle/>
          <a:p>
            <a:r>
              <a:rPr lang="it-IT" sz="2400" dirty="0" smtClean="0"/>
              <a:t>I voti in decimi non fanno parte di una scala ad intervalli.</a:t>
            </a:r>
          </a:p>
          <a:p>
            <a:r>
              <a:rPr lang="it-IT" sz="2400" dirty="0" smtClean="0"/>
              <a:t> alcuni gradini sono più ampi:</a:t>
            </a:r>
          </a:p>
          <a:p>
            <a:r>
              <a:rPr lang="it-IT" sz="2400" dirty="0" smtClean="0"/>
              <a:t>6, 6-, 6--, 5e1/2, 5+…</a:t>
            </a:r>
          </a:p>
          <a:p>
            <a:endParaRPr lang="it-IT" sz="2400" dirty="0" smtClean="0"/>
          </a:p>
          <a:p>
            <a:r>
              <a:rPr lang="it-IT" sz="2400" dirty="0" smtClean="0"/>
              <a:t>Non c’è differenza tra:</a:t>
            </a:r>
          </a:p>
          <a:p>
            <a:r>
              <a:rPr lang="it-IT" sz="2400" dirty="0" smtClean="0"/>
              <a:t> la scala dei voti numerici da uno a 10, </a:t>
            </a:r>
          </a:p>
          <a:p>
            <a:r>
              <a:rPr lang="it-IT" sz="2400" dirty="0" smtClean="0"/>
              <a:t>Quella fondata sui giudizi, </a:t>
            </a:r>
          </a:p>
          <a:p>
            <a:r>
              <a:rPr lang="it-IT" sz="2400" dirty="0" smtClean="0"/>
              <a:t>le scale usate in altri paesi (A, B,C,D,F come in America, una scala decrescente).</a:t>
            </a:r>
          </a:p>
          <a:p>
            <a:r>
              <a:rPr lang="en-US" sz="2400" dirty="0" smtClean="0"/>
              <a:t> </a:t>
            </a:r>
            <a:endParaRPr lang="it-IT" sz="2400" dirty="0"/>
          </a:p>
        </p:txBody>
      </p:sp>
      <p:sp>
        <p:nvSpPr>
          <p:cNvPr id="5" name="Segnaposto numero diapositiva 4"/>
          <p:cNvSpPr>
            <a:spLocks noGrp="1"/>
          </p:cNvSpPr>
          <p:nvPr>
            <p:ph type="sldNum" sz="quarter" idx="12"/>
          </p:nvPr>
        </p:nvSpPr>
        <p:spPr/>
        <p:txBody>
          <a:bodyPr/>
          <a:lstStyle/>
          <a:p>
            <a:fld id="{224943D1-7F23-4A9F-A4DB-5CC9DD087697}"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2374</Words>
  <Application>Microsoft Office PowerPoint</Application>
  <PresentationFormat>Presentazione su schermo (4:3)</PresentationFormat>
  <Paragraphs>343</Paragraphs>
  <Slides>49</Slides>
  <Notes>0</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Presentazione standard di PowerPoint</vt:lpstr>
      <vt:lpstr>A proposito della legge 169/2008, nota come decreto Gelmini  </vt:lpstr>
      <vt:lpstr>Articolo 3: </vt:lpstr>
      <vt:lpstr>Dissero:</vt:lpstr>
      <vt:lpstr>Presentazione standard di PowerPoint</vt:lpstr>
      <vt:lpstr>Giudizi = Scala ordinale</vt:lpstr>
      <vt:lpstr>Possesso titolo di studio</vt:lpstr>
      <vt:lpstr>Scala a intervalli?</vt:lpstr>
      <vt:lpstr>Presentazione standard di PowerPoint</vt:lpstr>
      <vt:lpstr>La docimologia </vt:lpstr>
      <vt:lpstr>Termine coniato da Pieron (anni ‘30):</vt:lpstr>
      <vt:lpstr>risultati</vt:lpstr>
      <vt:lpstr>Misurazione ≠ valutazione</vt:lpstr>
      <vt:lpstr>Problemi di cui essere consapevoli: </vt:lpstr>
      <vt:lpstr>Presentazione standard di PowerPoint</vt:lpstr>
      <vt:lpstr>Effetto Alone </vt:lpstr>
      <vt:lpstr>Effetto Pigmalione</vt:lpstr>
      <vt:lpstr>Effetto stereotipo</vt:lpstr>
      <vt:lpstr>Tomasetto:Stereotipo. </vt:lpstr>
      <vt:lpstr>Presentazione standard di PowerPoint</vt:lpstr>
      <vt:lpstr>Presentazione standard di PowerPoint</vt:lpstr>
      <vt:lpstr>Presentazione standard di PowerPoint</vt:lpstr>
      <vt:lpstr>The Matched-Guise Test is </vt:lpstr>
      <vt:lpstr>Presentazione standard di PowerPoint</vt:lpstr>
      <vt:lpstr>Presentazione standard di PowerPoint</vt:lpstr>
      <vt:lpstr>Presentazione standard di PowerPoint</vt:lpstr>
      <vt:lpstr>Presentazione standard di PowerPoint</vt:lpstr>
      <vt:lpstr>Separo misurazione da giudizio: </vt:lpstr>
      <vt:lpstr>Il giudizio</vt:lpstr>
      <vt:lpstr>Dalla misura al giudizio</vt:lpstr>
      <vt:lpstr>Presentazione standard di PowerPoint</vt:lpstr>
      <vt:lpstr>Presentazione standard di PowerPoint</vt:lpstr>
      <vt:lpstr>Valutazione quando e perché?</vt:lpstr>
      <vt:lpstr>Presentazione standard di PowerPoint</vt:lpstr>
      <vt:lpstr>Castoldi (Valutare le competenze, Roma, Carocci, 2009) Ellerani e Zanchin (Valutare per apprendere, Trento, Erikson, 2013)</vt:lpstr>
      <vt:lpstr>La competenza è </vt:lpstr>
      <vt:lpstr>Si è arrivati a questo costrutto</vt:lpstr>
      <vt:lpstr>Funzione delle prove di valutazione </vt:lpstr>
      <vt:lpstr>le rubriche…</vt:lpstr>
      <vt:lpstr>Proposta: un framework</vt:lpstr>
      <vt:lpstr>Rubrica: componenti</vt:lpstr>
      <vt:lpstr>Presentazione standard di PowerPoint</vt:lpstr>
      <vt:lpstr>Dimensione oggettiva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proposito deLLa Legge 169/2008, nota come decreto Gelmini</dc:title>
  <dc:creator>CIRD</dc:creator>
  <cp:lastModifiedBy>Acer</cp:lastModifiedBy>
  <cp:revision>128</cp:revision>
  <dcterms:created xsi:type="dcterms:W3CDTF">2013-01-28T16:26:04Z</dcterms:created>
  <dcterms:modified xsi:type="dcterms:W3CDTF">2017-11-16T12:01:45Z</dcterms:modified>
</cp:coreProperties>
</file>