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34.xml" ContentType="application/vnd.openxmlformats-officedocument.presentationml.notesSlide+xml"/>
  <Override PartName="/ppt/charts/chart9.xml" ContentType="application/vnd.openxmlformats-officedocument.drawingml.chart+xml"/>
  <Override PartName="/ppt/notesSlides/notesSlide35.xml" ContentType="application/vnd.openxmlformats-officedocument.presentationml.notesSlide+xml"/>
  <Override PartName="/ppt/charts/chart10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charts/chart11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2.xml" ContentType="application/vnd.openxmlformats-officedocument.drawingml.chart+xml"/>
  <Override PartName="/ppt/notesSlides/notesSlide50.xml" ContentType="application/vnd.openxmlformats-officedocument.presentationml.notesSlide+xml"/>
  <Override PartName="/ppt/charts/chart13.xml" ContentType="application/vnd.openxmlformats-officedocument.drawingml.chart+xml"/>
  <Override PartName="/ppt/notesSlides/notesSlide51.xml" ContentType="application/vnd.openxmlformats-officedocument.presentationml.notesSlide+xml"/>
  <Override PartName="/ppt/charts/chart14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4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414" r:id="rId3"/>
    <p:sldId id="415" r:id="rId4"/>
    <p:sldId id="514" r:id="rId5"/>
    <p:sldId id="515" r:id="rId6"/>
    <p:sldId id="516" r:id="rId7"/>
    <p:sldId id="587" r:id="rId8"/>
    <p:sldId id="517" r:id="rId9"/>
    <p:sldId id="518" r:id="rId10"/>
    <p:sldId id="519" r:id="rId11"/>
    <p:sldId id="520" r:id="rId12"/>
    <p:sldId id="521" r:id="rId13"/>
    <p:sldId id="523" r:id="rId14"/>
    <p:sldId id="524" r:id="rId15"/>
    <p:sldId id="526" r:id="rId16"/>
    <p:sldId id="525" r:id="rId17"/>
    <p:sldId id="420" r:id="rId18"/>
    <p:sldId id="416" r:id="rId19"/>
    <p:sldId id="419" r:id="rId20"/>
    <p:sldId id="588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3" r:id="rId33"/>
    <p:sldId id="506" r:id="rId34"/>
    <p:sldId id="507" r:id="rId35"/>
    <p:sldId id="508" r:id="rId36"/>
    <p:sldId id="509" r:id="rId37"/>
    <p:sldId id="435" r:id="rId38"/>
    <p:sldId id="436" r:id="rId39"/>
    <p:sldId id="437" r:id="rId40"/>
    <p:sldId id="510" r:id="rId41"/>
    <p:sldId id="585" r:id="rId42"/>
    <p:sldId id="586" r:id="rId43"/>
    <p:sldId id="527" r:id="rId44"/>
    <p:sldId id="528" r:id="rId45"/>
    <p:sldId id="529" r:id="rId46"/>
    <p:sldId id="530" r:id="rId47"/>
    <p:sldId id="531" r:id="rId48"/>
    <p:sldId id="438" r:id="rId49"/>
    <p:sldId id="569" r:id="rId50"/>
    <p:sldId id="570" r:id="rId51"/>
    <p:sldId id="571" r:id="rId52"/>
    <p:sldId id="572" r:id="rId53"/>
    <p:sldId id="573" r:id="rId54"/>
    <p:sldId id="574" r:id="rId55"/>
    <p:sldId id="575" r:id="rId56"/>
    <p:sldId id="576" r:id="rId57"/>
    <p:sldId id="577" r:id="rId58"/>
    <p:sldId id="578" r:id="rId59"/>
    <p:sldId id="579" r:id="rId60"/>
    <p:sldId id="580" r:id="rId61"/>
    <p:sldId id="581" r:id="rId62"/>
    <p:sldId id="582" r:id="rId63"/>
    <p:sldId id="583" r:id="rId64"/>
    <p:sldId id="584" r:id="rId65"/>
    <p:sldId id="511" r:id="rId66"/>
    <p:sldId id="512" r:id="rId67"/>
    <p:sldId id="513" r:id="rId68"/>
    <p:sldId id="449" r:id="rId69"/>
    <p:sldId id="450" r:id="rId70"/>
    <p:sldId id="451" r:id="rId71"/>
    <p:sldId id="452" r:id="rId72"/>
    <p:sldId id="532" r:id="rId73"/>
    <p:sldId id="533" r:id="rId74"/>
    <p:sldId id="534" r:id="rId75"/>
    <p:sldId id="453" r:id="rId76"/>
    <p:sldId id="454" r:id="rId77"/>
    <p:sldId id="563" r:id="rId78"/>
    <p:sldId id="564" r:id="rId79"/>
    <p:sldId id="565" r:id="rId80"/>
    <p:sldId id="566" r:id="rId81"/>
    <p:sldId id="567" r:id="rId82"/>
    <p:sldId id="568" r:id="rId83"/>
    <p:sldId id="555" r:id="rId84"/>
    <p:sldId id="556" r:id="rId85"/>
    <p:sldId id="557" r:id="rId86"/>
    <p:sldId id="558" r:id="rId87"/>
    <p:sldId id="559" r:id="rId88"/>
    <p:sldId id="560" r:id="rId89"/>
    <p:sldId id="561" r:id="rId90"/>
    <p:sldId id="562" r:id="rId91"/>
    <p:sldId id="402" r:id="rId92"/>
    <p:sldId id="403" r:id="rId93"/>
    <p:sldId id="404" r:id="rId94"/>
    <p:sldId id="455" r:id="rId95"/>
    <p:sldId id="456" r:id="rId96"/>
    <p:sldId id="457" r:id="rId97"/>
    <p:sldId id="458" r:id="rId98"/>
    <p:sldId id="459" r:id="rId99"/>
    <p:sldId id="412" r:id="rId100"/>
    <p:sldId id="589" r:id="rId101"/>
    <p:sldId id="590" r:id="rId102"/>
  </p:sldIdLst>
  <p:sldSz cx="9144000" cy="6858000" type="screen4x3"/>
  <p:notesSz cx="6781800" cy="9926638"/>
  <p:defaultTextStyle>
    <a:defPPr>
      <a:defRPr lang="it-IT"/>
    </a:defPPr>
    <a:lvl1pPr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chemeClr val="bg2"/>
      </a:buClr>
      <a:buFont typeface="Monotype Sorts" pitchFamily="2" charset="2"/>
      <a:buChar char="è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94417"/>
    <a:srgbClr val="527A5B"/>
    <a:srgbClr val="BA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33" autoAdjust="0"/>
    <p:restoredTop sz="73890" autoAdjust="0"/>
  </p:normalViewPr>
  <p:slideViewPr>
    <p:cSldViewPr>
      <p:cViewPr varScale="1">
        <p:scale>
          <a:sx n="81" d="100"/>
          <a:sy n="81" d="100"/>
        </p:scale>
        <p:origin x="-24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92"/>
    </p:cViewPr>
  </p:sorterViewPr>
  <p:notesViewPr>
    <p:cSldViewPr>
      <p:cViewPr>
        <p:scale>
          <a:sx n="66" d="100"/>
          <a:sy n="66" d="100"/>
        </p:scale>
        <p:origin x="-1536" y="-72"/>
      </p:cViewPr>
      <p:guideLst>
        <p:guide orient="horz" pos="3125"/>
        <p:guide pos="21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11820330969278E-2"/>
          <c:y val="5.9040590405904071E-2"/>
          <c:w val="0.89125295508274227"/>
          <c:h val="0.815498154981549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Population</c:v>
                </c:pt>
              </c:strCache>
            </c:strRef>
          </c:tx>
          <c:spPr>
            <a:ln w="37226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Sheet1!$A$2:$A$209</c:f>
              <c:numCache>
                <c:formatCode>General</c:formatCode>
                <c:ptCount val="208"/>
                <c:pt idx="0">
                  <c:v>-1000</c:v>
                </c:pt>
                <c:pt idx="1">
                  <c:v>-500</c:v>
                </c:pt>
                <c:pt idx="2">
                  <c:v>0</c:v>
                </c:pt>
                <c:pt idx="3">
                  <c:v>10</c:v>
                </c:pt>
                <c:pt idx="4">
                  <c:v>20</c:v>
                </c:pt>
                <c:pt idx="5">
                  <c:v>30</c:v>
                </c:pt>
                <c:pt idx="6">
                  <c:v>40</c:v>
                </c:pt>
                <c:pt idx="7">
                  <c:v>50</c:v>
                </c:pt>
                <c:pt idx="8">
                  <c:v>60</c:v>
                </c:pt>
                <c:pt idx="9">
                  <c:v>70</c:v>
                </c:pt>
                <c:pt idx="10">
                  <c:v>80</c:v>
                </c:pt>
                <c:pt idx="11">
                  <c:v>90</c:v>
                </c:pt>
                <c:pt idx="12">
                  <c:v>100</c:v>
                </c:pt>
                <c:pt idx="13">
                  <c:v>110</c:v>
                </c:pt>
                <c:pt idx="14">
                  <c:v>120</c:v>
                </c:pt>
                <c:pt idx="15">
                  <c:v>130</c:v>
                </c:pt>
                <c:pt idx="16">
                  <c:v>140</c:v>
                </c:pt>
                <c:pt idx="17">
                  <c:v>150</c:v>
                </c:pt>
                <c:pt idx="18">
                  <c:v>160</c:v>
                </c:pt>
                <c:pt idx="19">
                  <c:v>170</c:v>
                </c:pt>
                <c:pt idx="20">
                  <c:v>180</c:v>
                </c:pt>
                <c:pt idx="21">
                  <c:v>190</c:v>
                </c:pt>
                <c:pt idx="22">
                  <c:v>200</c:v>
                </c:pt>
                <c:pt idx="23">
                  <c:v>210</c:v>
                </c:pt>
                <c:pt idx="24">
                  <c:v>220</c:v>
                </c:pt>
                <c:pt idx="25">
                  <c:v>230</c:v>
                </c:pt>
                <c:pt idx="26">
                  <c:v>240</c:v>
                </c:pt>
                <c:pt idx="27">
                  <c:v>250</c:v>
                </c:pt>
                <c:pt idx="28">
                  <c:v>260</c:v>
                </c:pt>
                <c:pt idx="29">
                  <c:v>270</c:v>
                </c:pt>
                <c:pt idx="30">
                  <c:v>280</c:v>
                </c:pt>
                <c:pt idx="31">
                  <c:v>290</c:v>
                </c:pt>
                <c:pt idx="32">
                  <c:v>300</c:v>
                </c:pt>
                <c:pt idx="33">
                  <c:v>310</c:v>
                </c:pt>
                <c:pt idx="34">
                  <c:v>320</c:v>
                </c:pt>
                <c:pt idx="35">
                  <c:v>330</c:v>
                </c:pt>
                <c:pt idx="36">
                  <c:v>340</c:v>
                </c:pt>
                <c:pt idx="37">
                  <c:v>350</c:v>
                </c:pt>
                <c:pt idx="38">
                  <c:v>360</c:v>
                </c:pt>
                <c:pt idx="39">
                  <c:v>370</c:v>
                </c:pt>
                <c:pt idx="40">
                  <c:v>380</c:v>
                </c:pt>
                <c:pt idx="41">
                  <c:v>390</c:v>
                </c:pt>
                <c:pt idx="42">
                  <c:v>400</c:v>
                </c:pt>
                <c:pt idx="43">
                  <c:v>410</c:v>
                </c:pt>
                <c:pt idx="44">
                  <c:v>420</c:v>
                </c:pt>
                <c:pt idx="45">
                  <c:v>430</c:v>
                </c:pt>
                <c:pt idx="46">
                  <c:v>440</c:v>
                </c:pt>
                <c:pt idx="47">
                  <c:v>450</c:v>
                </c:pt>
                <c:pt idx="48">
                  <c:v>460</c:v>
                </c:pt>
                <c:pt idx="49">
                  <c:v>470</c:v>
                </c:pt>
                <c:pt idx="50">
                  <c:v>480</c:v>
                </c:pt>
                <c:pt idx="51">
                  <c:v>490</c:v>
                </c:pt>
                <c:pt idx="52">
                  <c:v>500</c:v>
                </c:pt>
                <c:pt idx="53">
                  <c:v>510</c:v>
                </c:pt>
                <c:pt idx="54">
                  <c:v>520</c:v>
                </c:pt>
                <c:pt idx="55">
                  <c:v>530</c:v>
                </c:pt>
                <c:pt idx="56">
                  <c:v>540</c:v>
                </c:pt>
                <c:pt idx="57">
                  <c:v>550</c:v>
                </c:pt>
                <c:pt idx="58">
                  <c:v>560</c:v>
                </c:pt>
                <c:pt idx="59">
                  <c:v>570</c:v>
                </c:pt>
                <c:pt idx="60">
                  <c:v>580</c:v>
                </c:pt>
                <c:pt idx="61">
                  <c:v>590</c:v>
                </c:pt>
                <c:pt idx="62">
                  <c:v>600</c:v>
                </c:pt>
                <c:pt idx="63">
                  <c:v>610</c:v>
                </c:pt>
                <c:pt idx="64">
                  <c:v>620</c:v>
                </c:pt>
                <c:pt idx="65">
                  <c:v>630</c:v>
                </c:pt>
                <c:pt idx="66">
                  <c:v>640</c:v>
                </c:pt>
                <c:pt idx="67">
                  <c:v>650</c:v>
                </c:pt>
                <c:pt idx="68">
                  <c:v>660</c:v>
                </c:pt>
                <c:pt idx="69">
                  <c:v>670</c:v>
                </c:pt>
                <c:pt idx="70">
                  <c:v>680</c:v>
                </c:pt>
                <c:pt idx="71">
                  <c:v>690</c:v>
                </c:pt>
                <c:pt idx="72">
                  <c:v>700</c:v>
                </c:pt>
                <c:pt idx="73">
                  <c:v>710</c:v>
                </c:pt>
                <c:pt idx="74">
                  <c:v>720</c:v>
                </c:pt>
                <c:pt idx="75">
                  <c:v>730</c:v>
                </c:pt>
                <c:pt idx="76">
                  <c:v>740</c:v>
                </c:pt>
                <c:pt idx="77">
                  <c:v>750</c:v>
                </c:pt>
                <c:pt idx="78">
                  <c:v>760</c:v>
                </c:pt>
                <c:pt idx="79">
                  <c:v>770</c:v>
                </c:pt>
                <c:pt idx="80">
                  <c:v>780</c:v>
                </c:pt>
                <c:pt idx="81">
                  <c:v>790</c:v>
                </c:pt>
                <c:pt idx="82">
                  <c:v>800</c:v>
                </c:pt>
                <c:pt idx="83">
                  <c:v>810</c:v>
                </c:pt>
                <c:pt idx="84">
                  <c:v>820</c:v>
                </c:pt>
                <c:pt idx="85">
                  <c:v>830</c:v>
                </c:pt>
                <c:pt idx="86">
                  <c:v>840</c:v>
                </c:pt>
                <c:pt idx="87">
                  <c:v>850</c:v>
                </c:pt>
                <c:pt idx="88">
                  <c:v>860</c:v>
                </c:pt>
                <c:pt idx="89">
                  <c:v>870</c:v>
                </c:pt>
                <c:pt idx="90">
                  <c:v>880</c:v>
                </c:pt>
                <c:pt idx="91">
                  <c:v>890</c:v>
                </c:pt>
                <c:pt idx="92">
                  <c:v>900</c:v>
                </c:pt>
                <c:pt idx="93">
                  <c:v>910</c:v>
                </c:pt>
                <c:pt idx="94">
                  <c:v>920</c:v>
                </c:pt>
                <c:pt idx="95">
                  <c:v>930</c:v>
                </c:pt>
                <c:pt idx="96">
                  <c:v>940</c:v>
                </c:pt>
                <c:pt idx="97">
                  <c:v>950</c:v>
                </c:pt>
                <c:pt idx="98">
                  <c:v>960</c:v>
                </c:pt>
                <c:pt idx="99">
                  <c:v>970</c:v>
                </c:pt>
                <c:pt idx="100">
                  <c:v>980</c:v>
                </c:pt>
                <c:pt idx="101">
                  <c:v>990</c:v>
                </c:pt>
                <c:pt idx="102">
                  <c:v>1000</c:v>
                </c:pt>
                <c:pt idx="103">
                  <c:v>1010</c:v>
                </c:pt>
                <c:pt idx="104">
                  <c:v>1020</c:v>
                </c:pt>
                <c:pt idx="105">
                  <c:v>1030</c:v>
                </c:pt>
                <c:pt idx="106">
                  <c:v>1040</c:v>
                </c:pt>
                <c:pt idx="107">
                  <c:v>1050</c:v>
                </c:pt>
                <c:pt idx="108">
                  <c:v>1060</c:v>
                </c:pt>
                <c:pt idx="109">
                  <c:v>1070</c:v>
                </c:pt>
                <c:pt idx="110">
                  <c:v>1080</c:v>
                </c:pt>
                <c:pt idx="111">
                  <c:v>1090</c:v>
                </c:pt>
                <c:pt idx="112">
                  <c:v>1100</c:v>
                </c:pt>
                <c:pt idx="113">
                  <c:v>1110</c:v>
                </c:pt>
                <c:pt idx="114">
                  <c:v>1120</c:v>
                </c:pt>
                <c:pt idx="115">
                  <c:v>1130</c:v>
                </c:pt>
                <c:pt idx="116">
                  <c:v>1140</c:v>
                </c:pt>
                <c:pt idx="117">
                  <c:v>1150</c:v>
                </c:pt>
                <c:pt idx="118">
                  <c:v>1160</c:v>
                </c:pt>
                <c:pt idx="119">
                  <c:v>1170</c:v>
                </c:pt>
                <c:pt idx="120">
                  <c:v>1180</c:v>
                </c:pt>
                <c:pt idx="121">
                  <c:v>1190</c:v>
                </c:pt>
                <c:pt idx="122">
                  <c:v>1200</c:v>
                </c:pt>
                <c:pt idx="123">
                  <c:v>1210</c:v>
                </c:pt>
                <c:pt idx="124">
                  <c:v>1220</c:v>
                </c:pt>
                <c:pt idx="125">
                  <c:v>1230</c:v>
                </c:pt>
                <c:pt idx="126">
                  <c:v>1240</c:v>
                </c:pt>
                <c:pt idx="127">
                  <c:v>1250</c:v>
                </c:pt>
                <c:pt idx="128">
                  <c:v>1260</c:v>
                </c:pt>
                <c:pt idx="129">
                  <c:v>1270</c:v>
                </c:pt>
                <c:pt idx="130">
                  <c:v>1280</c:v>
                </c:pt>
                <c:pt idx="131">
                  <c:v>1290</c:v>
                </c:pt>
                <c:pt idx="132">
                  <c:v>1300</c:v>
                </c:pt>
                <c:pt idx="133">
                  <c:v>1310</c:v>
                </c:pt>
                <c:pt idx="134">
                  <c:v>1320</c:v>
                </c:pt>
                <c:pt idx="135">
                  <c:v>1330</c:v>
                </c:pt>
                <c:pt idx="136">
                  <c:v>1340</c:v>
                </c:pt>
                <c:pt idx="137">
                  <c:v>1350</c:v>
                </c:pt>
                <c:pt idx="138">
                  <c:v>1360</c:v>
                </c:pt>
                <c:pt idx="139">
                  <c:v>1370</c:v>
                </c:pt>
                <c:pt idx="140">
                  <c:v>1380</c:v>
                </c:pt>
                <c:pt idx="141">
                  <c:v>1390</c:v>
                </c:pt>
                <c:pt idx="142">
                  <c:v>1400</c:v>
                </c:pt>
                <c:pt idx="143">
                  <c:v>1410</c:v>
                </c:pt>
                <c:pt idx="144">
                  <c:v>1420</c:v>
                </c:pt>
                <c:pt idx="145">
                  <c:v>1430</c:v>
                </c:pt>
                <c:pt idx="146">
                  <c:v>1440</c:v>
                </c:pt>
                <c:pt idx="147">
                  <c:v>1450</c:v>
                </c:pt>
                <c:pt idx="148">
                  <c:v>1460</c:v>
                </c:pt>
                <c:pt idx="149">
                  <c:v>1470</c:v>
                </c:pt>
                <c:pt idx="150">
                  <c:v>1480</c:v>
                </c:pt>
                <c:pt idx="151">
                  <c:v>1490</c:v>
                </c:pt>
                <c:pt idx="152">
                  <c:v>1500</c:v>
                </c:pt>
                <c:pt idx="153">
                  <c:v>1510</c:v>
                </c:pt>
                <c:pt idx="154">
                  <c:v>1520</c:v>
                </c:pt>
                <c:pt idx="155">
                  <c:v>1530</c:v>
                </c:pt>
                <c:pt idx="156">
                  <c:v>1540</c:v>
                </c:pt>
                <c:pt idx="157">
                  <c:v>1550</c:v>
                </c:pt>
                <c:pt idx="158">
                  <c:v>1560</c:v>
                </c:pt>
                <c:pt idx="159">
                  <c:v>1570</c:v>
                </c:pt>
                <c:pt idx="160">
                  <c:v>1580</c:v>
                </c:pt>
                <c:pt idx="161">
                  <c:v>1590</c:v>
                </c:pt>
                <c:pt idx="162">
                  <c:v>1600</c:v>
                </c:pt>
                <c:pt idx="163">
                  <c:v>1610</c:v>
                </c:pt>
                <c:pt idx="164">
                  <c:v>1620</c:v>
                </c:pt>
                <c:pt idx="165">
                  <c:v>1630</c:v>
                </c:pt>
                <c:pt idx="166">
                  <c:v>1640</c:v>
                </c:pt>
                <c:pt idx="167">
                  <c:v>1650</c:v>
                </c:pt>
                <c:pt idx="168">
                  <c:v>1660</c:v>
                </c:pt>
                <c:pt idx="169">
                  <c:v>1670</c:v>
                </c:pt>
                <c:pt idx="170">
                  <c:v>1680</c:v>
                </c:pt>
                <c:pt idx="171">
                  <c:v>1690</c:v>
                </c:pt>
                <c:pt idx="172">
                  <c:v>1700</c:v>
                </c:pt>
                <c:pt idx="173">
                  <c:v>1710</c:v>
                </c:pt>
                <c:pt idx="174">
                  <c:v>1720</c:v>
                </c:pt>
                <c:pt idx="175">
                  <c:v>1730</c:v>
                </c:pt>
                <c:pt idx="176">
                  <c:v>1740</c:v>
                </c:pt>
                <c:pt idx="177">
                  <c:v>1750</c:v>
                </c:pt>
                <c:pt idx="178">
                  <c:v>1760</c:v>
                </c:pt>
                <c:pt idx="179">
                  <c:v>1770</c:v>
                </c:pt>
                <c:pt idx="180">
                  <c:v>1780</c:v>
                </c:pt>
                <c:pt idx="181">
                  <c:v>1790</c:v>
                </c:pt>
                <c:pt idx="182">
                  <c:v>1800</c:v>
                </c:pt>
                <c:pt idx="183">
                  <c:v>1810</c:v>
                </c:pt>
                <c:pt idx="184">
                  <c:v>1820</c:v>
                </c:pt>
                <c:pt idx="185">
                  <c:v>1830</c:v>
                </c:pt>
                <c:pt idx="186">
                  <c:v>1840</c:v>
                </c:pt>
                <c:pt idx="187">
                  <c:v>1850</c:v>
                </c:pt>
                <c:pt idx="188">
                  <c:v>1860</c:v>
                </c:pt>
                <c:pt idx="189">
                  <c:v>1870</c:v>
                </c:pt>
                <c:pt idx="190">
                  <c:v>1880</c:v>
                </c:pt>
                <c:pt idx="191">
                  <c:v>1890</c:v>
                </c:pt>
                <c:pt idx="192">
                  <c:v>1900</c:v>
                </c:pt>
                <c:pt idx="193">
                  <c:v>1910</c:v>
                </c:pt>
                <c:pt idx="194">
                  <c:v>1920</c:v>
                </c:pt>
                <c:pt idx="195">
                  <c:v>1930</c:v>
                </c:pt>
                <c:pt idx="196">
                  <c:v>1940</c:v>
                </c:pt>
                <c:pt idx="197">
                  <c:v>1950</c:v>
                </c:pt>
                <c:pt idx="198">
                  <c:v>1960</c:v>
                </c:pt>
                <c:pt idx="199">
                  <c:v>1970</c:v>
                </c:pt>
                <c:pt idx="200">
                  <c:v>1980</c:v>
                </c:pt>
                <c:pt idx="201">
                  <c:v>1990</c:v>
                </c:pt>
                <c:pt idx="202">
                  <c:v>2000</c:v>
                </c:pt>
                <c:pt idx="203">
                  <c:v>2010</c:v>
                </c:pt>
                <c:pt idx="204">
                  <c:v>2020</c:v>
                </c:pt>
                <c:pt idx="205">
                  <c:v>2030</c:v>
                </c:pt>
                <c:pt idx="206">
                  <c:v>2040</c:v>
                </c:pt>
                <c:pt idx="207">
                  <c:v>2050</c:v>
                </c:pt>
              </c:numCache>
            </c:numRef>
          </c:xVal>
          <c:yVal>
            <c:numRef>
              <c:f>Sheet1!$B$2:$B$209</c:f>
              <c:numCache>
                <c:formatCode>General</c:formatCode>
                <c:ptCount val="208"/>
                <c:pt idx="0">
                  <c:v>0.05</c:v>
                </c:pt>
                <c:pt idx="1">
                  <c:v>0.1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  <c:pt idx="17">
                  <c:v>0.3</c:v>
                </c:pt>
                <c:pt idx="18">
                  <c:v>0.3</c:v>
                </c:pt>
                <c:pt idx="19">
                  <c:v>0.3</c:v>
                </c:pt>
                <c:pt idx="20">
                  <c:v>0.3</c:v>
                </c:pt>
                <c:pt idx="21">
                  <c:v>0.3</c:v>
                </c:pt>
                <c:pt idx="22">
                  <c:v>0.3</c:v>
                </c:pt>
                <c:pt idx="23">
                  <c:v>0.3</c:v>
                </c:pt>
                <c:pt idx="24">
                  <c:v>0.3</c:v>
                </c:pt>
                <c:pt idx="25">
                  <c:v>0.3</c:v>
                </c:pt>
                <c:pt idx="26">
                  <c:v>0.3</c:v>
                </c:pt>
                <c:pt idx="27">
                  <c:v>0.3</c:v>
                </c:pt>
                <c:pt idx="28">
                  <c:v>0.3</c:v>
                </c:pt>
                <c:pt idx="29">
                  <c:v>0.3</c:v>
                </c:pt>
                <c:pt idx="30">
                  <c:v>0.3</c:v>
                </c:pt>
                <c:pt idx="31">
                  <c:v>0.3</c:v>
                </c:pt>
                <c:pt idx="32">
                  <c:v>0.3</c:v>
                </c:pt>
                <c:pt idx="33">
                  <c:v>0.3</c:v>
                </c:pt>
                <c:pt idx="34">
                  <c:v>0.3</c:v>
                </c:pt>
                <c:pt idx="35">
                  <c:v>0.3</c:v>
                </c:pt>
                <c:pt idx="36">
                  <c:v>0.3</c:v>
                </c:pt>
                <c:pt idx="37">
                  <c:v>0.3</c:v>
                </c:pt>
                <c:pt idx="38">
                  <c:v>0.3</c:v>
                </c:pt>
                <c:pt idx="39">
                  <c:v>0.3</c:v>
                </c:pt>
                <c:pt idx="40">
                  <c:v>0.3</c:v>
                </c:pt>
                <c:pt idx="41">
                  <c:v>0.3</c:v>
                </c:pt>
                <c:pt idx="42">
                  <c:v>0.3</c:v>
                </c:pt>
                <c:pt idx="43">
                  <c:v>0.3</c:v>
                </c:pt>
                <c:pt idx="44">
                  <c:v>0.3</c:v>
                </c:pt>
                <c:pt idx="45">
                  <c:v>0.3</c:v>
                </c:pt>
                <c:pt idx="46">
                  <c:v>0.3</c:v>
                </c:pt>
                <c:pt idx="47">
                  <c:v>0.3</c:v>
                </c:pt>
                <c:pt idx="48">
                  <c:v>0.3</c:v>
                </c:pt>
                <c:pt idx="49">
                  <c:v>0.3</c:v>
                </c:pt>
                <c:pt idx="50">
                  <c:v>0.3</c:v>
                </c:pt>
                <c:pt idx="51">
                  <c:v>0.3</c:v>
                </c:pt>
                <c:pt idx="52">
                  <c:v>0.31</c:v>
                </c:pt>
                <c:pt idx="53">
                  <c:v>0.31</c:v>
                </c:pt>
                <c:pt idx="54">
                  <c:v>0.31</c:v>
                </c:pt>
                <c:pt idx="55">
                  <c:v>0.31</c:v>
                </c:pt>
                <c:pt idx="56">
                  <c:v>0.31</c:v>
                </c:pt>
                <c:pt idx="57">
                  <c:v>0.31</c:v>
                </c:pt>
                <c:pt idx="58">
                  <c:v>0.31</c:v>
                </c:pt>
                <c:pt idx="59">
                  <c:v>0.31</c:v>
                </c:pt>
                <c:pt idx="60">
                  <c:v>0.31</c:v>
                </c:pt>
                <c:pt idx="61">
                  <c:v>0.31</c:v>
                </c:pt>
                <c:pt idx="62">
                  <c:v>0.31</c:v>
                </c:pt>
                <c:pt idx="63">
                  <c:v>0.31</c:v>
                </c:pt>
                <c:pt idx="64">
                  <c:v>0.31</c:v>
                </c:pt>
                <c:pt idx="65">
                  <c:v>0.31</c:v>
                </c:pt>
                <c:pt idx="66">
                  <c:v>0.31</c:v>
                </c:pt>
                <c:pt idx="67">
                  <c:v>0.31</c:v>
                </c:pt>
                <c:pt idx="68">
                  <c:v>0.31</c:v>
                </c:pt>
                <c:pt idx="69">
                  <c:v>0.31</c:v>
                </c:pt>
                <c:pt idx="70">
                  <c:v>0.31</c:v>
                </c:pt>
                <c:pt idx="71">
                  <c:v>0.31</c:v>
                </c:pt>
                <c:pt idx="72">
                  <c:v>0.31</c:v>
                </c:pt>
                <c:pt idx="73">
                  <c:v>0.31</c:v>
                </c:pt>
                <c:pt idx="74">
                  <c:v>0.31</c:v>
                </c:pt>
                <c:pt idx="75">
                  <c:v>0.31</c:v>
                </c:pt>
                <c:pt idx="76">
                  <c:v>0.31</c:v>
                </c:pt>
                <c:pt idx="77">
                  <c:v>0.31</c:v>
                </c:pt>
                <c:pt idx="78">
                  <c:v>0.31</c:v>
                </c:pt>
                <c:pt idx="79">
                  <c:v>0.31</c:v>
                </c:pt>
                <c:pt idx="80">
                  <c:v>0.31</c:v>
                </c:pt>
                <c:pt idx="81">
                  <c:v>0.31</c:v>
                </c:pt>
                <c:pt idx="82">
                  <c:v>0.31</c:v>
                </c:pt>
                <c:pt idx="83">
                  <c:v>0.31</c:v>
                </c:pt>
                <c:pt idx="84">
                  <c:v>0.31</c:v>
                </c:pt>
                <c:pt idx="85">
                  <c:v>0.31</c:v>
                </c:pt>
                <c:pt idx="86">
                  <c:v>0.31</c:v>
                </c:pt>
                <c:pt idx="87">
                  <c:v>0.31</c:v>
                </c:pt>
                <c:pt idx="88">
                  <c:v>0.31</c:v>
                </c:pt>
                <c:pt idx="89">
                  <c:v>0.31</c:v>
                </c:pt>
                <c:pt idx="90">
                  <c:v>0.31</c:v>
                </c:pt>
                <c:pt idx="91">
                  <c:v>0.31</c:v>
                </c:pt>
                <c:pt idx="92">
                  <c:v>0.31</c:v>
                </c:pt>
                <c:pt idx="93">
                  <c:v>0.31</c:v>
                </c:pt>
                <c:pt idx="94">
                  <c:v>0.31</c:v>
                </c:pt>
                <c:pt idx="95">
                  <c:v>0.31</c:v>
                </c:pt>
                <c:pt idx="96">
                  <c:v>0.31</c:v>
                </c:pt>
                <c:pt idx="97">
                  <c:v>0.31</c:v>
                </c:pt>
                <c:pt idx="98">
                  <c:v>0.31</c:v>
                </c:pt>
                <c:pt idx="99">
                  <c:v>0.31</c:v>
                </c:pt>
                <c:pt idx="100">
                  <c:v>0.31</c:v>
                </c:pt>
                <c:pt idx="101">
                  <c:v>0.31</c:v>
                </c:pt>
                <c:pt idx="102">
                  <c:v>0.31</c:v>
                </c:pt>
                <c:pt idx="103">
                  <c:v>0.31</c:v>
                </c:pt>
                <c:pt idx="104">
                  <c:v>0.32</c:v>
                </c:pt>
                <c:pt idx="105">
                  <c:v>0.32</c:v>
                </c:pt>
                <c:pt idx="106">
                  <c:v>0.32</c:v>
                </c:pt>
                <c:pt idx="107">
                  <c:v>0.33</c:v>
                </c:pt>
                <c:pt idx="108">
                  <c:v>0.33</c:v>
                </c:pt>
                <c:pt idx="109">
                  <c:v>0.34</c:v>
                </c:pt>
                <c:pt idx="110">
                  <c:v>0.34</c:v>
                </c:pt>
                <c:pt idx="111">
                  <c:v>0.34</c:v>
                </c:pt>
                <c:pt idx="112">
                  <c:v>0.35</c:v>
                </c:pt>
                <c:pt idx="113">
                  <c:v>0.35</c:v>
                </c:pt>
                <c:pt idx="114">
                  <c:v>0.35</c:v>
                </c:pt>
                <c:pt idx="115">
                  <c:v>0.36</c:v>
                </c:pt>
                <c:pt idx="116">
                  <c:v>0.36</c:v>
                </c:pt>
                <c:pt idx="117">
                  <c:v>0.36</c:v>
                </c:pt>
                <c:pt idx="118">
                  <c:v>0.37</c:v>
                </c:pt>
                <c:pt idx="119">
                  <c:v>0.37</c:v>
                </c:pt>
                <c:pt idx="120">
                  <c:v>0.37</c:v>
                </c:pt>
                <c:pt idx="121">
                  <c:v>0.38</c:v>
                </c:pt>
                <c:pt idx="122">
                  <c:v>0.38</c:v>
                </c:pt>
                <c:pt idx="123">
                  <c:v>0.39</c:v>
                </c:pt>
                <c:pt idx="124">
                  <c:v>0.39</c:v>
                </c:pt>
                <c:pt idx="125">
                  <c:v>0.39</c:v>
                </c:pt>
                <c:pt idx="126">
                  <c:v>0.4</c:v>
                </c:pt>
                <c:pt idx="127">
                  <c:v>0.4</c:v>
                </c:pt>
                <c:pt idx="128">
                  <c:v>0.4</c:v>
                </c:pt>
                <c:pt idx="129">
                  <c:v>0.41</c:v>
                </c:pt>
                <c:pt idx="130">
                  <c:v>0.41</c:v>
                </c:pt>
                <c:pt idx="131">
                  <c:v>0.42</c:v>
                </c:pt>
                <c:pt idx="132">
                  <c:v>0.42</c:v>
                </c:pt>
                <c:pt idx="133">
                  <c:v>0.42</c:v>
                </c:pt>
                <c:pt idx="134">
                  <c:v>0.43</c:v>
                </c:pt>
                <c:pt idx="135">
                  <c:v>0.43</c:v>
                </c:pt>
                <c:pt idx="136">
                  <c:v>0.44</c:v>
                </c:pt>
                <c:pt idx="137">
                  <c:v>0.44</c:v>
                </c:pt>
                <c:pt idx="138">
                  <c:v>0.44</c:v>
                </c:pt>
                <c:pt idx="139">
                  <c:v>0.45</c:v>
                </c:pt>
                <c:pt idx="140">
                  <c:v>0.45</c:v>
                </c:pt>
                <c:pt idx="141">
                  <c:v>0.46</c:v>
                </c:pt>
                <c:pt idx="142">
                  <c:v>0.46</c:v>
                </c:pt>
                <c:pt idx="143">
                  <c:v>0.46</c:v>
                </c:pt>
                <c:pt idx="144">
                  <c:v>0.47</c:v>
                </c:pt>
                <c:pt idx="145">
                  <c:v>0.47</c:v>
                </c:pt>
                <c:pt idx="146">
                  <c:v>0.48</c:v>
                </c:pt>
                <c:pt idx="147">
                  <c:v>0.48</c:v>
                </c:pt>
                <c:pt idx="148">
                  <c:v>0.48</c:v>
                </c:pt>
                <c:pt idx="149">
                  <c:v>0.49</c:v>
                </c:pt>
                <c:pt idx="150">
                  <c:v>0.49</c:v>
                </c:pt>
                <c:pt idx="151">
                  <c:v>0.5</c:v>
                </c:pt>
                <c:pt idx="152">
                  <c:v>0.5</c:v>
                </c:pt>
                <c:pt idx="153">
                  <c:v>0.51</c:v>
                </c:pt>
                <c:pt idx="154">
                  <c:v>0.52</c:v>
                </c:pt>
                <c:pt idx="155">
                  <c:v>0.53</c:v>
                </c:pt>
                <c:pt idx="156">
                  <c:v>0.55000000000000004</c:v>
                </c:pt>
                <c:pt idx="157">
                  <c:v>0.56000000000000005</c:v>
                </c:pt>
                <c:pt idx="158">
                  <c:v>0.56999999999999995</c:v>
                </c:pt>
                <c:pt idx="159">
                  <c:v>0.57999999999999996</c:v>
                </c:pt>
                <c:pt idx="160">
                  <c:v>0.59</c:v>
                </c:pt>
                <c:pt idx="161">
                  <c:v>0.6</c:v>
                </c:pt>
                <c:pt idx="162">
                  <c:v>0.62</c:v>
                </c:pt>
                <c:pt idx="163">
                  <c:v>0.63</c:v>
                </c:pt>
                <c:pt idx="164">
                  <c:v>0.64</c:v>
                </c:pt>
                <c:pt idx="165">
                  <c:v>0.65</c:v>
                </c:pt>
                <c:pt idx="166">
                  <c:v>0.66</c:v>
                </c:pt>
                <c:pt idx="167">
                  <c:v>0.67</c:v>
                </c:pt>
                <c:pt idx="168">
                  <c:v>0.69</c:v>
                </c:pt>
                <c:pt idx="169">
                  <c:v>0.7</c:v>
                </c:pt>
                <c:pt idx="170">
                  <c:v>0.71</c:v>
                </c:pt>
                <c:pt idx="171">
                  <c:v>0.72</c:v>
                </c:pt>
                <c:pt idx="172">
                  <c:v>0.73</c:v>
                </c:pt>
                <c:pt idx="173">
                  <c:v>0.74</c:v>
                </c:pt>
                <c:pt idx="174">
                  <c:v>0.76</c:v>
                </c:pt>
                <c:pt idx="175">
                  <c:v>0.77</c:v>
                </c:pt>
                <c:pt idx="176">
                  <c:v>0.78</c:v>
                </c:pt>
                <c:pt idx="177">
                  <c:v>0.79</c:v>
                </c:pt>
                <c:pt idx="178">
                  <c:v>0.83</c:v>
                </c:pt>
                <c:pt idx="179">
                  <c:v>0.87</c:v>
                </c:pt>
                <c:pt idx="180">
                  <c:v>0.9</c:v>
                </c:pt>
                <c:pt idx="181">
                  <c:v>0.94</c:v>
                </c:pt>
                <c:pt idx="182">
                  <c:v>0.98</c:v>
                </c:pt>
                <c:pt idx="183">
                  <c:v>1.04</c:v>
                </c:pt>
                <c:pt idx="184">
                  <c:v>1.0900000000000001</c:v>
                </c:pt>
                <c:pt idx="185">
                  <c:v>1.1499999999999999</c:v>
                </c:pt>
                <c:pt idx="186">
                  <c:v>1.2</c:v>
                </c:pt>
                <c:pt idx="187">
                  <c:v>1.26</c:v>
                </c:pt>
                <c:pt idx="188">
                  <c:v>1.34</c:v>
                </c:pt>
                <c:pt idx="189">
                  <c:v>1.42</c:v>
                </c:pt>
                <c:pt idx="190">
                  <c:v>1.49</c:v>
                </c:pt>
                <c:pt idx="191">
                  <c:v>1.57</c:v>
                </c:pt>
                <c:pt idx="192">
                  <c:v>1.65</c:v>
                </c:pt>
                <c:pt idx="193">
                  <c:v>1.75</c:v>
                </c:pt>
                <c:pt idx="194">
                  <c:v>1.86</c:v>
                </c:pt>
                <c:pt idx="195">
                  <c:v>2.0699999999999998</c:v>
                </c:pt>
                <c:pt idx="196">
                  <c:v>2.2999999999999998</c:v>
                </c:pt>
                <c:pt idx="197">
                  <c:v>2.52</c:v>
                </c:pt>
                <c:pt idx="198">
                  <c:v>3.02</c:v>
                </c:pt>
                <c:pt idx="199">
                  <c:v>3.7</c:v>
                </c:pt>
                <c:pt idx="200">
                  <c:v>4.4400000000000004</c:v>
                </c:pt>
                <c:pt idx="201">
                  <c:v>5.27</c:v>
                </c:pt>
                <c:pt idx="202">
                  <c:v>6.07</c:v>
                </c:pt>
                <c:pt idx="203">
                  <c:v>6.83</c:v>
                </c:pt>
                <c:pt idx="204">
                  <c:v>7.6</c:v>
                </c:pt>
                <c:pt idx="205">
                  <c:v>8.3000000000000007</c:v>
                </c:pt>
                <c:pt idx="206">
                  <c:v>8.9</c:v>
                </c:pt>
                <c:pt idx="207">
                  <c:v>9.4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34368"/>
        <c:axId val="129435136"/>
      </c:scatterChart>
      <c:valAx>
        <c:axId val="129434368"/>
        <c:scaling>
          <c:orientation val="minMax"/>
          <c:max val="2050"/>
          <c:min val="-1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59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29435136"/>
        <c:crosses val="autoZero"/>
        <c:crossBetween val="midCat"/>
        <c:majorUnit val="250"/>
      </c:valAx>
      <c:valAx>
        <c:axId val="129435136"/>
        <c:scaling>
          <c:orientation val="minMax"/>
          <c:max val="10"/>
        </c:scaling>
        <c:delete val="0"/>
        <c:axPos val="l"/>
        <c:majorGridlines>
          <c:spPr>
            <a:ln w="12409">
              <a:solidFill>
                <a:srgbClr val="C0C0C0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81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759" b="0" i="0" u="none" strike="noStrike" baseline="0">
                <a:solidFill>
                  <a:srgbClr val="000000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29434368"/>
        <c:crossesAt val="-1000"/>
        <c:crossBetween val="midCat"/>
      </c:valAx>
      <c:spPr>
        <a:solidFill>
          <a:srgbClr val="FFFFFF"/>
        </a:solidFill>
        <a:ln w="24817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59" b="0" i="0" u="none" strike="noStrike" baseline="0">
          <a:solidFill>
            <a:srgbClr val="000000"/>
          </a:solidFill>
          <a:latin typeface="Arial Narrow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-10315636</c:v>
                </c:pt>
                <c:pt idx="1">
                  <c:v>-10381369</c:v>
                </c:pt>
                <c:pt idx="2">
                  <c:v>-10578881</c:v>
                </c:pt>
                <c:pt idx="3">
                  <c:v>-11278756</c:v>
                </c:pt>
                <c:pt idx="4">
                  <c:v>-11075776</c:v>
                </c:pt>
                <c:pt idx="5">
                  <c:v>-10665267</c:v>
                </c:pt>
                <c:pt idx="6">
                  <c:v>-10054168</c:v>
                </c:pt>
                <c:pt idx="7">
                  <c:v>-9993776</c:v>
                </c:pt>
                <c:pt idx="8">
                  <c:v>-10400521</c:v>
                </c:pt>
                <c:pt idx="9">
                  <c:v>-11175671</c:v>
                </c:pt>
                <c:pt idx="10">
                  <c:v>-10959313</c:v>
                </c:pt>
                <c:pt idx="11">
                  <c:v>-9587641</c:v>
                </c:pt>
                <c:pt idx="12">
                  <c:v>-8157659</c:v>
                </c:pt>
                <c:pt idx="13">
                  <c:v>-5894739</c:v>
                </c:pt>
                <c:pt idx="14">
                  <c:v>-4273113</c:v>
                </c:pt>
                <c:pt idx="15">
                  <c:v>-3186353</c:v>
                </c:pt>
                <c:pt idx="16">
                  <c:v>-2307051</c:v>
                </c:pt>
                <c:pt idx="17">
                  <c:v>-1284139</c:v>
                </c:pt>
                <c:pt idx="18">
                  <c:v>-433134</c:v>
                </c:pt>
                <c:pt idx="19">
                  <c:v>-83973</c:v>
                </c:pt>
                <c:pt idx="20">
                  <c:v>-9405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9877306</c:v>
                </c:pt>
                <c:pt idx="1">
                  <c:v>9951001</c:v>
                </c:pt>
                <c:pt idx="2">
                  <c:v>10101254</c:v>
                </c:pt>
                <c:pt idx="3">
                  <c:v>10701385</c:v>
                </c:pt>
                <c:pt idx="4">
                  <c:v>10627853</c:v>
                </c:pt>
                <c:pt idx="5">
                  <c:v>10480282</c:v>
                </c:pt>
                <c:pt idx="6">
                  <c:v>10015377</c:v>
                </c:pt>
                <c:pt idx="7">
                  <c:v>10084381</c:v>
                </c:pt>
                <c:pt idx="8">
                  <c:v>10503121</c:v>
                </c:pt>
                <c:pt idx="9">
                  <c:v>11458937</c:v>
                </c:pt>
                <c:pt idx="10">
                  <c:v>11391365</c:v>
                </c:pt>
                <c:pt idx="11">
                  <c:v>10205874</c:v>
                </c:pt>
                <c:pt idx="12">
                  <c:v>8830345</c:v>
                </c:pt>
                <c:pt idx="13">
                  <c:v>6625505</c:v>
                </c:pt>
                <c:pt idx="14">
                  <c:v>5062319</c:v>
                </c:pt>
                <c:pt idx="15">
                  <c:v>4132308</c:v>
                </c:pt>
                <c:pt idx="16">
                  <c:v>3451611</c:v>
                </c:pt>
                <c:pt idx="17">
                  <c:v>2357214</c:v>
                </c:pt>
                <c:pt idx="18">
                  <c:v>1038326</c:v>
                </c:pt>
                <c:pt idx="19">
                  <c:v>292424</c:v>
                </c:pt>
                <c:pt idx="20">
                  <c:v>45690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34549632"/>
        <c:axId val="234551168"/>
      </c:barChart>
      <c:catAx>
        <c:axId val="2345496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234551168"/>
        <c:crosses val="autoZero"/>
        <c:auto val="1"/>
        <c:lblAlgn val="ctr"/>
        <c:lblOffset val="100"/>
        <c:noMultiLvlLbl val="0"/>
      </c:catAx>
      <c:valAx>
        <c:axId val="234551168"/>
        <c:scaling>
          <c:orientation val="minMax"/>
          <c:max val="12000000"/>
          <c:min val="-120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;[Red]#,##0" sourceLinked="0"/>
        <c:majorTickMark val="out"/>
        <c:minorTickMark val="none"/>
        <c:tickLblPos val="nextTo"/>
        <c:crossAx val="234549632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55583126551014E-2"/>
          <c:y val="5.7259713701431493E-2"/>
          <c:w val="0.90198511166253104"/>
          <c:h val="0.8190616082967406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Maize/Corn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Sheet1!$B$2:$AX$2</c:f>
              <c:numCache>
                <c:formatCode>#,##0</c:formatCode>
                <c:ptCount val="49"/>
                <c:pt idx="0">
                  <c:v>19435</c:v>
                </c:pt>
                <c:pt idx="1">
                  <c:v>19808</c:v>
                </c:pt>
                <c:pt idx="2">
                  <c:v>20319</c:v>
                </c:pt>
                <c:pt idx="3">
                  <c:v>19961</c:v>
                </c:pt>
                <c:pt idx="4">
                  <c:v>21252</c:v>
                </c:pt>
                <c:pt idx="5">
                  <c:v>22096</c:v>
                </c:pt>
                <c:pt idx="6">
                  <c:v>24266</c:v>
                </c:pt>
                <c:pt idx="7">
                  <c:v>22927</c:v>
                </c:pt>
                <c:pt idx="8">
                  <c:v>24226</c:v>
                </c:pt>
                <c:pt idx="9">
                  <c:v>23519</c:v>
                </c:pt>
                <c:pt idx="10">
                  <c:v>26544</c:v>
                </c:pt>
                <c:pt idx="11">
                  <c:v>26875</c:v>
                </c:pt>
                <c:pt idx="12">
                  <c:v>27238</c:v>
                </c:pt>
                <c:pt idx="13">
                  <c:v>25572</c:v>
                </c:pt>
                <c:pt idx="14">
                  <c:v>28133</c:v>
                </c:pt>
                <c:pt idx="15">
                  <c:v>28382</c:v>
                </c:pt>
                <c:pt idx="16">
                  <c:v>29679</c:v>
                </c:pt>
                <c:pt idx="17">
                  <c:v>31570</c:v>
                </c:pt>
                <c:pt idx="18">
                  <c:v>33866</c:v>
                </c:pt>
                <c:pt idx="19">
                  <c:v>31534</c:v>
                </c:pt>
                <c:pt idx="20">
                  <c:v>34932</c:v>
                </c:pt>
                <c:pt idx="21">
                  <c:v>36090</c:v>
                </c:pt>
                <c:pt idx="22">
                  <c:v>29452</c:v>
                </c:pt>
                <c:pt idx="23">
                  <c:v>35256</c:v>
                </c:pt>
                <c:pt idx="24">
                  <c:v>37201</c:v>
                </c:pt>
                <c:pt idx="25">
                  <c:v>36279</c:v>
                </c:pt>
                <c:pt idx="26">
                  <c:v>34862</c:v>
                </c:pt>
                <c:pt idx="27">
                  <c:v>31001</c:v>
                </c:pt>
                <c:pt idx="28">
                  <c:v>36186</c:v>
                </c:pt>
                <c:pt idx="29">
                  <c:v>36806</c:v>
                </c:pt>
                <c:pt idx="30">
                  <c:v>36883</c:v>
                </c:pt>
                <c:pt idx="31">
                  <c:v>38937</c:v>
                </c:pt>
                <c:pt idx="32">
                  <c:v>36215</c:v>
                </c:pt>
                <c:pt idx="33">
                  <c:v>41211</c:v>
                </c:pt>
                <c:pt idx="34">
                  <c:v>37992</c:v>
                </c:pt>
                <c:pt idx="35">
                  <c:v>42125</c:v>
                </c:pt>
                <c:pt idx="36">
                  <c:v>41471</c:v>
                </c:pt>
                <c:pt idx="37">
                  <c:v>44363</c:v>
                </c:pt>
                <c:pt idx="38">
                  <c:v>44248</c:v>
                </c:pt>
                <c:pt idx="39">
                  <c:v>43246</c:v>
                </c:pt>
                <c:pt idx="40">
                  <c:v>44771</c:v>
                </c:pt>
                <c:pt idx="41" formatCode="#,##0.00">
                  <c:v>44056</c:v>
                </c:pt>
                <c:pt idx="42" formatCode="#,##0.00">
                  <c:v>44590</c:v>
                </c:pt>
                <c:pt idx="43" formatCode="#,##0.00">
                  <c:v>49414</c:v>
                </c:pt>
                <c:pt idx="44" formatCode="#,##0.00">
                  <c:v>48376</c:v>
                </c:pt>
                <c:pt idx="45" formatCode="General">
                  <c:v>47484</c:v>
                </c:pt>
                <c:pt idx="46" formatCode="General">
                  <c:v>49637</c:v>
                </c:pt>
                <c:pt idx="47" formatCode="General">
                  <c:v>51284</c:v>
                </c:pt>
                <c:pt idx="48" formatCode="General">
                  <c:v>51219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Rice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Sheet1!$B$3:$AX$3</c:f>
              <c:numCache>
                <c:formatCode>#,##0</c:formatCode>
                <c:ptCount val="49"/>
                <c:pt idx="0">
                  <c:v>18671</c:v>
                </c:pt>
                <c:pt idx="1">
                  <c:v>18946</c:v>
                </c:pt>
                <c:pt idx="2">
                  <c:v>20548</c:v>
                </c:pt>
                <c:pt idx="3">
                  <c:v>21005</c:v>
                </c:pt>
                <c:pt idx="4">
                  <c:v>20329</c:v>
                </c:pt>
                <c:pt idx="5">
                  <c:v>20756</c:v>
                </c:pt>
                <c:pt idx="6">
                  <c:v>21725</c:v>
                </c:pt>
                <c:pt idx="7">
                  <c:v>22303</c:v>
                </c:pt>
                <c:pt idx="8">
                  <c:v>22505</c:v>
                </c:pt>
                <c:pt idx="9">
                  <c:v>23771</c:v>
                </c:pt>
                <c:pt idx="10">
                  <c:v>23584</c:v>
                </c:pt>
                <c:pt idx="11">
                  <c:v>23209</c:v>
                </c:pt>
                <c:pt idx="12">
                  <c:v>24483</c:v>
                </c:pt>
                <c:pt idx="13">
                  <c:v>24211</c:v>
                </c:pt>
                <c:pt idx="14">
                  <c:v>25146</c:v>
                </c:pt>
                <c:pt idx="15">
                  <c:v>24474</c:v>
                </c:pt>
                <c:pt idx="16">
                  <c:v>25679</c:v>
                </c:pt>
                <c:pt idx="17">
                  <c:v>26811</c:v>
                </c:pt>
                <c:pt idx="18">
                  <c:v>26562</c:v>
                </c:pt>
                <c:pt idx="19">
                  <c:v>27481</c:v>
                </c:pt>
                <c:pt idx="20">
                  <c:v>28271</c:v>
                </c:pt>
                <c:pt idx="21">
                  <c:v>29804</c:v>
                </c:pt>
                <c:pt idx="22">
                  <c:v>31367</c:v>
                </c:pt>
                <c:pt idx="23">
                  <c:v>32261</c:v>
                </c:pt>
                <c:pt idx="24">
                  <c:v>32570</c:v>
                </c:pt>
                <c:pt idx="25">
                  <c:v>32440</c:v>
                </c:pt>
                <c:pt idx="26">
                  <c:v>32651</c:v>
                </c:pt>
                <c:pt idx="27">
                  <c:v>33295</c:v>
                </c:pt>
                <c:pt idx="28">
                  <c:v>34540</c:v>
                </c:pt>
                <c:pt idx="29">
                  <c:v>35285</c:v>
                </c:pt>
                <c:pt idx="30">
                  <c:v>35352</c:v>
                </c:pt>
                <c:pt idx="31">
                  <c:v>35864</c:v>
                </c:pt>
                <c:pt idx="32">
                  <c:v>36247</c:v>
                </c:pt>
                <c:pt idx="33">
                  <c:v>36589</c:v>
                </c:pt>
                <c:pt idx="34">
                  <c:v>36594</c:v>
                </c:pt>
                <c:pt idx="35">
                  <c:v>37853</c:v>
                </c:pt>
                <c:pt idx="36">
                  <c:v>38182</c:v>
                </c:pt>
                <c:pt idx="37">
                  <c:v>38180</c:v>
                </c:pt>
                <c:pt idx="38">
                  <c:v>38962</c:v>
                </c:pt>
                <c:pt idx="39">
                  <c:v>38905</c:v>
                </c:pt>
                <c:pt idx="40">
                  <c:v>39351</c:v>
                </c:pt>
                <c:pt idx="41" formatCode="#,##0.00">
                  <c:v>38488</c:v>
                </c:pt>
                <c:pt idx="42" formatCode="#,##0.00">
                  <c:v>39360</c:v>
                </c:pt>
                <c:pt idx="43" formatCode="#,##0.00">
                  <c:v>40371</c:v>
                </c:pt>
                <c:pt idx="44" formatCode="#,##0.00">
                  <c:v>40921</c:v>
                </c:pt>
                <c:pt idx="45" formatCode="General">
                  <c:v>41163</c:v>
                </c:pt>
                <c:pt idx="46" formatCode="General">
                  <c:v>42115</c:v>
                </c:pt>
                <c:pt idx="47" formatCode="General">
                  <c:v>43068</c:v>
                </c:pt>
                <c:pt idx="48" formatCode="General">
                  <c:v>42044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Wheat</c:v>
                </c:pt>
              </c:strCache>
            </c:strRef>
          </c:tx>
          <c:marker>
            <c:symbol val="none"/>
          </c:marker>
          <c:cat>
            <c:numRef>
              <c:f>Sheet1!$B$1:$AX$1</c:f>
              <c:numCache>
                <c:formatCode>General</c:formatCode>
                <c:ptCount val="49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</c:numCache>
            </c:numRef>
          </c:cat>
          <c:val>
            <c:numRef>
              <c:f>Sheet1!$B$4:$AX$4</c:f>
              <c:numCache>
                <c:formatCode>#,##0</c:formatCode>
                <c:ptCount val="49"/>
                <c:pt idx="0">
                  <c:v>10889</c:v>
                </c:pt>
                <c:pt idx="1">
                  <c:v>12060</c:v>
                </c:pt>
                <c:pt idx="2">
                  <c:v>11320</c:v>
                </c:pt>
                <c:pt idx="3">
                  <c:v>12413</c:v>
                </c:pt>
                <c:pt idx="4">
                  <c:v>12151</c:v>
                </c:pt>
                <c:pt idx="5">
                  <c:v>14079</c:v>
                </c:pt>
                <c:pt idx="6">
                  <c:v>13392</c:v>
                </c:pt>
                <c:pt idx="7">
                  <c:v>14532</c:v>
                </c:pt>
                <c:pt idx="8">
                  <c:v>14170</c:v>
                </c:pt>
                <c:pt idx="9">
                  <c:v>14939</c:v>
                </c:pt>
                <c:pt idx="10">
                  <c:v>16245</c:v>
                </c:pt>
                <c:pt idx="11">
                  <c:v>16048</c:v>
                </c:pt>
                <c:pt idx="12">
                  <c:v>16837</c:v>
                </c:pt>
                <c:pt idx="13">
                  <c:v>16154</c:v>
                </c:pt>
                <c:pt idx="14">
                  <c:v>15700</c:v>
                </c:pt>
                <c:pt idx="15">
                  <c:v>17910</c:v>
                </c:pt>
                <c:pt idx="16">
                  <c:v>16718</c:v>
                </c:pt>
                <c:pt idx="17">
                  <c:v>19328</c:v>
                </c:pt>
                <c:pt idx="18">
                  <c:v>18521</c:v>
                </c:pt>
                <c:pt idx="19">
                  <c:v>18553</c:v>
                </c:pt>
                <c:pt idx="20">
                  <c:v>18800</c:v>
                </c:pt>
                <c:pt idx="21">
                  <c:v>19991</c:v>
                </c:pt>
                <c:pt idx="22">
                  <c:v>21258</c:v>
                </c:pt>
                <c:pt idx="23">
                  <c:v>22200</c:v>
                </c:pt>
                <c:pt idx="24">
                  <c:v>21718</c:v>
                </c:pt>
                <c:pt idx="25">
                  <c:v>23213</c:v>
                </c:pt>
                <c:pt idx="26">
                  <c:v>22900</c:v>
                </c:pt>
                <c:pt idx="27">
                  <c:v>22926</c:v>
                </c:pt>
                <c:pt idx="28">
                  <c:v>23731</c:v>
                </c:pt>
                <c:pt idx="29">
                  <c:v>25611</c:v>
                </c:pt>
                <c:pt idx="30">
                  <c:v>24485</c:v>
                </c:pt>
                <c:pt idx="31">
                  <c:v>25407</c:v>
                </c:pt>
                <c:pt idx="32">
                  <c:v>25318</c:v>
                </c:pt>
                <c:pt idx="33">
                  <c:v>24499</c:v>
                </c:pt>
                <c:pt idx="34">
                  <c:v>25083</c:v>
                </c:pt>
                <c:pt idx="35">
                  <c:v>25796</c:v>
                </c:pt>
                <c:pt idx="36">
                  <c:v>27109</c:v>
                </c:pt>
                <c:pt idx="37">
                  <c:v>26965</c:v>
                </c:pt>
                <c:pt idx="38">
                  <c:v>27544</c:v>
                </c:pt>
                <c:pt idx="39">
                  <c:v>27185</c:v>
                </c:pt>
                <c:pt idx="40">
                  <c:v>27485</c:v>
                </c:pt>
                <c:pt idx="41" formatCode="#,##0.00">
                  <c:v>26881</c:v>
                </c:pt>
                <c:pt idx="42" formatCode="#,##0.00">
                  <c:v>26973</c:v>
                </c:pt>
                <c:pt idx="43" formatCode="#,##0.00">
                  <c:v>29171</c:v>
                </c:pt>
                <c:pt idx="44" formatCode="#,##0.00">
                  <c:v>28527</c:v>
                </c:pt>
                <c:pt idx="45" formatCode="General">
                  <c:v>28462</c:v>
                </c:pt>
                <c:pt idx="46" formatCode="General">
                  <c:v>28276</c:v>
                </c:pt>
                <c:pt idx="47" formatCode="General">
                  <c:v>30679</c:v>
                </c:pt>
                <c:pt idx="48" formatCode="General">
                  <c:v>30248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974656"/>
        <c:axId val="235976192"/>
      </c:lineChart>
      <c:catAx>
        <c:axId val="23597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it-IT"/>
          </a:p>
        </c:txPr>
        <c:crossAx val="23597619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5976192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23597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282878411910668"/>
          <c:y val="7.9754601226993946E-2"/>
          <c:w val="0.16501240694789102"/>
          <c:h val="0.167689161554192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World 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Sheet1!$B$2:$M$2</c:f>
              <c:numCache>
                <c:formatCode>General</c:formatCode>
                <c:ptCount val="12"/>
                <c:pt idx="0">
                  <c:v>4.95</c:v>
                </c:pt>
                <c:pt idx="1">
                  <c:v>4.8899999999999997</c:v>
                </c:pt>
                <c:pt idx="2">
                  <c:v>4.91</c:v>
                </c:pt>
                <c:pt idx="3">
                  <c:v>4.8499999999999996</c:v>
                </c:pt>
                <c:pt idx="4">
                  <c:v>4.45</c:v>
                </c:pt>
                <c:pt idx="5">
                  <c:v>3.84</c:v>
                </c:pt>
                <c:pt idx="6">
                  <c:v>3.59</c:v>
                </c:pt>
                <c:pt idx="7">
                  <c:v>3.3899999999999997</c:v>
                </c:pt>
                <c:pt idx="8">
                  <c:v>3.04</c:v>
                </c:pt>
                <c:pt idx="9">
                  <c:v>2.79</c:v>
                </c:pt>
                <c:pt idx="10">
                  <c:v>2.62</c:v>
                </c:pt>
                <c:pt idx="11">
                  <c:v>2.52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Europe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2.65</c:v>
                </c:pt>
                <c:pt idx="1">
                  <c:v>2.64</c:v>
                </c:pt>
                <c:pt idx="2">
                  <c:v>2.56</c:v>
                </c:pt>
                <c:pt idx="3">
                  <c:v>2.3499999999999996</c:v>
                </c:pt>
                <c:pt idx="4">
                  <c:v>2.17</c:v>
                </c:pt>
                <c:pt idx="5">
                  <c:v>1.9800000000000002</c:v>
                </c:pt>
                <c:pt idx="6">
                  <c:v>1.8900000000000001</c:v>
                </c:pt>
                <c:pt idx="7">
                  <c:v>1.82</c:v>
                </c:pt>
                <c:pt idx="8">
                  <c:v>1.57</c:v>
                </c:pt>
                <c:pt idx="9">
                  <c:v>1.42</c:v>
                </c:pt>
                <c:pt idx="10">
                  <c:v>1.43</c:v>
                </c:pt>
                <c:pt idx="11">
                  <c:v>1.53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 America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Sheet1!$B$4:$M$4</c:f>
              <c:numCache>
                <c:formatCode>General</c:formatCode>
                <c:ptCount val="12"/>
                <c:pt idx="0">
                  <c:v>3.3299999999999996</c:v>
                </c:pt>
                <c:pt idx="1">
                  <c:v>3.64</c:v>
                </c:pt>
                <c:pt idx="2">
                  <c:v>3.36</c:v>
                </c:pt>
                <c:pt idx="3">
                  <c:v>2.5499999999999998</c:v>
                </c:pt>
                <c:pt idx="4">
                  <c:v>2.0499999999999998</c:v>
                </c:pt>
                <c:pt idx="5">
                  <c:v>1.8</c:v>
                </c:pt>
                <c:pt idx="6">
                  <c:v>1.79</c:v>
                </c:pt>
                <c:pt idx="7">
                  <c:v>1.87</c:v>
                </c:pt>
                <c:pt idx="8">
                  <c:v>1.9600000000000002</c:v>
                </c:pt>
                <c:pt idx="9">
                  <c:v>1.9300000000000002</c:v>
                </c:pt>
                <c:pt idx="10">
                  <c:v>1.9900000000000002</c:v>
                </c:pt>
                <c:pt idx="11">
                  <c:v>2.0299999999999998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China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Sheet1!$B$5:$M$5</c:f>
              <c:numCache>
                <c:formatCode>General</c:formatCode>
                <c:ptCount val="12"/>
                <c:pt idx="0">
                  <c:v>6.1069999999999993</c:v>
                </c:pt>
                <c:pt idx="1">
                  <c:v>5.4760000000000009</c:v>
                </c:pt>
                <c:pt idx="2">
                  <c:v>5.6069999999999993</c:v>
                </c:pt>
                <c:pt idx="3">
                  <c:v>5.9370000000000003</c:v>
                </c:pt>
                <c:pt idx="4">
                  <c:v>4.7649999999999988</c:v>
                </c:pt>
                <c:pt idx="5">
                  <c:v>2.9259999999999997</c:v>
                </c:pt>
                <c:pt idx="6">
                  <c:v>2.6139999999999999</c:v>
                </c:pt>
                <c:pt idx="7">
                  <c:v>2.629</c:v>
                </c:pt>
                <c:pt idx="8">
                  <c:v>2.0119999999999996</c:v>
                </c:pt>
                <c:pt idx="9">
                  <c:v>1.8</c:v>
                </c:pt>
                <c:pt idx="10">
                  <c:v>1.7</c:v>
                </c:pt>
                <c:pt idx="11">
                  <c:v>1.6400000000000001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Africa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Sheet1!$B$6:$M$6</c:f>
              <c:numCache>
                <c:formatCode>General</c:formatCode>
                <c:ptCount val="12"/>
                <c:pt idx="0">
                  <c:v>6.5969999999999995</c:v>
                </c:pt>
                <c:pt idx="1">
                  <c:v>6.6549999999999994</c:v>
                </c:pt>
                <c:pt idx="2">
                  <c:v>6.7089999999999996</c:v>
                </c:pt>
                <c:pt idx="3">
                  <c:v>6.6839999999999993</c:v>
                </c:pt>
                <c:pt idx="4">
                  <c:v>6.6689999999999987</c:v>
                </c:pt>
                <c:pt idx="5">
                  <c:v>6.57</c:v>
                </c:pt>
                <c:pt idx="6">
                  <c:v>6.3849999999999989</c:v>
                </c:pt>
                <c:pt idx="7">
                  <c:v>6.0730000000000004</c:v>
                </c:pt>
                <c:pt idx="8">
                  <c:v>5.6189999999999989</c:v>
                </c:pt>
                <c:pt idx="9">
                  <c:v>5.226</c:v>
                </c:pt>
                <c:pt idx="10">
                  <c:v>4.9349999999999996</c:v>
                </c:pt>
                <c:pt idx="11">
                  <c:v>4.6349999999999989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India</c:v>
                </c:pt>
              </c:strCache>
            </c:strRef>
          </c:tx>
          <c:marker>
            <c:symbol val="none"/>
          </c:marker>
          <c:cat>
            <c:strRef>
              <c:f>Sheet1!$B$1:$M$1</c:f>
              <c:strCache>
                <c:ptCount val="12"/>
                <c:pt idx="0">
                  <c:v>1950-1955</c:v>
                </c:pt>
                <c:pt idx="1">
                  <c:v>1955-1960</c:v>
                </c:pt>
                <c:pt idx="2">
                  <c:v>1960-1965</c:v>
                </c:pt>
                <c:pt idx="3">
                  <c:v>1965-1970</c:v>
                </c:pt>
                <c:pt idx="4">
                  <c:v>1970-1975</c:v>
                </c:pt>
                <c:pt idx="5">
                  <c:v>1975-1980</c:v>
                </c:pt>
                <c:pt idx="6">
                  <c:v>1980-1985</c:v>
                </c:pt>
                <c:pt idx="7">
                  <c:v>1985-1990</c:v>
                </c:pt>
                <c:pt idx="8">
                  <c:v>1990-1995</c:v>
                </c:pt>
                <c:pt idx="9">
                  <c:v>1995-2000</c:v>
                </c:pt>
                <c:pt idx="10">
                  <c:v>2000-2005</c:v>
                </c:pt>
                <c:pt idx="11">
                  <c:v>2005-2010</c:v>
                </c:pt>
              </c:strCache>
            </c:strRef>
          </c:cat>
          <c:val>
            <c:numRef>
              <c:f>Sheet1!$B$7:$M$7</c:f>
              <c:numCache>
                <c:formatCode>General</c:formatCode>
                <c:ptCount val="12"/>
                <c:pt idx="0">
                  <c:v>5.9029999999999996</c:v>
                </c:pt>
                <c:pt idx="1">
                  <c:v>5.895999999999999</c:v>
                </c:pt>
                <c:pt idx="2">
                  <c:v>5.8219999999999992</c:v>
                </c:pt>
                <c:pt idx="3">
                  <c:v>5.6869999999999994</c:v>
                </c:pt>
                <c:pt idx="4">
                  <c:v>5.2639999999999993</c:v>
                </c:pt>
                <c:pt idx="5">
                  <c:v>4.8890000000000002</c:v>
                </c:pt>
                <c:pt idx="6">
                  <c:v>4.4729999999999999</c:v>
                </c:pt>
                <c:pt idx="7">
                  <c:v>4.1079999999999988</c:v>
                </c:pt>
                <c:pt idx="8">
                  <c:v>3.72</c:v>
                </c:pt>
                <c:pt idx="9">
                  <c:v>3.3109999999999995</c:v>
                </c:pt>
                <c:pt idx="10">
                  <c:v>2.96</c:v>
                </c:pt>
                <c:pt idx="11">
                  <c:v>2.726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163072"/>
        <c:axId val="236164608"/>
      </c:lineChart>
      <c:catAx>
        <c:axId val="236163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236164608"/>
        <c:crosses val="autoZero"/>
        <c:auto val="1"/>
        <c:lblAlgn val="ctr"/>
        <c:lblOffset val="100"/>
        <c:noMultiLvlLbl val="0"/>
      </c:catAx>
      <c:valAx>
        <c:axId val="236164608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236163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5484633569739"/>
          <c:y val="5.350553505535055E-2"/>
          <c:w val="0.74704491725768341"/>
          <c:h val="0.8171037315987677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Base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2532229000</c:v>
                </c:pt>
                <c:pt idx="1">
                  <c:v>2772882000</c:v>
                </c:pt>
                <c:pt idx="2">
                  <c:v>3038413000</c:v>
                </c:pt>
                <c:pt idx="3">
                  <c:v>3333007000</c:v>
                </c:pt>
                <c:pt idx="4">
                  <c:v>3696186000</c:v>
                </c:pt>
                <c:pt idx="5">
                  <c:v>4076419000</c:v>
                </c:pt>
                <c:pt idx="6">
                  <c:v>4453007000</c:v>
                </c:pt>
                <c:pt idx="7">
                  <c:v>4863290000</c:v>
                </c:pt>
                <c:pt idx="8">
                  <c:v>5306425000</c:v>
                </c:pt>
                <c:pt idx="9">
                  <c:v>5726239000</c:v>
                </c:pt>
                <c:pt idx="10">
                  <c:v>6122770000</c:v>
                </c:pt>
                <c:pt idx="11">
                  <c:v>6506649000</c:v>
                </c:pt>
                <c:pt idx="12">
                  <c:v>6895889000</c:v>
                </c:pt>
              </c:numCache>
            </c:numRef>
          </c:val>
          <c:smooth val="1"/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Sheet1!$C$2:$C$22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7350953000</c:v>
                </c:pt>
                <c:pt idx="14">
                  <c:v>7832370000</c:v>
                </c:pt>
                <c:pt idx="15">
                  <c:v>8316521000</c:v>
                </c:pt>
                <c:pt idx="16">
                  <c:v>8776486000</c:v>
                </c:pt>
                <c:pt idx="17">
                  <c:v>9225306000</c:v>
                </c:pt>
                <c:pt idx="18">
                  <c:v>9679064000</c:v>
                </c:pt>
                <c:pt idx="19">
                  <c:v>10143887000</c:v>
                </c:pt>
                <c:pt idx="20">
                  <c:v>10614318000</c:v>
                </c:pt>
              </c:numCache>
            </c:numRef>
          </c:val>
          <c:smooth val="1"/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38100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Sheet1!$D$2:$D$22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7217275000</c:v>
                </c:pt>
                <c:pt idx="14">
                  <c:v>7480225000</c:v>
                </c:pt>
                <c:pt idx="15">
                  <c:v>7689135000</c:v>
                </c:pt>
                <c:pt idx="16">
                  <c:v>7867332000</c:v>
                </c:pt>
                <c:pt idx="17">
                  <c:v>8006642000</c:v>
                </c:pt>
                <c:pt idx="18">
                  <c:v>8096725000</c:v>
                </c:pt>
                <c:pt idx="19">
                  <c:v>8131432000</c:v>
                </c:pt>
                <c:pt idx="20">
                  <c:v>8112191000</c:v>
                </c:pt>
              </c:numCache>
            </c:numRef>
          </c:val>
          <c:smooth val="1"/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Medium</c:v>
                </c:pt>
              </c:strCache>
            </c:strRef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Sheet1!$A$2:$A$22</c:f>
              <c:numCache>
                <c:formatCode>General</c:formatCode>
                <c:ptCount val="21"/>
                <c:pt idx="0">
                  <c:v>1950</c:v>
                </c:pt>
                <c:pt idx="1">
                  <c:v>1955</c:v>
                </c:pt>
                <c:pt idx="2">
                  <c:v>1960</c:v>
                </c:pt>
                <c:pt idx="3">
                  <c:v>1965</c:v>
                </c:pt>
                <c:pt idx="4">
                  <c:v>1970</c:v>
                </c:pt>
                <c:pt idx="5">
                  <c:v>1975</c:v>
                </c:pt>
                <c:pt idx="6">
                  <c:v>1980</c:v>
                </c:pt>
                <c:pt idx="7">
                  <c:v>1985</c:v>
                </c:pt>
                <c:pt idx="8">
                  <c:v>1990</c:v>
                </c:pt>
                <c:pt idx="9">
                  <c:v>1995</c:v>
                </c:pt>
                <c:pt idx="10">
                  <c:v>2000</c:v>
                </c:pt>
                <c:pt idx="11">
                  <c:v>2005</c:v>
                </c:pt>
                <c:pt idx="12">
                  <c:v>2010</c:v>
                </c:pt>
                <c:pt idx="13">
                  <c:v>2015</c:v>
                </c:pt>
                <c:pt idx="14">
                  <c:v>2020</c:v>
                </c:pt>
                <c:pt idx="15">
                  <c:v>2025</c:v>
                </c:pt>
                <c:pt idx="16">
                  <c:v>2030</c:v>
                </c:pt>
                <c:pt idx="17">
                  <c:v>2035</c:v>
                </c:pt>
                <c:pt idx="18">
                  <c:v>2040</c:v>
                </c:pt>
                <c:pt idx="19">
                  <c:v>2045</c:v>
                </c:pt>
                <c:pt idx="20">
                  <c:v>2050</c:v>
                </c:pt>
              </c:numCache>
            </c:numRef>
          </c:cat>
          <c:val>
            <c:numRef>
              <c:f>Sheet1!$E$2:$E$22</c:f>
              <c:numCache>
                <c:formatCode>General</c:formatCode>
                <c:ptCount val="21"/>
                <c:pt idx="12">
                  <c:v>6895889000</c:v>
                </c:pt>
                <c:pt idx="13">
                  <c:v>7284296000</c:v>
                </c:pt>
                <c:pt idx="14">
                  <c:v>7656528000</c:v>
                </c:pt>
                <c:pt idx="15">
                  <c:v>8002978000</c:v>
                </c:pt>
                <c:pt idx="16">
                  <c:v>8321380000</c:v>
                </c:pt>
                <c:pt idx="17">
                  <c:v>8611867000</c:v>
                </c:pt>
                <c:pt idx="18">
                  <c:v>8874041000</c:v>
                </c:pt>
                <c:pt idx="19">
                  <c:v>9106022000</c:v>
                </c:pt>
                <c:pt idx="20">
                  <c:v>9306128000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651264"/>
        <c:axId val="236652800"/>
      </c:lineChart>
      <c:catAx>
        <c:axId val="23665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 rot="-2700000" vert="horz"/>
          <a:lstStyle/>
          <a:p>
            <a:pPr>
              <a:defRPr/>
            </a:pPr>
            <a:endParaRPr lang="it-IT"/>
          </a:p>
        </c:txPr>
        <c:crossAx val="2366528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36652800"/>
        <c:scaling>
          <c:orientation val="minMax"/>
        </c:scaling>
        <c:delete val="0"/>
        <c:axPos val="l"/>
        <c:majorGridlines>
          <c:spPr>
            <a:ln w="12700">
              <a:solidFill>
                <a:schemeClr val="bg1">
                  <a:lumMod val="75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236651264"/>
        <c:crosses val="autoZero"/>
        <c:crossBetween val="between"/>
        <c:dispUnits>
          <c:builtInUnit val="billion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86052009456264777"/>
          <c:y val="0.36715867158671595"/>
          <c:w val="0.12156803143585397"/>
          <c:h val="0.238513852984657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0084779481909"/>
          <c:y val="2.640263776903962E-2"/>
          <c:w val="0.817510231569054"/>
          <c:h val="0.9049015430752868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numFmt formatCode="#,##0.00" sourceLinked="0"/>
            <c:txPr>
              <a:bodyPr/>
              <a:lstStyle/>
              <a:p>
                <a:pPr>
                  <a:defRPr sz="10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0">
                  <c:v>36.67</c:v>
                </c:pt>
                <c:pt idx="1">
                  <c:v>22.16</c:v>
                </c:pt>
                <c:pt idx="2">
                  <c:v>20.260000000000002</c:v>
                </c:pt>
                <c:pt idx="3">
                  <c:v>20.04</c:v>
                </c:pt>
                <c:pt idx="4">
                  <c:v>19.459999999999997</c:v>
                </c:pt>
                <c:pt idx="5">
                  <c:v>19.43</c:v>
                </c:pt>
                <c:pt idx="6">
                  <c:v>16.579999999999995</c:v>
                </c:pt>
                <c:pt idx="7">
                  <c:v>15.55</c:v>
                </c:pt>
                <c:pt idx="8">
                  <c:v>14.65</c:v>
                </c:pt>
                <c:pt idx="9">
                  <c:v>13.12</c:v>
                </c:pt>
                <c:pt idx="10">
                  <c:v>13.07</c:v>
                </c:pt>
                <c:pt idx="11">
                  <c:v>12.76</c:v>
                </c:pt>
                <c:pt idx="12">
                  <c:v>12.39</c:v>
                </c:pt>
                <c:pt idx="13">
                  <c:v>11.950000000000001</c:v>
                </c:pt>
                <c:pt idx="14">
                  <c:v>11.629999999999999</c:v>
                </c:pt>
                <c:pt idx="15">
                  <c:v>11.34</c:v>
                </c:pt>
                <c:pt idx="16">
                  <c:v>11</c:v>
                </c:pt>
                <c:pt idx="17">
                  <c:v>10.58</c:v>
                </c:pt>
                <c:pt idx="18">
                  <c:v>10.55</c:v>
                </c:pt>
                <c:pt idx="19">
                  <c:v>10.52</c:v>
                </c:pt>
                <c:pt idx="20">
                  <c:v>10.49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1975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26.62</c:v>
                </c:pt>
                <c:pt idx="1">
                  <c:v>4.4300000000000006</c:v>
                </c:pt>
                <c:pt idx="2">
                  <c:v>9.61</c:v>
                </c:pt>
                <c:pt idx="3">
                  <c:v>7.08</c:v>
                </c:pt>
                <c:pt idx="4">
                  <c:v>10.69</c:v>
                </c:pt>
                <c:pt idx="5">
                  <c:v>15.88</c:v>
                </c:pt>
                <c:pt idx="6">
                  <c:v>5.63</c:v>
                </c:pt>
                <c:pt idx="7">
                  <c:v>7.89</c:v>
                </c:pt>
                <c:pt idx="8">
                  <c:v>2.2200000000000002</c:v>
                </c:pt>
                <c:pt idx="9">
                  <c:v>3.9899999999999998</c:v>
                </c:pt>
                <c:pt idx="10">
                  <c:v>8.75</c:v>
                </c:pt>
                <c:pt idx="11">
                  <c:v>8.93</c:v>
                </c:pt>
                <c:pt idx="12">
                  <c:v>4.83</c:v>
                </c:pt>
                <c:pt idx="13">
                  <c:v>7.56</c:v>
                </c:pt>
                <c:pt idx="14">
                  <c:v>4.99</c:v>
                </c:pt>
                <c:pt idx="15">
                  <c:v>9.84</c:v>
                </c:pt>
                <c:pt idx="16">
                  <c:v>6.45</c:v>
                </c:pt>
                <c:pt idx="17">
                  <c:v>1.8900000000000001</c:v>
                </c:pt>
                <c:pt idx="18">
                  <c:v>7.6199999999999992</c:v>
                </c:pt>
                <c:pt idx="19">
                  <c:v>3.6</c:v>
                </c:pt>
                <c:pt idx="20">
                  <c:v>8.56</c:v>
                </c:pt>
              </c:numCache>
            </c:numRef>
          </c:val>
        </c:ser>
        <c:ser>
          <c:idx val="2"/>
          <c:order val="2"/>
          <c:tx>
            <c:strRef>
              <c:f>Sheet1!$B$1</c:f>
              <c:strCache>
                <c:ptCount val="1"/>
                <c:pt idx="0">
                  <c:v>1950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Tokyo</c:v>
                </c:pt>
                <c:pt idx="1">
                  <c:v>Delhi</c:v>
                </c:pt>
                <c:pt idx="2">
                  <c:v>São Paulo</c:v>
                </c:pt>
                <c:pt idx="3">
                  <c:v>Mumbai (Bombay)</c:v>
                </c:pt>
                <c:pt idx="4">
                  <c:v>Mexico City</c:v>
                </c:pt>
                <c:pt idx="5">
                  <c:v>New York</c:v>
                </c:pt>
                <c:pt idx="6">
                  <c:v>Shanghai</c:v>
                </c:pt>
                <c:pt idx="7">
                  <c:v>Kolkata (Calcutta)</c:v>
                </c:pt>
                <c:pt idx="8">
                  <c:v>Dhaka</c:v>
                </c:pt>
                <c:pt idx="9">
                  <c:v>Karachi</c:v>
                </c:pt>
                <c:pt idx="10">
                  <c:v>Buenos Aires</c:v>
                </c:pt>
                <c:pt idx="11">
                  <c:v>Los Angeles</c:v>
                </c:pt>
                <c:pt idx="12">
                  <c:v>Beijing</c:v>
                </c:pt>
                <c:pt idx="13">
                  <c:v>Rio de Janeiro</c:v>
                </c:pt>
                <c:pt idx="14">
                  <c:v>Manila</c:v>
                </c:pt>
                <c:pt idx="15">
                  <c:v>Osaka-Kobe</c:v>
                </c:pt>
                <c:pt idx="16">
                  <c:v>Al-Qahirah (Cairo)</c:v>
                </c:pt>
                <c:pt idx="17">
                  <c:v>Lagos</c:v>
                </c:pt>
                <c:pt idx="18">
                  <c:v>Moskva (Moscow)</c:v>
                </c:pt>
                <c:pt idx="19">
                  <c:v>Istanbul</c:v>
                </c:pt>
                <c:pt idx="20">
                  <c:v>Paris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11.27</c:v>
                </c:pt>
                <c:pt idx="1">
                  <c:v>1.36</c:v>
                </c:pt>
                <c:pt idx="2">
                  <c:v>2.3299999999999996</c:v>
                </c:pt>
                <c:pt idx="3">
                  <c:v>2.86</c:v>
                </c:pt>
                <c:pt idx="4">
                  <c:v>2.88</c:v>
                </c:pt>
                <c:pt idx="5">
                  <c:v>12.34</c:v>
                </c:pt>
                <c:pt idx="6">
                  <c:v>4.3</c:v>
                </c:pt>
                <c:pt idx="7">
                  <c:v>4.51</c:v>
                </c:pt>
                <c:pt idx="8">
                  <c:v>0.34</c:v>
                </c:pt>
                <c:pt idx="9">
                  <c:v>1.06</c:v>
                </c:pt>
                <c:pt idx="10">
                  <c:v>5.09</c:v>
                </c:pt>
                <c:pt idx="11">
                  <c:v>4.05</c:v>
                </c:pt>
                <c:pt idx="12">
                  <c:v>1.6700000000000002</c:v>
                </c:pt>
                <c:pt idx="13">
                  <c:v>2.9499999999999997</c:v>
                </c:pt>
                <c:pt idx="14">
                  <c:v>1.54</c:v>
                </c:pt>
                <c:pt idx="15">
                  <c:v>4.1499999999999995</c:v>
                </c:pt>
                <c:pt idx="16">
                  <c:v>2.4899999999999998</c:v>
                </c:pt>
                <c:pt idx="17">
                  <c:v>0.33000000000000007</c:v>
                </c:pt>
                <c:pt idx="18">
                  <c:v>5.3599999999999994</c:v>
                </c:pt>
                <c:pt idx="19">
                  <c:v>0.97000000000000008</c:v>
                </c:pt>
                <c:pt idx="20">
                  <c:v>6.52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708224"/>
        <c:axId val="236709760"/>
      </c:barChart>
      <c:catAx>
        <c:axId val="23670822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ln w="19050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200"/>
            </a:pPr>
            <a:endParaRPr lang="it-IT"/>
          </a:p>
        </c:txPr>
        <c:crossAx val="236709760"/>
        <c:crosses val="autoZero"/>
        <c:auto val="1"/>
        <c:lblAlgn val="ctr"/>
        <c:lblOffset val="100"/>
        <c:noMultiLvlLbl val="0"/>
      </c:catAx>
      <c:valAx>
        <c:axId val="236709760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prstClr val="white">
                <a:lumMod val="65000"/>
              </a:prstClr>
            </a:solidFill>
          </a:ln>
        </c:spPr>
        <c:txPr>
          <a:bodyPr/>
          <a:lstStyle/>
          <a:p>
            <a:pPr>
              <a:defRPr sz="1400"/>
            </a:pPr>
            <a:endParaRPr lang="it-IT"/>
          </a:p>
        </c:txPr>
        <c:crossAx val="236708224"/>
        <c:crosses val="autoZero"/>
        <c:crossBetween val="between"/>
      </c:valAx>
      <c:spPr>
        <a:noFill/>
        <a:ln w="19050">
          <a:noFill/>
        </a:ln>
      </c:spPr>
    </c:plotArea>
    <c:legend>
      <c:legendPos val="r"/>
      <c:layout>
        <c:manualLayout>
          <c:xMode val="edge"/>
          <c:yMode val="edge"/>
          <c:x val="0.89011510747727862"/>
          <c:y val="3.4568570694153151E-2"/>
          <c:w val="7.9296826441169324E-2"/>
          <c:h val="0.17234043035732713"/>
        </c:manualLayout>
      </c:layout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" pitchFamily="34" charset="0"/>
          <a:cs typeface="Calibri" pitchFamily="34" charset="0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189125295508277E-2"/>
          <c:y val="1.6605166051660521E-2"/>
          <c:w val="0.89239102705619844"/>
          <c:h val="0.889298892988929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2704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Sheet1!$A$2:$A$26</c:f>
              <c:strCache>
                <c:ptCount val="15"/>
                <c:pt idx="0">
                  <c:v>  India</c:v>
                </c:pt>
                <c:pt idx="1">
                  <c:v>  China</c:v>
                </c:pt>
                <c:pt idx="2">
                  <c:v>  United States</c:v>
                </c:pt>
                <c:pt idx="3">
                  <c:v>  Pakistan</c:v>
                </c:pt>
                <c:pt idx="4">
                  <c:v>  Indonesia</c:v>
                </c:pt>
                <c:pt idx="5">
                  <c:v>  Nigeria</c:v>
                </c:pt>
                <c:pt idx="6">
                  <c:v>  Bangladesh</c:v>
                </c:pt>
                <c:pt idx="7">
                  <c:v>  Brazil</c:v>
                </c:pt>
                <c:pt idx="8">
                  <c:v>  Ethiopia</c:v>
                </c:pt>
                <c:pt idx="9">
                  <c:v>  Congo, DR of</c:v>
                </c:pt>
                <c:pt idx="10">
                  <c:v>  Mexico</c:v>
                </c:pt>
                <c:pt idx="11">
                  <c:v>  Egypt</c:v>
                </c:pt>
                <c:pt idx="12">
                  <c:v>  Philippines</c:v>
                </c:pt>
                <c:pt idx="13">
                  <c:v>  Viet Nam</c:v>
                </c:pt>
                <c:pt idx="14">
                  <c:v>  Japan</c:v>
                </c:pt>
              </c:strCache>
            </c:strRef>
          </c:cat>
          <c:val>
            <c:numRef>
              <c:f>Sheet1!$B$2:$B$26</c:f>
              <c:numCache>
                <c:formatCode>#,##0</c:formatCode>
                <c:ptCount val="15"/>
                <c:pt idx="0">
                  <c:v>1096917</c:v>
                </c:pt>
                <c:pt idx="1">
                  <c:v>1329927</c:v>
                </c:pt>
                <c:pt idx="2">
                  <c:v>300038</c:v>
                </c:pt>
                <c:pt idx="3">
                  <c:v>161151</c:v>
                </c:pt>
                <c:pt idx="4">
                  <c:v>225313</c:v>
                </c:pt>
                <c:pt idx="5">
                  <c:v>130236</c:v>
                </c:pt>
                <c:pt idx="6">
                  <c:v>152593</c:v>
                </c:pt>
                <c:pt idx="7">
                  <c:v>182798</c:v>
                </c:pt>
                <c:pt idx="8">
                  <c:v>74189</c:v>
                </c:pt>
                <c:pt idx="9">
                  <c:v>56079</c:v>
                </c:pt>
                <c:pt idx="10">
                  <c:v>106385</c:v>
                </c:pt>
                <c:pt idx="11">
                  <c:v>74878</c:v>
                </c:pt>
                <c:pt idx="12">
                  <c:v>82809</c:v>
                </c:pt>
                <c:pt idx="13">
                  <c:v>83585</c:v>
                </c:pt>
                <c:pt idx="14">
                  <c:v>127914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Growth (2005-2050)</c:v>
                </c:pt>
              </c:strCache>
            </c:strRef>
          </c:tx>
          <c:spPr>
            <a:solidFill>
              <a:srgbClr val="FF6600"/>
            </a:solidFill>
            <a:ln w="12704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5407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Sheet1!$A$2:$A$26</c:f>
              <c:strCache>
                <c:ptCount val="15"/>
                <c:pt idx="0">
                  <c:v>  India</c:v>
                </c:pt>
                <c:pt idx="1">
                  <c:v>  China</c:v>
                </c:pt>
                <c:pt idx="2">
                  <c:v>  United States</c:v>
                </c:pt>
                <c:pt idx="3">
                  <c:v>  Pakistan</c:v>
                </c:pt>
                <c:pt idx="4">
                  <c:v>  Indonesia</c:v>
                </c:pt>
                <c:pt idx="5">
                  <c:v>  Nigeria</c:v>
                </c:pt>
                <c:pt idx="6">
                  <c:v>  Bangladesh</c:v>
                </c:pt>
                <c:pt idx="7">
                  <c:v>  Brazil</c:v>
                </c:pt>
                <c:pt idx="8">
                  <c:v>  Ethiopia</c:v>
                </c:pt>
                <c:pt idx="9">
                  <c:v>  Congo, DR of</c:v>
                </c:pt>
                <c:pt idx="10">
                  <c:v>  Mexico</c:v>
                </c:pt>
                <c:pt idx="11">
                  <c:v>  Egypt</c:v>
                </c:pt>
                <c:pt idx="12">
                  <c:v>  Philippines</c:v>
                </c:pt>
                <c:pt idx="13">
                  <c:v>  Viet Nam</c:v>
                </c:pt>
                <c:pt idx="14">
                  <c:v>  Japan</c:v>
                </c:pt>
              </c:strCache>
            </c:strRef>
          </c:cat>
          <c:val>
            <c:numRef>
              <c:f>Sheet1!$D$2:$D$26</c:f>
              <c:numCache>
                <c:formatCode>#,##0</c:formatCode>
                <c:ptCount val="15"/>
                <c:pt idx="0">
                  <c:v>434521</c:v>
                </c:pt>
                <c:pt idx="1">
                  <c:v>75264</c:v>
                </c:pt>
                <c:pt idx="2">
                  <c:v>108657</c:v>
                </c:pt>
                <c:pt idx="3">
                  <c:v>187549</c:v>
                </c:pt>
                <c:pt idx="4">
                  <c:v>68484</c:v>
                </c:pt>
                <c:pt idx="5">
                  <c:v>128242</c:v>
                </c:pt>
                <c:pt idx="6">
                  <c:v>102006</c:v>
                </c:pt>
                <c:pt idx="7">
                  <c:v>50342</c:v>
                </c:pt>
                <c:pt idx="8">
                  <c:v>96798</c:v>
                </c:pt>
                <c:pt idx="9">
                  <c:v>95565</c:v>
                </c:pt>
                <c:pt idx="10">
                  <c:v>33843</c:v>
                </c:pt>
                <c:pt idx="11">
                  <c:v>52529</c:v>
                </c:pt>
                <c:pt idx="12">
                  <c:v>44156</c:v>
                </c:pt>
                <c:pt idx="13">
                  <c:v>34108</c:v>
                </c:pt>
                <c:pt idx="14">
                  <c:v>-18192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0053504"/>
        <c:axId val="140055296"/>
      </c:barChart>
      <c:catAx>
        <c:axId val="140053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400552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055296"/>
        <c:scaling>
          <c:orientation val="minMax"/>
          <c:max val="1600000"/>
        </c:scaling>
        <c:delete val="0"/>
        <c:axPos val="b"/>
        <c:majorGridlines>
          <c:spPr>
            <a:ln w="12704">
              <a:solidFill>
                <a:srgbClr val="C0C0C0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25407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it-IT"/>
          </a:p>
        </c:txPr>
        <c:crossAx val="140053504"/>
        <c:crosses val="autoZero"/>
        <c:crossBetween val="between"/>
        <c:dispUnits>
          <c:builtInUnit val="thousands"/>
        </c:dispUnits>
      </c:valAx>
      <c:spPr>
        <a:solidFill>
          <a:srgbClr val="FFFFFF"/>
        </a:solidFill>
        <a:ln w="1905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880245465770674"/>
          <c:y val="2.9653950082807953E-2"/>
          <c:w val="0.23167848699763591"/>
          <c:h val="0.1125461254612548"/>
        </c:manualLayout>
      </c:layout>
      <c:overlay val="0"/>
      <c:spPr>
        <a:solidFill>
          <a:srgbClr val="FFFFFF"/>
        </a:solidFill>
        <a:ln w="12704">
          <a:solidFill>
            <a:srgbClr val="C0C0C0"/>
          </a:solidFill>
          <a:prstDash val="solid"/>
        </a:ln>
      </c:spPr>
      <c:txPr>
        <a:bodyPr/>
        <a:lstStyle/>
        <a:p>
          <a:pPr>
            <a:defRPr sz="1470" b="1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Share of Global Population, 2002</a:t>
            </a:r>
          </a:p>
        </c:rich>
      </c:tx>
      <c:layout>
        <c:manualLayout>
          <c:xMode val="edge"/>
          <c:yMode val="edge"/>
          <c:x val="0.13658539670493017"/>
          <c:y val="2.02952153916540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31384069884939"/>
          <c:y val="0.19973151333418251"/>
          <c:w val="0.67785590493797554"/>
          <c:h val="0.518408138287075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dLbls>
            <c:numFmt formatCode="0%" sourceLinked="0"/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China</c:v>
                </c:pt>
                <c:pt idx="1">
                  <c:v>India</c:v>
                </c:pt>
                <c:pt idx="2">
                  <c:v>Rest of Asia</c:v>
                </c:pt>
                <c:pt idx="3">
                  <c:v>Europe</c:v>
                </c:pt>
                <c:pt idx="4">
                  <c:v>Middle East</c:v>
                </c:pt>
                <c:pt idx="5">
                  <c:v>Sub-Saharan Africa</c:v>
                </c:pt>
                <c:pt idx="6">
                  <c:v>North America</c:v>
                </c:pt>
                <c:pt idx="7">
                  <c:v>Latin America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1294</c:v>
                </c:pt>
                <c:pt idx="1">
                  <c:v>1041</c:v>
                </c:pt>
                <c:pt idx="2">
                  <c:v>1158</c:v>
                </c:pt>
                <c:pt idx="3">
                  <c:v>725</c:v>
                </c:pt>
                <c:pt idx="4">
                  <c:v>423</c:v>
                </c:pt>
                <c:pt idx="5">
                  <c:v>685</c:v>
                </c:pt>
                <c:pt idx="6">
                  <c:v>320</c:v>
                </c:pt>
                <c:pt idx="7">
                  <c:v>534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2.4390348796761878E-2"/>
          <c:y val="0.76752765537335432"/>
          <c:w val="0.94634158681971992"/>
          <c:h val="0.2269373209082806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62531017369727"/>
          <c:y val="9.5760118144716716E-2"/>
          <c:w val="0.86104218362282881"/>
          <c:h val="0.87957146458852542"/>
        </c:manualLayout>
      </c:layout>
      <c:barChart>
        <c:barDir val="bar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1995</c:v>
                </c:pt>
              </c:strCache>
            </c:strRef>
          </c:tx>
          <c:spPr>
            <a:solidFill>
              <a:srgbClr val="99CC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8"/>
                <c:pt idx="0">
                  <c:v>6.9300000000000006</c:v>
                </c:pt>
                <c:pt idx="1">
                  <c:v>7.6899999999999995</c:v>
                </c:pt>
                <c:pt idx="2">
                  <c:v>2.67</c:v>
                </c:pt>
                <c:pt idx="3">
                  <c:v>2.4499999999999997</c:v>
                </c:pt>
                <c:pt idx="4">
                  <c:v>1.9900000000000002</c:v>
                </c:pt>
                <c:pt idx="5">
                  <c:v>1.25</c:v>
                </c:pt>
                <c:pt idx="6">
                  <c:v>1.21</c:v>
                </c:pt>
                <c:pt idx="7">
                  <c:v>2.8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2000</c:v>
                </c:pt>
              </c:strCache>
            </c:strRef>
          </c:tx>
          <c:spPr>
            <a:solidFill>
              <a:srgbClr val="FFCC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8"/>
                <c:pt idx="0">
                  <c:v>7.6</c:v>
                </c:pt>
                <c:pt idx="1">
                  <c:v>6.84</c:v>
                </c:pt>
                <c:pt idx="2">
                  <c:v>2.75</c:v>
                </c:pt>
                <c:pt idx="3">
                  <c:v>2.27</c:v>
                </c:pt>
                <c:pt idx="4">
                  <c:v>1.9900000000000002</c:v>
                </c:pt>
                <c:pt idx="5">
                  <c:v>1.35</c:v>
                </c:pt>
                <c:pt idx="6">
                  <c:v>1.1499999999999997</c:v>
                </c:pt>
                <c:pt idx="7">
                  <c:v>2.71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8"/>
                <c:pt idx="0">
                  <c:v>6.02</c:v>
                </c:pt>
                <c:pt idx="1">
                  <c:v>7.45</c:v>
                </c:pt>
                <c:pt idx="2">
                  <c:v>2.4</c:v>
                </c:pt>
                <c:pt idx="3">
                  <c:v>2.3499999999999996</c:v>
                </c:pt>
                <c:pt idx="4">
                  <c:v>2.04</c:v>
                </c:pt>
                <c:pt idx="5">
                  <c:v>1.3</c:v>
                </c:pt>
                <c:pt idx="6">
                  <c:v>1.29</c:v>
                </c:pt>
                <c:pt idx="7">
                  <c:v>2.65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Sheet1!$A$2:$A$10</c:f>
              <c:strCache>
                <c:ptCount val="8"/>
                <c:pt idx="0">
                  <c:v>Yemen</c:v>
                </c:pt>
                <c:pt idx="1">
                  <c:v>Niger</c:v>
                </c:pt>
                <c:pt idx="2">
                  <c:v>Mexico</c:v>
                </c:pt>
                <c:pt idx="3">
                  <c:v>Brazil</c:v>
                </c:pt>
                <c:pt idx="4">
                  <c:v>USA</c:v>
                </c:pt>
                <c:pt idx="5">
                  <c:v>Russia</c:v>
                </c:pt>
                <c:pt idx="6">
                  <c:v>Italy</c:v>
                </c:pt>
                <c:pt idx="7">
                  <c:v>World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8"/>
                <c:pt idx="0">
                  <c:v>5.2</c:v>
                </c:pt>
                <c:pt idx="1">
                  <c:v>7.1</c:v>
                </c:pt>
                <c:pt idx="2">
                  <c:v>2.2999999999999998</c:v>
                </c:pt>
                <c:pt idx="3">
                  <c:v>1.8</c:v>
                </c:pt>
                <c:pt idx="4">
                  <c:v>2.1</c:v>
                </c:pt>
                <c:pt idx="5">
                  <c:v>1.5</c:v>
                </c:pt>
                <c:pt idx="6">
                  <c:v>1.4</c:v>
                </c:pt>
                <c:pt idx="7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37184"/>
        <c:axId val="148638720"/>
      </c:barChart>
      <c:catAx>
        <c:axId val="14863718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486387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638720"/>
        <c:scaling>
          <c:orientation val="minMax"/>
          <c:max val="8"/>
        </c:scaling>
        <c:delete val="0"/>
        <c:axPos val="t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54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48637184"/>
        <c:crosses val="autoZero"/>
        <c:crossBetween val="between"/>
      </c:valAx>
      <c:spPr>
        <a:solidFill>
          <a:srgbClr val="FFFFFF"/>
        </a:solidFill>
        <a:ln w="254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8607254281893999"/>
          <c:y val="0.73022930038868783"/>
          <c:w val="7.3846200491784891E-2"/>
          <c:h val="0.21733623277260966"/>
        </c:manualLayout>
      </c:layout>
      <c:overlay val="0"/>
      <c:spPr>
        <a:solidFill>
          <a:srgbClr val="FFFFFF"/>
        </a:solidFill>
        <a:ln w="12700">
          <a:solidFill>
            <a:srgbClr val="C0C0C0"/>
          </a:solidFill>
          <a:prstDash val="solid"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chemeClr val="tx1"/>
          </a:solidFill>
          <a:latin typeface="Agency FB" pitchFamily="34" charset="0"/>
          <a:ea typeface="Arial Narrow"/>
          <a:cs typeface="Arial Narrow"/>
        </a:defRPr>
      </a:pPr>
      <a:endParaRPr lang="it-IT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Sheet1!$A$2:$A$13</c:f>
              <c:strCache>
                <c:ptCount val="12"/>
                <c:pt idx="0">
                  <c:v>United States</c:v>
                </c:pt>
                <c:pt idx="1">
                  <c:v>France</c:v>
                </c:pt>
                <c:pt idx="2">
                  <c:v>Australia</c:v>
                </c:pt>
                <c:pt idx="3">
                  <c:v>Sweden</c:v>
                </c:pt>
                <c:pt idx="4">
                  <c:v>Netherlands</c:v>
                </c:pt>
                <c:pt idx="5">
                  <c:v>United Kingdom</c:v>
                </c:pt>
                <c:pt idx="6">
                  <c:v>Canada</c:v>
                </c:pt>
                <c:pt idx="7">
                  <c:v>Spain</c:v>
                </c:pt>
                <c:pt idx="8">
                  <c:v>Germany</c:v>
                </c:pt>
                <c:pt idx="9">
                  <c:v>Japan</c:v>
                </c:pt>
                <c:pt idx="10">
                  <c:v>Italy</c:v>
                </c:pt>
                <c:pt idx="11">
                  <c:v>South Korea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2.0299999999999998</c:v>
                </c:pt>
                <c:pt idx="1">
                  <c:v>1.9000000000000001</c:v>
                </c:pt>
                <c:pt idx="2">
                  <c:v>1.77</c:v>
                </c:pt>
                <c:pt idx="3">
                  <c:v>1.74</c:v>
                </c:pt>
                <c:pt idx="4">
                  <c:v>1.73</c:v>
                </c:pt>
                <c:pt idx="5">
                  <c:v>1.72</c:v>
                </c:pt>
                <c:pt idx="6">
                  <c:v>1.49</c:v>
                </c:pt>
                <c:pt idx="7">
                  <c:v>1.3</c:v>
                </c:pt>
                <c:pt idx="8">
                  <c:v>1.3</c:v>
                </c:pt>
                <c:pt idx="9">
                  <c:v>1.28</c:v>
                </c:pt>
                <c:pt idx="10">
                  <c:v>1.26</c:v>
                </c:pt>
                <c:pt idx="11">
                  <c:v>1.1900000000000002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United States</c:v>
                </c:pt>
                <c:pt idx="1">
                  <c:v>France</c:v>
                </c:pt>
                <c:pt idx="2">
                  <c:v>Australia</c:v>
                </c:pt>
                <c:pt idx="3">
                  <c:v>Sweden</c:v>
                </c:pt>
                <c:pt idx="4">
                  <c:v>Netherlands</c:v>
                </c:pt>
                <c:pt idx="5">
                  <c:v>United Kingdom</c:v>
                </c:pt>
                <c:pt idx="6">
                  <c:v>Canada</c:v>
                </c:pt>
                <c:pt idx="7">
                  <c:v>Spain</c:v>
                </c:pt>
                <c:pt idx="8">
                  <c:v>Germany</c:v>
                </c:pt>
                <c:pt idx="9">
                  <c:v>Japan</c:v>
                </c:pt>
                <c:pt idx="10">
                  <c:v>Italy</c:v>
                </c:pt>
                <c:pt idx="11">
                  <c:v>South Korea</c:v>
                </c:pt>
              </c:strCache>
            </c:strRef>
          </c:cat>
          <c:val>
            <c:numRef>
              <c:f>Sheet1!$C$2:$C$13</c:f>
              <c:numCache>
                <c:formatCode>##0.00;\-##0.00;0</c:formatCode>
                <c:ptCount val="12"/>
                <c:pt idx="0">
                  <c:v>2.0739999999999998</c:v>
                </c:pt>
                <c:pt idx="1">
                  <c:v>1.9690000000000001</c:v>
                </c:pt>
                <c:pt idx="2">
                  <c:v>1.9259999999999997</c:v>
                </c:pt>
                <c:pt idx="3" formatCode="General">
                  <c:v>1.9000000000000001</c:v>
                </c:pt>
                <c:pt idx="4" formatCode="General">
                  <c:v>1.8</c:v>
                </c:pt>
                <c:pt idx="5" formatCode="General">
                  <c:v>1.9000000000000001</c:v>
                </c:pt>
                <c:pt idx="6" formatCode="General">
                  <c:v>1.7</c:v>
                </c:pt>
                <c:pt idx="7" formatCode="General">
                  <c:v>1.5</c:v>
                </c:pt>
                <c:pt idx="8">
                  <c:v>1.3560000000000001</c:v>
                </c:pt>
                <c:pt idx="9">
                  <c:v>1.32</c:v>
                </c:pt>
                <c:pt idx="10" formatCode="General">
                  <c:v>1.3800000000000001</c:v>
                </c:pt>
                <c:pt idx="11">
                  <c:v>1.2869999999999997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87488"/>
        <c:axId val="215134592"/>
      </c:barChart>
      <c:catAx>
        <c:axId val="148687488"/>
        <c:scaling>
          <c:orientation val="minMax"/>
        </c:scaling>
        <c:delete val="0"/>
        <c:axPos val="l"/>
        <c:majorTickMark val="out"/>
        <c:minorTickMark val="none"/>
        <c:tickLblPos val="nextTo"/>
        <c:crossAx val="215134592"/>
        <c:crosses val="autoZero"/>
        <c:auto val="1"/>
        <c:lblAlgn val="ctr"/>
        <c:lblOffset val="100"/>
        <c:noMultiLvlLbl val="0"/>
      </c:catAx>
      <c:valAx>
        <c:axId val="215134592"/>
        <c:scaling>
          <c:orientation val="minMax"/>
        </c:scaling>
        <c:delete val="0"/>
        <c:axPos val="b"/>
        <c:majorGridlines>
          <c:spPr>
            <a:ln w="12700">
              <a:solidFill>
                <a:schemeClr val="bg1">
                  <a:lumMod val="5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48687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66004962779158"/>
          <c:y val="2.1653543307086614E-2"/>
          <c:w val="0.60421836228287851"/>
          <c:h val="0.860236220472440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1910 Males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46</c:v>
                </c:pt>
                <c:pt idx="2">
                  <c:v>43</c:v>
                </c:pt>
                <c:pt idx="3">
                  <c:v>57</c:v>
                </c:pt>
                <c:pt idx="4">
                  <c:v>49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1910 Females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53</c:v>
                </c:pt>
                <c:pt idx="1">
                  <c:v>47</c:v>
                </c:pt>
                <c:pt idx="2">
                  <c:v>43</c:v>
                </c:pt>
                <c:pt idx="3">
                  <c:v>59</c:v>
                </c:pt>
                <c:pt idx="4">
                  <c:v>53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1998 Males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77</c:v>
                </c:pt>
                <c:pt idx="3">
                  <c:v>76</c:v>
                </c:pt>
                <c:pt idx="4">
                  <c:v>73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1998 Females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England</c:v>
                </c:pt>
                <c:pt idx="1">
                  <c:v>Italy</c:v>
                </c:pt>
                <c:pt idx="2">
                  <c:v>Japan</c:v>
                </c:pt>
                <c:pt idx="3">
                  <c:v>Sweden</c:v>
                </c:pt>
                <c:pt idx="4">
                  <c:v>United States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80</c:v>
                </c:pt>
                <c:pt idx="1">
                  <c:v>81</c:v>
                </c:pt>
                <c:pt idx="2">
                  <c:v>83</c:v>
                </c:pt>
                <c:pt idx="3">
                  <c:v>81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895232"/>
        <c:axId val="234896768"/>
      </c:barChart>
      <c:catAx>
        <c:axId val="234895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it-IT"/>
          </a:p>
        </c:txPr>
        <c:crossAx val="234896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896768"/>
        <c:scaling>
          <c:orientation val="minMax"/>
          <c:min val="3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234895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1439205955335"/>
          <c:y val="0.33070866141732291"/>
          <c:w val="0.18362282878411912"/>
          <c:h val="0.2381889763779527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10165484633572E-2"/>
          <c:y val="3.6900369003690044E-2"/>
          <c:w val="0.9420803782505911"/>
          <c:h val="0.852398523985239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World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Sheet1!$B$2:$B$13</c:f>
              <c:numCache>
                <c:formatCode>##0.00;\-##0.00;0</c:formatCode>
                <c:ptCount val="12"/>
                <c:pt idx="0">
                  <c:v>47.663000000000011</c:v>
                </c:pt>
                <c:pt idx="1">
                  <c:v>49.757000000000005</c:v>
                </c:pt>
                <c:pt idx="2">
                  <c:v>51.185000000000002</c:v>
                </c:pt>
                <c:pt idx="3">
                  <c:v>56.461000000000006</c:v>
                </c:pt>
                <c:pt idx="4">
                  <c:v>58.498000000000005</c:v>
                </c:pt>
                <c:pt idx="5">
                  <c:v>60.664000000000001</c:v>
                </c:pt>
                <c:pt idx="6">
                  <c:v>62.062000000000005</c:v>
                </c:pt>
                <c:pt idx="7">
                  <c:v>63.597000000000001</c:v>
                </c:pt>
                <c:pt idx="8">
                  <c:v>64.384</c:v>
                </c:pt>
                <c:pt idx="9">
                  <c:v>65.233999999999995</c:v>
                </c:pt>
                <c:pt idx="10">
                  <c:v>66.423000000000002</c:v>
                </c:pt>
                <c:pt idx="11">
                  <c:v>67.884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Less Developed Regions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42.283000000000001</c:v>
                </c:pt>
                <c:pt idx="1">
                  <c:v>44.465000000000003</c:v>
                </c:pt>
                <c:pt idx="2">
                  <c:v>46.056999999999995</c:v>
                </c:pt>
                <c:pt idx="3">
                  <c:v>52.596000000000011</c:v>
                </c:pt>
                <c:pt idx="4">
                  <c:v>55.221000000000011</c:v>
                </c:pt>
                <c:pt idx="5">
                  <c:v>57.793000000000013</c:v>
                </c:pt>
                <c:pt idx="6">
                  <c:v>59.475000000000001</c:v>
                </c:pt>
                <c:pt idx="7">
                  <c:v>61.181000000000004</c:v>
                </c:pt>
                <c:pt idx="8">
                  <c:v>62.260000000000005</c:v>
                </c:pt>
                <c:pt idx="9">
                  <c:v>63.251000000000005</c:v>
                </c:pt>
                <c:pt idx="10">
                  <c:v>64.516000000000005</c:v>
                </c:pt>
                <c:pt idx="11">
                  <c:v>65.95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 Developed Regions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1950-55</c:v>
                </c:pt>
                <c:pt idx="1">
                  <c:v>1955-60</c:v>
                </c:pt>
                <c:pt idx="2">
                  <c:v>1960-65</c:v>
                </c:pt>
                <c:pt idx="3">
                  <c:v>1965-70</c:v>
                </c:pt>
                <c:pt idx="4">
                  <c:v>1970-75</c:v>
                </c:pt>
                <c:pt idx="5">
                  <c:v>1975-80</c:v>
                </c:pt>
                <c:pt idx="6">
                  <c:v>1980-85</c:v>
                </c:pt>
                <c:pt idx="7">
                  <c:v>1985-90</c:v>
                </c:pt>
                <c:pt idx="8">
                  <c:v>1990-95</c:v>
                </c:pt>
                <c:pt idx="9">
                  <c:v>1995-00</c:v>
                </c:pt>
                <c:pt idx="10">
                  <c:v>2000-05</c:v>
                </c:pt>
                <c:pt idx="11">
                  <c:v>2005-10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65.92</c:v>
                </c:pt>
                <c:pt idx="1">
                  <c:v>68.239999999999995</c:v>
                </c:pt>
                <c:pt idx="2">
                  <c:v>69.72</c:v>
                </c:pt>
                <c:pt idx="3">
                  <c:v>70.48</c:v>
                </c:pt>
                <c:pt idx="4">
                  <c:v>71.179999999999993</c:v>
                </c:pt>
                <c:pt idx="5">
                  <c:v>72.069999999999993</c:v>
                </c:pt>
                <c:pt idx="6">
                  <c:v>72.89</c:v>
                </c:pt>
                <c:pt idx="7">
                  <c:v>73.959999999999994</c:v>
                </c:pt>
                <c:pt idx="8">
                  <c:v>74.099999999999994</c:v>
                </c:pt>
                <c:pt idx="9">
                  <c:v>74.77</c:v>
                </c:pt>
                <c:pt idx="10">
                  <c:v>75.59</c:v>
                </c:pt>
                <c:pt idx="11">
                  <c:v>76.940000000000012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863232"/>
        <c:axId val="234869120"/>
      </c:lineChart>
      <c:catAx>
        <c:axId val="2348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/>
            </a:pPr>
            <a:endParaRPr lang="it-IT"/>
          </a:p>
        </c:txPr>
        <c:crossAx val="2348691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869120"/>
        <c:scaling>
          <c:orientation val="minMax"/>
          <c:min val="30"/>
        </c:scaling>
        <c:delete val="0"/>
        <c:axPos val="l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it-IT"/>
          </a:p>
        </c:txPr>
        <c:crossAx val="23486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9720028257924"/>
          <c:y val="0.63390030651251239"/>
          <c:w val="0.27731307171509234"/>
          <c:h val="0.1678966789667896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gency FB" pitchFamily="34" charset="0"/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-5461687</c:v>
                </c:pt>
                <c:pt idx="1">
                  <c:v>-5473167</c:v>
                </c:pt>
                <c:pt idx="2">
                  <c:v>-5534233</c:v>
                </c:pt>
                <c:pt idx="3">
                  <c:v>-5455451</c:v>
                </c:pt>
                <c:pt idx="4">
                  <c:v>-5022135</c:v>
                </c:pt>
                <c:pt idx="5">
                  <c:v>-4488233</c:v>
                </c:pt>
                <c:pt idx="6">
                  <c:v>-4233454</c:v>
                </c:pt>
                <c:pt idx="7">
                  <c:v>-4050423</c:v>
                </c:pt>
                <c:pt idx="8">
                  <c:v>-3443019</c:v>
                </c:pt>
                <c:pt idx="9">
                  <c:v>-2893456</c:v>
                </c:pt>
                <c:pt idx="10">
                  <c:v>-2433063</c:v>
                </c:pt>
                <c:pt idx="11">
                  <c:v>-1826975</c:v>
                </c:pt>
                <c:pt idx="12">
                  <c:v>-1443842</c:v>
                </c:pt>
                <c:pt idx="13">
                  <c:v>-1156501</c:v>
                </c:pt>
                <c:pt idx="14">
                  <c:v>-858716</c:v>
                </c:pt>
                <c:pt idx="15">
                  <c:v>-579510</c:v>
                </c:pt>
                <c:pt idx="16">
                  <c:v>-353793</c:v>
                </c:pt>
                <c:pt idx="17">
                  <c:v>-180543</c:v>
                </c:pt>
                <c:pt idx="18">
                  <c:v>-77578</c:v>
                </c:pt>
                <c:pt idx="19">
                  <c:v>-25390</c:v>
                </c:pt>
                <c:pt idx="20">
                  <c:v>-6771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5225489</c:v>
                </c:pt>
                <c:pt idx="1">
                  <c:v>5244601</c:v>
                </c:pt>
                <c:pt idx="2">
                  <c:v>5316524</c:v>
                </c:pt>
                <c:pt idx="3">
                  <c:v>5313502</c:v>
                </c:pt>
                <c:pt idx="4">
                  <c:v>5063008</c:v>
                </c:pt>
                <c:pt idx="5">
                  <c:v>4718161</c:v>
                </c:pt>
                <c:pt idx="6">
                  <c:v>4533642</c:v>
                </c:pt>
                <c:pt idx="7">
                  <c:v>4307216</c:v>
                </c:pt>
                <c:pt idx="8">
                  <c:v>3843447</c:v>
                </c:pt>
                <c:pt idx="9">
                  <c:v>3339910</c:v>
                </c:pt>
                <c:pt idx="10">
                  <c:v>2817700</c:v>
                </c:pt>
                <c:pt idx="11">
                  <c:v>2111445</c:v>
                </c:pt>
                <c:pt idx="12">
                  <c:v>1675803</c:v>
                </c:pt>
                <c:pt idx="13">
                  <c:v>1345167</c:v>
                </c:pt>
                <c:pt idx="14">
                  <c:v>1022642</c:v>
                </c:pt>
                <c:pt idx="15">
                  <c:v>720535</c:v>
                </c:pt>
                <c:pt idx="16">
                  <c:v>461754</c:v>
                </c:pt>
                <c:pt idx="17">
                  <c:v>244555</c:v>
                </c:pt>
                <c:pt idx="18">
                  <c:v>113090</c:v>
                </c:pt>
                <c:pt idx="19">
                  <c:v>40569</c:v>
                </c:pt>
                <c:pt idx="20">
                  <c:v>12155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34417536"/>
        <c:axId val="234423424"/>
      </c:barChart>
      <c:catAx>
        <c:axId val="2344175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234423424"/>
        <c:crosses val="autoZero"/>
        <c:auto val="1"/>
        <c:lblAlgn val="ctr"/>
        <c:lblOffset val="100"/>
        <c:noMultiLvlLbl val="0"/>
      </c:catAx>
      <c:valAx>
        <c:axId val="234423424"/>
        <c:scaling>
          <c:orientation val="minMax"/>
          <c:max val="6000000"/>
          <c:min val="-60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;[Red]#,##0" sourceLinked="0"/>
        <c:majorTickMark val="out"/>
        <c:minorTickMark val="none"/>
        <c:tickLblPos val="nextTo"/>
        <c:crossAx val="234417536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-237692</c:v>
                </c:pt>
                <c:pt idx="1">
                  <c:v>-245015</c:v>
                </c:pt>
                <c:pt idx="2">
                  <c:v>-243157</c:v>
                </c:pt>
                <c:pt idx="3">
                  <c:v>-314151</c:v>
                </c:pt>
                <c:pt idx="4">
                  <c:v>-315904</c:v>
                </c:pt>
                <c:pt idx="5">
                  <c:v>-276120</c:v>
                </c:pt>
                <c:pt idx="6">
                  <c:v>-274831</c:v>
                </c:pt>
                <c:pt idx="7">
                  <c:v>-302901</c:v>
                </c:pt>
                <c:pt idx="8">
                  <c:v>-315621</c:v>
                </c:pt>
                <c:pt idx="9">
                  <c:v>-323233</c:v>
                </c:pt>
                <c:pt idx="10">
                  <c:v>-288798</c:v>
                </c:pt>
                <c:pt idx="11">
                  <c:v>-283417</c:v>
                </c:pt>
                <c:pt idx="12">
                  <c:v>-299576</c:v>
                </c:pt>
                <c:pt idx="13">
                  <c:v>-279985</c:v>
                </c:pt>
                <c:pt idx="14">
                  <c:v>-188761</c:v>
                </c:pt>
                <c:pt idx="15">
                  <c:v>-134995</c:v>
                </c:pt>
                <c:pt idx="16">
                  <c:v>-98046</c:v>
                </c:pt>
                <c:pt idx="17">
                  <c:v>-55740</c:v>
                </c:pt>
                <c:pt idx="18">
                  <c:v>-17567</c:v>
                </c:pt>
                <c:pt idx="19">
                  <c:v>-2025</c:v>
                </c:pt>
                <c:pt idx="20">
                  <c:v>-100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Sheet1!$A$2:$A$22</c:f>
              <c:strCache>
                <c:ptCount val="21"/>
                <c:pt idx="0">
                  <c:v>0-4</c:v>
                </c:pt>
                <c:pt idx="1">
                  <c:v>5-9</c:v>
                </c:pt>
                <c:pt idx="2">
                  <c:v>9-14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85-89</c:v>
                </c:pt>
                <c:pt idx="18">
                  <c:v>90-94</c:v>
                </c:pt>
                <c:pt idx="19">
                  <c:v>95-99</c:v>
                </c:pt>
                <c:pt idx="20">
                  <c:v>100+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224396</c:v>
                </c:pt>
                <c:pt idx="1">
                  <c:v>229402</c:v>
                </c:pt>
                <c:pt idx="2">
                  <c:v>230661</c:v>
                </c:pt>
                <c:pt idx="3">
                  <c:v>298261</c:v>
                </c:pt>
                <c:pt idx="4">
                  <c:v>302358</c:v>
                </c:pt>
                <c:pt idx="5">
                  <c:v>266084</c:v>
                </c:pt>
                <c:pt idx="6">
                  <c:v>266898</c:v>
                </c:pt>
                <c:pt idx="7">
                  <c:v>294277</c:v>
                </c:pt>
                <c:pt idx="8">
                  <c:v>308377</c:v>
                </c:pt>
                <c:pt idx="9">
                  <c:v>313369</c:v>
                </c:pt>
                <c:pt idx="10">
                  <c:v>284446</c:v>
                </c:pt>
                <c:pt idx="11">
                  <c:v>282774</c:v>
                </c:pt>
                <c:pt idx="12">
                  <c:v>303637</c:v>
                </c:pt>
                <c:pt idx="13">
                  <c:v>285519</c:v>
                </c:pt>
                <c:pt idx="14">
                  <c:v>206220</c:v>
                </c:pt>
                <c:pt idx="15">
                  <c:v>167282</c:v>
                </c:pt>
                <c:pt idx="16">
                  <c:v>144941</c:v>
                </c:pt>
                <c:pt idx="17">
                  <c:v>105290</c:v>
                </c:pt>
                <c:pt idx="18">
                  <c:v>49819</c:v>
                </c:pt>
                <c:pt idx="19">
                  <c:v>11204</c:v>
                </c:pt>
                <c:pt idx="20">
                  <c:v>1205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34463232"/>
        <c:axId val="234464768"/>
      </c:barChart>
      <c:catAx>
        <c:axId val="23446323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Agency FB" pitchFamily="34" charset="0"/>
              </a:defRPr>
            </a:pPr>
            <a:endParaRPr lang="it-IT"/>
          </a:p>
        </c:txPr>
        <c:crossAx val="234464768"/>
        <c:crosses val="autoZero"/>
        <c:auto val="1"/>
        <c:lblAlgn val="ctr"/>
        <c:lblOffset val="100"/>
        <c:noMultiLvlLbl val="0"/>
      </c:catAx>
      <c:valAx>
        <c:axId val="234464768"/>
        <c:scaling>
          <c:orientation val="minMax"/>
          <c:max val="500000"/>
          <c:min val="-500000"/>
        </c:scaling>
        <c:delete val="0"/>
        <c:axPos val="b"/>
        <c:majorGridlines>
          <c:spPr>
            <a:ln w="12700">
              <a:solidFill>
                <a:schemeClr val="bg1">
                  <a:lumMod val="65000"/>
                </a:schemeClr>
              </a:solidFill>
              <a:prstDash val="dash"/>
            </a:ln>
          </c:spPr>
        </c:majorGridlines>
        <c:numFmt formatCode="#,##0.0;[Red]#,##0.0" sourceLinked="0"/>
        <c:majorTickMark val="out"/>
        <c:minorTickMark val="none"/>
        <c:tickLblPos val="nextTo"/>
        <c:crossAx val="234463232"/>
        <c:crosses val="autoZero"/>
        <c:crossBetween val="between"/>
        <c:dispUnits>
          <c:builtInUnit val="millions"/>
          <c:dispUnitsLbl>
            <c:layout/>
          </c:dispUnitsLbl>
        </c:dispUnits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F5879EE4-CE68-4DFE-838B-6E279B958E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044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r>
              <a:rPr lang="it-IT"/>
              <a:t>Diparimento di Scienze Geografiche e Storiche - Introduzione ai GIS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4925" y="0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288" y="4714875"/>
            <a:ext cx="4975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0"/>
            <a:r>
              <a:rPr lang="it-IT" noProof="0" smtClean="0"/>
              <a:t>Secondo livello</a:t>
            </a:r>
          </a:p>
          <a:p>
            <a:pPr lvl="0"/>
            <a:r>
              <a:rPr lang="it-IT" noProof="0" smtClean="0"/>
              <a:t>Terzo livello</a:t>
            </a:r>
          </a:p>
          <a:p>
            <a:pPr lvl="0"/>
            <a:r>
              <a:rPr lang="it-IT" noProof="0" smtClean="0"/>
              <a:t>Quarto livello</a:t>
            </a:r>
          </a:p>
          <a:p>
            <a:pPr lvl="0"/>
            <a:r>
              <a:rPr lang="it-IT" noProof="0" smtClean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4925" y="9431338"/>
            <a:ext cx="293687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pPr>
              <a:defRPr/>
            </a:pPr>
            <a:fld id="{A96BE9A4-37A7-47FB-B07E-03257BB546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1365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it-IT" smtClean="0"/>
              <a:t>Geografia delle Reti EC 503</a:t>
            </a:r>
          </a:p>
          <a:p>
            <a:r>
              <a:rPr lang="it-IT" smtClean="0"/>
              <a:t>I Modulo</a:t>
            </a:r>
          </a:p>
          <a:p>
            <a:r>
              <a:rPr lang="it-IT" smtClean="0"/>
              <a:t>Giuseppe Borruso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9BA94-B08B-4AAB-8F41-4C494770403D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dirty="0" err="1" smtClean="0"/>
              <a:t>Slides</a:t>
            </a:r>
            <a:r>
              <a:rPr lang="it-IT" dirty="0" smtClean="0"/>
              <a:t> with (*) in </a:t>
            </a:r>
            <a:r>
              <a:rPr lang="it-IT" dirty="0" err="1" smtClean="0"/>
              <a:t>footnotes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modified</a:t>
            </a:r>
            <a:r>
              <a:rPr lang="it-IT" dirty="0" smtClean="0"/>
              <a:t> by Jean-Paul </a:t>
            </a:r>
            <a:r>
              <a:rPr lang="it-IT" dirty="0" err="1" smtClean="0"/>
              <a:t>Rodrigue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r>
              <a:rPr lang="it-IT" dirty="0" smtClean="0"/>
              <a:t>. (v. riferimenti copyright a seguire). I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modified</a:t>
            </a:r>
            <a:r>
              <a:rPr lang="it-IT" dirty="0" smtClean="0"/>
              <a:t> and </a:t>
            </a:r>
            <a:r>
              <a:rPr lang="it-IT" dirty="0" err="1" smtClean="0"/>
              <a:t>elaborated</a:t>
            </a:r>
            <a:r>
              <a:rPr lang="it-IT" dirty="0" smtClean="0"/>
              <a:t> </a:t>
            </a:r>
            <a:r>
              <a:rPr lang="it-IT" dirty="0" err="1" smtClean="0"/>
              <a:t>materials</a:t>
            </a:r>
            <a:r>
              <a:rPr lang="it-IT" dirty="0" smtClean="0"/>
              <a:t> in </a:t>
            </a:r>
            <a:r>
              <a:rPr lang="it-IT" dirty="0" err="1" smtClean="0"/>
              <a:t>order</a:t>
            </a:r>
            <a:r>
              <a:rPr lang="it-IT" dirty="0" smtClean="0"/>
              <a:t> to be </a:t>
            </a:r>
            <a:r>
              <a:rPr lang="it-IT" dirty="0" err="1" smtClean="0"/>
              <a:t>suitable</a:t>
            </a:r>
            <a:r>
              <a:rPr lang="it-IT" dirty="0" smtClean="0"/>
              <a:t> for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course</a:t>
            </a:r>
            <a:r>
              <a:rPr lang="it-IT" dirty="0" smtClean="0"/>
              <a:t>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>
                <a:solidFill>
                  <a:srgbClr val="1C1C1C"/>
                </a:solidFill>
              </a:rPr>
              <a:t>Copyright © 1998-2010, Dr. Jean-Paul </a:t>
            </a:r>
            <a:r>
              <a:rPr lang="en-US" dirty="0" err="1" smtClean="0">
                <a:solidFill>
                  <a:srgbClr val="1C1C1C"/>
                </a:solidFill>
              </a:rPr>
              <a:t>Rodrigue</a:t>
            </a:r>
            <a:r>
              <a:rPr lang="en-US" dirty="0" smtClean="0">
                <a:solidFill>
                  <a:srgbClr val="1C1C1C"/>
                </a:solidFill>
              </a:rPr>
              <a:t>, Dept. of Global Studies &amp; Geography, Hofstra University. For personal or classroom use ONLY. </a:t>
            </a:r>
          </a:p>
          <a:p>
            <a:pPr eaLnBrk="1" hangingPunct="1">
              <a:spcBef>
                <a:spcPct val="0"/>
              </a:spcBef>
            </a:pPr>
            <a:r>
              <a:rPr lang="en-US" dirty="0" err="1" smtClean="0">
                <a:solidFill>
                  <a:srgbClr val="1C1C1C"/>
                </a:solidFill>
              </a:rPr>
              <a:t>Powerpoint</a:t>
            </a:r>
            <a:r>
              <a:rPr lang="en-US" dirty="0" smtClean="0">
                <a:solidFill>
                  <a:srgbClr val="1C1C1C"/>
                </a:solidFill>
              </a:rPr>
              <a:t> presentation elaborated</a:t>
            </a:r>
            <a:r>
              <a:rPr lang="en-US" baseline="0" dirty="0" smtClean="0">
                <a:solidFill>
                  <a:srgbClr val="1C1C1C"/>
                </a:solidFill>
              </a:rPr>
              <a:t> from GEOG 135 – Economic Geography course by J. P. </a:t>
            </a:r>
            <a:r>
              <a:rPr lang="en-US" baseline="0" dirty="0" err="1" smtClean="0">
                <a:solidFill>
                  <a:srgbClr val="1C1C1C"/>
                </a:solidFill>
              </a:rPr>
              <a:t>Rodrigue</a:t>
            </a:r>
            <a:endParaRPr lang="it-IT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418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793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938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724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40572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645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59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31D2A1-5871-438C-AAC5-5FD10ED1956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Source: FAO Statistical Database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DE76384-B8C7-425E-93F7-251396AFE58A}" type="slidenum">
              <a:rPr lang="en-US" i="0" smtClean="0">
                <a:latin typeface="Times New Roman" pitchFamily="18" charset="0"/>
              </a:rPr>
              <a:pPr/>
              <a:t>18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2B507-1C55-48FF-9D76-248B0608959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Source: WRI.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92C746-3416-4790-8EFD-6E9F6F61421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554CA68-F68E-49F6-8B7A-92C77A865144}" type="slidenum">
              <a:rPr lang="en-US" i="0" smtClean="0">
                <a:latin typeface="Times New Roman" pitchFamily="18" charset="0"/>
              </a:rPr>
              <a:pPr/>
              <a:t>21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C7DFEC2-C51F-491C-8F17-CCD32EB56D65}" type="slidenum">
              <a:rPr lang="en-US" i="0" smtClean="0">
                <a:latin typeface="Times New Roman" pitchFamily="18" charset="0"/>
              </a:rPr>
              <a:pPr/>
              <a:t>22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BE819EF-AD29-44D2-8987-4ECBCA7E3269}" type="slidenum">
              <a:rPr lang="en-US" i="0" smtClean="0">
                <a:latin typeface="Times New Roman" pitchFamily="18" charset="0"/>
              </a:rPr>
              <a:pPr/>
              <a:t>23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Arial" pitchFamily="34" charset="0"/>
              </a:rPr>
              <a:t>SourceWorld</a:t>
            </a:r>
            <a:r>
              <a:rPr lang="en-US" dirty="0" smtClean="0">
                <a:latin typeface="Arial" pitchFamily="34" charset="0"/>
              </a:rPr>
              <a:t> Population Prospects, the 2010 Revision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</a:rPr>
              <a:t>Source: World Population Prospects, the 2010 Revision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64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A07182B-15BF-4C4C-B1ED-21ABB705E2D6}" type="slidenum">
              <a:rPr lang="en-US" i="0" smtClean="0">
                <a:latin typeface="Times New Roman" pitchFamily="18" charset="0"/>
              </a:rPr>
              <a:pPr/>
              <a:t>25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39DA0D2-167A-4AA9-85DC-2D8513A0B293}" type="slidenum">
              <a:rPr lang="en-US" i="0" smtClean="0">
                <a:latin typeface="Times New Roman" pitchFamily="18" charset="0"/>
              </a:rPr>
              <a:pPr/>
              <a:t>26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E8C2D11-F723-4B04-A900-1EE04B67D189}" type="slidenum">
              <a:rPr lang="en-US" i="0" smtClean="0">
                <a:latin typeface="Times New Roman" pitchFamily="18" charset="0"/>
              </a:rPr>
              <a:pPr/>
              <a:t>27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Countries with high infant mortality rates have a strong impact on life expectancy. Sometimes, to filter this impact life expectancy after the age of 5 is used.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2DF5EBF-3EF6-4318-8123-101E0B6A3848}" type="slidenum">
              <a:rPr lang="en-US" i="0" smtClean="0">
                <a:latin typeface="Times New Roman" pitchFamily="18" charset="0"/>
              </a:rPr>
              <a:pPr/>
              <a:t>28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24B8570-3F25-4823-B314-9060220DD2D9}" type="slidenum">
              <a:rPr lang="en-US" i="0" smtClean="0">
                <a:latin typeface="Times New Roman" pitchFamily="18" charset="0"/>
              </a:rPr>
              <a:pPr/>
              <a:t>29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640FE0-1C05-41B5-976C-1F1050FA08CD}" type="slidenum">
              <a:rPr lang="en-US" i="0" smtClean="0">
                <a:latin typeface="Times New Roman" pitchFamily="18" charset="0"/>
              </a:rPr>
              <a:pPr/>
              <a:t>30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3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53718A1-F819-4CD2-AC1C-A5B77A7C441D}" type="slidenum">
              <a:rPr lang="en-US" i="0" smtClean="0">
                <a:latin typeface="Times New Roman" pitchFamily="18" charset="0"/>
              </a:rPr>
              <a:pPr/>
              <a:t>31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Source: Worldwatch Institute.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6DA75D0-A72E-4351-8D2D-F03E14C25039}" type="slidenum">
              <a:rPr lang="en-US" i="0" smtClean="0">
                <a:latin typeface="Times New Roman" pitchFamily="18" charset="0"/>
              </a:rPr>
              <a:pPr/>
              <a:t>32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87B3FD-B913-4396-BDEC-AF288E1515F1}" type="slidenum">
              <a:rPr lang="en-US"/>
              <a:pPr/>
              <a:t>33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US Census Bureau, International Database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4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7446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5591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068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2C3049-4DF0-4B36-A172-538064AFBB8F}" type="slidenum">
              <a:rPr lang="en-US"/>
              <a:pPr/>
              <a:t>46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9638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4240" y="4715154"/>
            <a:ext cx="4973320" cy="4466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Worldwatch</a:t>
            </a:r>
            <a:r>
              <a:rPr lang="en-US" dirty="0"/>
              <a:t> Institute</a:t>
            </a:r>
            <a:r>
              <a:rPr lang="en-US" dirty="0" smtClean="0"/>
              <a:t>. (*)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3456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48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14C3BBF-8DA0-4715-A489-628CC2CA731C}" type="slidenum">
              <a:rPr lang="en-US" i="0" smtClean="0">
                <a:latin typeface="Times New Roman" pitchFamily="18" charset="0"/>
              </a:rPr>
              <a:pPr/>
              <a:t>51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1045D9-9454-44D6-9661-555DFC0E4E1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F5FEBA-1476-4423-AA54-3C7801CD33C7}" type="slidenum">
              <a:rPr lang="en-US" i="0" smtClean="0">
                <a:latin typeface="Times New Roman" pitchFamily="18" charset="0"/>
              </a:rPr>
              <a:pPr/>
              <a:t>53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425548B-F876-402D-B016-8B9F1D47E525}" type="slidenum">
              <a:rPr lang="en-US" i="0" smtClean="0">
                <a:latin typeface="Times New Roman" pitchFamily="18" charset="0"/>
              </a:rPr>
              <a:pPr/>
              <a:t>54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16C410C-CB3B-4986-82B7-0C0D445EEBD3}" type="slidenum">
              <a:rPr lang="en-US" i="0" smtClean="0">
                <a:latin typeface="Times New Roman" pitchFamily="18" charset="0"/>
              </a:rPr>
              <a:pPr/>
              <a:t>55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</a:rPr>
              <a:t>Source: New York Times, August 7 2007, “In Dusty Archives, a Theory of Affluence”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33737" indent="-282207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28827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58035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31888" indent="-225765" defTabSz="914037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483419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3495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386480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38011" indent="-225765" defTabSz="914037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027153-2307-43D8-8EEA-489F19589562}" type="slidenum">
              <a:rPr lang="en-US" i="0" smtClean="0">
                <a:latin typeface="Times New Roman" pitchFamily="18" charset="0"/>
              </a:rPr>
              <a:pPr/>
              <a:t>59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Source: FAO Database. www.fao.org</a:t>
            </a:r>
          </a:p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05337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(*)</a:t>
            </a:r>
          </a:p>
          <a:p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1573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C86641-18BB-4885-9A5C-134749DB493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32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97180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Population Division of the Department of Economic and Social Affairs of the United Nations Secretariat,  </a:t>
            </a:r>
          </a:p>
          <a:p>
            <a:r>
              <a:rPr lang="en-US" dirty="0" smtClean="0"/>
              <a:t>World Population Prospects: The 2010 Revision, http://esa.un.org/unpd/wpp/index.htm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40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</a:rPr>
              <a:t>Source: United Nations, Department of Economic and Social Affairs, Population Division. World Urbanization Prospects: The 2009 Revision. New York: United Nations.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C42F4C-1226-49D0-8637-174404F38C4E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897B1-E977-4E2A-A8E4-C0343945A821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7551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66710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74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30966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95AEB50-8531-4919-8434-1727AD6C0A0D}" type="slidenum">
              <a:rPr lang="en-US" i="0" smtClean="0">
                <a:latin typeface="Times New Roman" pitchFamily="18" charset="0"/>
              </a:rPr>
              <a:pPr/>
              <a:t>75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31FACBF-4FD3-4E46-AFBE-7F7BA45945D4}" type="slidenum">
              <a:rPr lang="en-US" i="0" smtClean="0">
                <a:latin typeface="Times New Roman" pitchFamily="18" charset="0"/>
              </a:rPr>
              <a:pPr/>
              <a:t>76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4A7FEC-C5AE-4510-93F3-FF41B79FDB42}" type="slidenum">
              <a:rPr lang="en-US"/>
              <a:pPr/>
              <a:t>77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8DBAC4-2AFC-4ED4-88FD-F6C6AADFBC11}" type="slidenum">
              <a:rPr lang="en-US"/>
              <a:pPr/>
              <a:t>79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94582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58961-8AB5-468B-8E73-35D1B0ED0041}" type="slidenum">
              <a:rPr lang="en-US"/>
              <a:pPr/>
              <a:t>80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521DE-8C95-43DB-A07E-C3033322B5D1}" type="slidenum">
              <a:rPr lang="en-US"/>
              <a:pPr/>
              <a:t>81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CAC32-7321-4908-A60B-652916637D6E}" type="slidenum">
              <a:rPr lang="en-US"/>
              <a:pPr/>
              <a:t>83</a:t>
            </a:fld>
            <a:endParaRPr lang="en-US"/>
          </a:p>
        </p:txBody>
      </p:sp>
      <p:sp>
        <p:nvSpPr>
          <p:cNvPr id="592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460AF9-8742-40BE-86D7-C26F9C9143BB}" type="slidenum">
              <a:rPr lang="en-US"/>
              <a:pPr/>
              <a:t>84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AB1DD9-D5FA-4741-92BB-E5428A3A84AF}" type="slidenum">
              <a:rPr lang="en-US"/>
              <a:pPr/>
              <a:t>89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BCCC42-B9DE-4027-A7DE-097D2FB6946C}" type="slidenum">
              <a:rPr lang="en-US"/>
              <a:pPr/>
              <a:t>90</a:t>
            </a:fld>
            <a:endParaRPr lang="en-US"/>
          </a:p>
        </p:txBody>
      </p:sp>
      <p:sp>
        <p:nvSpPr>
          <p:cNvPr id="600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B25367-4902-4F0E-A408-3800587D00F7}" type="slidenum">
              <a:rPr lang="en-US"/>
              <a:pPr/>
              <a:t>91</a:t>
            </a:fld>
            <a:endParaRPr lang="en-US"/>
          </a:p>
        </p:txBody>
      </p:sp>
      <p:sp>
        <p:nvSpPr>
          <p:cNvPr id="609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962ED-C111-494A-835B-A7D7AFFC01E2}" type="slidenum">
              <a:rPr lang="en-US"/>
              <a:pPr/>
              <a:t>92</a:t>
            </a:fld>
            <a:endParaRPr lang="en-US"/>
          </a:p>
        </p:txBody>
      </p:sp>
      <p:sp>
        <p:nvSpPr>
          <p:cNvPr id="611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8A3095-22D8-4CB8-A8FB-68A5907FDF78}" type="slidenum">
              <a:rPr lang="en-US"/>
              <a:pPr/>
              <a:t>93</a:t>
            </a:fld>
            <a:endParaRPr lang="en-US"/>
          </a:p>
        </p:txBody>
      </p:sp>
      <p:sp>
        <p:nvSpPr>
          <p:cNvPr id="71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Source: adapted from Peters and Larkin (1999), p. 199.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3814740-DBC0-4A4E-ADF1-2805C58D64FB}" type="slidenum">
              <a:rPr lang="en-US" i="0" smtClean="0">
                <a:latin typeface="Times New Roman" pitchFamily="18" charset="0"/>
              </a:rPr>
              <a:pPr/>
              <a:t>94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85862E1-D2B5-4088-9914-CBB0ECC70EED}" type="slidenum">
              <a:rPr lang="en-US" i="0" smtClean="0">
                <a:latin typeface="Times New Roman" pitchFamily="18" charset="0"/>
              </a:rPr>
              <a:pPr/>
              <a:t>7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Source: WorldWatch Institute &amp; United Nations, Population Forecast, 2006 Revision.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6C4AC9F-DA10-4CE8-AE40-8AD609E48DE0}" type="slidenum">
              <a:rPr lang="en-US" i="0" smtClean="0">
                <a:latin typeface="Times New Roman" pitchFamily="18" charset="0"/>
              </a:rPr>
              <a:pPr/>
              <a:t>95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One third of the population of Albania (total 3.2 million) has left to work abroad, mostly in Western Europe.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4722FBF-E156-4893-BF14-2473F1733313}" type="slidenum">
              <a:rPr lang="en-US" i="0" smtClean="0">
                <a:latin typeface="Times New Roman" pitchFamily="18" charset="0"/>
              </a:rPr>
              <a:pPr/>
              <a:t>96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UNEP (2012): The UNEP Environmental Data Explorer, as compiled from World Population Prospects, the 2010 Revision (WPP2010), United Nations Population Division. United Nations Environment </a:t>
            </a:r>
            <a:r>
              <a:rPr lang="en-US" dirty="0" err="1" smtClean="0"/>
              <a:t>Programme</a:t>
            </a:r>
            <a:r>
              <a:rPr lang="en-US" dirty="0" smtClean="0"/>
              <a:t>. http://geodata.grid.unep.ch.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4CE932-0D68-48AA-B6FB-61E5AF835518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5895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7309BDC-F668-409B-9493-A43F36E5D178}" type="slidenum">
              <a:rPr lang="en-US" i="0" smtClean="0">
                <a:latin typeface="Times New Roman" pitchFamily="18" charset="0"/>
              </a:rPr>
              <a:pPr/>
              <a:t>98</a:t>
            </a:fld>
            <a:endParaRPr lang="en-US" i="0" smtClean="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062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(*)</a:t>
            </a:r>
            <a:endParaRPr lang="it-IT" dirty="0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Diparimento di Scienze Geografiche e Storiche - Introduzione ai GIS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6BE9A4-37A7-47FB-B07E-03257BB54684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73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grpSp>
            <p:nvGrpSpPr>
              <p:cNvPr id="16" name="Group 5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6" name="Group 58"/>
            <p:cNvGrpSpPr>
              <a:grpSpLocks/>
            </p:cNvGrpSpPr>
            <p:nvPr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7" name="Group 63"/>
            <p:cNvGrpSpPr>
              <a:grpSpLocks/>
            </p:cNvGrpSpPr>
            <p:nvPr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2873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2874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F24FE-187E-4A5A-B139-C71F6C3F41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64DD8C-557E-499E-AF58-7A6E6139957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3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838200" y="1447800"/>
            <a:ext cx="81534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CB723514-52ED-42C5-872E-F02ACFC81480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838200" y="1447800"/>
            <a:ext cx="40005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91100" y="1447800"/>
            <a:ext cx="400050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7731FFEB-F5D5-4613-B147-6AEA37380285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3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848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838200" y="1447800"/>
            <a:ext cx="4000500" cy="5257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91100" y="1447800"/>
            <a:ext cx="400050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>
          <a:xfrm>
            <a:off x="190500" y="6353175"/>
            <a:ext cx="381000" cy="381000"/>
          </a:xfrm>
        </p:spPr>
        <p:txBody>
          <a:bodyPr/>
          <a:lstStyle>
            <a:lvl1pPr>
              <a:defRPr/>
            </a:lvl1pPr>
          </a:lstStyle>
          <a:p>
            <a:fld id="{B08C5207-19FB-451D-87D4-6849869D44F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7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D9D638-7D72-4021-B2B7-4495DF696C38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79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91" y="15689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817" y="2941217"/>
            <a:ext cx="7772400" cy="3580353"/>
          </a:xfrm>
        </p:spPr>
        <p:txBody>
          <a:bodyPr anchor="t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B1F7B-FAAB-4F84-904D-05AA84E93C91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6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4775"/>
            <a:ext cx="8212137" cy="9477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1311275"/>
            <a:ext cx="4046537" cy="5291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6175" y="1311275"/>
            <a:ext cx="4046538" cy="5291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FCDE-8050-4C6C-8FD5-FA9B15AB6AA3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1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DCBC-CD03-4E3F-92C5-8C7FF0D1DFA3}" type="datetimeFigureOut">
              <a:rPr lang="it-IT" smtClean="0"/>
              <a:t>30/11/2017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5244-8FCD-4B77-8E71-4E4AE5C2CC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97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4100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2" name="Rectangle 69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3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4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00769540-1975-4177-8315-9B7F102AC8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iuseppe.borruso@econ.units.i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pminder.org/tools/" TargetMode="External"/><Relationship Id="rId2" Type="http://schemas.openxmlformats.org/officeDocument/2006/relationships/hyperlink" Target="http://www.gapminder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zVk1ahRF78" TargetMode="External"/><Relationship Id="rId5" Type="http://schemas.openxmlformats.org/officeDocument/2006/relationships/hyperlink" Target="https://www.gapminder.org/videos/population-growth-explained-with-ikea-boxes/" TargetMode="External"/><Relationship Id="rId4" Type="http://schemas.openxmlformats.org/officeDocument/2006/relationships/hyperlink" Target="http://www.gapminder.org/videos/dont-panic-the-facts-about-population/" TargetMode="Externa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apminder.org/videos/1014061668628791/" TargetMode="External"/><Relationship Id="rId2" Type="http://schemas.openxmlformats.org/officeDocument/2006/relationships/hyperlink" Target="http://www.therefugeeproject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maps/d/viewer?mid=1z5UBHILIO5hcaTP2fSzsKxn7wQM&amp;hl=en_US&amp;ll=32.29383056462879%2C36.32968400531013&amp;z=1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dac.ciesin.columbia.edu/data/collection/gpw-v3/maps/gallery/browse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blogs/dailychart/2011/05/world_population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hive.com/earth/population_now.aspx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.bin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st.com/node/18200618" TargetMode="External"/><Relationship Id="rId7" Type="http://schemas.openxmlformats.org/officeDocument/2006/relationships/hyperlink" Target="http://sedac.ciesin.columbia.edu/data/collection/gpw-v3/maps/gallery/browse" TargetMode="External"/><Relationship Id="rId2" Type="http://schemas.openxmlformats.org/officeDocument/2006/relationships/hyperlink" Target="http://www.economist.com/blogs/dailychart/2011/10/world-popul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eohive.com/earth/population_now.aspx" TargetMode="External"/><Relationship Id="rId5" Type="http://schemas.openxmlformats.org/officeDocument/2006/relationships/hyperlink" Target="http://www.economist.com/blogs/dailychart/2011/05/world_population" TargetMode="External"/><Relationship Id="rId4" Type="http://schemas.openxmlformats.org/officeDocument/2006/relationships/hyperlink" Target="http://geodata.grid.unep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501900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Economic Geography 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dirty="0" smtClean="0"/>
              <a:t>8 – Geography of population</a:t>
            </a:r>
            <a:endParaRPr lang="en-US" sz="2000" b="1" i="1" dirty="0" smtClean="0"/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57263" y="3309938"/>
            <a:ext cx="6400800" cy="1752600"/>
          </a:xfrm>
        </p:spPr>
        <p:txBody>
          <a:bodyPr/>
          <a:lstStyle/>
          <a:p>
            <a:pPr eaLnBrk="1" hangingPunct="1"/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121EC</a:t>
            </a:r>
          </a:p>
          <a:p>
            <a:pPr eaLnBrk="1" hangingPunct="1"/>
            <a:endParaRPr lang="en-US" sz="1800" dirty="0" smtClean="0"/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A.Y. 2017/2018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Dr. Giuseppe Borruso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Faculty of Economics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University of Trieste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E-mail. </a:t>
            </a:r>
            <a:r>
              <a:rPr lang="en-US" sz="1600" dirty="0" smtClean="0">
                <a:hlinkClick r:id="rId3"/>
              </a:rPr>
              <a:t>giuseppe.borruso@econ.units.it</a:t>
            </a:r>
            <a:endParaRPr lang="en-US" sz="1600" dirty="0" smtClean="0"/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Ph. +39 040 558 </a:t>
            </a:r>
            <a:r>
              <a:rPr lang="en-US" sz="1600" b="1" dirty="0" smtClean="0"/>
              <a:t>7008</a:t>
            </a:r>
          </a:p>
          <a:p>
            <a:pPr eaLnBrk="1" hangingPunct="1">
              <a:spcBef>
                <a:spcPct val="15000"/>
              </a:spcBef>
            </a:pPr>
            <a:r>
              <a:rPr lang="en-US" sz="1600" dirty="0" smtClean="0"/>
              <a:t>Skype:  </a:t>
            </a:r>
            <a:r>
              <a:rPr lang="en-US" sz="1600" dirty="0" err="1" smtClean="0"/>
              <a:t>giuseppe.borruso</a:t>
            </a:r>
            <a:r>
              <a:rPr lang="en-US" sz="1600" dirty="0" smtClean="0"/>
              <a:t> </a:t>
            </a:r>
          </a:p>
        </p:txBody>
      </p:sp>
      <p:pic>
        <p:nvPicPr>
          <p:cNvPr id="5" name="Picture 4" descr="Università degli Studi di Tries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33242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6864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1990s</a:t>
            </a:r>
          </a:p>
          <a:p>
            <a:pPr lvl="1"/>
            <a:r>
              <a:rPr lang="en-US" dirty="0"/>
              <a:t>Critical decade for the future of the world’s population.</a:t>
            </a:r>
          </a:p>
          <a:p>
            <a:pPr lvl="1"/>
            <a:r>
              <a:rPr lang="en-US" dirty="0"/>
              <a:t>The world’s nations by their actions or inactions will choose their demographic future.</a:t>
            </a:r>
          </a:p>
          <a:p>
            <a:pPr lvl="1"/>
            <a:r>
              <a:rPr lang="en-US" dirty="0"/>
              <a:t>Population growth has started to slow down.</a:t>
            </a:r>
          </a:p>
          <a:p>
            <a:pPr lvl="1"/>
            <a:r>
              <a:rPr lang="en-US" dirty="0"/>
              <a:t>Difficult to estimate; often lack of reliable population data.</a:t>
            </a:r>
          </a:p>
          <a:p>
            <a:r>
              <a:rPr lang="en-US" dirty="0"/>
              <a:t>2015 projections (United Nations)</a:t>
            </a:r>
          </a:p>
          <a:p>
            <a:pPr lvl="1"/>
            <a:r>
              <a:rPr lang="en-US" dirty="0"/>
              <a:t>Population projections range from a low of 7.10 billion people to 7.83 billion.</a:t>
            </a:r>
          </a:p>
          <a:p>
            <a:pPr lvl="1"/>
            <a:r>
              <a:rPr lang="en-US" dirty="0"/>
              <a:t>Difference of 720 million people in the short span of 15 years is nearly equal to the current population of Africa.</a:t>
            </a:r>
          </a:p>
        </p:txBody>
      </p:sp>
    </p:spTree>
    <p:extLst>
      <p:ext uri="{BB962C8B-B14F-4D97-AF65-F5344CB8AC3E}">
        <p14:creationId xmlns:p14="http://schemas.microsoft.com/office/powerpoint/2010/main" val="29823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err="1" smtClean="0"/>
              <a:t>Gapminder</a:t>
            </a:r>
            <a:r>
              <a:rPr lang="it-IT" dirty="0"/>
              <a:t>: </a:t>
            </a:r>
            <a:r>
              <a:rPr lang="it-IT" dirty="0">
                <a:hlinkClick r:id="rId2"/>
              </a:rPr>
              <a:t>http://www.gapminder.org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pPr lvl="1"/>
            <a:r>
              <a:rPr lang="it-IT" dirty="0"/>
              <a:t>Tools </a:t>
            </a:r>
            <a:r>
              <a:rPr lang="it-IT" dirty="0">
                <a:hlinkClick r:id="rId3"/>
              </a:rPr>
              <a:t>https://www.gapminder.org/tools</a:t>
            </a:r>
            <a:r>
              <a:rPr lang="it-IT" dirty="0" smtClean="0">
                <a:hlinkClick r:id="rId3"/>
              </a:rPr>
              <a:t>/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Videos</a:t>
            </a:r>
            <a:r>
              <a:rPr lang="it-IT" dirty="0"/>
              <a:t> </a:t>
            </a:r>
            <a:r>
              <a:rPr lang="it-IT" dirty="0">
                <a:hlinkClick r:id="rId4"/>
              </a:rPr>
              <a:t>http://www.gapminder.org/videos/dont-panic-the-facts-about-population</a:t>
            </a:r>
            <a:r>
              <a:rPr lang="it-IT" dirty="0" smtClean="0">
                <a:hlinkClick r:id="rId4"/>
              </a:rPr>
              <a:t>/</a:t>
            </a:r>
            <a:r>
              <a:rPr lang="it-IT" dirty="0" smtClean="0"/>
              <a:t> 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IKEA boxes </a:t>
            </a:r>
            <a:r>
              <a:rPr lang="it-IT" dirty="0">
                <a:hlinkClick r:id="rId5"/>
              </a:rPr>
              <a:t>https://www.gapminder.org/videos/population-growth-explained-with-ikea-boxes</a:t>
            </a:r>
            <a:r>
              <a:rPr lang="it-IT" dirty="0" smtClean="0">
                <a:hlinkClick r:id="rId5"/>
              </a:rPr>
              <a:t>/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dirty="0" err="1" smtClean="0"/>
              <a:t>Religion</a:t>
            </a:r>
            <a:r>
              <a:rPr lang="it-IT" dirty="0" smtClean="0"/>
              <a:t> and </a:t>
            </a:r>
            <a:r>
              <a:rPr lang="it-IT" dirty="0" err="1" smtClean="0"/>
              <a:t>babies</a:t>
            </a:r>
            <a:endParaRPr lang="it-IT" dirty="0" smtClean="0"/>
          </a:p>
          <a:p>
            <a:pPr marL="0" indent="0">
              <a:buNone/>
            </a:pPr>
            <a:r>
              <a:rPr lang="it-IT">
                <a:hlinkClick r:id="rId6"/>
              </a:rPr>
              <a:t>https://</a:t>
            </a:r>
            <a:r>
              <a:rPr lang="it-IT" smtClean="0">
                <a:hlinkClick r:id="rId6"/>
              </a:rPr>
              <a:t>www.youtube.com/watch?v=ezVk1ahRF78</a:t>
            </a:r>
            <a:r>
              <a:rPr lang="it-IT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51800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Links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 smtClean="0"/>
              <a:t>Refugees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www.therefugeeproject.org</a:t>
            </a:r>
            <a:endParaRPr lang="it-IT" dirty="0" smtClean="0"/>
          </a:p>
          <a:p>
            <a:r>
              <a:rPr lang="it-IT" dirty="0">
                <a:hlinkClick r:id="rId3"/>
              </a:rPr>
              <a:t>https://www.facebook.com/gapminder.org/videos/1014061668628791</a:t>
            </a:r>
            <a:r>
              <a:rPr lang="it-IT" dirty="0" smtClean="0">
                <a:hlinkClick r:id="rId3"/>
              </a:rPr>
              <a:t>/</a:t>
            </a:r>
            <a:r>
              <a:rPr lang="it-IT" dirty="0" smtClean="0"/>
              <a:t> </a:t>
            </a:r>
          </a:p>
          <a:p>
            <a:r>
              <a:rPr lang="it-IT" dirty="0">
                <a:hlinkClick r:id="rId4"/>
              </a:rPr>
              <a:t>https://</a:t>
            </a:r>
            <a:r>
              <a:rPr lang="it-IT" dirty="0" smtClean="0">
                <a:hlinkClick r:id="rId4"/>
              </a:rPr>
              <a:t>www.google.com/maps/d/viewer?mid=1z5UBHILIO5hcaTP2fSzsKxn7wQM&amp;hl=en_US&amp;ll=32.29383056462879%2C36.32968400531013&amp;z=15</a:t>
            </a:r>
            <a:endParaRPr lang="it-IT" dirty="0" smtClean="0"/>
          </a:p>
          <a:p>
            <a:r>
              <a:rPr lang="it-IT"/>
              <a:t>http://data.unhcr.org/syrianrefugees/settlement.php?id=176</a:t>
            </a:r>
            <a:endParaRPr lang="it-IT" dirty="0"/>
          </a:p>
          <a:p>
            <a:r>
              <a:rPr lang="it-IT" dirty="0" err="1" smtClean="0"/>
              <a:t>Geospatial</a:t>
            </a:r>
            <a:r>
              <a:rPr lang="it-IT" dirty="0" smtClean="0"/>
              <a:t> </a:t>
            </a:r>
            <a:r>
              <a:rPr lang="it-IT" dirty="0" err="1" smtClean="0"/>
              <a:t>revolution</a:t>
            </a:r>
            <a:endParaRPr lang="it-IT" dirty="0" smtClean="0"/>
          </a:p>
          <a:p>
            <a:r>
              <a:rPr lang="it-IT" dirty="0" smtClean="0"/>
              <a:t>https</a:t>
            </a:r>
            <a:r>
              <a:rPr lang="it-IT" dirty="0"/>
              <a:t>://www.youtube.com/watch?v=ZdQjc30YPOk</a:t>
            </a:r>
          </a:p>
        </p:txBody>
      </p:sp>
    </p:spTree>
    <p:extLst>
      <p:ext uri="{BB962C8B-B14F-4D97-AF65-F5344CB8AC3E}">
        <p14:creationId xmlns:p14="http://schemas.microsoft.com/office/powerpoint/2010/main" val="385674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2050 Projections</a:t>
            </a:r>
          </a:p>
          <a:p>
            <a:pPr lvl="1"/>
            <a:r>
              <a:rPr lang="en-US" dirty="0"/>
              <a:t>World population between 7.3 and 10.7 billion.</a:t>
            </a:r>
          </a:p>
          <a:p>
            <a:pPr lvl="1"/>
            <a:r>
              <a:rPr lang="en-US" dirty="0"/>
              <a:t>8.9 billion is the most likely figure.</a:t>
            </a:r>
          </a:p>
          <a:p>
            <a:pPr lvl="1"/>
            <a:r>
              <a:rPr lang="en-US" dirty="0"/>
              <a:t>In 1996 this number was estimated to be 9.4 billion.</a:t>
            </a:r>
          </a:p>
          <a:p>
            <a:pPr lvl="1"/>
            <a:r>
              <a:rPr lang="en-US" dirty="0"/>
              <a:t>A 500 million difference!</a:t>
            </a:r>
          </a:p>
          <a:p>
            <a:pPr lvl="1"/>
            <a:r>
              <a:rPr lang="en-US" dirty="0"/>
              <a:t>Global fertility rates have declined more rapidly than expected.</a:t>
            </a:r>
          </a:p>
          <a:p>
            <a:pPr lvl="2"/>
            <a:r>
              <a:rPr lang="en-US" dirty="0"/>
              <a:t>66% attributed to improvements in health care; smaller families.</a:t>
            </a:r>
          </a:p>
          <a:p>
            <a:pPr lvl="2"/>
            <a:r>
              <a:rPr lang="en-US" dirty="0"/>
              <a:t>33% attributed to increased mortality rates (Sub-Saharan Africa and parts of South Asia).</a:t>
            </a:r>
          </a:p>
        </p:txBody>
      </p:sp>
      <p:sp>
        <p:nvSpPr>
          <p:cNvPr id="370695" name="Rectangle 7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lang="en-US" sz="6600" dirty="0">
              <a:solidFill>
                <a:schemeClr val="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Demographic explosion of Third World countries</a:t>
            </a:r>
          </a:p>
          <a:p>
            <a:pPr lvl="1"/>
            <a:r>
              <a:rPr lang="en-US" dirty="0"/>
              <a:t>Main ecological catastrophe affecting humanity. </a:t>
            </a:r>
          </a:p>
          <a:p>
            <a:pPr lvl="1"/>
            <a:r>
              <a:rPr lang="en-US" dirty="0"/>
              <a:t>Population consumes resources:</a:t>
            </a:r>
          </a:p>
          <a:p>
            <a:pPr lvl="2"/>
            <a:r>
              <a:rPr lang="en-US" dirty="0"/>
              <a:t>Food and raw materials.</a:t>
            </a:r>
          </a:p>
          <a:p>
            <a:pPr lvl="2"/>
            <a:r>
              <a:rPr lang="en-US" dirty="0"/>
              <a:t>Scarce and often poorly managed.</a:t>
            </a:r>
          </a:p>
          <a:p>
            <a:pPr lvl="1"/>
            <a:r>
              <a:rPr lang="en-US" dirty="0"/>
              <a:t>Population consumes energy:</a:t>
            </a:r>
          </a:p>
          <a:p>
            <a:pPr lvl="2"/>
            <a:r>
              <a:rPr lang="en-US" dirty="0"/>
              <a:t>Requires important efforts to supply.</a:t>
            </a:r>
          </a:p>
          <a:p>
            <a:pPr lvl="2"/>
            <a:r>
              <a:rPr lang="en-US" dirty="0"/>
              <a:t>Several forms of energy supply (coal and petroleum) are highly damaging for the environment.</a:t>
            </a:r>
          </a:p>
          <a:p>
            <a:pPr lvl="1"/>
            <a:r>
              <a:rPr lang="en-US" dirty="0"/>
              <a:t>Population consumes space:</a:t>
            </a:r>
          </a:p>
          <a:p>
            <a:pPr lvl="2"/>
            <a:r>
              <a:rPr lang="en-US" dirty="0"/>
              <a:t>Often taken at the expense of agriculture or the natural environment.</a:t>
            </a:r>
          </a:p>
        </p:txBody>
      </p:sp>
    </p:spTree>
    <p:extLst>
      <p:ext uri="{BB962C8B-B14F-4D97-AF65-F5344CB8AC3E}">
        <p14:creationId xmlns:p14="http://schemas.microsoft.com/office/powerpoint/2010/main" val="34266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65" name="Rectangle 1045"/>
          <p:cNvSpPr>
            <a:spLocks noChangeArrowheads="1"/>
          </p:cNvSpPr>
          <p:nvPr/>
        </p:nvSpPr>
        <p:spPr bwMode="auto">
          <a:xfrm>
            <a:off x="854075" y="1633538"/>
            <a:ext cx="3098800" cy="1536700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it-IT"/>
          </a:p>
        </p:txBody>
      </p:sp>
      <p:sp>
        <p:nvSpPr>
          <p:cNvPr id="492561" name="Rectangle 1041"/>
          <p:cNvSpPr>
            <a:spLocks noChangeArrowheads="1"/>
          </p:cNvSpPr>
          <p:nvPr/>
        </p:nvSpPr>
        <p:spPr bwMode="auto">
          <a:xfrm>
            <a:off x="1360488" y="4619625"/>
            <a:ext cx="2087562" cy="2097088"/>
          </a:xfrm>
          <a:prstGeom prst="rect">
            <a:avLst/>
          </a:prstGeom>
          <a:solidFill>
            <a:srgbClr val="EAEAEA"/>
          </a:solidFill>
          <a:ln w="19050" algn="ctr">
            <a:solidFill>
              <a:srgbClr val="80808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it-IT"/>
          </a:p>
        </p:txBody>
      </p:sp>
      <p:sp>
        <p:nvSpPr>
          <p:cNvPr id="4925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49254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447800"/>
            <a:ext cx="4876800" cy="5257800"/>
          </a:xfrm>
        </p:spPr>
        <p:txBody>
          <a:bodyPr/>
          <a:lstStyle/>
          <a:p>
            <a:r>
              <a:rPr lang="en-US" sz="2400"/>
              <a:t>Definition</a:t>
            </a:r>
          </a:p>
          <a:p>
            <a:pPr lvl="1"/>
            <a:r>
              <a:rPr lang="en-US" sz="2000"/>
              <a:t>Process during which the population of an area increases.</a:t>
            </a:r>
          </a:p>
          <a:p>
            <a:pPr lvl="1"/>
            <a:r>
              <a:rPr lang="en-US" sz="2000"/>
              <a:t>Related to a complex economic, cultural and social environment.</a:t>
            </a:r>
          </a:p>
          <a:p>
            <a:pPr lvl="1"/>
            <a:r>
              <a:rPr lang="en-US" sz="2000"/>
              <a:t>Two factors:</a:t>
            </a:r>
          </a:p>
          <a:p>
            <a:pPr lvl="2"/>
            <a:r>
              <a:rPr lang="en-US" sz="1800"/>
              <a:t>(1) Number of births exceeds the number of deaths.</a:t>
            </a:r>
          </a:p>
          <a:p>
            <a:pPr lvl="2"/>
            <a:r>
              <a:rPr lang="en-US" sz="1800"/>
              <a:t>(2) Migration flow is positive. </a:t>
            </a:r>
          </a:p>
          <a:p>
            <a:pPr lvl="1"/>
            <a:r>
              <a:rPr lang="en-US" sz="2000"/>
              <a:t>Expressed in percentages. </a:t>
            </a:r>
          </a:p>
          <a:p>
            <a:pPr lvl="1"/>
            <a:r>
              <a:rPr lang="en-US" sz="2000"/>
              <a:t>Birth rate of 20 per 1000 people.</a:t>
            </a:r>
          </a:p>
          <a:p>
            <a:pPr lvl="1"/>
            <a:r>
              <a:rPr lang="en-US" sz="2000"/>
              <a:t>Death rate of 10 per 1000 people.</a:t>
            </a:r>
          </a:p>
          <a:p>
            <a:pPr lvl="1"/>
            <a:r>
              <a:rPr lang="en-US" sz="2000"/>
              <a:t>Growth rate of 10 people per year per 1000 population, or 1%.</a:t>
            </a:r>
          </a:p>
        </p:txBody>
      </p:sp>
      <p:sp>
        <p:nvSpPr>
          <p:cNvPr id="492557" name="Rectangle 1037"/>
          <p:cNvSpPr>
            <a:spLocks noChangeArrowheads="1"/>
          </p:cNvSpPr>
          <p:nvPr/>
        </p:nvSpPr>
        <p:spPr bwMode="auto">
          <a:xfrm>
            <a:off x="1166813" y="3557588"/>
            <a:ext cx="2471737" cy="604837"/>
          </a:xfrm>
          <a:prstGeom prst="rect">
            <a:avLst/>
          </a:prstGeom>
          <a:solidFill>
            <a:srgbClr val="99CCFF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Population Growth</a:t>
            </a:r>
          </a:p>
        </p:txBody>
      </p:sp>
      <p:sp>
        <p:nvSpPr>
          <p:cNvPr id="492558" name="Rectangle 1038"/>
          <p:cNvSpPr>
            <a:spLocks noChangeArrowheads="1"/>
          </p:cNvSpPr>
          <p:nvPr/>
        </p:nvSpPr>
        <p:spPr bwMode="auto">
          <a:xfrm>
            <a:off x="1493838" y="47434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Society</a:t>
            </a:r>
          </a:p>
        </p:txBody>
      </p:sp>
      <p:sp>
        <p:nvSpPr>
          <p:cNvPr id="492559" name="Rectangle 1039"/>
          <p:cNvSpPr>
            <a:spLocks noChangeArrowheads="1"/>
          </p:cNvSpPr>
          <p:nvPr/>
        </p:nvSpPr>
        <p:spPr bwMode="auto">
          <a:xfrm>
            <a:off x="1493838" y="53911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Economy</a:t>
            </a:r>
          </a:p>
        </p:txBody>
      </p:sp>
      <p:sp>
        <p:nvSpPr>
          <p:cNvPr id="492560" name="Rectangle 1040"/>
          <p:cNvSpPr>
            <a:spLocks noChangeArrowheads="1"/>
          </p:cNvSpPr>
          <p:nvPr/>
        </p:nvSpPr>
        <p:spPr bwMode="auto">
          <a:xfrm>
            <a:off x="1493838" y="6038850"/>
            <a:ext cx="1816100" cy="539750"/>
          </a:xfrm>
          <a:prstGeom prst="rect">
            <a:avLst/>
          </a:prstGeom>
          <a:solidFill>
            <a:srgbClr val="FFFF99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400"/>
              <a:t>Culture</a:t>
            </a:r>
          </a:p>
        </p:txBody>
      </p:sp>
      <p:cxnSp>
        <p:nvCxnSpPr>
          <p:cNvPr id="492562" name="AutoShape 1042"/>
          <p:cNvCxnSpPr>
            <a:cxnSpLocks noChangeShapeType="1"/>
            <a:stCxn id="492561" idx="0"/>
            <a:endCxn id="492557" idx="2"/>
          </p:cNvCxnSpPr>
          <p:nvPr/>
        </p:nvCxnSpPr>
        <p:spPr bwMode="auto">
          <a:xfrm flipH="1" flipV="1">
            <a:off x="2403475" y="4181475"/>
            <a:ext cx="1588" cy="42862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2563" name="Rectangle 1043"/>
          <p:cNvSpPr>
            <a:spLocks noChangeArrowheads="1"/>
          </p:cNvSpPr>
          <p:nvPr/>
        </p:nvSpPr>
        <p:spPr bwMode="auto">
          <a:xfrm>
            <a:off x="939800" y="1811338"/>
            <a:ext cx="2924175" cy="53975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000"/>
              <a:t>Births minus Deaths</a:t>
            </a:r>
          </a:p>
        </p:txBody>
      </p:sp>
      <p:sp>
        <p:nvSpPr>
          <p:cNvPr id="492564" name="Rectangle 1044"/>
          <p:cNvSpPr>
            <a:spLocks noChangeArrowheads="1"/>
          </p:cNvSpPr>
          <p:nvPr/>
        </p:nvSpPr>
        <p:spPr bwMode="auto">
          <a:xfrm>
            <a:off x="942975" y="2470150"/>
            <a:ext cx="2924175" cy="539750"/>
          </a:xfrm>
          <a:prstGeom prst="rect">
            <a:avLst/>
          </a:prstGeom>
          <a:solidFill>
            <a:srgbClr val="FFCC00"/>
          </a:solidFill>
          <a:ln w="381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>
              <a:buNone/>
            </a:pPr>
            <a:r>
              <a:rPr lang="en-US" sz="2000"/>
              <a:t>Positive migratory balance</a:t>
            </a:r>
          </a:p>
        </p:txBody>
      </p:sp>
      <p:cxnSp>
        <p:nvCxnSpPr>
          <p:cNvPr id="492566" name="AutoShape 1046"/>
          <p:cNvCxnSpPr>
            <a:cxnSpLocks noChangeShapeType="1"/>
            <a:stCxn id="492557" idx="0"/>
            <a:endCxn id="492565" idx="2"/>
          </p:cNvCxnSpPr>
          <p:nvPr/>
        </p:nvCxnSpPr>
        <p:spPr bwMode="auto">
          <a:xfrm flipV="1">
            <a:off x="2403475" y="3179763"/>
            <a:ext cx="0" cy="3587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291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5" name="Rectangle 10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496646" name="Rectangle 103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Reasons for huge population growth</a:t>
            </a:r>
          </a:p>
          <a:p>
            <a:pPr lvl="1"/>
            <a:r>
              <a:rPr lang="en-US" dirty="0"/>
              <a:t>Achieved “death control” more effectively then birth control.</a:t>
            </a:r>
          </a:p>
          <a:p>
            <a:pPr lvl="1"/>
            <a:r>
              <a:rPr lang="en-US" dirty="0"/>
              <a:t>Modern medicine:</a:t>
            </a:r>
          </a:p>
          <a:p>
            <a:pPr lvl="2"/>
            <a:r>
              <a:rPr lang="en-US" dirty="0"/>
              <a:t>Vastly decreased the number of deaths from many diseases (malaria, yellow fever, etc.).</a:t>
            </a:r>
          </a:p>
          <a:p>
            <a:pPr lvl="1"/>
            <a:r>
              <a:rPr lang="en-US" dirty="0"/>
              <a:t>Famine:</a:t>
            </a:r>
          </a:p>
          <a:p>
            <a:pPr lvl="2"/>
            <a:r>
              <a:rPr lang="en-US" dirty="0"/>
              <a:t>Reduced through better agriculture, distribution, storage and by international aid mechanisms.</a:t>
            </a:r>
          </a:p>
          <a:p>
            <a:pPr lvl="1"/>
            <a:r>
              <a:rPr lang="en-US" dirty="0"/>
              <a:t>Infant mortality:</a:t>
            </a:r>
          </a:p>
          <a:p>
            <a:pPr lvl="2"/>
            <a:r>
              <a:rPr lang="en-US" dirty="0"/>
              <a:t>Decreased in most areas.</a:t>
            </a:r>
          </a:p>
          <a:p>
            <a:pPr lvl="1"/>
            <a:r>
              <a:rPr lang="en-US" dirty="0"/>
              <a:t>Improvement in the availability and quality of the water supply:</a:t>
            </a:r>
          </a:p>
          <a:p>
            <a:pPr lvl="2"/>
            <a:r>
              <a:rPr lang="en-US" dirty="0"/>
              <a:t>Improved hygiene conditions.</a:t>
            </a:r>
          </a:p>
          <a:p>
            <a:pPr lvl="2"/>
            <a:r>
              <a:rPr lang="en-US" dirty="0"/>
              <a:t>Decreased deaths caused by water borne diseases.</a:t>
            </a:r>
          </a:p>
        </p:txBody>
      </p:sp>
    </p:spTree>
    <p:extLst>
      <p:ext uri="{BB962C8B-B14F-4D97-AF65-F5344CB8AC3E}">
        <p14:creationId xmlns:p14="http://schemas.microsoft.com/office/powerpoint/2010/main" val="40771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Context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Birth control has been more difficult to achieve</a:t>
            </a:r>
          </a:p>
          <a:p>
            <a:pPr lvl="1"/>
            <a:r>
              <a:rPr lang="en-US"/>
              <a:t>Religious beliefs.</a:t>
            </a:r>
          </a:p>
          <a:p>
            <a:pPr lvl="1"/>
            <a:r>
              <a:rPr lang="en-US"/>
              <a:t>Cultural traditions.</a:t>
            </a:r>
          </a:p>
          <a:p>
            <a:pPr lvl="1"/>
            <a:r>
              <a:rPr lang="en-US"/>
              <a:t>The importance of children as help, labor and security.</a:t>
            </a:r>
          </a:p>
          <a:p>
            <a:pPr lvl="1"/>
            <a:r>
              <a:rPr lang="en-US"/>
              <a:t>The role of women is very limited in many societies.</a:t>
            </a:r>
          </a:p>
        </p:txBody>
      </p:sp>
    </p:spTree>
    <p:extLst>
      <p:ext uri="{BB962C8B-B14F-4D97-AF65-F5344CB8AC3E}">
        <p14:creationId xmlns:p14="http://schemas.microsoft.com/office/powerpoint/2010/main" val="924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609" name="Rectangle 104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Growth Rates</a:t>
            </a:r>
          </a:p>
        </p:txBody>
      </p:sp>
      <p:sp>
        <p:nvSpPr>
          <p:cNvPr id="494611" name="Rectangle 104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High growth</a:t>
            </a:r>
          </a:p>
          <a:p>
            <a:pPr lvl="1"/>
            <a:r>
              <a:rPr lang="en-US" sz="2000" dirty="0"/>
              <a:t>2% and above.</a:t>
            </a:r>
          </a:p>
          <a:p>
            <a:pPr lvl="1"/>
            <a:r>
              <a:rPr lang="en-US" sz="2000" dirty="0"/>
              <a:t>Characteristic of many Third World countries.</a:t>
            </a:r>
          </a:p>
          <a:p>
            <a:r>
              <a:rPr lang="en-US" sz="2400" dirty="0"/>
              <a:t>Average growth</a:t>
            </a:r>
          </a:p>
          <a:p>
            <a:pPr lvl="1"/>
            <a:r>
              <a:rPr lang="en-US" sz="2000" dirty="0"/>
              <a:t>Between 1 and 2%.</a:t>
            </a:r>
          </a:p>
          <a:p>
            <a:pPr lvl="1"/>
            <a:r>
              <a:rPr lang="en-US" sz="2000" dirty="0"/>
              <a:t>Much of Latin America and parts of Asia, including China.</a:t>
            </a:r>
          </a:p>
          <a:p>
            <a:r>
              <a:rPr lang="en-US" sz="2400" dirty="0"/>
              <a:t>Low growth</a:t>
            </a:r>
          </a:p>
          <a:p>
            <a:pPr lvl="1"/>
            <a:r>
              <a:rPr lang="en-US" sz="2000" dirty="0"/>
              <a:t>Between 0 and 1%. </a:t>
            </a:r>
          </a:p>
          <a:p>
            <a:pPr lvl="1"/>
            <a:r>
              <a:rPr lang="en-US" sz="2000" dirty="0"/>
              <a:t>Europe, the United States and Canada are currently in this range.</a:t>
            </a:r>
          </a:p>
          <a:p>
            <a:r>
              <a:rPr lang="en-US" sz="2400" dirty="0"/>
              <a:t>Zero population growth (ZPG)</a:t>
            </a:r>
          </a:p>
          <a:p>
            <a:pPr lvl="1"/>
            <a:r>
              <a:rPr lang="en-US" sz="2000" dirty="0"/>
              <a:t>Less than 0%.</a:t>
            </a:r>
          </a:p>
          <a:p>
            <a:pPr lvl="1"/>
            <a:r>
              <a:rPr lang="en-US" sz="2000" dirty="0"/>
              <a:t>Several European countries.</a:t>
            </a:r>
          </a:p>
        </p:txBody>
      </p:sp>
      <p:sp>
        <p:nvSpPr>
          <p:cNvPr id="494598" name="AutoShape 1030"/>
          <p:cNvSpPr>
            <a:spLocks noChangeArrowheads="1"/>
          </p:cNvSpPr>
          <p:nvPr/>
        </p:nvSpPr>
        <p:spPr bwMode="auto">
          <a:xfrm>
            <a:off x="1981200" y="1828800"/>
            <a:ext cx="1219200" cy="4419600"/>
          </a:xfrm>
          <a:prstGeom prst="upDownArrow">
            <a:avLst>
              <a:gd name="adj1" fmla="val 50000"/>
              <a:gd name="adj2" fmla="val 72500"/>
            </a:avLst>
          </a:prstGeom>
          <a:gradFill rotWithShape="0">
            <a:gsLst>
              <a:gs pos="0">
                <a:srgbClr val="FF3300"/>
              </a:gs>
              <a:gs pos="100000">
                <a:srgbClr val="66FF33"/>
              </a:gs>
            </a:gsLst>
            <a:lin ang="5400000" scaled="1"/>
          </a:gra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94599" name="Line 1031"/>
          <p:cNvSpPr>
            <a:spLocks noChangeShapeType="1"/>
          </p:cNvSpPr>
          <p:nvPr/>
        </p:nvSpPr>
        <p:spPr bwMode="auto">
          <a:xfrm>
            <a:off x="1752600" y="29718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0" name="Text Box 1032"/>
          <p:cNvSpPr txBox="1">
            <a:spLocks noChangeArrowheads="1"/>
          </p:cNvSpPr>
          <p:nvPr/>
        </p:nvSpPr>
        <p:spPr bwMode="auto">
          <a:xfrm>
            <a:off x="2184341" y="2212975"/>
            <a:ext cx="8002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High</a:t>
            </a:r>
          </a:p>
        </p:txBody>
      </p:sp>
      <p:sp>
        <p:nvSpPr>
          <p:cNvPr id="494601" name="Line 1033"/>
          <p:cNvSpPr>
            <a:spLocks noChangeShapeType="1"/>
          </p:cNvSpPr>
          <p:nvPr/>
        </p:nvSpPr>
        <p:spPr bwMode="auto">
          <a:xfrm>
            <a:off x="1752600" y="40386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2" name="Line 1034"/>
          <p:cNvSpPr>
            <a:spLocks noChangeShapeType="1"/>
          </p:cNvSpPr>
          <p:nvPr/>
        </p:nvSpPr>
        <p:spPr bwMode="auto">
          <a:xfrm>
            <a:off x="1752600" y="5105400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94603" name="Text Box 1035"/>
          <p:cNvSpPr txBox="1">
            <a:spLocks noChangeArrowheads="1"/>
          </p:cNvSpPr>
          <p:nvPr/>
        </p:nvSpPr>
        <p:spPr bwMode="auto">
          <a:xfrm>
            <a:off x="2251972" y="5413375"/>
            <a:ext cx="7665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ZPG</a:t>
            </a:r>
          </a:p>
        </p:txBody>
      </p:sp>
      <p:sp>
        <p:nvSpPr>
          <p:cNvPr id="494604" name="Text Box 1036"/>
          <p:cNvSpPr txBox="1">
            <a:spLocks noChangeArrowheads="1"/>
          </p:cNvSpPr>
          <p:nvPr/>
        </p:nvSpPr>
        <p:spPr bwMode="auto">
          <a:xfrm>
            <a:off x="1965886" y="3279775"/>
            <a:ext cx="12037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Average</a:t>
            </a:r>
          </a:p>
        </p:txBody>
      </p:sp>
      <p:sp>
        <p:nvSpPr>
          <p:cNvPr id="494605" name="Text Box 1037"/>
          <p:cNvSpPr txBox="1">
            <a:spLocks noChangeArrowheads="1"/>
          </p:cNvSpPr>
          <p:nvPr/>
        </p:nvSpPr>
        <p:spPr bwMode="auto">
          <a:xfrm>
            <a:off x="2202845" y="4346575"/>
            <a:ext cx="748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solidFill>
                  <a:schemeClr val="tx1"/>
                </a:solidFill>
              </a:rPr>
              <a:t>Low</a:t>
            </a:r>
          </a:p>
        </p:txBody>
      </p:sp>
      <p:sp>
        <p:nvSpPr>
          <p:cNvPr id="494606" name="Text Box 1038"/>
          <p:cNvSpPr txBox="1">
            <a:spLocks noChangeArrowheads="1"/>
          </p:cNvSpPr>
          <p:nvPr/>
        </p:nvSpPr>
        <p:spPr bwMode="auto">
          <a:xfrm>
            <a:off x="1041736" y="2763838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2.0%</a:t>
            </a:r>
          </a:p>
        </p:txBody>
      </p:sp>
      <p:sp>
        <p:nvSpPr>
          <p:cNvPr id="494607" name="Text Box 1039"/>
          <p:cNvSpPr txBox="1">
            <a:spLocks noChangeArrowheads="1"/>
          </p:cNvSpPr>
          <p:nvPr/>
        </p:nvSpPr>
        <p:spPr bwMode="auto">
          <a:xfrm>
            <a:off x="1041736" y="3814763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1.0%</a:t>
            </a:r>
          </a:p>
        </p:txBody>
      </p:sp>
      <p:sp>
        <p:nvSpPr>
          <p:cNvPr id="494608" name="Text Box 1040"/>
          <p:cNvSpPr txBox="1">
            <a:spLocks noChangeArrowheads="1"/>
          </p:cNvSpPr>
          <p:nvPr/>
        </p:nvSpPr>
        <p:spPr bwMode="auto">
          <a:xfrm>
            <a:off x="1041736" y="4881563"/>
            <a:ext cx="7184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</a:rPr>
              <a:t>0.0%</a:t>
            </a:r>
          </a:p>
        </p:txBody>
      </p:sp>
    </p:spTree>
    <p:extLst>
      <p:ext uri="{BB962C8B-B14F-4D97-AF65-F5344CB8AC3E}">
        <p14:creationId xmlns:p14="http://schemas.microsoft.com/office/powerpoint/2010/main" val="32774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15 Largest Countries, 2005, 2050 (in millions)</a:t>
            </a:r>
          </a:p>
        </p:txBody>
      </p:sp>
      <p:graphicFrame>
        <p:nvGraphicFramePr>
          <p:cNvPr id="5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430732"/>
              </p:ext>
            </p:extLst>
          </p:nvPr>
        </p:nvGraphicFramePr>
        <p:xfrm>
          <a:off x="803275" y="1328738"/>
          <a:ext cx="8153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859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marL="457200" indent="-457200"/>
            <a:r>
              <a:rPr lang="en-US" dirty="0" smtClean="0"/>
              <a:t>World Population </a:t>
            </a:r>
            <a:r>
              <a:rPr lang="en-US" dirty="0"/>
              <a:t>Distribution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Evolution of the world’s population</a:t>
            </a:r>
          </a:p>
          <a:p>
            <a:pPr lvl="1" eaLnBrk="1" hangingPunct="1"/>
            <a:r>
              <a:rPr lang="en-US" dirty="0" smtClean="0"/>
              <a:t>Long historical process:</a:t>
            </a:r>
          </a:p>
          <a:p>
            <a:pPr lvl="2" eaLnBrk="1" hangingPunct="1"/>
            <a:r>
              <a:rPr lang="en-US" dirty="0" smtClean="0"/>
              <a:t>Has been very slow up to recently.</a:t>
            </a:r>
          </a:p>
          <a:p>
            <a:pPr lvl="2" eaLnBrk="1" hangingPunct="1"/>
            <a:r>
              <a:rPr lang="en-US" dirty="0" smtClean="0"/>
              <a:t>300 million people around year 0.</a:t>
            </a:r>
          </a:p>
          <a:p>
            <a:pPr lvl="2" eaLnBrk="1" hangingPunct="1"/>
            <a:r>
              <a:rPr lang="en-US" dirty="0" smtClean="0"/>
              <a:t>Remained small until the last 250 years.</a:t>
            </a:r>
          </a:p>
          <a:p>
            <a:pPr lvl="1" eaLnBrk="1" hangingPunct="1"/>
            <a:r>
              <a:rPr lang="en-US" dirty="0" smtClean="0"/>
              <a:t>A new growth trend:</a:t>
            </a:r>
          </a:p>
          <a:p>
            <a:pPr lvl="2" eaLnBrk="1" hangingPunct="1"/>
            <a:r>
              <a:rPr lang="en-US" dirty="0" smtClean="0"/>
              <a:t>Has increased almost exponentially.</a:t>
            </a:r>
          </a:p>
          <a:p>
            <a:pPr lvl="2" eaLnBrk="1" hangingPunct="1"/>
            <a:r>
              <a:rPr lang="en-US" dirty="0" smtClean="0"/>
              <a:t>From 1.6 billion in 1900 to 6 billion in 1999.</a:t>
            </a:r>
          </a:p>
          <a:p>
            <a:pPr lvl="2" eaLnBrk="1" hangingPunct="1"/>
            <a:r>
              <a:rPr lang="en-US" dirty="0" smtClean="0"/>
              <a:t>To what it can be linked?</a:t>
            </a:r>
          </a:p>
          <a:p>
            <a:pPr eaLnBrk="1" hangingPunct="1"/>
            <a:r>
              <a:rPr lang="en-US" dirty="0" smtClean="0"/>
              <a:t>Population “explosion”</a:t>
            </a:r>
          </a:p>
          <a:p>
            <a:pPr lvl="1" eaLnBrk="1" hangingPunct="1"/>
            <a:r>
              <a:rPr lang="en-US" dirty="0" smtClean="0"/>
              <a:t>Defines a process of strong demographic growth.</a:t>
            </a:r>
          </a:p>
          <a:p>
            <a:pPr lvl="1" eaLnBrk="1" hangingPunct="1"/>
            <a:r>
              <a:rPr lang="en-US" dirty="0" smtClean="0"/>
              <a:t>Started after the Second World War.</a:t>
            </a:r>
          </a:p>
          <a:p>
            <a:pPr lvl="1" eaLnBrk="1" hangingPunct="1"/>
            <a:r>
              <a:rPr lang="en-US" dirty="0" smtClean="0"/>
              <a:t>About 80 million people added each year.</a:t>
            </a:r>
          </a:p>
          <a:p>
            <a:pPr lvl="1" eaLnBrk="1" hangingPunct="1"/>
            <a:r>
              <a:rPr lang="en-US" dirty="0" smtClean="0"/>
              <a:t>Major concern for the future of humanity.</a:t>
            </a:r>
          </a:p>
        </p:txBody>
      </p:sp>
    </p:spTree>
    <p:extLst>
      <p:ext uri="{BB962C8B-B14F-4D97-AF65-F5344CB8AC3E}">
        <p14:creationId xmlns:p14="http://schemas.microsoft.com/office/powerpoint/2010/main" val="264514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World Population </a:t>
            </a:r>
            <a:r>
              <a:rPr lang="en-US" dirty="0"/>
              <a:t>Distribution</a:t>
            </a: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8722430"/>
              </p:ext>
            </p:extLst>
          </p:nvPr>
        </p:nvGraphicFramePr>
        <p:xfrm>
          <a:off x="757238" y="1311275"/>
          <a:ext cx="4046537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Global population distribution</a:t>
            </a:r>
          </a:p>
          <a:p>
            <a:pPr lvl="1" eaLnBrk="1" hangingPunct="1"/>
            <a:r>
              <a:rPr lang="en-US" sz="2000" dirty="0" smtClean="0"/>
              <a:t>3.4 billion people were living Asia in 2002.</a:t>
            </a:r>
          </a:p>
          <a:p>
            <a:pPr lvl="1" eaLnBrk="1" hangingPunct="1"/>
            <a:r>
              <a:rPr lang="en-US" sz="2000" dirty="0" smtClean="0"/>
              <a:t>21% were Chinese.</a:t>
            </a:r>
          </a:p>
          <a:p>
            <a:pPr eaLnBrk="1" hangingPunct="1"/>
            <a:r>
              <a:rPr lang="en-US" sz="2400" dirty="0" smtClean="0"/>
              <a:t>Overpopulation</a:t>
            </a:r>
          </a:p>
          <a:p>
            <a:pPr lvl="1" eaLnBrk="1" hangingPunct="1"/>
            <a:r>
              <a:rPr lang="en-US" sz="2000" dirty="0" smtClean="0"/>
              <a:t>China adds 1 million people per month.</a:t>
            </a:r>
          </a:p>
          <a:p>
            <a:pPr lvl="1" eaLnBrk="1" hangingPunct="1"/>
            <a:r>
              <a:rPr lang="en-US" sz="2000" dirty="0" smtClean="0"/>
              <a:t>Most of the largest and most crowded cities in the world.</a:t>
            </a:r>
          </a:p>
        </p:txBody>
      </p:sp>
    </p:spTree>
    <p:extLst>
      <p:ext uri="{BB962C8B-B14F-4D97-AF65-F5344CB8AC3E}">
        <p14:creationId xmlns:p14="http://schemas.microsoft.com/office/powerpoint/2010/main" val="30329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Conditions of Usage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/>
              <a:t>For personal and classroom use only</a:t>
            </a:r>
          </a:p>
          <a:p>
            <a:pPr lvl="1" eaLnBrk="1" hangingPunct="1"/>
            <a:r>
              <a:rPr lang="en-US" dirty="0" smtClean="0"/>
              <a:t>Excludes any other forms of communication such as conference presentations, published reports and papers.</a:t>
            </a:r>
          </a:p>
          <a:p>
            <a:pPr eaLnBrk="1" hangingPunct="1"/>
            <a:r>
              <a:rPr lang="en-US" dirty="0" smtClean="0"/>
              <a:t>No modification and redistribution permitted</a:t>
            </a:r>
          </a:p>
          <a:p>
            <a:pPr lvl="1" eaLnBrk="1" hangingPunct="1"/>
            <a:r>
              <a:rPr lang="en-US" dirty="0" smtClean="0"/>
              <a:t>Cannot be published, in whole or in part, in any form (printed or electronic) and on any media without consent.</a:t>
            </a:r>
          </a:p>
          <a:p>
            <a:pPr eaLnBrk="1" hangingPunct="1"/>
            <a:r>
              <a:rPr lang="en-US" dirty="0" smtClean="0"/>
              <a:t>Citation</a:t>
            </a:r>
          </a:p>
          <a:p>
            <a:pPr lvl="1" eaLnBrk="1" hangingPunct="1"/>
            <a:r>
              <a:rPr lang="en-US" dirty="0" smtClean="0"/>
              <a:t>Dr. Jean-Paul Rodrigue, Dept. of Global Studies &amp; Geography, Hofstra University.</a:t>
            </a:r>
          </a:p>
        </p:txBody>
      </p:sp>
    </p:spTree>
    <p:extLst>
      <p:ext uri="{BB962C8B-B14F-4D97-AF65-F5344CB8AC3E}">
        <p14:creationId xmlns:p14="http://schemas.microsoft.com/office/powerpoint/2010/main" val="1284849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 </a:t>
            </a:r>
            <a:r>
              <a:rPr lang="it-IT" sz="3200" dirty="0" err="1"/>
              <a:t>Population</a:t>
            </a:r>
            <a:r>
              <a:rPr lang="it-IT" sz="3200" dirty="0"/>
              <a:t> </a:t>
            </a:r>
            <a:r>
              <a:rPr lang="it-IT" sz="3200" dirty="0" err="1"/>
              <a:t>Count</a:t>
            </a:r>
            <a:r>
              <a:rPr lang="it-IT" sz="3200" dirty="0"/>
              <a:t> Future </a:t>
            </a:r>
            <a:r>
              <a:rPr lang="it-IT" sz="3200" dirty="0" err="1"/>
              <a:t>Estimates</a:t>
            </a:r>
            <a:r>
              <a:rPr lang="it-IT" sz="3200" dirty="0"/>
              <a:t> 2010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5" t="25245" r="1749" b="15932"/>
          <a:stretch/>
        </p:blipFill>
        <p:spPr bwMode="auto">
          <a:xfrm>
            <a:off x="-12121" y="2132856"/>
            <a:ext cx="9156122" cy="398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sedac.ciesin.columbia.edu/geoserver/wms?request=GetLegendGraphic&amp;format=image%2Fpng&amp;layer=gpw-v3-population-count-future-estimates_2010&amp;width=15&amp;height=15&amp;legend_options=border:false;mx:0.05;my:0.02;dx:0.2;dy:0.07;fontSize:11;bandInfo:false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" y="4435945"/>
            <a:ext cx="14001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205880" y="6258798"/>
            <a:ext cx="6534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600" dirty="0">
                <a:hlinkClick r:id="rId4"/>
              </a:rPr>
              <a:t>http://sedac.ciesin.columbia.edu/data/collection/gpw-v3/maps/gallery/browse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2751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World Population Density and Distribution, 2005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272"/>
            <a:ext cx="9144000" cy="4572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6400" y="5345839"/>
            <a:ext cx="3960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600" dirty="0">
                <a:latin typeface="Agency FB" pitchFamily="34" charset="0"/>
              </a:rPr>
              <a:t>Typical concentrations along major river systems.</a:t>
            </a:r>
          </a:p>
          <a:p>
            <a:pPr>
              <a:buNone/>
            </a:pPr>
            <a:r>
              <a:rPr lang="en-US" sz="1600" dirty="0">
                <a:latin typeface="Agency FB" pitchFamily="34" charset="0"/>
              </a:rPr>
              <a:t>Areas of </a:t>
            </a:r>
            <a:r>
              <a:rPr lang="en-US" sz="1600" dirty="0" smtClean="0">
                <a:latin typeface="Agency FB" pitchFamily="34" charset="0"/>
              </a:rPr>
              <a:t>large concentrations: South Asia, East Asia, Western Europe, Northeastern </a:t>
            </a:r>
            <a:r>
              <a:rPr lang="en-US" sz="1600" dirty="0">
                <a:latin typeface="Agency FB" pitchFamily="34" charset="0"/>
              </a:rPr>
              <a:t>North America.</a:t>
            </a:r>
          </a:p>
          <a:p>
            <a:pPr>
              <a:buNone/>
            </a:pPr>
            <a:r>
              <a:rPr lang="en-US" sz="1600" dirty="0">
                <a:latin typeface="Agency FB" pitchFamily="34" charset="0"/>
              </a:rPr>
              <a:t>“Empty” areas are attributed </a:t>
            </a:r>
            <a:r>
              <a:rPr lang="en-US" sz="1600" dirty="0" smtClean="0">
                <a:latin typeface="Agency FB" pitchFamily="34" charset="0"/>
              </a:rPr>
              <a:t>to: harsh </a:t>
            </a:r>
            <a:r>
              <a:rPr lang="en-US" sz="1600" dirty="0">
                <a:latin typeface="Agency FB" pitchFamily="34" charset="0"/>
              </a:rPr>
              <a:t>physical </a:t>
            </a:r>
            <a:r>
              <a:rPr lang="en-US" sz="1600" dirty="0" smtClean="0">
                <a:latin typeface="Agency FB" pitchFamily="34" charset="0"/>
              </a:rPr>
              <a:t>landscapes and harsh </a:t>
            </a:r>
            <a:r>
              <a:rPr lang="en-US" sz="1600" dirty="0">
                <a:latin typeface="Agency FB" pitchFamily="34" charset="0"/>
              </a:rPr>
              <a:t>temperature.</a:t>
            </a:r>
          </a:p>
        </p:txBody>
      </p:sp>
    </p:spTree>
    <p:extLst>
      <p:ext uri="{BB962C8B-B14F-4D97-AF65-F5344CB8AC3E}">
        <p14:creationId xmlns:p14="http://schemas.microsoft.com/office/powerpoint/2010/main" val="239060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3E7DDF9B-5790-45C2-9F5B-22773D00EADE}" type="slidenum">
              <a:rPr lang="en-US" i="0" smtClean="0">
                <a:solidFill>
                  <a:srgbClr val="777777"/>
                </a:solidFill>
                <a:latin typeface="Abadi MT Condensed Extra Bold" pitchFamily="34" charset="0"/>
              </a:rPr>
              <a:pPr eaLnBrk="1" hangingPunct="1"/>
              <a:t>22</a:t>
            </a:fld>
            <a:endParaRPr lang="en-US" i="0" smtClean="0">
              <a:solidFill>
                <a:srgbClr val="777777"/>
              </a:solidFill>
              <a:latin typeface="Abadi MT Condensed Extra Bold" pitchFamily="34" charset="0"/>
            </a:endParaRPr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Fertility </a:t>
            </a:r>
            <a:r>
              <a:rPr lang="en-US" dirty="0"/>
              <a:t>and </a:t>
            </a:r>
            <a:r>
              <a:rPr lang="en-US" dirty="0" smtClean="0"/>
              <a:t>Mortality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40250" y="1447800"/>
            <a:ext cx="4462463" cy="513715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400" dirty="0" smtClean="0"/>
              <a:t>Total Fertility Rate (TFR)</a:t>
            </a:r>
          </a:p>
          <a:p>
            <a:pPr lvl="1" eaLnBrk="1" hangingPunct="1"/>
            <a:r>
              <a:rPr lang="en-US" sz="2000" dirty="0" smtClean="0"/>
              <a:t>Number of live births per female of reproductive age (15-49).</a:t>
            </a:r>
          </a:p>
          <a:p>
            <a:pPr lvl="1" eaLnBrk="1" hangingPunct="1"/>
            <a:r>
              <a:rPr lang="en-US" sz="2000" dirty="0" smtClean="0"/>
              <a:t>Indicates population change over a long period of time.</a:t>
            </a:r>
          </a:p>
          <a:p>
            <a:pPr lvl="1" eaLnBrk="1" hangingPunct="1"/>
            <a:r>
              <a:rPr lang="en-US" sz="2000" dirty="0" smtClean="0"/>
              <a:t>Instructive about societal norms in any given culture. </a:t>
            </a:r>
          </a:p>
          <a:p>
            <a:pPr lvl="1" eaLnBrk="1" hangingPunct="1"/>
            <a:r>
              <a:rPr lang="en-US" sz="2000" dirty="0" smtClean="0"/>
              <a:t>A TFR of 2.1 is considered as being the replacement birth rate.</a:t>
            </a:r>
          </a:p>
          <a:p>
            <a:pPr lvl="2"/>
            <a:r>
              <a:rPr lang="en-US" sz="1600" dirty="0" smtClean="0"/>
              <a:t>Lower than 2.1 yields population decrease while rates greater than 2.1 yields population increase.</a:t>
            </a:r>
          </a:p>
          <a:p>
            <a:pPr lvl="1" eaLnBrk="1" hangingPunct="1"/>
            <a:r>
              <a:rPr lang="en-US" sz="2000" dirty="0" smtClean="0"/>
              <a:t>Improvements in medical conditions lower the replacement rate (below 2.06 in many countries).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1295400" y="1890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898169" y="1827213"/>
            <a:ext cx="36519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i="0" dirty="0">
                <a:latin typeface="Arial Narrow" pitchFamily="34" charset="0"/>
              </a:rPr>
              <a:t>25 females between 15-49</a:t>
            </a:r>
          </a:p>
        </p:txBody>
      </p:sp>
      <p:sp>
        <p:nvSpPr>
          <p:cNvPr id="41991" name="Rectangle 8"/>
          <p:cNvSpPr>
            <a:spLocks noChangeArrowheads="1"/>
          </p:cNvSpPr>
          <p:nvPr/>
        </p:nvSpPr>
        <p:spPr bwMode="auto">
          <a:xfrm>
            <a:off x="1295400" y="21955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921824" y="2132013"/>
            <a:ext cx="35205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i="0" dirty="0">
                <a:latin typeface="Arial Narrow" pitchFamily="34" charset="0"/>
              </a:rPr>
              <a:t>10 children born that year</a:t>
            </a:r>
          </a:p>
        </p:txBody>
      </p:sp>
      <p:sp>
        <p:nvSpPr>
          <p:cNvPr id="41993" name="Rectangle 10"/>
          <p:cNvSpPr>
            <a:spLocks noChangeArrowheads="1"/>
          </p:cNvSpPr>
          <p:nvPr/>
        </p:nvSpPr>
        <p:spPr bwMode="auto">
          <a:xfrm>
            <a:off x="18288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4" name="Rectangle 11"/>
          <p:cNvSpPr>
            <a:spLocks noChangeArrowheads="1"/>
          </p:cNvSpPr>
          <p:nvPr/>
        </p:nvSpPr>
        <p:spPr bwMode="auto">
          <a:xfrm>
            <a:off x="20574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1995" name="Rectangle 12"/>
          <p:cNvSpPr>
            <a:spLocks noChangeArrowheads="1"/>
          </p:cNvSpPr>
          <p:nvPr/>
        </p:nvSpPr>
        <p:spPr bwMode="auto">
          <a:xfrm>
            <a:off x="22860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3"/>
          <p:cNvSpPr>
            <a:spLocks noChangeArrowheads="1"/>
          </p:cNvSpPr>
          <p:nvPr/>
        </p:nvSpPr>
        <p:spPr bwMode="auto">
          <a:xfrm>
            <a:off x="25146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7" name="Rectangle 14"/>
          <p:cNvSpPr>
            <a:spLocks noChangeArrowheads="1"/>
          </p:cNvSpPr>
          <p:nvPr/>
        </p:nvSpPr>
        <p:spPr bwMode="auto">
          <a:xfrm>
            <a:off x="27432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8" name="Rectangle 15"/>
          <p:cNvSpPr>
            <a:spLocks noChangeArrowheads="1"/>
          </p:cNvSpPr>
          <p:nvPr/>
        </p:nvSpPr>
        <p:spPr bwMode="auto">
          <a:xfrm>
            <a:off x="29718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9" name="Rectangle 16"/>
          <p:cNvSpPr>
            <a:spLocks noChangeArrowheads="1"/>
          </p:cNvSpPr>
          <p:nvPr/>
        </p:nvSpPr>
        <p:spPr bwMode="auto">
          <a:xfrm>
            <a:off x="32004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0" name="Rectangle 17"/>
          <p:cNvSpPr>
            <a:spLocks noChangeArrowheads="1"/>
          </p:cNvSpPr>
          <p:nvPr/>
        </p:nvSpPr>
        <p:spPr bwMode="auto">
          <a:xfrm>
            <a:off x="34290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Rectangle 18"/>
          <p:cNvSpPr>
            <a:spLocks noChangeArrowheads="1"/>
          </p:cNvSpPr>
          <p:nvPr/>
        </p:nvSpPr>
        <p:spPr bwMode="auto">
          <a:xfrm>
            <a:off x="36576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Rectangle 19"/>
          <p:cNvSpPr>
            <a:spLocks noChangeArrowheads="1"/>
          </p:cNvSpPr>
          <p:nvPr/>
        </p:nvSpPr>
        <p:spPr bwMode="auto">
          <a:xfrm>
            <a:off x="3886200" y="28813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Rectangle 25"/>
          <p:cNvSpPr>
            <a:spLocks noChangeArrowheads="1"/>
          </p:cNvSpPr>
          <p:nvPr/>
        </p:nvSpPr>
        <p:spPr bwMode="auto">
          <a:xfrm>
            <a:off x="18288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04" name="Rectangle 26"/>
          <p:cNvSpPr>
            <a:spLocks noChangeArrowheads="1"/>
          </p:cNvSpPr>
          <p:nvPr/>
        </p:nvSpPr>
        <p:spPr bwMode="auto">
          <a:xfrm>
            <a:off x="20574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05" name="Rectangle 27"/>
          <p:cNvSpPr>
            <a:spLocks noChangeArrowheads="1"/>
          </p:cNvSpPr>
          <p:nvPr/>
        </p:nvSpPr>
        <p:spPr bwMode="auto">
          <a:xfrm>
            <a:off x="22860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Rectangle 28"/>
          <p:cNvSpPr>
            <a:spLocks noChangeArrowheads="1"/>
          </p:cNvSpPr>
          <p:nvPr/>
        </p:nvSpPr>
        <p:spPr bwMode="auto">
          <a:xfrm>
            <a:off x="25146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7" name="Rectangle 29"/>
          <p:cNvSpPr>
            <a:spLocks noChangeArrowheads="1"/>
          </p:cNvSpPr>
          <p:nvPr/>
        </p:nvSpPr>
        <p:spPr bwMode="auto">
          <a:xfrm>
            <a:off x="27432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8" name="Rectangle 30"/>
          <p:cNvSpPr>
            <a:spLocks noChangeArrowheads="1"/>
          </p:cNvSpPr>
          <p:nvPr/>
        </p:nvSpPr>
        <p:spPr bwMode="auto">
          <a:xfrm>
            <a:off x="29718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Rectangle 31"/>
          <p:cNvSpPr>
            <a:spLocks noChangeArrowheads="1"/>
          </p:cNvSpPr>
          <p:nvPr/>
        </p:nvSpPr>
        <p:spPr bwMode="auto">
          <a:xfrm>
            <a:off x="32004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Rectangle 32"/>
          <p:cNvSpPr>
            <a:spLocks noChangeArrowheads="1"/>
          </p:cNvSpPr>
          <p:nvPr/>
        </p:nvSpPr>
        <p:spPr bwMode="auto">
          <a:xfrm>
            <a:off x="34290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Rectangle 33"/>
          <p:cNvSpPr>
            <a:spLocks noChangeArrowheads="1"/>
          </p:cNvSpPr>
          <p:nvPr/>
        </p:nvSpPr>
        <p:spPr bwMode="auto">
          <a:xfrm>
            <a:off x="36576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Rectangle 34"/>
          <p:cNvSpPr>
            <a:spLocks noChangeArrowheads="1"/>
          </p:cNvSpPr>
          <p:nvPr/>
        </p:nvSpPr>
        <p:spPr bwMode="auto">
          <a:xfrm>
            <a:off x="3886200" y="31861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Rectangle 35"/>
          <p:cNvSpPr>
            <a:spLocks noChangeArrowheads="1"/>
          </p:cNvSpPr>
          <p:nvPr/>
        </p:nvSpPr>
        <p:spPr bwMode="auto">
          <a:xfrm>
            <a:off x="18288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14" name="Rectangle 36"/>
          <p:cNvSpPr>
            <a:spLocks noChangeArrowheads="1"/>
          </p:cNvSpPr>
          <p:nvPr/>
        </p:nvSpPr>
        <p:spPr bwMode="auto">
          <a:xfrm>
            <a:off x="20574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15" name="Rectangle 37"/>
          <p:cNvSpPr>
            <a:spLocks noChangeArrowheads="1"/>
          </p:cNvSpPr>
          <p:nvPr/>
        </p:nvSpPr>
        <p:spPr bwMode="auto">
          <a:xfrm>
            <a:off x="22860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Rectangle 38"/>
          <p:cNvSpPr>
            <a:spLocks noChangeArrowheads="1"/>
          </p:cNvSpPr>
          <p:nvPr/>
        </p:nvSpPr>
        <p:spPr bwMode="auto">
          <a:xfrm>
            <a:off x="25146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Rectangle 39"/>
          <p:cNvSpPr>
            <a:spLocks noChangeArrowheads="1"/>
          </p:cNvSpPr>
          <p:nvPr/>
        </p:nvSpPr>
        <p:spPr bwMode="auto">
          <a:xfrm>
            <a:off x="27432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Rectangle 40"/>
          <p:cNvSpPr>
            <a:spLocks noChangeArrowheads="1"/>
          </p:cNvSpPr>
          <p:nvPr/>
        </p:nvSpPr>
        <p:spPr bwMode="auto">
          <a:xfrm>
            <a:off x="29718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Rectangle 41"/>
          <p:cNvSpPr>
            <a:spLocks noChangeArrowheads="1"/>
          </p:cNvSpPr>
          <p:nvPr/>
        </p:nvSpPr>
        <p:spPr bwMode="auto">
          <a:xfrm>
            <a:off x="32004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Rectangle 42"/>
          <p:cNvSpPr>
            <a:spLocks noChangeArrowheads="1"/>
          </p:cNvSpPr>
          <p:nvPr/>
        </p:nvSpPr>
        <p:spPr bwMode="auto">
          <a:xfrm>
            <a:off x="34290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Rectangle 43"/>
          <p:cNvSpPr>
            <a:spLocks noChangeArrowheads="1"/>
          </p:cNvSpPr>
          <p:nvPr/>
        </p:nvSpPr>
        <p:spPr bwMode="auto">
          <a:xfrm>
            <a:off x="36576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Rectangle 44"/>
          <p:cNvSpPr>
            <a:spLocks noChangeArrowheads="1"/>
          </p:cNvSpPr>
          <p:nvPr/>
        </p:nvSpPr>
        <p:spPr bwMode="auto">
          <a:xfrm>
            <a:off x="3886200" y="34909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Rectangle 45"/>
          <p:cNvSpPr>
            <a:spLocks noChangeArrowheads="1"/>
          </p:cNvSpPr>
          <p:nvPr/>
        </p:nvSpPr>
        <p:spPr bwMode="auto">
          <a:xfrm>
            <a:off x="18288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24" name="Rectangle 46"/>
          <p:cNvSpPr>
            <a:spLocks noChangeArrowheads="1"/>
          </p:cNvSpPr>
          <p:nvPr/>
        </p:nvSpPr>
        <p:spPr bwMode="auto">
          <a:xfrm>
            <a:off x="20574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25" name="Rectangle 47"/>
          <p:cNvSpPr>
            <a:spLocks noChangeArrowheads="1"/>
          </p:cNvSpPr>
          <p:nvPr/>
        </p:nvSpPr>
        <p:spPr bwMode="auto">
          <a:xfrm>
            <a:off x="22860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6" name="Rectangle 48"/>
          <p:cNvSpPr>
            <a:spLocks noChangeArrowheads="1"/>
          </p:cNvSpPr>
          <p:nvPr/>
        </p:nvSpPr>
        <p:spPr bwMode="auto">
          <a:xfrm>
            <a:off x="25146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7" name="Rectangle 49"/>
          <p:cNvSpPr>
            <a:spLocks noChangeArrowheads="1"/>
          </p:cNvSpPr>
          <p:nvPr/>
        </p:nvSpPr>
        <p:spPr bwMode="auto">
          <a:xfrm>
            <a:off x="27432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Rectangle 50"/>
          <p:cNvSpPr>
            <a:spLocks noChangeArrowheads="1"/>
          </p:cNvSpPr>
          <p:nvPr/>
        </p:nvSpPr>
        <p:spPr bwMode="auto">
          <a:xfrm>
            <a:off x="29718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9" name="Rectangle 51"/>
          <p:cNvSpPr>
            <a:spLocks noChangeArrowheads="1"/>
          </p:cNvSpPr>
          <p:nvPr/>
        </p:nvSpPr>
        <p:spPr bwMode="auto">
          <a:xfrm>
            <a:off x="32004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0" name="Rectangle 52"/>
          <p:cNvSpPr>
            <a:spLocks noChangeArrowheads="1"/>
          </p:cNvSpPr>
          <p:nvPr/>
        </p:nvSpPr>
        <p:spPr bwMode="auto">
          <a:xfrm>
            <a:off x="34290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1" name="Rectangle 53"/>
          <p:cNvSpPr>
            <a:spLocks noChangeArrowheads="1"/>
          </p:cNvSpPr>
          <p:nvPr/>
        </p:nvSpPr>
        <p:spPr bwMode="auto">
          <a:xfrm>
            <a:off x="36576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Rectangle 54"/>
          <p:cNvSpPr>
            <a:spLocks noChangeArrowheads="1"/>
          </p:cNvSpPr>
          <p:nvPr/>
        </p:nvSpPr>
        <p:spPr bwMode="auto">
          <a:xfrm>
            <a:off x="3886200" y="3795713"/>
            <a:ext cx="152400" cy="2286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3" name="Text Box 55"/>
          <p:cNvSpPr txBox="1">
            <a:spLocks noChangeArrowheads="1"/>
          </p:cNvSpPr>
          <p:nvPr/>
        </p:nvSpPr>
        <p:spPr bwMode="auto">
          <a:xfrm>
            <a:off x="990600" y="326548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i="0">
                <a:latin typeface="Arial Narrow" pitchFamily="34" charset="0"/>
              </a:rPr>
              <a:t>1,000</a:t>
            </a:r>
          </a:p>
        </p:txBody>
      </p:sp>
      <p:sp>
        <p:nvSpPr>
          <p:cNvPr id="42034" name="AutoShape 56"/>
          <p:cNvSpPr>
            <a:spLocks noChangeArrowheads="1"/>
          </p:cNvSpPr>
          <p:nvPr/>
        </p:nvSpPr>
        <p:spPr bwMode="auto">
          <a:xfrm>
            <a:off x="2667000" y="4252913"/>
            <a:ext cx="533400" cy="685800"/>
          </a:xfrm>
          <a:prstGeom prst="downArrow">
            <a:avLst>
              <a:gd name="adj1" fmla="val 50000"/>
              <a:gd name="adj2" fmla="val 3214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35" name="Rectangle 57"/>
          <p:cNvSpPr>
            <a:spLocks noChangeArrowheads="1"/>
          </p:cNvSpPr>
          <p:nvPr/>
        </p:nvSpPr>
        <p:spPr bwMode="auto">
          <a:xfrm>
            <a:off x="22860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6" name="Rectangle 58"/>
          <p:cNvSpPr>
            <a:spLocks noChangeArrowheads="1"/>
          </p:cNvSpPr>
          <p:nvPr/>
        </p:nvSpPr>
        <p:spPr bwMode="auto">
          <a:xfrm>
            <a:off x="25146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7" name="Rectangle 59"/>
          <p:cNvSpPr>
            <a:spLocks noChangeArrowheads="1"/>
          </p:cNvSpPr>
          <p:nvPr/>
        </p:nvSpPr>
        <p:spPr bwMode="auto">
          <a:xfrm>
            <a:off x="27432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38" name="Text Box 60"/>
          <p:cNvSpPr txBox="1">
            <a:spLocks noChangeArrowheads="1"/>
          </p:cNvSpPr>
          <p:nvPr/>
        </p:nvSpPr>
        <p:spPr bwMode="auto">
          <a:xfrm>
            <a:off x="3657600" y="5018088"/>
            <a:ext cx="463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i="0">
                <a:latin typeface="Arial Narrow" pitchFamily="34" charset="0"/>
              </a:rPr>
              <a:t>60</a:t>
            </a:r>
          </a:p>
        </p:txBody>
      </p:sp>
      <p:sp>
        <p:nvSpPr>
          <p:cNvPr id="42039" name="Text Box 61"/>
          <p:cNvSpPr txBox="1">
            <a:spLocks noChangeArrowheads="1"/>
          </p:cNvSpPr>
          <p:nvPr/>
        </p:nvSpPr>
        <p:spPr bwMode="auto">
          <a:xfrm>
            <a:off x="1675527" y="5551488"/>
            <a:ext cx="2610009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buNone/>
            </a:pPr>
            <a:r>
              <a:rPr lang="en-US" sz="2400" i="0">
                <a:latin typeface="Arial Narrow" pitchFamily="34" charset="0"/>
              </a:rPr>
              <a:t>TFR = 2.04</a:t>
            </a:r>
          </a:p>
          <a:p>
            <a:pPr algn="ctr">
              <a:buNone/>
            </a:pPr>
            <a:r>
              <a:rPr lang="en-US" sz="2400" i="0">
                <a:latin typeface="Arial Narrow" pitchFamily="34" charset="0"/>
              </a:rPr>
              <a:t>= (60/1,000) * (49-15)</a:t>
            </a:r>
          </a:p>
        </p:txBody>
      </p:sp>
      <p:sp>
        <p:nvSpPr>
          <p:cNvPr id="42040" name="Rectangle 63"/>
          <p:cNvSpPr>
            <a:spLocks noChangeArrowheads="1"/>
          </p:cNvSpPr>
          <p:nvPr/>
        </p:nvSpPr>
        <p:spPr bwMode="auto">
          <a:xfrm>
            <a:off x="29718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41" name="Rectangle 64"/>
          <p:cNvSpPr>
            <a:spLocks noChangeArrowheads="1"/>
          </p:cNvSpPr>
          <p:nvPr/>
        </p:nvSpPr>
        <p:spPr bwMode="auto">
          <a:xfrm>
            <a:off x="32004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42042" name="Rectangle 65"/>
          <p:cNvSpPr>
            <a:spLocks noChangeArrowheads="1"/>
          </p:cNvSpPr>
          <p:nvPr/>
        </p:nvSpPr>
        <p:spPr bwMode="auto">
          <a:xfrm>
            <a:off x="3429000" y="5091113"/>
            <a:ext cx="152400" cy="228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Total Fertility Rate, Selected Countries, 1995-2010</a:t>
            </a:r>
          </a:p>
        </p:txBody>
      </p:sp>
      <p:graphicFrame>
        <p:nvGraphicFramePr>
          <p:cNvPr id="2" name="Object 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323941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652500" y="1524000"/>
            <a:ext cx="0" cy="495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725925" y="5190000"/>
            <a:ext cx="21611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2000" b="1" i="0" dirty="0">
                <a:latin typeface="Agency FB" pitchFamily="34" charset="0"/>
              </a:rPr>
              <a:t>Replacement rate (2.1)</a:t>
            </a:r>
          </a:p>
        </p:txBody>
      </p:sp>
    </p:spTree>
    <p:extLst>
      <p:ext uri="{BB962C8B-B14F-4D97-AF65-F5344CB8AC3E}">
        <p14:creationId xmlns:p14="http://schemas.microsoft.com/office/powerpoint/2010/main" val="196495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TFR among Developed Countries, 2005, 2010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656255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70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Fertility </a:t>
            </a:r>
            <a:r>
              <a:rPr lang="en-US" dirty="0"/>
              <a:t>and Mortality</a:t>
            </a:r>
            <a:endParaRPr lang="en-US" dirty="0" smtClean="0"/>
          </a:p>
        </p:txBody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Causes of death</a:t>
            </a:r>
          </a:p>
          <a:p>
            <a:pPr lvl="1" eaLnBrk="1" hangingPunct="1"/>
            <a:r>
              <a:rPr lang="en-US" dirty="0" smtClean="0"/>
              <a:t>Throughout most of history famine, epidemics, and wars have been the leading causes of death.</a:t>
            </a:r>
          </a:p>
          <a:p>
            <a:pPr lvl="1" eaLnBrk="1" hangingPunct="1"/>
            <a:r>
              <a:rPr lang="en-US" dirty="0" smtClean="0"/>
              <a:t>Primary causes of death began to shift to degenerative problems related to aging.</a:t>
            </a:r>
          </a:p>
          <a:p>
            <a:pPr lvl="1" eaLnBrk="1" hangingPunct="1"/>
            <a:r>
              <a:rPr lang="en-US" dirty="0" smtClean="0"/>
              <a:t>These include such factors as heart disease and cancer.</a:t>
            </a:r>
          </a:p>
          <a:p>
            <a:pPr eaLnBrk="1" hangingPunct="1"/>
            <a:r>
              <a:rPr lang="en-US" dirty="0" smtClean="0"/>
              <a:t>Death and welfare</a:t>
            </a:r>
          </a:p>
          <a:p>
            <a:pPr lvl="1" eaLnBrk="1" hangingPunct="1"/>
            <a:r>
              <a:rPr lang="en-US" dirty="0" smtClean="0"/>
              <a:t>Used to be considered a sign of the health of a population.</a:t>
            </a:r>
          </a:p>
          <a:p>
            <a:pPr lvl="1" eaLnBrk="1" hangingPunct="1"/>
            <a:r>
              <a:rPr lang="en-US" dirty="0" smtClean="0"/>
              <a:t>Different age structures among the populations of different countries.</a:t>
            </a:r>
          </a:p>
          <a:p>
            <a:pPr lvl="1" eaLnBrk="1" hangingPunct="1"/>
            <a:r>
              <a:rPr lang="en-US" dirty="0" smtClean="0"/>
              <a:t>Possible for a nation with high living standards to have a higher death rate than a poorer nation.</a:t>
            </a:r>
          </a:p>
          <a:p>
            <a:pPr lvl="1" eaLnBrk="1" hangingPunct="1"/>
            <a:r>
              <a:rPr lang="en-US" dirty="0" smtClean="0"/>
              <a:t>Reason: overall older population.</a:t>
            </a:r>
          </a:p>
        </p:txBody>
      </p:sp>
    </p:spTree>
    <p:extLst>
      <p:ext uri="{BB962C8B-B14F-4D97-AF65-F5344CB8AC3E}">
        <p14:creationId xmlns:p14="http://schemas.microsoft.com/office/powerpoint/2010/main" val="39876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Crude Death Rate, 2000</a:t>
            </a:r>
          </a:p>
        </p:txBody>
      </p:sp>
      <p:pic>
        <p:nvPicPr>
          <p:cNvPr id="53252" name="Picture 10" descr="crudedeathr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846263"/>
            <a:ext cx="8923337" cy="3717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7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Fertility and Mortality</a:t>
            </a:r>
            <a:endParaRPr lang="en-US" dirty="0" smtClean="0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Life expectancy</a:t>
            </a:r>
          </a:p>
          <a:p>
            <a:pPr lvl="1" eaLnBrk="1" hangingPunct="1"/>
            <a:r>
              <a:rPr lang="en-US" dirty="0" smtClean="0"/>
              <a:t>Number of years a person is expected to live.</a:t>
            </a:r>
          </a:p>
          <a:p>
            <a:pPr lvl="1" eaLnBrk="1" hangingPunct="1"/>
            <a:r>
              <a:rPr lang="en-US" dirty="0" smtClean="0"/>
              <a:t>Based on current death rates.</a:t>
            </a:r>
          </a:p>
          <a:p>
            <a:pPr lvl="1" eaLnBrk="1" hangingPunct="1"/>
            <a:r>
              <a:rPr lang="en-US" dirty="0" smtClean="0"/>
              <a:t>Does not necessarily apply to current generation.</a:t>
            </a:r>
          </a:p>
          <a:p>
            <a:pPr lvl="1" eaLnBrk="1" hangingPunct="1"/>
            <a:r>
              <a:rPr lang="en-US" dirty="0" smtClean="0"/>
              <a:t>May change due to ameliorations in standards of living.</a:t>
            </a:r>
          </a:p>
          <a:p>
            <a:pPr eaLnBrk="1" hangingPunct="1"/>
            <a:r>
              <a:rPr lang="en-US" dirty="0" smtClean="0"/>
              <a:t>Context</a:t>
            </a:r>
          </a:p>
          <a:p>
            <a:pPr lvl="1" eaLnBrk="1" hangingPunct="1"/>
            <a:r>
              <a:rPr lang="en-US" dirty="0" smtClean="0"/>
              <a:t>Strong geographical variations in life expectancy.</a:t>
            </a:r>
          </a:p>
          <a:p>
            <a:pPr lvl="1" eaLnBrk="1" hangingPunct="1"/>
            <a:r>
              <a:rPr lang="en-US" dirty="0" smtClean="0"/>
              <a:t>Half a century ago, most people died before the age of 50.</a:t>
            </a:r>
          </a:p>
          <a:p>
            <a:pPr lvl="1" eaLnBrk="1" hangingPunct="1"/>
            <a:r>
              <a:rPr lang="en-US" dirty="0" smtClean="0"/>
              <a:t>Global average life expectancy reached 66 years in 2006.</a:t>
            </a:r>
          </a:p>
          <a:p>
            <a:pPr lvl="1" eaLnBrk="1" hangingPunct="1"/>
            <a:r>
              <a:rPr lang="en-US" dirty="0" smtClean="0"/>
              <a:t>Several achievements and failures:</a:t>
            </a:r>
          </a:p>
          <a:p>
            <a:pPr lvl="2" eaLnBrk="1" hangingPunct="1"/>
            <a:r>
              <a:rPr lang="en-US" dirty="0" smtClean="0"/>
              <a:t>Economic development has benefited human health.</a:t>
            </a:r>
          </a:p>
          <a:p>
            <a:pPr lvl="2" eaLnBrk="1" hangingPunct="1"/>
            <a:r>
              <a:rPr lang="en-US" dirty="0" smtClean="0"/>
              <a:t>Improvement in diet and sanitation.</a:t>
            </a:r>
          </a:p>
          <a:p>
            <a:pPr lvl="2" eaLnBrk="1" hangingPunct="1"/>
            <a:r>
              <a:rPr lang="en-US" dirty="0" smtClean="0"/>
              <a:t>Urbanization may have adverse effects.</a:t>
            </a:r>
          </a:p>
        </p:txBody>
      </p:sp>
    </p:spTree>
    <p:extLst>
      <p:ext uri="{BB962C8B-B14F-4D97-AF65-F5344CB8AC3E}">
        <p14:creationId xmlns:p14="http://schemas.microsoft.com/office/powerpoint/2010/main" val="425684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65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Life Expectancy Through Human History</a:t>
            </a:r>
          </a:p>
        </p:txBody>
      </p:sp>
      <p:graphicFrame>
        <p:nvGraphicFramePr>
          <p:cNvPr id="726109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48262"/>
              </p:ext>
            </p:extLst>
          </p:nvPr>
        </p:nvGraphicFramePr>
        <p:xfrm>
          <a:off x="757238" y="1311275"/>
          <a:ext cx="8245475" cy="5354323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21743"/>
                <a:gridCol w="2523732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Era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Life expectancy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Neanderthal (350,000 – 25,000 BC)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Upper 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Paleolithic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(40,000 – 10,000 BC)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Neolithic (8,500 – 3,500 BC)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Bronze Age (3,500 – 1,200 BC)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Classical Greece and Rome (500 BC – 400 AD)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Medieval Britain (400 – 1500 AD)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69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Late 19</a:t>
                      </a:r>
                      <a:r>
                        <a:rPr kumimoji="0" lang="en-US" sz="2400" u="none" strike="noStrike" cap="none" normalizeH="0" baseline="30000" smtClean="0">
                          <a:ln>
                            <a:noFill/>
                          </a:ln>
                          <a:effectLst/>
                        </a:rPr>
                        <a:t>th</a:t>
                      </a: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Century in Western Europe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Average Global Life Expectancy (2006)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3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2. Fertility and Mortality</a:t>
            </a:r>
            <a:endParaRPr lang="en-US" dirty="0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Factors behind higher life expectancy</a:t>
            </a:r>
          </a:p>
          <a:p>
            <a:pPr lvl="1" eaLnBrk="1" hangingPunct="1"/>
            <a:r>
              <a:rPr lang="en-US" dirty="0" smtClean="0"/>
              <a:t>About 40 years was gained in the 20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pPr lvl="1" eaLnBrk="1" hangingPunct="1"/>
            <a:r>
              <a:rPr lang="en-US" dirty="0" smtClean="0"/>
              <a:t>90% of the reduction in the death rate occurred before the introduction of antibiotics or vaccines.</a:t>
            </a:r>
          </a:p>
          <a:p>
            <a:pPr lvl="1" eaLnBrk="1" hangingPunct="1"/>
            <a:r>
              <a:rPr lang="en-US" dirty="0" smtClean="0"/>
              <a:t>Major factors (33 years):</a:t>
            </a:r>
          </a:p>
          <a:p>
            <a:pPr lvl="2" eaLnBrk="1" hangingPunct="1"/>
            <a:r>
              <a:rPr lang="en-US" dirty="0" smtClean="0"/>
              <a:t>Improved sanitation (for food and water).</a:t>
            </a:r>
          </a:p>
          <a:p>
            <a:pPr lvl="2" eaLnBrk="1" hangingPunct="1"/>
            <a:r>
              <a:rPr lang="en-US" dirty="0" smtClean="0"/>
              <a:t>Reduction in crowding.</a:t>
            </a:r>
          </a:p>
          <a:p>
            <a:pPr lvl="2" eaLnBrk="1" hangingPunct="1"/>
            <a:r>
              <a:rPr lang="en-US" dirty="0" smtClean="0"/>
              <a:t>Central heating.</a:t>
            </a:r>
          </a:p>
          <a:p>
            <a:pPr lvl="2" eaLnBrk="1" hangingPunct="1"/>
            <a:r>
              <a:rPr lang="en-US" dirty="0" smtClean="0"/>
              <a:t>Sewer systems.</a:t>
            </a:r>
          </a:p>
          <a:p>
            <a:pPr lvl="2" eaLnBrk="1" hangingPunct="1"/>
            <a:r>
              <a:rPr lang="en-US" dirty="0" smtClean="0"/>
              <a:t>Refrigeration.</a:t>
            </a:r>
          </a:p>
          <a:p>
            <a:pPr lvl="1" eaLnBrk="1" hangingPunct="1"/>
            <a:r>
              <a:rPr lang="en-US" dirty="0" smtClean="0"/>
              <a:t>Improved health (7 years):</a:t>
            </a:r>
          </a:p>
          <a:p>
            <a:pPr lvl="2" eaLnBrk="1" hangingPunct="1"/>
            <a:r>
              <a:rPr lang="en-US" dirty="0" smtClean="0"/>
              <a:t>Mainly medical technology.</a:t>
            </a:r>
          </a:p>
          <a:p>
            <a:pPr lvl="2" eaLnBrk="1" hangingPunct="1"/>
            <a:r>
              <a:rPr lang="en-US" dirty="0" smtClean="0"/>
              <a:t>Small share attributed to drugs.</a:t>
            </a:r>
          </a:p>
        </p:txBody>
      </p:sp>
    </p:spTree>
    <p:extLst>
      <p:ext uri="{BB962C8B-B14F-4D97-AF65-F5344CB8AC3E}">
        <p14:creationId xmlns:p14="http://schemas.microsoft.com/office/powerpoint/2010/main" val="355987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Population </a:t>
            </a:r>
            <a:r>
              <a:rPr lang="en-US" dirty="0"/>
              <a:t>Distribution and Structure</a:t>
            </a:r>
            <a:endParaRPr 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 smtClean="0"/>
              <a:t>Global Population Distribution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Fertility and Mortality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Population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31580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What Difference a Century Makes: Life Expectancy at Birth, 1910 and 1998</a:t>
            </a:r>
          </a:p>
        </p:txBody>
      </p:sp>
      <p:graphicFrame>
        <p:nvGraphicFramePr>
          <p:cNvPr id="2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60187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119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World Average Life Expectancy, 1950-2010</a:t>
            </a:r>
          </a:p>
        </p:txBody>
      </p:sp>
      <p:graphicFrame>
        <p:nvGraphicFramePr>
          <p:cNvPr id="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9151801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00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Fertility </a:t>
            </a:r>
            <a:r>
              <a:rPr lang="en-US" dirty="0"/>
              <a:t>and Mortality</a:t>
            </a:r>
            <a:endParaRPr lang="en-US" dirty="0" smtClean="0"/>
          </a:p>
        </p:txBody>
      </p:sp>
      <p:sp>
        <p:nvSpPr>
          <p:cNvPr id="59396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Optimum life expectancy</a:t>
            </a:r>
          </a:p>
          <a:p>
            <a:pPr lvl="1" eaLnBrk="1" hangingPunct="1"/>
            <a:r>
              <a:rPr lang="en-US" dirty="0" smtClean="0"/>
              <a:t>Life expectancy is ultimately dictated by human physiology:</a:t>
            </a:r>
          </a:p>
          <a:p>
            <a:pPr lvl="2" eaLnBrk="1" hangingPunct="1"/>
            <a:r>
              <a:rPr lang="en-US" dirty="0" smtClean="0"/>
              <a:t>At some points, organs cease to function properly.</a:t>
            </a:r>
          </a:p>
          <a:p>
            <a:pPr lvl="2" eaLnBrk="1" hangingPunct="1"/>
            <a:r>
              <a:rPr lang="en-US" dirty="0" smtClean="0"/>
              <a:t>Limit on the lifespan of non-cancerous human cells.</a:t>
            </a:r>
          </a:p>
          <a:p>
            <a:pPr lvl="1" eaLnBrk="1" hangingPunct="1"/>
            <a:r>
              <a:rPr lang="en-US" dirty="0" smtClean="0"/>
              <a:t>Nearing life expectancy limits:</a:t>
            </a:r>
          </a:p>
          <a:p>
            <a:pPr lvl="2" eaLnBrk="1" hangingPunct="1"/>
            <a:r>
              <a:rPr lang="en-US" dirty="0" smtClean="0"/>
              <a:t>Even if age-related diseases such cancer, heart disease, and stroke were eradicated, life expectancy would only increase by 15 years.</a:t>
            </a:r>
          </a:p>
          <a:p>
            <a:pPr lvl="2" eaLnBrk="1" hangingPunct="1"/>
            <a:r>
              <a:rPr lang="en-US" dirty="0" smtClean="0"/>
              <a:t>Currently around 77 years.</a:t>
            </a:r>
          </a:p>
          <a:p>
            <a:pPr lvl="2" eaLnBrk="1" hangingPunct="1"/>
            <a:r>
              <a:rPr lang="en-US" dirty="0" smtClean="0"/>
              <a:t>Expected to reach 85 years in most developed countries by 2030.</a:t>
            </a:r>
          </a:p>
        </p:txBody>
      </p:sp>
    </p:spTree>
    <p:extLst>
      <p:ext uri="{BB962C8B-B14F-4D97-AF65-F5344CB8AC3E}">
        <p14:creationId xmlns:p14="http://schemas.microsoft.com/office/powerpoint/2010/main" val="9329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Population Pyramid</a:t>
            </a:r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 dirty="0"/>
              <a:t>Definition</a:t>
            </a:r>
          </a:p>
          <a:p>
            <a:pPr lvl="1"/>
            <a:r>
              <a:rPr lang="en-US" sz="2000" dirty="0"/>
              <a:t>Graph showing the breakdown of each sex by age group (cohort).</a:t>
            </a:r>
          </a:p>
          <a:p>
            <a:pPr lvl="1"/>
            <a:r>
              <a:rPr lang="en-US" sz="2000" dirty="0"/>
              <a:t>Illustrates a nation’s population structure.</a:t>
            </a:r>
          </a:p>
          <a:p>
            <a:pPr lvl="1"/>
            <a:r>
              <a:rPr lang="en-US" sz="2000" dirty="0"/>
              <a:t>Shows the male/female composition of the population.</a:t>
            </a:r>
          </a:p>
          <a:p>
            <a:pPr lvl="1"/>
            <a:r>
              <a:rPr lang="en-US" sz="2000" dirty="0"/>
              <a:t>Most of the time, the breakdown involves 5 years periods.</a:t>
            </a:r>
          </a:p>
        </p:txBody>
      </p:sp>
      <p:sp>
        <p:nvSpPr>
          <p:cNvPr id="331797" name="Rectangle 21"/>
          <p:cNvSpPr>
            <a:spLocks noChangeArrowheads="1"/>
          </p:cNvSpPr>
          <p:nvPr/>
        </p:nvSpPr>
        <p:spPr bwMode="auto">
          <a:xfrm>
            <a:off x="2895600" y="4403725"/>
            <a:ext cx="1371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 dirty="0">
                <a:solidFill>
                  <a:schemeClr val="tx1"/>
                </a:solidFill>
              </a:rPr>
              <a:t>0-15</a:t>
            </a:r>
          </a:p>
        </p:txBody>
      </p:sp>
      <p:sp>
        <p:nvSpPr>
          <p:cNvPr id="331798" name="Rectangle 22"/>
          <p:cNvSpPr>
            <a:spLocks noChangeArrowheads="1"/>
          </p:cNvSpPr>
          <p:nvPr/>
        </p:nvSpPr>
        <p:spPr bwMode="auto">
          <a:xfrm>
            <a:off x="2895600" y="4022725"/>
            <a:ext cx="12192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15-30</a:t>
            </a:r>
          </a:p>
        </p:txBody>
      </p:sp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2895600" y="3641725"/>
            <a:ext cx="990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30-45</a:t>
            </a:r>
          </a:p>
        </p:txBody>
      </p:sp>
      <p:sp>
        <p:nvSpPr>
          <p:cNvPr id="331800" name="Rectangle 24"/>
          <p:cNvSpPr>
            <a:spLocks noChangeArrowheads="1"/>
          </p:cNvSpPr>
          <p:nvPr/>
        </p:nvSpPr>
        <p:spPr bwMode="auto">
          <a:xfrm>
            <a:off x="2895600" y="3260725"/>
            <a:ext cx="6858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45-60</a:t>
            </a:r>
          </a:p>
        </p:txBody>
      </p:sp>
      <p:sp>
        <p:nvSpPr>
          <p:cNvPr id="331801" name="Rectangle 25"/>
          <p:cNvSpPr>
            <a:spLocks noChangeArrowheads="1"/>
          </p:cNvSpPr>
          <p:nvPr/>
        </p:nvSpPr>
        <p:spPr bwMode="auto">
          <a:xfrm>
            <a:off x="2895600" y="2879725"/>
            <a:ext cx="4572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60-75</a:t>
            </a:r>
          </a:p>
        </p:txBody>
      </p:sp>
      <p:sp>
        <p:nvSpPr>
          <p:cNvPr id="331802" name="Rectangle 26"/>
          <p:cNvSpPr>
            <a:spLocks noChangeArrowheads="1"/>
          </p:cNvSpPr>
          <p:nvPr/>
        </p:nvSpPr>
        <p:spPr bwMode="auto">
          <a:xfrm>
            <a:off x="2895600" y="2498725"/>
            <a:ext cx="228600" cy="304800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1600">
                <a:solidFill>
                  <a:schemeClr val="tx1"/>
                </a:solidFill>
              </a:rPr>
              <a:t>75+</a:t>
            </a:r>
          </a:p>
        </p:txBody>
      </p:sp>
      <p:sp>
        <p:nvSpPr>
          <p:cNvPr id="331803" name="Rectangle 27"/>
          <p:cNvSpPr>
            <a:spLocks noChangeArrowheads="1"/>
          </p:cNvSpPr>
          <p:nvPr/>
        </p:nvSpPr>
        <p:spPr bwMode="auto">
          <a:xfrm flipH="1">
            <a:off x="1371600" y="4403725"/>
            <a:ext cx="1371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4" name="Rectangle 28"/>
          <p:cNvSpPr>
            <a:spLocks noChangeArrowheads="1"/>
          </p:cNvSpPr>
          <p:nvPr/>
        </p:nvSpPr>
        <p:spPr bwMode="auto">
          <a:xfrm flipH="1">
            <a:off x="1524000" y="4022725"/>
            <a:ext cx="12192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5" name="Rectangle 29"/>
          <p:cNvSpPr>
            <a:spLocks noChangeArrowheads="1"/>
          </p:cNvSpPr>
          <p:nvPr/>
        </p:nvSpPr>
        <p:spPr bwMode="auto">
          <a:xfrm flipH="1">
            <a:off x="1752600" y="3641725"/>
            <a:ext cx="990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6" name="Rectangle 30"/>
          <p:cNvSpPr>
            <a:spLocks noChangeArrowheads="1"/>
          </p:cNvSpPr>
          <p:nvPr/>
        </p:nvSpPr>
        <p:spPr bwMode="auto">
          <a:xfrm flipH="1">
            <a:off x="2057400" y="3260725"/>
            <a:ext cx="6858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7" name="Rectangle 31"/>
          <p:cNvSpPr>
            <a:spLocks noChangeArrowheads="1"/>
          </p:cNvSpPr>
          <p:nvPr/>
        </p:nvSpPr>
        <p:spPr bwMode="auto">
          <a:xfrm flipH="1">
            <a:off x="2286000" y="2879725"/>
            <a:ext cx="4572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1808" name="Rectangle 32"/>
          <p:cNvSpPr>
            <a:spLocks noChangeArrowheads="1"/>
          </p:cNvSpPr>
          <p:nvPr/>
        </p:nvSpPr>
        <p:spPr bwMode="auto">
          <a:xfrm flipH="1">
            <a:off x="2514600" y="2498725"/>
            <a:ext cx="2286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31813" name="Group 37"/>
          <p:cNvGrpSpPr>
            <a:grpSpLocks/>
          </p:cNvGrpSpPr>
          <p:nvPr/>
        </p:nvGrpSpPr>
        <p:grpSpPr bwMode="auto">
          <a:xfrm>
            <a:off x="301625" y="2117725"/>
            <a:ext cx="4953000" cy="3756025"/>
            <a:chOff x="1390" y="2006"/>
            <a:chExt cx="3120" cy="2366"/>
          </a:xfrm>
        </p:grpSpPr>
        <p:sp>
          <p:nvSpPr>
            <p:cNvPr id="331795" name="Text Box 19"/>
            <p:cNvSpPr txBox="1">
              <a:spLocks noChangeArrowheads="1"/>
            </p:cNvSpPr>
            <p:nvPr/>
          </p:nvSpPr>
          <p:spPr bwMode="auto">
            <a:xfrm>
              <a:off x="3774" y="2678"/>
              <a:ext cx="73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b="0">
                  <a:solidFill>
                    <a:schemeClr val="tx1"/>
                  </a:solidFill>
                  <a:latin typeface="Arial" charset="0"/>
                </a:rPr>
                <a:t>Females</a:t>
              </a:r>
            </a:p>
          </p:txBody>
        </p:sp>
        <p:sp>
          <p:nvSpPr>
            <p:cNvPr id="331796" name="Text Box 20"/>
            <p:cNvSpPr txBox="1">
              <a:spLocks noChangeArrowheads="1"/>
            </p:cNvSpPr>
            <p:nvPr/>
          </p:nvSpPr>
          <p:spPr bwMode="auto">
            <a:xfrm>
              <a:off x="1390" y="2678"/>
              <a:ext cx="54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US" sz="2000" b="0" dirty="0">
                  <a:solidFill>
                    <a:schemeClr val="tx1"/>
                  </a:solidFill>
                  <a:latin typeface="Arial" charset="0"/>
                </a:rPr>
                <a:t>Males</a:t>
              </a:r>
            </a:p>
          </p:txBody>
        </p:sp>
        <p:grpSp>
          <p:nvGrpSpPr>
            <p:cNvPr id="331811" name="Group 35"/>
            <p:cNvGrpSpPr>
              <a:grpSpLocks/>
            </p:cNvGrpSpPr>
            <p:nvPr/>
          </p:nvGrpSpPr>
          <p:grpSpPr bwMode="auto">
            <a:xfrm>
              <a:off x="1920" y="2006"/>
              <a:ext cx="2115" cy="2366"/>
              <a:chOff x="1920" y="2006"/>
              <a:chExt cx="2115" cy="2366"/>
            </a:xfrm>
          </p:grpSpPr>
          <p:sp>
            <p:nvSpPr>
              <p:cNvPr id="331788" name="Line 12"/>
              <p:cNvSpPr>
                <a:spLocks noChangeShapeType="1"/>
              </p:cNvSpPr>
              <p:nvPr/>
            </p:nvSpPr>
            <p:spPr bwMode="auto">
              <a:xfrm>
                <a:off x="2046" y="3724"/>
                <a:ext cx="18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it-IT"/>
              </a:p>
            </p:txBody>
          </p:sp>
          <p:sp>
            <p:nvSpPr>
              <p:cNvPr id="331789" name="Text Box 13"/>
              <p:cNvSpPr txBox="1">
                <a:spLocks noChangeArrowheads="1"/>
              </p:cNvSpPr>
              <p:nvPr/>
            </p:nvSpPr>
            <p:spPr bwMode="auto">
              <a:xfrm>
                <a:off x="2870" y="3724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0</a:t>
                </a:r>
              </a:p>
            </p:txBody>
          </p:sp>
          <p:sp>
            <p:nvSpPr>
              <p:cNvPr id="331790" name="Text Box 14"/>
              <p:cNvSpPr txBox="1">
                <a:spLocks noChangeArrowheads="1"/>
              </p:cNvSpPr>
              <p:nvPr/>
            </p:nvSpPr>
            <p:spPr bwMode="auto">
              <a:xfrm>
                <a:off x="1920" y="372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31791" name="Text Box 15"/>
              <p:cNvSpPr txBox="1">
                <a:spLocks noChangeArrowheads="1"/>
              </p:cNvSpPr>
              <p:nvPr/>
            </p:nvSpPr>
            <p:spPr bwMode="auto">
              <a:xfrm>
                <a:off x="3741" y="3724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b="0">
                    <a:solidFill>
                      <a:schemeClr val="tx1"/>
                    </a:solidFill>
                    <a:latin typeface="Arial" charset="0"/>
                  </a:rPr>
                  <a:t>10</a:t>
                </a:r>
              </a:p>
            </p:txBody>
          </p:sp>
          <p:sp>
            <p:nvSpPr>
              <p:cNvPr id="331792" name="Line 16"/>
              <p:cNvSpPr>
                <a:spLocks noChangeShapeType="1"/>
              </p:cNvSpPr>
              <p:nvPr/>
            </p:nvSpPr>
            <p:spPr bwMode="auto">
              <a:xfrm flipV="1">
                <a:off x="2979" y="2246"/>
                <a:ext cx="0" cy="14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None/>
                </a:pPr>
                <a:endParaRPr lang="it-IT"/>
              </a:p>
            </p:txBody>
          </p:sp>
          <p:sp>
            <p:nvSpPr>
              <p:cNvPr id="331809" name="Text Box 33"/>
              <p:cNvSpPr txBox="1">
                <a:spLocks noChangeArrowheads="1"/>
              </p:cNvSpPr>
              <p:nvPr/>
            </p:nvSpPr>
            <p:spPr bwMode="auto">
              <a:xfrm>
                <a:off x="2022" y="3926"/>
                <a:ext cx="2007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Percentage of the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population </a:t>
                </a:r>
                <a:br>
                  <a:rPr lang="en-US" sz="2000" dirty="0" smtClean="0">
                    <a:solidFill>
                      <a:schemeClr val="tx1"/>
                    </a:solidFill>
                  </a:rPr>
                </a:br>
                <a:r>
                  <a:rPr lang="en-US" sz="2000" i="1" dirty="0" smtClean="0">
                    <a:solidFill>
                      <a:schemeClr val="tx1"/>
                    </a:solidFill>
                  </a:rPr>
                  <a:t>(or total figures)</a:t>
                </a:r>
                <a:endParaRPr lang="en-US" sz="2000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1810" name="Text Box 34"/>
              <p:cNvSpPr txBox="1">
                <a:spLocks noChangeArrowheads="1"/>
              </p:cNvSpPr>
              <p:nvPr/>
            </p:nvSpPr>
            <p:spPr bwMode="auto">
              <a:xfrm>
                <a:off x="2574" y="2006"/>
                <a:ext cx="80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:r>
                  <a:rPr lang="en-US" sz="2000" dirty="0">
                    <a:solidFill>
                      <a:schemeClr val="tx1"/>
                    </a:solidFill>
                  </a:rPr>
                  <a:t>Age group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78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1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1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1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1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1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7" grpId="0" animBg="1" autoUpdateAnimBg="0"/>
      <p:bldP spid="331798" grpId="0" animBg="1" autoUpdateAnimBg="0"/>
      <p:bldP spid="331799" grpId="0" animBg="1" autoUpdateAnimBg="0"/>
      <p:bldP spid="331800" grpId="0" animBg="1" autoUpdateAnimBg="0"/>
      <p:bldP spid="331801" grpId="0" animBg="1" autoUpdateAnimBg="0"/>
      <p:bldP spid="331802" grpId="0" animBg="1" autoUpdateAnimBg="0"/>
      <p:bldP spid="331803" grpId="0" animBg="1"/>
      <p:bldP spid="331804" grpId="0" animBg="1"/>
      <p:bldP spid="331805" grpId="0" animBg="1"/>
      <p:bldP spid="331806" grpId="0" animBg="1"/>
      <p:bldP spid="331807" grpId="0" animBg="1"/>
      <p:bldP spid="3318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 smtClean="0"/>
              <a:t>Population </a:t>
            </a:r>
            <a:br>
              <a:rPr lang="en-GB" sz="3200" dirty="0" smtClean="0"/>
            </a:br>
            <a:r>
              <a:rPr lang="en-GB" sz="3200" dirty="0" smtClean="0"/>
              <a:t>pyramids</a:t>
            </a:r>
            <a:br>
              <a:rPr lang="en-GB" sz="3200" dirty="0" smtClean="0"/>
            </a:br>
            <a:endParaRPr lang="en-GB" sz="3200" dirty="0" smtClean="0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993775"/>
            <a:ext cx="9240838" cy="5748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3779838" y="357188"/>
            <a:ext cx="4400550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Developing countries:</a:t>
            </a:r>
          </a:p>
          <a:p>
            <a:pPr algn="l"/>
            <a:r>
              <a:rPr lang="it-IT" sz="1600"/>
              <a:t>High natality rate</a:t>
            </a:r>
          </a:p>
          <a:p>
            <a:pPr algn="l"/>
            <a:r>
              <a:rPr lang="it-IT" sz="1600"/>
              <a:t>High mortality rate (older classes less populated)</a:t>
            </a:r>
          </a:p>
        </p:txBody>
      </p:sp>
    </p:spTree>
    <p:extLst>
      <p:ext uri="{BB962C8B-B14F-4D97-AF65-F5344CB8AC3E}">
        <p14:creationId xmlns:p14="http://schemas.microsoft.com/office/powerpoint/2010/main" val="21226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1052513"/>
            <a:ext cx="9240838" cy="574833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1059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 smtClean="0"/>
              <a:t>Population</a:t>
            </a:r>
            <a:br>
              <a:rPr lang="en-GB" sz="3200" dirty="0" smtClean="0"/>
            </a:br>
            <a:r>
              <a:rPr lang="en-GB" sz="3200" dirty="0" smtClean="0"/>
              <a:t>pyramids</a:t>
            </a:r>
            <a:br>
              <a:rPr lang="en-GB" sz="3200" dirty="0" smtClean="0"/>
            </a:br>
            <a:endParaRPr lang="it-IT" sz="3200" dirty="0" smtClean="0"/>
          </a:p>
        </p:txBody>
      </p:sp>
      <p:sp>
        <p:nvSpPr>
          <p:cNvPr id="1105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3779838" y="357188"/>
            <a:ext cx="4527550" cy="121761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Most Developed countries:</a:t>
            </a:r>
          </a:p>
          <a:p>
            <a:pPr algn="l"/>
            <a:r>
              <a:rPr lang="it-IT" sz="1600"/>
              <a:t>Low natality rate (younger classes less populated) </a:t>
            </a:r>
          </a:p>
          <a:p>
            <a:pPr algn="l"/>
            <a:r>
              <a:rPr lang="it-IT" sz="1600"/>
              <a:t>Low mortality rate (older classes more populated)</a:t>
            </a:r>
          </a:p>
          <a:p>
            <a:pPr algn="l"/>
            <a:r>
              <a:rPr lang="it-IT" sz="1600"/>
              <a:t>Decreasing population in time</a:t>
            </a:r>
          </a:p>
        </p:txBody>
      </p:sp>
    </p:spTree>
    <p:extLst>
      <p:ext uri="{BB962C8B-B14F-4D97-AF65-F5344CB8AC3E}">
        <p14:creationId xmlns:p14="http://schemas.microsoft.com/office/powerpoint/2010/main" val="37104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1216297"/>
            <a:ext cx="8732837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itolo 1"/>
          <p:cNvSpPr>
            <a:spLocks noGrp="1"/>
          </p:cNvSpPr>
          <p:nvPr>
            <p:ph type="title" idx="4294967295"/>
          </p:nvPr>
        </p:nvSpPr>
        <p:spPr>
          <a:xfrm>
            <a:off x="609600" y="304800"/>
            <a:ext cx="7772400" cy="623888"/>
          </a:xfrm>
        </p:spPr>
        <p:txBody>
          <a:bodyPr/>
          <a:lstStyle/>
          <a:p>
            <a:r>
              <a:rPr lang="en-GB" sz="3200" dirty="0" smtClean="0"/>
              <a:t>Population </a:t>
            </a:r>
            <a:br>
              <a:rPr lang="en-GB" sz="3200" dirty="0" smtClean="0"/>
            </a:br>
            <a:r>
              <a:rPr lang="en-GB" sz="3200" dirty="0" smtClean="0"/>
              <a:t>pyramids</a:t>
            </a:r>
          </a:p>
        </p:txBody>
      </p:sp>
      <p:sp>
        <p:nvSpPr>
          <p:cNvPr id="111620" name="AutoShape 6"/>
          <p:cNvSpPr>
            <a:spLocks noChangeArrowheads="1"/>
          </p:cNvSpPr>
          <p:nvPr/>
        </p:nvSpPr>
        <p:spPr bwMode="auto">
          <a:xfrm>
            <a:off x="6732588" y="3213100"/>
            <a:ext cx="433387" cy="287338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873500" y="28575"/>
            <a:ext cx="4802188" cy="146208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Case study:</a:t>
            </a:r>
          </a:p>
          <a:p>
            <a:pPr algn="l"/>
            <a:r>
              <a:rPr lang="it-IT" sz="1600"/>
              <a:t>Province of Trieste – data at 31 Dec 2007</a:t>
            </a:r>
          </a:p>
          <a:p>
            <a:pPr algn="l"/>
            <a:r>
              <a:rPr lang="en-US" sz="1600"/>
              <a:t>Top values: males and females 35 to 44 and 65 to 69; </a:t>
            </a:r>
            <a:br>
              <a:rPr lang="en-US" sz="1600"/>
            </a:br>
            <a:r>
              <a:rPr lang="en-US" sz="1600"/>
              <a:t>males 45 to 49, females 60 to  64 and over 80</a:t>
            </a:r>
          </a:p>
          <a:p>
            <a:pPr algn="l"/>
            <a:r>
              <a:rPr lang="it-IT" sz="1600"/>
              <a:t>Decreasing population in time</a:t>
            </a: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 rot="10800000">
            <a:off x="2124075" y="3198813"/>
            <a:ext cx="433388" cy="287337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1623" name="AutoShape 6"/>
          <p:cNvSpPr>
            <a:spLocks noChangeArrowheads="1"/>
          </p:cNvSpPr>
          <p:nvPr/>
        </p:nvSpPr>
        <p:spPr bwMode="auto">
          <a:xfrm rot="10800000">
            <a:off x="1411288" y="1644650"/>
            <a:ext cx="433387" cy="287338"/>
          </a:xfrm>
          <a:custGeom>
            <a:avLst/>
            <a:gdLst>
              <a:gd name="T0" fmla="*/ 287867 w 273"/>
              <a:gd name="T1" fmla="*/ 0 h 181"/>
              <a:gd name="T2" fmla="*/ 143933 w 273"/>
              <a:gd name="T3" fmla="*/ 143933 h 181"/>
              <a:gd name="T4" fmla="*/ 0 w 273"/>
              <a:gd name="T5" fmla="*/ 344700 h 181"/>
              <a:gd name="T6" fmla="*/ 180316 w 273"/>
              <a:gd name="T7" fmla="*/ 431800 h 181"/>
              <a:gd name="T8" fmla="*/ 360613 w 273"/>
              <a:gd name="T9" fmla="*/ 302080 h 181"/>
              <a:gd name="T10" fmla="*/ 431800 w 273"/>
              <a:gd name="T11" fmla="*/ 143933 h 181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73"/>
              <a:gd name="T19" fmla="*/ 12885 h 181"/>
              <a:gd name="T20" fmla="*/ 18039 w 273"/>
              <a:gd name="T21" fmla="*/ 21600 h 18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3" h="181">
                <a:moveTo>
                  <a:pt x="0" y="90"/>
                </a:moveTo>
                <a:lnTo>
                  <a:pt x="90" y="0"/>
                </a:lnTo>
                <a:lnTo>
                  <a:pt x="91" y="45"/>
                </a:lnTo>
                <a:lnTo>
                  <a:pt x="273" y="42"/>
                </a:lnTo>
                <a:lnTo>
                  <a:pt x="272" y="135"/>
                </a:lnTo>
                <a:lnTo>
                  <a:pt x="91" y="136"/>
                </a:lnTo>
                <a:lnTo>
                  <a:pt x="91" y="18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7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Mexico, </a:t>
            </a:r>
            <a:r>
              <a:rPr lang="en-US" dirty="0" smtClean="0"/>
              <a:t>2010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1870423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946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</a:t>
            </a:r>
            <a:r>
              <a:rPr lang="en-US" dirty="0" smtClean="0"/>
              <a:t>Sweden, 2010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8861946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872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Pyramid of </a:t>
            </a:r>
            <a:r>
              <a:rPr lang="en-US" dirty="0" smtClean="0"/>
              <a:t>United States, 2010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9380547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022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Demography and Population Geography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Demography</a:t>
            </a:r>
          </a:p>
          <a:p>
            <a:pPr lvl="1"/>
            <a:r>
              <a:rPr lang="en-US" dirty="0"/>
              <a:t>Systematic analysis of population phenomena through empirical, statistical and mathematical methods.</a:t>
            </a:r>
          </a:p>
          <a:p>
            <a:pPr lvl="1"/>
            <a:r>
              <a:rPr lang="en-US" dirty="0"/>
              <a:t>Interested about changes in the population size and composition.</a:t>
            </a:r>
          </a:p>
          <a:p>
            <a:r>
              <a:rPr lang="en-US" dirty="0"/>
              <a:t>Population Geography</a:t>
            </a:r>
          </a:p>
          <a:p>
            <a:pPr lvl="1"/>
            <a:r>
              <a:rPr lang="en-US" dirty="0"/>
              <a:t>Concerned by the spatial aspects of population:</a:t>
            </a:r>
          </a:p>
          <a:p>
            <a:pPr lvl="2"/>
            <a:r>
              <a:rPr lang="en-US" dirty="0"/>
              <a:t>1- Simple description of the location of the population.</a:t>
            </a:r>
          </a:p>
          <a:p>
            <a:pPr lvl="2"/>
            <a:r>
              <a:rPr lang="en-US" dirty="0"/>
              <a:t>2- Explanation of its spatial pattern and distribution.</a:t>
            </a:r>
          </a:p>
          <a:p>
            <a:pPr lvl="2"/>
            <a:r>
              <a:rPr lang="en-US" dirty="0"/>
              <a:t>3- Geographical analysis (processes such as urbanization and migration).</a:t>
            </a:r>
          </a:p>
          <a:p>
            <a:pPr lvl="1"/>
            <a:r>
              <a:rPr lang="en-US" dirty="0"/>
              <a:t>Demography rather emphasizes on time while population geography emphasizes on space.</a:t>
            </a:r>
          </a:p>
        </p:txBody>
      </p:sp>
    </p:spTree>
    <p:extLst>
      <p:ext uri="{BB962C8B-B14F-4D97-AF65-F5344CB8AC3E}">
        <p14:creationId xmlns:p14="http://schemas.microsoft.com/office/powerpoint/2010/main" val="397389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980728"/>
            <a:ext cx="9240838" cy="57483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11264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 smtClean="0"/>
              <a:t>Population </a:t>
            </a:r>
            <a:br>
              <a:rPr lang="en-GB" sz="3200" dirty="0" smtClean="0"/>
            </a:br>
            <a:r>
              <a:rPr lang="en-GB" sz="3200" dirty="0" smtClean="0"/>
              <a:t>pyramids</a:t>
            </a:r>
            <a:endParaRPr lang="it-IT" sz="3600" dirty="0" smtClean="0"/>
          </a:p>
        </p:txBody>
      </p:sp>
      <p:sp>
        <p:nvSpPr>
          <p:cNvPr id="11264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282950" y="357188"/>
            <a:ext cx="5597525" cy="9239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 typeface="Monotype Sorts" pitchFamily="2" charset="2"/>
              <a:buNone/>
            </a:pPr>
            <a:r>
              <a:rPr lang="it-IT" sz="1600" b="1"/>
              <a:t>Ideal situation:</a:t>
            </a:r>
          </a:p>
          <a:p>
            <a:pPr algn="l"/>
            <a:r>
              <a:rPr lang="it-IT" sz="1600"/>
              <a:t>Younger classes guarantee population replacement and stability</a:t>
            </a:r>
          </a:p>
          <a:p>
            <a:pPr algn="l"/>
            <a:r>
              <a:rPr lang="it-IT" sz="1600"/>
              <a:t>Natality and mortality rate at minimum values</a:t>
            </a:r>
          </a:p>
        </p:txBody>
      </p:sp>
    </p:spTree>
    <p:extLst>
      <p:ext uri="{BB962C8B-B14F-4D97-AF65-F5344CB8AC3E}">
        <p14:creationId xmlns:p14="http://schemas.microsoft.com/office/powerpoint/2010/main" val="27502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dirty="0"/>
              <a:t>The world in </a:t>
            </a:r>
            <a:r>
              <a:rPr lang="it-IT" sz="2400" b="1" dirty="0" smtClean="0"/>
              <a:t>2100</a:t>
            </a:r>
            <a:br>
              <a:rPr lang="it-IT" sz="2400" b="1" dirty="0" smtClean="0"/>
            </a:br>
            <a:r>
              <a:rPr lang="en-US" sz="1800" b="1" dirty="0"/>
              <a:t>The world's population pyramid is changing </a:t>
            </a:r>
            <a:r>
              <a:rPr lang="en-US" sz="1800" b="1" dirty="0" smtClean="0"/>
              <a:t>shape</a:t>
            </a:r>
            <a:endParaRPr lang="it-IT" sz="1800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8" y="2402838"/>
            <a:ext cx="4046537" cy="3108012"/>
          </a:xfrm>
        </p:spPr>
      </p:pic>
      <p:sp>
        <p:nvSpPr>
          <p:cNvPr id="9" name="Segnaposto testo 8"/>
          <p:cNvSpPr>
            <a:spLocks noGrp="1"/>
          </p:cNvSpPr>
          <p:nvPr>
            <p:ph type="body" sz="half" idx="2"/>
          </p:nvPr>
        </p:nvSpPr>
        <p:spPr>
          <a:xfrm>
            <a:off x="4956175" y="1052736"/>
            <a:ext cx="4046538" cy="5291138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</a:t>
            </a:r>
            <a:r>
              <a:rPr lang="en-US" sz="1600" dirty="0"/>
              <a:t>world's population will reach 7 billion by the end of October, according to the latest projections from the United Nations. </a:t>
            </a:r>
            <a:endParaRPr lang="en-US" sz="1600" dirty="0" smtClean="0"/>
          </a:p>
          <a:p>
            <a:r>
              <a:rPr lang="en-US" sz="1600" dirty="0" smtClean="0"/>
              <a:t>For </a:t>
            </a:r>
            <a:r>
              <a:rPr lang="en-US" sz="1600" dirty="0"/>
              <a:t>the first time the UN has attempted to look as far ahead as 2100, using various assumptions about how fertility and mortality rates might change over the years. </a:t>
            </a:r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average of these estimates suggests that the global population will cross 10 billion by 2085. By 2100, 22.3% of people will be aged 65 or over, up from just 7.6% in 2010. </a:t>
            </a:r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bulk of population growth is expected to come from the developing world. Africa's population will rise from 1 billion in 2010 to 3.6 billion in 2100. In 1950, 32% of the world's people lived in today's rich countries. By 2100, only 13% will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2" name="Rettangolo 11"/>
          <p:cNvSpPr/>
          <p:nvPr/>
        </p:nvSpPr>
        <p:spPr>
          <a:xfrm>
            <a:off x="504056" y="19888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None/>
            </a:pPr>
            <a:r>
              <a:rPr lang="en-US" sz="1800" dirty="0"/>
              <a:t>May 13th 2011, 13:48 by The Economist online</a:t>
            </a:r>
            <a:endParaRPr lang="it-IT" sz="1800" dirty="0"/>
          </a:p>
        </p:txBody>
      </p:sp>
      <p:sp>
        <p:nvSpPr>
          <p:cNvPr id="13" name="Rettangolo 12"/>
          <p:cNvSpPr/>
          <p:nvPr/>
        </p:nvSpPr>
        <p:spPr>
          <a:xfrm>
            <a:off x="53752" y="6258798"/>
            <a:ext cx="8046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sz="1600" dirty="0">
                <a:hlinkClick r:id="rId3"/>
              </a:rPr>
              <a:t>http://www.economist.com/blogs/dailychart/2011/05/world_population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43334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 err="1"/>
              <a:t>Current</a:t>
            </a:r>
            <a:r>
              <a:rPr lang="it-IT" sz="2800" b="1" dirty="0"/>
              <a:t> world </a:t>
            </a:r>
            <a:r>
              <a:rPr lang="it-IT" sz="2800" b="1" dirty="0" err="1"/>
              <a:t>population</a:t>
            </a:r>
            <a:r>
              <a:rPr lang="it-IT" sz="2800" b="1" dirty="0"/>
              <a:t> (</a:t>
            </a:r>
            <a:r>
              <a:rPr lang="it-IT" sz="2800" b="1" dirty="0" err="1"/>
              <a:t>ranked</a:t>
            </a:r>
            <a:r>
              <a:rPr lang="it-IT" sz="2800" b="1" dirty="0" smtClean="0"/>
              <a:t>)</a:t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endParaRPr lang="it-IT" sz="2800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6302583"/>
              </p:ext>
            </p:extLst>
          </p:nvPr>
        </p:nvGraphicFramePr>
        <p:xfrm>
          <a:off x="683567" y="1052736"/>
          <a:ext cx="7992888" cy="4976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998"/>
                <a:gridCol w="1307248"/>
                <a:gridCol w="883948"/>
                <a:gridCol w="995998"/>
                <a:gridCol w="1406849"/>
                <a:gridCol w="1406849"/>
                <a:gridCol w="995998"/>
              </a:tblGrid>
              <a:tr h="8684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rank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country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area sq.km.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it-IT" sz="400" u="none" strike="noStrike">
                          <a:effectLst/>
                        </a:rPr>
                        <a:t>population (all estimates)</a:t>
                      </a:r>
                      <a:endParaRPr lang="it-IT" sz="4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736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yesterday 2012-10-21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yearly growth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>
                          <a:effectLst/>
                        </a:rPr>
                        <a:t>daily increase</a:t>
                      </a:r>
                      <a:endParaRPr lang="it-IT" sz="800" b="1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u="none" strike="noStrike" dirty="0" err="1">
                          <a:effectLst/>
                        </a:rPr>
                        <a:t>today</a:t>
                      </a:r>
                      <a:r>
                        <a:rPr lang="it-IT" sz="800" u="none" strike="noStrike" dirty="0">
                          <a:effectLst/>
                        </a:rPr>
                        <a:t> 2012-10-22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b"/>
                </a:tc>
              </a:tr>
              <a:tr h="173687">
                <a:tc>
                  <a:txBody>
                    <a:bodyPr/>
                    <a:lstStyle/>
                    <a:p>
                      <a:pPr algn="l" fontAlgn="b"/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597" marR="3597" marT="3597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World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510.072.000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7.075.852.119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211.757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7.076.063.876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China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9.596.960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1.355.341.010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0,42%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15.539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1.355.356.548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India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3.287.590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1.263.451.671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1,32%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45.542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1.263.497.213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United States of America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9.826.630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316.616.875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0,85%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7.371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316.624.246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Indonesia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1.919.440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245.502.908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0,98%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6.552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245.509.459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Brazil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8.511.965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198.871.616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0,84%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4.56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198.876.176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6.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Pakistan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803.940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180.927.944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1,77%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8.721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180.936.666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7.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Nigeria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923.768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167.922.975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2,53%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11.55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167.934.525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8.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Bangladesh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144.000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152.995.226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1,25%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5.236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153.000.462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260529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9.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Russian Federation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17.075.200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142.658.517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-0,10%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-399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142.658.118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10.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Japan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377.835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126.406.332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-0,07%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-253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126.406.079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Mexico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1.972.550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116.551.990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3.618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116.555.608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Philippines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300000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96.968.186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1,68%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4.435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96.972.621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Viet Nam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329.560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90.010.842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1,02%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2.505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90.013.347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Ethiopia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1.127.127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87.088.473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2,07%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4.91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87.093.384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Egypt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1.001.450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84.388.089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1,67%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3.837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84.391.925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16.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Germany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357.021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81.939.765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-0,20%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-456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81.939.309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17.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Iran (Islamic Republic of)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1.648.000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75.852.629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1,04%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75.854.779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18.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Turkey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780.580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74.768.494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1,14%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2.319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74.770.813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19.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Thailand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514000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69.999.588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959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70.000.548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3473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20.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effectLst/>
                        </a:rPr>
                        <a:t>Congo, Dem. Rep. of the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2.345.410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70.134.315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2,62%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4.99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70.139.305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21.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France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643.427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63.557.279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0,51%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888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63.558.167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22.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United Kingdom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244.820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62.914.294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0,60%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1.037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62.915.332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23.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Italy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301.230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61.006.609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0,23%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379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61.006.989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1736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24.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>
                          <a:effectLst/>
                        </a:rPr>
                        <a:t>South Africa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1.219.912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50.817.813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0,51%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710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>
                          <a:effectLst/>
                        </a:rPr>
                        <a:t>50.818.523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  <a:tr h="8684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25.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u="none" strike="noStrike" dirty="0">
                          <a:effectLst/>
                        </a:rPr>
                        <a:t>Myanmar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678.500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48.842.799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0,79%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1.057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800" u="none" strike="noStrike" dirty="0">
                          <a:effectLst/>
                        </a:rPr>
                        <a:t>48.843.857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Trebuchet MS"/>
                      </a:endParaRPr>
                    </a:p>
                  </a:txBody>
                  <a:tcPr marL="3597" marR="3597" marT="3597" marB="0" anchor="ctr"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755576" y="620688"/>
            <a:ext cx="7812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dirty="0">
                <a:hlinkClick r:id="rId2"/>
              </a:rPr>
              <a:t>http://www.geohive.com/earth/population_now.aspx</a:t>
            </a:r>
            <a:endParaRPr lang="it-IT" sz="1800" dirty="0"/>
          </a:p>
        </p:txBody>
      </p:sp>
      <p:sp>
        <p:nvSpPr>
          <p:cNvPr id="9" name="Rettangolo 8"/>
          <p:cNvSpPr/>
          <p:nvPr/>
        </p:nvSpPr>
        <p:spPr>
          <a:xfrm>
            <a:off x="611560" y="6237312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1400" dirty="0"/>
              <a:t>UN: World Population Prospects: The 2010 Revision</a:t>
            </a:r>
            <a:r>
              <a:rPr lang="en-US" sz="1400" dirty="0" smtClean="0"/>
              <a:t>.;  note</a:t>
            </a:r>
            <a:r>
              <a:rPr lang="en-US" sz="1400" dirty="0"/>
              <a:t>: all numbers are estimates, the results of multiplying estimates with estimates should be seen as an indication of what can be, not as what is.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31848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Comparison between the productive and non-productive population.</a:t>
            </a:r>
          </a:p>
          <a:p>
            <a:pPr lvl="1"/>
            <a:r>
              <a:rPr lang="en-US" dirty="0"/>
              <a:t>Often expressed in non-productive per 100 productive.</a:t>
            </a:r>
          </a:p>
          <a:p>
            <a:pPr lvl="1"/>
            <a:r>
              <a:rPr lang="en-US" dirty="0"/>
              <a:t>Non-productive population:</a:t>
            </a:r>
          </a:p>
          <a:p>
            <a:pPr lvl="2"/>
            <a:r>
              <a:rPr lang="en-US" dirty="0"/>
              <a:t>Refers to the very old (usually &gt;65 years of age) and the very young (usually &lt;15).</a:t>
            </a:r>
          </a:p>
          <a:p>
            <a:pPr lvl="2"/>
            <a:r>
              <a:rPr lang="en-US" dirty="0"/>
              <a:t>Considered to be the “non-productive” segments of society because they are not part of the labor force.</a:t>
            </a:r>
          </a:p>
          <a:p>
            <a:pPr lvl="1"/>
            <a:r>
              <a:rPr lang="en-US" dirty="0"/>
              <a:t>Productive population:</a:t>
            </a:r>
          </a:p>
          <a:p>
            <a:pPr lvl="2"/>
            <a:r>
              <a:rPr lang="en-US" dirty="0"/>
              <a:t>Between 15 and 65.</a:t>
            </a:r>
          </a:p>
          <a:p>
            <a:pPr lvl="2"/>
            <a:r>
              <a:rPr lang="en-US" dirty="0"/>
              <a:t>This portion of the population constitutes the labor force.</a:t>
            </a:r>
          </a:p>
          <a:p>
            <a:pPr lvl="2"/>
            <a:r>
              <a:rPr lang="en-US" dirty="0"/>
              <a:t>Revised to consider lower than 20 years in developed countries (increasing time spent for education).</a:t>
            </a:r>
          </a:p>
        </p:txBody>
      </p:sp>
    </p:spTree>
    <p:extLst>
      <p:ext uri="{BB962C8B-B14F-4D97-AF65-F5344CB8AC3E}">
        <p14:creationId xmlns:p14="http://schemas.microsoft.com/office/powerpoint/2010/main" val="417944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Implications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Society incurs costs in supporting its dependent population.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Old age generates social costs: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Retirement benefits.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Increased medical expenditures.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USA: 12% of the population over 65 accounting for 60% of health care costs.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Greater consumption of other social services.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Youths: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Some medical costs.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Great expenditures for education.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National budgets often reflect these expenditures.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Linked with the population pyramid: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Pyramidal distributions have high dependency ratios.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“Rectangular” distributions have high dependency ratios.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Transitional pyramids have low dependency ratios.</a:t>
            </a:r>
          </a:p>
        </p:txBody>
      </p:sp>
    </p:spTree>
    <p:extLst>
      <p:ext uri="{BB962C8B-B14F-4D97-AF65-F5344CB8AC3E}">
        <p14:creationId xmlns:p14="http://schemas.microsoft.com/office/powerpoint/2010/main" val="29820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5632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Aging</a:t>
            </a:r>
          </a:p>
          <a:p>
            <a:pPr lvl="1"/>
            <a:r>
              <a:rPr lang="en-US" dirty="0"/>
              <a:t>Major shift in health issues.</a:t>
            </a:r>
          </a:p>
          <a:p>
            <a:pPr lvl="1"/>
            <a:r>
              <a:rPr lang="en-US" dirty="0"/>
              <a:t>1995: 380 million people aged 65 years and above.</a:t>
            </a:r>
          </a:p>
          <a:p>
            <a:pPr lvl="1"/>
            <a:r>
              <a:rPr lang="en-US" dirty="0"/>
              <a:t>2020: over-65 population is projected to increase globally by 82%, to more than 690 million. </a:t>
            </a:r>
          </a:p>
          <a:p>
            <a:pPr lvl="1"/>
            <a:r>
              <a:rPr lang="en-US" dirty="0"/>
              <a:t>For every baby born today in an industrialized country, there are 10 people aged 65 or over.</a:t>
            </a:r>
          </a:p>
          <a:p>
            <a:pPr lvl="1"/>
            <a:r>
              <a:rPr lang="en-US" dirty="0"/>
              <a:t>By the year 2020 there will be 15 such elderly persons for each newborn.</a:t>
            </a:r>
          </a:p>
          <a:p>
            <a:pPr lvl="1"/>
            <a:r>
              <a:rPr lang="en-US" dirty="0"/>
              <a:t>In developing countries, the ratio today is 2 people over 65 for every newborn, and 4 for every newborn by 2020. </a:t>
            </a:r>
          </a:p>
        </p:txBody>
      </p:sp>
    </p:spTree>
    <p:extLst>
      <p:ext uri="{BB962C8B-B14F-4D97-AF65-F5344CB8AC3E}">
        <p14:creationId xmlns:p14="http://schemas.microsoft.com/office/powerpoint/2010/main" val="36940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Population 60 and Over, Industrial and Developing Countries, 1950-95, With Projections to 2050</a:t>
            </a:r>
          </a:p>
        </p:txBody>
      </p:sp>
      <p:graphicFrame>
        <p:nvGraphicFramePr>
          <p:cNvPr id="564230" name="Object 6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028700" y="1581150"/>
          <a:ext cx="77724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Chart" r:id="rId4" imgW="7772408" imgH="4991072" progId="MSGraph.Chart.8">
                  <p:embed followColorScheme="full"/>
                </p:oleObj>
              </mc:Choice>
              <mc:Fallback>
                <p:oleObj name="Chart" r:id="rId4" imgW="7772408" imgH="4991072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581150"/>
                        <a:ext cx="7772400" cy="499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07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Dependency Ratio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Impacts</a:t>
            </a:r>
          </a:p>
          <a:p>
            <a:pPr lvl="1"/>
            <a:r>
              <a:rPr lang="en-US" dirty="0"/>
              <a:t>Social security costs.</a:t>
            </a:r>
          </a:p>
          <a:p>
            <a:pPr lvl="1"/>
            <a:r>
              <a:rPr lang="en-US" dirty="0"/>
              <a:t>Medical costs and the medical industry at large.</a:t>
            </a:r>
          </a:p>
          <a:p>
            <a:pPr lvl="1"/>
            <a:r>
              <a:rPr lang="en-US" dirty="0"/>
              <a:t>Public sector funds such as the federal budget.</a:t>
            </a:r>
          </a:p>
          <a:p>
            <a:pPr lvl="1"/>
            <a:r>
              <a:rPr lang="en-US" dirty="0"/>
              <a:t>Goods and services used by the elderly experience increasing demand levels.</a:t>
            </a:r>
          </a:p>
          <a:p>
            <a:pPr lvl="1"/>
            <a:r>
              <a:rPr lang="en-US" dirty="0"/>
              <a:t>Those used by the young and/or middle aged will decline in relative importance.</a:t>
            </a:r>
          </a:p>
          <a:p>
            <a:pPr lvl="1"/>
            <a:r>
              <a:rPr lang="en-US" dirty="0"/>
              <a:t>Local impacts (school districts).</a:t>
            </a:r>
          </a:p>
        </p:txBody>
      </p:sp>
    </p:spTree>
    <p:extLst>
      <p:ext uri="{BB962C8B-B14F-4D97-AF65-F5344CB8AC3E}">
        <p14:creationId xmlns:p14="http://schemas.microsoft.com/office/powerpoint/2010/main" val="78646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Demographic </a:t>
            </a:r>
            <a:r>
              <a:rPr lang="en-US" dirty="0"/>
              <a:t>Theory</a:t>
            </a:r>
            <a:endParaRPr lang="en-US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 smtClean="0"/>
              <a:t>The Malthusian Trap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Demographic Transition Theory</a:t>
            </a:r>
          </a:p>
        </p:txBody>
      </p:sp>
    </p:spTree>
    <p:extLst>
      <p:ext uri="{BB962C8B-B14F-4D97-AF65-F5344CB8AC3E}">
        <p14:creationId xmlns:p14="http://schemas.microsoft.com/office/powerpoint/2010/main" val="39061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Malthusianism</a:t>
            </a:r>
          </a:p>
        </p:txBody>
      </p:sp>
      <p:sp>
        <p:nvSpPr>
          <p:cNvPr id="574467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Concept</a:t>
            </a:r>
          </a:p>
          <a:p>
            <a:pPr lvl="1"/>
            <a:r>
              <a:rPr lang="en-US" dirty="0"/>
              <a:t>What are the principles of Malthusianism?</a:t>
            </a:r>
          </a:p>
          <a:p>
            <a:r>
              <a:rPr lang="en-US" dirty="0"/>
              <a:t>2. The Malthusian </a:t>
            </a:r>
            <a:r>
              <a:rPr lang="en-US" dirty="0" smtClean="0"/>
              <a:t>Crisis (trap)</a:t>
            </a:r>
            <a:endParaRPr lang="en-US" dirty="0"/>
          </a:p>
          <a:p>
            <a:pPr lvl="1"/>
            <a:r>
              <a:rPr lang="en-US" dirty="0"/>
              <a:t>What does a Malthusian crisis involves?</a:t>
            </a:r>
          </a:p>
          <a:p>
            <a:r>
              <a:rPr lang="en-US" dirty="0"/>
              <a:t>3. Contemporary Issues</a:t>
            </a:r>
          </a:p>
        </p:txBody>
      </p:sp>
    </p:spTree>
    <p:extLst>
      <p:ext uri="{BB962C8B-B14F-4D97-AF65-F5344CB8AC3E}">
        <p14:creationId xmlns:p14="http://schemas.microsoft.com/office/powerpoint/2010/main" val="11019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2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14373" name="Rectangle 102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20</a:t>
            </a:r>
            <a:r>
              <a:rPr lang="en-US" baseline="30000" dirty="0"/>
              <a:t>th</a:t>
            </a:r>
            <a:r>
              <a:rPr lang="en-US" dirty="0"/>
              <a:t> Century</a:t>
            </a:r>
          </a:p>
          <a:p>
            <a:pPr lvl="1"/>
            <a:r>
              <a:rPr lang="en-US" dirty="0"/>
              <a:t>Huge growth of the world’s population.</a:t>
            </a:r>
          </a:p>
          <a:p>
            <a:pPr lvl="1"/>
            <a:r>
              <a:rPr lang="en-US" dirty="0"/>
              <a:t>Almost exponential from the 1920s until today.</a:t>
            </a:r>
          </a:p>
          <a:p>
            <a:pPr lvl="1"/>
            <a:r>
              <a:rPr lang="en-US" dirty="0"/>
              <a:t>Population was multiplied by three.</a:t>
            </a:r>
          </a:p>
          <a:p>
            <a:pPr lvl="1"/>
            <a:r>
              <a:rPr lang="en-US" dirty="0"/>
              <a:t>Around 80-85 million persons are added each year.</a:t>
            </a:r>
          </a:p>
          <a:p>
            <a:pPr lvl="1"/>
            <a:r>
              <a:rPr lang="en-US" dirty="0"/>
              <a:t>60 million new urbanites per year.</a:t>
            </a:r>
          </a:p>
          <a:p>
            <a:pPr lvl="1"/>
            <a:r>
              <a:rPr lang="en-US" dirty="0"/>
              <a:t>Urban population is now 2.6 billion, of which 1.7 billions are in developing countries.</a:t>
            </a:r>
          </a:p>
          <a:p>
            <a:pPr lvl="1"/>
            <a:r>
              <a:rPr lang="en-US" dirty="0"/>
              <a:t>More than 65% of the global population is thus living in developing economies.</a:t>
            </a:r>
          </a:p>
        </p:txBody>
      </p:sp>
    </p:spTree>
    <p:extLst>
      <p:ext uri="{BB962C8B-B14F-4D97-AF65-F5344CB8AC3E}">
        <p14:creationId xmlns:p14="http://schemas.microsoft.com/office/powerpoint/2010/main" val="33954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sp>
        <p:nvSpPr>
          <p:cNvPr id="4290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447800"/>
            <a:ext cx="5334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/>
              <a:t>Context</a:t>
            </a:r>
          </a:p>
          <a:p>
            <a:pPr lvl="1"/>
            <a:r>
              <a:rPr lang="en-US" sz="2000"/>
              <a:t>Thomas Malthus (1766-1834) in his book “Essays on the Principle of Population” (1798).</a:t>
            </a:r>
          </a:p>
          <a:p>
            <a:pPr lvl="1"/>
            <a:r>
              <a:rPr lang="en-US" sz="2000"/>
              <a:t>Relationships between population and food resources (area under cultivation).</a:t>
            </a:r>
          </a:p>
          <a:p>
            <a:pPr lvl="1"/>
            <a:r>
              <a:rPr lang="en-US" sz="2000"/>
              <a:t>Growth of available resources is linear while population growth is often non-linear (exponential).</a:t>
            </a:r>
          </a:p>
          <a:p>
            <a:pPr lvl="1"/>
            <a:r>
              <a:rPr lang="en-US" sz="2000"/>
              <a:t>Took notice of famines in the Middle Ages, especially in the early 14</a:t>
            </a:r>
            <a:r>
              <a:rPr lang="en-US" sz="2000" baseline="30000"/>
              <a:t>th</a:t>
            </a:r>
            <a:r>
              <a:rPr lang="en-US" sz="2000"/>
              <a:t> century (1316).</a:t>
            </a:r>
          </a:p>
          <a:p>
            <a:pPr lvl="1"/>
            <a:r>
              <a:rPr lang="en-US" sz="2000"/>
              <a:t>From the data he gathered, population was doubling every 25 years.</a:t>
            </a:r>
          </a:p>
          <a:p>
            <a:pPr lvl="1"/>
            <a:r>
              <a:rPr lang="en-US" sz="2000"/>
              <a:t>Over a century’s time, population would rise by a factor of 16 while food rose by a factor of 4.</a:t>
            </a:r>
          </a:p>
        </p:txBody>
      </p:sp>
      <p:sp>
        <p:nvSpPr>
          <p:cNvPr id="429062" name="AutoShape 6"/>
          <p:cNvSpPr>
            <a:spLocks noChangeArrowheads="1"/>
          </p:cNvSpPr>
          <p:nvPr/>
        </p:nvSpPr>
        <p:spPr bwMode="auto">
          <a:xfrm>
            <a:off x="1209675" y="1981200"/>
            <a:ext cx="685800" cy="29718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3366FF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3" name="Text Box 7"/>
          <p:cNvSpPr txBox="1">
            <a:spLocks noChangeArrowheads="1"/>
          </p:cNvSpPr>
          <p:nvPr/>
        </p:nvSpPr>
        <p:spPr bwMode="auto">
          <a:xfrm>
            <a:off x="874219" y="5037138"/>
            <a:ext cx="17107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Demographic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growth</a:t>
            </a:r>
          </a:p>
        </p:txBody>
      </p:sp>
      <p:sp>
        <p:nvSpPr>
          <p:cNvPr id="429064" name="AutoShape 8"/>
          <p:cNvSpPr>
            <a:spLocks noChangeArrowheads="1"/>
          </p:cNvSpPr>
          <p:nvPr/>
        </p:nvSpPr>
        <p:spPr bwMode="auto">
          <a:xfrm>
            <a:off x="2693988" y="3276600"/>
            <a:ext cx="685800" cy="1676400"/>
          </a:xfrm>
          <a:prstGeom prst="upArrow">
            <a:avLst>
              <a:gd name="adj1" fmla="val 50000"/>
              <a:gd name="adj2" fmla="val 61111"/>
            </a:avLst>
          </a:prstGeom>
          <a:solidFill>
            <a:srgbClr val="FF6600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5" name="Text Box 9"/>
          <p:cNvSpPr txBox="1">
            <a:spLocks noChangeArrowheads="1"/>
          </p:cNvSpPr>
          <p:nvPr/>
        </p:nvSpPr>
        <p:spPr bwMode="auto">
          <a:xfrm>
            <a:off x="2622539" y="5021263"/>
            <a:ext cx="128272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Resource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growth</a:t>
            </a:r>
          </a:p>
        </p:txBody>
      </p:sp>
      <p:sp>
        <p:nvSpPr>
          <p:cNvPr id="429066" name="Line 10"/>
          <p:cNvSpPr>
            <a:spLocks noChangeShapeType="1"/>
          </p:cNvSpPr>
          <p:nvPr/>
        </p:nvSpPr>
        <p:spPr bwMode="auto">
          <a:xfrm flipH="1">
            <a:off x="904875" y="32766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29067" name="Line 11"/>
          <p:cNvSpPr>
            <a:spLocks noChangeShapeType="1"/>
          </p:cNvSpPr>
          <p:nvPr/>
        </p:nvSpPr>
        <p:spPr bwMode="auto">
          <a:xfrm flipH="1">
            <a:off x="904875" y="19812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429068" name="AutoShape 12"/>
          <p:cNvSpPr>
            <a:spLocks noChangeArrowheads="1"/>
          </p:cNvSpPr>
          <p:nvPr/>
        </p:nvSpPr>
        <p:spPr bwMode="auto">
          <a:xfrm>
            <a:off x="2200275" y="2057400"/>
            <a:ext cx="457200" cy="1143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429069" name="Text Box 13"/>
          <p:cNvSpPr txBox="1">
            <a:spLocks noChangeArrowheads="1"/>
          </p:cNvSpPr>
          <p:nvPr/>
        </p:nvSpPr>
        <p:spPr bwMode="auto">
          <a:xfrm>
            <a:off x="2473325" y="2446338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Deficit</a:t>
            </a:r>
          </a:p>
        </p:txBody>
      </p:sp>
    </p:spTree>
    <p:extLst>
      <p:ext uri="{BB962C8B-B14F-4D97-AF65-F5344CB8AC3E}">
        <p14:creationId xmlns:p14="http://schemas.microsoft.com/office/powerpoint/2010/main" val="413524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4"/>
          <p:cNvSpPr>
            <a:spLocks noChangeArrowheads="1"/>
          </p:cNvSpPr>
          <p:nvPr/>
        </p:nvSpPr>
        <p:spPr bwMode="auto">
          <a:xfrm>
            <a:off x="1524000" y="5715000"/>
            <a:ext cx="2514600" cy="8382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3011" name="Rectangle 23"/>
          <p:cNvSpPr>
            <a:spLocks noChangeArrowheads="1"/>
          </p:cNvSpPr>
          <p:nvPr/>
        </p:nvSpPr>
        <p:spPr bwMode="auto">
          <a:xfrm>
            <a:off x="1524000" y="3581400"/>
            <a:ext cx="2514600" cy="2057400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3012" name="Rectangle 22"/>
          <p:cNvSpPr>
            <a:spLocks noChangeArrowheads="1"/>
          </p:cNvSpPr>
          <p:nvPr/>
        </p:nvSpPr>
        <p:spPr bwMode="auto">
          <a:xfrm>
            <a:off x="1524000" y="1447800"/>
            <a:ext cx="2514600" cy="2057400"/>
          </a:xfrm>
          <a:prstGeom prst="rect">
            <a:avLst/>
          </a:prstGeom>
          <a:solidFill>
            <a:schemeClr val="accent3">
              <a:lumMod val="60000"/>
              <a:lumOff val="40000"/>
              <a:alpha val="50000"/>
            </a:schemeClr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>
              <a:latin typeface="Arial Narrow" pitchFamily="34" charset="0"/>
            </a:endParaRPr>
          </a:p>
        </p:txBody>
      </p:sp>
      <p:sp>
        <p:nvSpPr>
          <p:cNvPr id="4474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  <a:endParaRPr lang="en-US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/>
              <a:t>Creative pressure</a:t>
            </a:r>
          </a:p>
          <a:p>
            <a:pPr lvl="1"/>
            <a:r>
              <a:rPr lang="en-US" sz="2000" dirty="0"/>
              <a:t>Opposed to the Malthusian perspective.</a:t>
            </a:r>
          </a:p>
          <a:p>
            <a:pPr lvl="1"/>
            <a:r>
              <a:rPr lang="en-US" sz="2000" dirty="0"/>
              <a:t>Often labeled as the economic optimistic view.</a:t>
            </a:r>
          </a:p>
          <a:p>
            <a:pPr lvl="1"/>
            <a:r>
              <a:rPr lang="en-US" sz="2000" dirty="0"/>
              <a:t>Brought forward in the early 1960s.</a:t>
            </a:r>
          </a:p>
          <a:p>
            <a:pPr lvl="1"/>
            <a:r>
              <a:rPr lang="en-US" sz="2000" dirty="0"/>
              <a:t>Population has a positive impact on economic growth.</a:t>
            </a:r>
          </a:p>
          <a:p>
            <a:pPr lvl="1"/>
            <a:r>
              <a:rPr lang="en-US" sz="2000" dirty="0"/>
              <a:t>Resources limited by humanity’s potential to invent.</a:t>
            </a:r>
          </a:p>
          <a:p>
            <a:pPr lvl="1"/>
            <a:r>
              <a:rPr lang="en-US" sz="2000" dirty="0"/>
              <a:t>“Necessity is the mother of all inventions”.</a:t>
            </a:r>
          </a:p>
          <a:p>
            <a:pPr lvl="1"/>
            <a:r>
              <a:rPr lang="en-US" sz="2000" dirty="0"/>
              <a:t>Scarcity and degradation are the sign of market failures.</a:t>
            </a:r>
          </a:p>
          <a:p>
            <a:pPr lvl="1"/>
            <a:r>
              <a:rPr lang="en-US" sz="2000" dirty="0"/>
              <a:t>Population pressure forces the finding of solutions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3015" name="Rectangle 11"/>
          <p:cNvSpPr>
            <a:spLocks noChangeArrowheads="1"/>
          </p:cNvSpPr>
          <p:nvPr/>
        </p:nvSpPr>
        <p:spPr bwMode="auto">
          <a:xfrm>
            <a:off x="1600200" y="1628800"/>
            <a:ext cx="2286000" cy="6096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 dirty="0">
                <a:latin typeface="Arial Narrow" pitchFamily="34" charset="0"/>
              </a:rPr>
              <a:t>Demographic growth</a:t>
            </a:r>
          </a:p>
        </p:txBody>
      </p:sp>
      <p:sp>
        <p:nvSpPr>
          <p:cNvPr id="43016" name="Rectangle 12"/>
          <p:cNvSpPr>
            <a:spLocks noChangeArrowheads="1"/>
          </p:cNvSpPr>
          <p:nvPr/>
        </p:nvSpPr>
        <p:spPr bwMode="auto">
          <a:xfrm>
            <a:off x="1676400" y="2590800"/>
            <a:ext cx="2133600" cy="685800"/>
          </a:xfrm>
          <a:prstGeom prst="rect">
            <a:avLst/>
          </a:prstGeom>
          <a:solidFill>
            <a:srgbClr val="CCFFCC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Higher occupation</a:t>
            </a:r>
          </a:p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densities</a:t>
            </a:r>
          </a:p>
        </p:txBody>
      </p:sp>
      <p:sp>
        <p:nvSpPr>
          <p:cNvPr id="43017" name="Rectangle 13"/>
          <p:cNvSpPr>
            <a:spLocks noChangeArrowheads="1"/>
          </p:cNvSpPr>
          <p:nvPr/>
        </p:nvSpPr>
        <p:spPr bwMode="auto">
          <a:xfrm>
            <a:off x="1600200" y="3733800"/>
            <a:ext cx="2286000" cy="762000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Pressures to increase</a:t>
            </a:r>
          </a:p>
          <a:p>
            <a:pPr algn="ctr" eaLnBrk="0" hangingPunct="0">
              <a:buNone/>
            </a:pPr>
            <a:r>
              <a:rPr lang="en-US" sz="1600" b="1" i="0">
                <a:latin typeface="Arial Narrow" pitchFamily="34" charset="0"/>
              </a:rPr>
              <a:t>productivity</a:t>
            </a:r>
          </a:p>
        </p:txBody>
      </p:sp>
      <p:sp>
        <p:nvSpPr>
          <p:cNvPr id="43018" name="Rectangle 14"/>
          <p:cNvSpPr>
            <a:spLocks noChangeArrowheads="1"/>
          </p:cNvSpPr>
          <p:nvPr/>
        </p:nvSpPr>
        <p:spPr bwMode="auto">
          <a:xfrm>
            <a:off x="1676401" y="4887913"/>
            <a:ext cx="2133600" cy="522287"/>
          </a:xfrm>
          <a:prstGeom prst="rect">
            <a:avLst/>
          </a:prstGeom>
          <a:solidFill>
            <a:srgbClr val="99CCFF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 dirty="0">
                <a:latin typeface="Arial Narrow" pitchFamily="34" charset="0"/>
              </a:rPr>
              <a:t>Innovations</a:t>
            </a:r>
          </a:p>
        </p:txBody>
      </p:sp>
      <p:cxnSp>
        <p:nvCxnSpPr>
          <p:cNvPr id="43019" name="AutoShape 15"/>
          <p:cNvCxnSpPr>
            <a:cxnSpLocks noChangeShapeType="1"/>
            <a:stCxn id="43015" idx="2"/>
            <a:endCxn id="43016" idx="0"/>
          </p:cNvCxnSpPr>
          <p:nvPr/>
        </p:nvCxnSpPr>
        <p:spPr bwMode="auto">
          <a:xfrm>
            <a:off x="2743200" y="2238400"/>
            <a:ext cx="0" cy="3524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0" name="AutoShape 16"/>
          <p:cNvCxnSpPr>
            <a:cxnSpLocks noChangeShapeType="1"/>
            <a:stCxn id="43016" idx="2"/>
            <a:endCxn id="43017" idx="0"/>
          </p:cNvCxnSpPr>
          <p:nvPr/>
        </p:nvCxnSpPr>
        <p:spPr bwMode="auto">
          <a:xfrm>
            <a:off x="2743200" y="3289300"/>
            <a:ext cx="0" cy="431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1" name="AutoShape 17"/>
          <p:cNvCxnSpPr>
            <a:cxnSpLocks noChangeShapeType="1"/>
            <a:stCxn id="43017" idx="2"/>
            <a:endCxn id="43018" idx="0"/>
          </p:cNvCxnSpPr>
          <p:nvPr/>
        </p:nvCxnSpPr>
        <p:spPr bwMode="auto">
          <a:xfrm>
            <a:off x="2743200" y="4495800"/>
            <a:ext cx="1" cy="392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22" name="AutoShape 18"/>
          <p:cNvCxnSpPr>
            <a:cxnSpLocks noChangeShapeType="1"/>
            <a:stCxn id="43018" idx="2"/>
            <a:endCxn id="43023" idx="0"/>
          </p:cNvCxnSpPr>
          <p:nvPr/>
        </p:nvCxnSpPr>
        <p:spPr bwMode="auto">
          <a:xfrm flipH="1">
            <a:off x="2743200" y="5410200"/>
            <a:ext cx="1" cy="4572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3" name="Rectangle 19"/>
          <p:cNvSpPr>
            <a:spLocks noChangeArrowheads="1"/>
          </p:cNvSpPr>
          <p:nvPr/>
        </p:nvSpPr>
        <p:spPr bwMode="auto">
          <a:xfrm>
            <a:off x="1600200" y="5867400"/>
            <a:ext cx="2286000" cy="522288"/>
          </a:xfrm>
          <a:prstGeom prst="rect">
            <a:avLst/>
          </a:prstGeom>
          <a:solidFill>
            <a:srgbClr val="FFCC00"/>
          </a:solidFill>
          <a:ln w="25400">
            <a:solidFill>
              <a:srgbClr val="80808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eaLnBrk="0" hangingPunct="0">
              <a:buNone/>
            </a:pPr>
            <a:r>
              <a:rPr lang="en-US" b="1" i="0">
                <a:latin typeface="Arial Narrow" pitchFamily="34" charset="0"/>
              </a:rPr>
              <a:t>Productivity growth</a:t>
            </a:r>
          </a:p>
        </p:txBody>
      </p:sp>
      <p:cxnSp>
        <p:nvCxnSpPr>
          <p:cNvPr id="43024" name="AutoShape 21"/>
          <p:cNvCxnSpPr>
            <a:cxnSpLocks noChangeShapeType="1"/>
            <a:stCxn id="43023" idx="1"/>
            <a:endCxn id="43015" idx="1"/>
          </p:cNvCxnSpPr>
          <p:nvPr/>
        </p:nvCxnSpPr>
        <p:spPr bwMode="auto">
          <a:xfrm rot="10800000">
            <a:off x="1600200" y="1933600"/>
            <a:ext cx="12700" cy="4194944"/>
          </a:xfrm>
          <a:prstGeom prst="bentConnector3">
            <a:avLst>
              <a:gd name="adj1" fmla="val 1800000"/>
            </a:avLst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5" name="Text Box 25"/>
          <p:cNvSpPr txBox="1">
            <a:spLocks noChangeArrowheads="1"/>
          </p:cNvSpPr>
          <p:nvPr/>
        </p:nvSpPr>
        <p:spPr bwMode="auto">
          <a:xfrm>
            <a:off x="990600" y="3665538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b="1" i="0">
                <a:latin typeface="Arial Narrow" pitchFamily="34" charset="0"/>
              </a:rPr>
              <a:t>?</a:t>
            </a:r>
          </a:p>
        </p:txBody>
      </p:sp>
      <p:sp>
        <p:nvSpPr>
          <p:cNvPr id="43026" name="Text Box 26"/>
          <p:cNvSpPr txBox="1">
            <a:spLocks noChangeArrowheads="1"/>
          </p:cNvSpPr>
          <p:nvPr/>
        </p:nvSpPr>
        <p:spPr bwMode="auto">
          <a:xfrm rot="-5400000">
            <a:off x="3730420" y="2283484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Problem</a:t>
            </a:r>
          </a:p>
        </p:txBody>
      </p:sp>
      <p:sp>
        <p:nvSpPr>
          <p:cNvPr id="43027" name="Text Box 27"/>
          <p:cNvSpPr txBox="1">
            <a:spLocks noChangeArrowheads="1"/>
          </p:cNvSpPr>
          <p:nvPr/>
        </p:nvSpPr>
        <p:spPr bwMode="auto">
          <a:xfrm rot="-5400000">
            <a:off x="3716492" y="4463151"/>
            <a:ext cx="1054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Solution</a:t>
            </a:r>
          </a:p>
        </p:txBody>
      </p:sp>
      <p:sp>
        <p:nvSpPr>
          <p:cNvPr id="43028" name="Text Box 28"/>
          <p:cNvSpPr txBox="1">
            <a:spLocks noChangeArrowheads="1"/>
          </p:cNvSpPr>
          <p:nvPr/>
        </p:nvSpPr>
        <p:spPr bwMode="auto">
          <a:xfrm rot="-5400000">
            <a:off x="3695154" y="5867265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000" b="1" i="0">
                <a:latin typeface="Arial Narrow" pitchFamily="34" charset="0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24936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The Malthusian Trap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9810120"/>
              </p:ext>
            </p:extLst>
          </p:nvPr>
        </p:nvGraphicFramePr>
        <p:xfrm>
          <a:off x="757238" y="1311275"/>
          <a:ext cx="8245476" cy="385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3268"/>
                <a:gridCol w="668220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Mitigating Resource Depletion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Discovery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entirely new class of resources is made available. Often adds to existing resources. Offers new economic opportunities.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Substitution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alternative resource is used. Some mineral resources maybe substituted by other, more abundant resources. Composites replacing metals. Fish farming replacing fishing. Telecommunications substituting</a:t>
                      </a:r>
                      <a:r>
                        <a:rPr lang="en-US" baseline="0" dirty="0" smtClean="0"/>
                        <a:t> for travel.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Reduce consumption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Reducing demand through more efficient use. Reducing demand through coercion.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Recycling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output (waste) becomes an input.</a:t>
                      </a:r>
                    </a:p>
                    <a:p>
                      <a:r>
                        <a:rPr lang="en-US" dirty="0" smtClean="0"/>
                        <a:t>Some commodities difficult to recycle.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Re-use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 finished</a:t>
                      </a:r>
                      <a:r>
                        <a:rPr lang="en-US" baseline="0" dirty="0" smtClean="0"/>
                        <a:t> goods reused (e.g. clothing, engines, tires).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6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  <a:endParaRPr lang="en-US" dirty="0" smtClean="0"/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/>
            <a:r>
              <a:rPr lang="en-US" dirty="0" smtClean="0"/>
              <a:t>Technological innovation and agriculture</a:t>
            </a:r>
          </a:p>
          <a:p>
            <a:pPr lvl="1" eaLnBrk="1" hangingPunct="1"/>
            <a:r>
              <a:rPr lang="en-US" dirty="0" smtClean="0"/>
              <a:t>Intensification of agriculture.</a:t>
            </a:r>
          </a:p>
          <a:p>
            <a:pPr lvl="1" eaLnBrk="1" hangingPunct="1"/>
            <a:r>
              <a:rPr lang="en-US" dirty="0" smtClean="0"/>
              <a:t>New methods of fertilization.</a:t>
            </a:r>
          </a:p>
          <a:p>
            <a:pPr lvl="1" eaLnBrk="1" hangingPunct="1"/>
            <a:r>
              <a:rPr lang="en-US" dirty="0" smtClean="0"/>
              <a:t>Pesticide use.</a:t>
            </a:r>
          </a:p>
          <a:p>
            <a:pPr lvl="1" eaLnBrk="1" hangingPunct="1"/>
            <a:r>
              <a:rPr lang="en-US" dirty="0" smtClean="0"/>
              <a:t>Irrigation.</a:t>
            </a:r>
          </a:p>
          <a:p>
            <a:pPr lvl="1" eaLnBrk="1" hangingPunct="1"/>
            <a:r>
              <a:rPr lang="en-US" dirty="0" smtClean="0"/>
              <a:t>Multi-cropping systems in which more than one crop would be realized per year.</a:t>
            </a:r>
          </a:p>
          <a:p>
            <a:pPr eaLnBrk="1" hangingPunct="1"/>
            <a:r>
              <a:rPr lang="en-US" dirty="0" smtClean="0"/>
              <a:t>Creative pressure and global population growth</a:t>
            </a:r>
          </a:p>
          <a:p>
            <a:pPr lvl="1" eaLnBrk="1" hangingPunct="1"/>
            <a:r>
              <a:rPr lang="en-US" dirty="0" smtClean="0"/>
              <a:t>Would lead to new productivity gains.</a:t>
            </a:r>
          </a:p>
          <a:p>
            <a:pPr lvl="1" eaLnBrk="1" hangingPunct="1"/>
            <a:r>
              <a:rPr lang="en-US" dirty="0" smtClean="0"/>
              <a:t>Humans don’t deplete resources but, through technology, create them.</a:t>
            </a:r>
          </a:p>
          <a:p>
            <a:pPr lvl="1" eaLnBrk="1" hangingPunct="1"/>
            <a:r>
              <a:rPr lang="en-US" dirty="0" smtClean="0"/>
              <a:t>Resources will become more abundant.</a:t>
            </a:r>
          </a:p>
          <a:p>
            <a:pPr lvl="1" eaLnBrk="1" hangingPunct="1"/>
            <a:r>
              <a:rPr lang="en-US" dirty="0" smtClean="0"/>
              <a:t>Help overcome shortage in food production and employment.</a:t>
            </a:r>
          </a:p>
        </p:txBody>
      </p:sp>
    </p:spTree>
    <p:extLst>
      <p:ext uri="{BB962C8B-B14F-4D97-AF65-F5344CB8AC3E}">
        <p14:creationId xmlns:p14="http://schemas.microsoft.com/office/powerpoint/2010/main" val="188855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The Malthusian Trap</a:t>
            </a:r>
            <a:endParaRPr 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Limits of food production by environmental factors</a:t>
            </a:r>
          </a:p>
          <a:p>
            <a:pPr lvl="1" eaLnBrk="1" hangingPunct="1"/>
            <a:r>
              <a:rPr lang="en-US" dirty="0" smtClean="0"/>
              <a:t>Substitution is not possible for many resources.</a:t>
            </a:r>
          </a:p>
          <a:p>
            <a:pPr lvl="1" eaLnBrk="1" hangingPunct="1"/>
            <a:r>
              <a:rPr lang="en-US" dirty="0" smtClean="0"/>
              <a:t>Soil exhaustion and erosion.</a:t>
            </a:r>
          </a:p>
          <a:p>
            <a:pPr lvl="1" eaLnBrk="1" hangingPunct="1"/>
            <a:r>
              <a:rPr lang="en-US" dirty="0" smtClean="0"/>
              <a:t>Evolutionary factors such as the development of greater resistance to pesticides.</a:t>
            </a:r>
          </a:p>
          <a:p>
            <a:pPr lvl="1" eaLnBrk="1" hangingPunct="1"/>
            <a:r>
              <a:rPr lang="en-US" dirty="0" smtClean="0"/>
              <a:t>Climate change.</a:t>
            </a:r>
          </a:p>
          <a:p>
            <a:pPr lvl="1" eaLnBrk="1" hangingPunct="1"/>
            <a:r>
              <a:rPr lang="en-US" dirty="0" smtClean="0"/>
              <a:t>Loss of productive soils due to land use conversion to other purposes, such as urbanization.</a:t>
            </a:r>
          </a:p>
          <a:p>
            <a:pPr lvl="1" eaLnBrk="1" hangingPunct="1"/>
            <a:r>
              <a:rPr lang="en-US" dirty="0" smtClean="0"/>
              <a:t>Water shortages and pollution.</a:t>
            </a:r>
          </a:p>
          <a:p>
            <a:pPr eaLnBrk="1" hangingPunct="1"/>
            <a:r>
              <a:rPr lang="en-US" dirty="0" smtClean="0"/>
              <a:t>Limits by technology</a:t>
            </a:r>
          </a:p>
          <a:p>
            <a:pPr lvl="1" eaLnBrk="1" hangingPunct="1"/>
            <a:r>
              <a:rPr lang="en-US" dirty="0" smtClean="0"/>
              <a:t>May be available but not shared.</a:t>
            </a:r>
          </a:p>
          <a:p>
            <a:pPr lvl="1" eaLnBrk="1" hangingPunct="1"/>
            <a:r>
              <a:rPr lang="en-US" dirty="0" smtClean="0"/>
              <a:t>Maybe too expensive for some regions (e.g. desalination).</a:t>
            </a:r>
          </a:p>
        </p:txBody>
      </p:sp>
    </p:spTree>
    <p:extLst>
      <p:ext uri="{BB962C8B-B14F-4D97-AF65-F5344CB8AC3E}">
        <p14:creationId xmlns:p14="http://schemas.microsoft.com/office/powerpoint/2010/main" val="28096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</a:t>
            </a:r>
            <a:r>
              <a:rPr lang="en-US" dirty="0"/>
              <a:t>The Malthusian Trap</a:t>
            </a:r>
            <a:endParaRPr lang="en-US" dirty="0" smtClean="0"/>
          </a:p>
        </p:txBody>
      </p:sp>
      <p:sp>
        <p:nvSpPr>
          <p:cNvPr id="25603" name="Freeform 4"/>
          <p:cNvSpPr>
            <a:spLocks/>
          </p:cNvSpPr>
          <p:nvPr/>
        </p:nvSpPr>
        <p:spPr bwMode="auto">
          <a:xfrm>
            <a:off x="942975" y="273685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4" name="Freeform 5"/>
          <p:cNvSpPr>
            <a:spLocks/>
          </p:cNvSpPr>
          <p:nvPr/>
        </p:nvSpPr>
        <p:spPr bwMode="auto">
          <a:xfrm>
            <a:off x="3676650" y="274320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5" name="Freeform 6"/>
          <p:cNvSpPr>
            <a:spLocks/>
          </p:cNvSpPr>
          <p:nvPr/>
        </p:nvSpPr>
        <p:spPr bwMode="auto">
          <a:xfrm>
            <a:off x="6410325" y="2749550"/>
            <a:ext cx="2606675" cy="1887538"/>
          </a:xfrm>
          <a:custGeom>
            <a:avLst/>
            <a:gdLst>
              <a:gd name="T0" fmla="*/ 0 w 1642"/>
              <a:gd name="T1" fmla="*/ 0 h 1189"/>
              <a:gd name="T2" fmla="*/ 0 w 1642"/>
              <a:gd name="T3" fmla="*/ 1887538 h 1189"/>
              <a:gd name="T4" fmla="*/ 2606675 w 1642"/>
              <a:gd name="T5" fmla="*/ 1887538 h 1189"/>
              <a:gd name="T6" fmla="*/ 0 60000 65536"/>
              <a:gd name="T7" fmla="*/ 0 60000 65536"/>
              <a:gd name="T8" fmla="*/ 0 60000 65536"/>
              <a:gd name="T9" fmla="*/ 0 w 1642"/>
              <a:gd name="T10" fmla="*/ 0 h 1189"/>
              <a:gd name="T11" fmla="*/ 1642 w 1642"/>
              <a:gd name="T12" fmla="*/ 1189 h 11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2" h="1189">
                <a:moveTo>
                  <a:pt x="0" y="0"/>
                </a:moveTo>
                <a:lnTo>
                  <a:pt x="0" y="1189"/>
                </a:lnTo>
                <a:lnTo>
                  <a:pt x="1642" y="1189"/>
                </a:lnTo>
              </a:path>
            </a:pathLst>
          </a:cu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1047750" y="3052763"/>
            <a:ext cx="2298700" cy="1427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7" name="Line 8"/>
          <p:cNvSpPr>
            <a:spLocks noChangeShapeType="1"/>
          </p:cNvSpPr>
          <p:nvPr/>
        </p:nvSpPr>
        <p:spPr bwMode="auto">
          <a:xfrm flipV="1">
            <a:off x="1106488" y="3128963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214961" y="2911475"/>
            <a:ext cx="8768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Death Rate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2664705" y="3519488"/>
            <a:ext cx="80310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Birth Rate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1172060" y="1909763"/>
            <a:ext cx="21977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Subsistence Economy</a:t>
            </a: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>
            <a:off x="2209800" y="2952750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917406" y="4672013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2951842" y="4681538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4" name="Text Box 15"/>
          <p:cNvSpPr txBox="1">
            <a:spLocks noChangeArrowheads="1"/>
          </p:cNvSpPr>
          <p:nvPr/>
        </p:nvSpPr>
        <p:spPr bwMode="auto">
          <a:xfrm>
            <a:off x="1773808" y="4664075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15" name="Oval 16"/>
          <p:cNvSpPr>
            <a:spLocks noChangeArrowheads="1"/>
          </p:cNvSpPr>
          <p:nvPr/>
        </p:nvSpPr>
        <p:spPr bwMode="auto">
          <a:xfrm>
            <a:off x="2106613" y="3675063"/>
            <a:ext cx="204787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6" name="Text Box 17"/>
          <p:cNvSpPr txBox="1">
            <a:spLocks noChangeArrowheads="1"/>
          </p:cNvSpPr>
          <p:nvPr/>
        </p:nvSpPr>
        <p:spPr bwMode="auto">
          <a:xfrm>
            <a:off x="4134643" y="1909763"/>
            <a:ext cx="16351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New Technology</a:t>
            </a:r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3779838" y="3051175"/>
            <a:ext cx="2298700" cy="1427163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8" name="Line 19"/>
          <p:cNvSpPr>
            <a:spLocks noChangeShapeType="1"/>
          </p:cNvSpPr>
          <p:nvPr/>
        </p:nvSpPr>
        <p:spPr bwMode="auto">
          <a:xfrm flipV="1">
            <a:off x="3838575" y="3127375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19" name="Line 22"/>
          <p:cNvSpPr>
            <a:spLocks noChangeShapeType="1"/>
          </p:cNvSpPr>
          <p:nvPr/>
        </p:nvSpPr>
        <p:spPr bwMode="auto">
          <a:xfrm>
            <a:off x="4941888" y="2967038"/>
            <a:ext cx="0" cy="1589087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0" name="Text Box 23"/>
          <p:cNvSpPr txBox="1">
            <a:spLocks noChangeArrowheads="1"/>
          </p:cNvSpPr>
          <p:nvPr/>
        </p:nvSpPr>
        <p:spPr bwMode="auto">
          <a:xfrm>
            <a:off x="3649493" y="4670425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1" name="Text Box 24"/>
          <p:cNvSpPr txBox="1">
            <a:spLocks noChangeArrowheads="1"/>
          </p:cNvSpPr>
          <p:nvPr/>
        </p:nvSpPr>
        <p:spPr bwMode="auto">
          <a:xfrm>
            <a:off x="5683929" y="4679950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2" name="Text Box 25"/>
          <p:cNvSpPr txBox="1">
            <a:spLocks noChangeArrowheads="1"/>
          </p:cNvSpPr>
          <p:nvPr/>
        </p:nvSpPr>
        <p:spPr bwMode="auto">
          <a:xfrm>
            <a:off x="4505895" y="4662488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23" name="Line 28"/>
          <p:cNvSpPr>
            <a:spLocks noChangeShapeType="1"/>
          </p:cNvSpPr>
          <p:nvPr/>
        </p:nvSpPr>
        <p:spPr bwMode="auto">
          <a:xfrm>
            <a:off x="5522913" y="2974975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4" name="Line 29"/>
          <p:cNvSpPr>
            <a:spLocks noChangeShapeType="1"/>
          </p:cNvSpPr>
          <p:nvPr/>
        </p:nvSpPr>
        <p:spPr bwMode="auto">
          <a:xfrm>
            <a:off x="4995863" y="3189288"/>
            <a:ext cx="45243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5" name="Oval 30"/>
          <p:cNvSpPr>
            <a:spLocks noChangeArrowheads="1"/>
          </p:cNvSpPr>
          <p:nvPr/>
        </p:nvSpPr>
        <p:spPr bwMode="auto">
          <a:xfrm>
            <a:off x="5419725" y="3328988"/>
            <a:ext cx="204788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6" name="Oval 31"/>
          <p:cNvSpPr>
            <a:spLocks noChangeArrowheads="1"/>
          </p:cNvSpPr>
          <p:nvPr/>
        </p:nvSpPr>
        <p:spPr bwMode="auto">
          <a:xfrm>
            <a:off x="5418138" y="4017963"/>
            <a:ext cx="204787" cy="204787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27" name="Text Box 32"/>
          <p:cNvSpPr txBox="1">
            <a:spLocks noChangeArrowheads="1"/>
          </p:cNvSpPr>
          <p:nvPr/>
        </p:nvSpPr>
        <p:spPr bwMode="auto">
          <a:xfrm>
            <a:off x="5672964" y="3363913"/>
            <a:ext cx="4857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Births</a:t>
            </a:r>
          </a:p>
        </p:txBody>
      </p:sp>
      <p:sp>
        <p:nvSpPr>
          <p:cNvPr id="25628" name="Text Box 33"/>
          <p:cNvSpPr txBox="1">
            <a:spLocks noChangeArrowheads="1"/>
          </p:cNvSpPr>
          <p:nvPr/>
        </p:nvSpPr>
        <p:spPr bwMode="auto">
          <a:xfrm>
            <a:off x="5645620" y="3917950"/>
            <a:ext cx="5594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>
                <a:latin typeface="Arial Narrow" pitchFamily="34" charset="0"/>
              </a:rPr>
              <a:t>Deaths</a:t>
            </a:r>
          </a:p>
        </p:txBody>
      </p:sp>
      <p:sp>
        <p:nvSpPr>
          <p:cNvPr id="25629" name="Text Box 34"/>
          <p:cNvSpPr txBox="1">
            <a:spLocks noChangeArrowheads="1"/>
          </p:cNvSpPr>
          <p:nvPr/>
        </p:nvSpPr>
        <p:spPr bwMode="auto">
          <a:xfrm>
            <a:off x="1271245" y="2174875"/>
            <a:ext cx="204062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Equilibrium (Births = Deaths)</a:t>
            </a:r>
          </a:p>
        </p:txBody>
      </p:sp>
      <p:sp>
        <p:nvSpPr>
          <p:cNvPr id="25630" name="Line 35"/>
          <p:cNvSpPr>
            <a:spLocks noChangeShapeType="1"/>
          </p:cNvSpPr>
          <p:nvPr/>
        </p:nvSpPr>
        <p:spPr bwMode="auto">
          <a:xfrm>
            <a:off x="6510338" y="3059113"/>
            <a:ext cx="2298700" cy="1427162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1" name="Line 36"/>
          <p:cNvSpPr>
            <a:spLocks noChangeShapeType="1"/>
          </p:cNvSpPr>
          <p:nvPr/>
        </p:nvSpPr>
        <p:spPr bwMode="auto">
          <a:xfrm flipV="1">
            <a:off x="6569075" y="3135313"/>
            <a:ext cx="2178050" cy="134937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2" name="Line 37"/>
          <p:cNvSpPr>
            <a:spLocks noChangeShapeType="1"/>
          </p:cNvSpPr>
          <p:nvPr/>
        </p:nvSpPr>
        <p:spPr bwMode="auto">
          <a:xfrm>
            <a:off x="7672388" y="2974975"/>
            <a:ext cx="0" cy="1589088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3" name="Text Box 38"/>
          <p:cNvSpPr txBox="1">
            <a:spLocks noChangeArrowheads="1"/>
          </p:cNvSpPr>
          <p:nvPr/>
        </p:nvSpPr>
        <p:spPr bwMode="auto">
          <a:xfrm>
            <a:off x="6379993" y="4678363"/>
            <a:ext cx="5273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Low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4" name="Text Box 39"/>
          <p:cNvSpPr txBox="1">
            <a:spLocks noChangeArrowheads="1"/>
          </p:cNvSpPr>
          <p:nvPr/>
        </p:nvSpPr>
        <p:spPr bwMode="auto">
          <a:xfrm>
            <a:off x="8414429" y="4687888"/>
            <a:ext cx="5161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5" name="Text Box 40"/>
          <p:cNvSpPr txBox="1">
            <a:spLocks noChangeArrowheads="1"/>
          </p:cNvSpPr>
          <p:nvPr/>
        </p:nvSpPr>
        <p:spPr bwMode="auto">
          <a:xfrm>
            <a:off x="7236395" y="4670425"/>
            <a:ext cx="86722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Subsistence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Income</a:t>
            </a:r>
          </a:p>
        </p:txBody>
      </p:sp>
      <p:sp>
        <p:nvSpPr>
          <p:cNvPr id="25636" name="Line 41"/>
          <p:cNvSpPr>
            <a:spLocks noChangeShapeType="1"/>
          </p:cNvSpPr>
          <p:nvPr/>
        </p:nvSpPr>
        <p:spPr bwMode="auto">
          <a:xfrm>
            <a:off x="8253413" y="2982913"/>
            <a:ext cx="0" cy="1589087"/>
          </a:xfrm>
          <a:prstGeom prst="line">
            <a:avLst/>
          </a:prstGeom>
          <a:noFill/>
          <a:ln w="1905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7" name="Oval 43"/>
          <p:cNvSpPr>
            <a:spLocks noChangeArrowheads="1"/>
          </p:cNvSpPr>
          <p:nvPr/>
        </p:nvSpPr>
        <p:spPr bwMode="auto">
          <a:xfrm>
            <a:off x="7570788" y="3686175"/>
            <a:ext cx="204787" cy="204788"/>
          </a:xfrm>
          <a:prstGeom prst="ellipse">
            <a:avLst/>
          </a:prstGeom>
          <a:noFill/>
          <a:ln w="25400" algn="ctr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8" name="Line 47"/>
          <p:cNvSpPr>
            <a:spLocks noChangeShapeType="1"/>
          </p:cNvSpPr>
          <p:nvPr/>
        </p:nvSpPr>
        <p:spPr bwMode="auto">
          <a:xfrm flipH="1">
            <a:off x="7729538" y="3179763"/>
            <a:ext cx="471487" cy="0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pPr>
              <a:buNone/>
            </a:pPr>
            <a:endParaRPr lang="en-US"/>
          </a:p>
        </p:txBody>
      </p:sp>
      <p:sp>
        <p:nvSpPr>
          <p:cNvPr id="25639" name="Text Box 48"/>
          <p:cNvSpPr txBox="1">
            <a:spLocks noChangeArrowheads="1"/>
          </p:cNvSpPr>
          <p:nvPr/>
        </p:nvSpPr>
        <p:spPr bwMode="auto">
          <a:xfrm>
            <a:off x="6592739" y="1909763"/>
            <a:ext cx="21973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600" b="1" i="0">
                <a:latin typeface="Arial Rounded MT Bold" pitchFamily="34" charset="0"/>
              </a:rPr>
              <a:t>Return to Subsistence</a:t>
            </a:r>
          </a:p>
        </p:txBody>
      </p:sp>
      <p:sp>
        <p:nvSpPr>
          <p:cNvPr id="25640" name="Text Box 49"/>
          <p:cNvSpPr txBox="1">
            <a:spLocks noChangeArrowheads="1"/>
          </p:cNvSpPr>
          <p:nvPr/>
        </p:nvSpPr>
        <p:spPr bwMode="auto">
          <a:xfrm>
            <a:off x="3760320" y="2216150"/>
            <a:ext cx="23948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Higher incomes, higher births and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lower deaths</a:t>
            </a:r>
          </a:p>
        </p:txBody>
      </p:sp>
      <p:sp>
        <p:nvSpPr>
          <p:cNvPr id="25641" name="Text Box 50"/>
          <p:cNvSpPr txBox="1">
            <a:spLocks noChangeArrowheads="1"/>
          </p:cNvSpPr>
          <p:nvPr/>
        </p:nvSpPr>
        <p:spPr bwMode="auto">
          <a:xfrm>
            <a:off x="6531947" y="2163763"/>
            <a:ext cx="2425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buNone/>
            </a:pPr>
            <a:r>
              <a:rPr lang="en-US" sz="1400" b="1" i="0">
                <a:latin typeface="Arial Narrow" pitchFamily="34" charset="0"/>
              </a:rPr>
              <a:t>Populations growth, pressures on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resources less births and </a:t>
            </a:r>
            <a:br>
              <a:rPr lang="en-US" sz="1400" b="1" i="0">
                <a:latin typeface="Arial Narrow" pitchFamily="34" charset="0"/>
              </a:rPr>
            </a:br>
            <a:r>
              <a:rPr lang="en-US" sz="1400" b="1" i="0">
                <a:latin typeface="Arial Narrow" pitchFamily="34" charset="0"/>
              </a:rPr>
              <a:t>more deaths</a:t>
            </a:r>
          </a:p>
        </p:txBody>
      </p:sp>
    </p:spTree>
    <p:extLst>
      <p:ext uri="{BB962C8B-B14F-4D97-AF65-F5344CB8AC3E}">
        <p14:creationId xmlns:p14="http://schemas.microsoft.com/office/powerpoint/2010/main" val="42291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The “Malthusian crisis”</a:t>
            </a:r>
          </a:p>
          <a:p>
            <a:pPr lvl="1"/>
            <a:r>
              <a:rPr lang="en-US"/>
              <a:t>Available agricultural spaces are limited.</a:t>
            </a:r>
          </a:p>
          <a:p>
            <a:pPr lvl="1"/>
            <a:r>
              <a:rPr lang="en-US"/>
              <a:t>Technical progresses (machinery, irrigation, fertilizers, and new types of crops) are slow to occur.</a:t>
            </a:r>
          </a:p>
          <a:p>
            <a:pPr lvl="1"/>
            <a:r>
              <a:rPr lang="en-US"/>
              <a:t>Increasing incapability to support the population.</a:t>
            </a:r>
          </a:p>
          <a:p>
            <a:pPr lvl="1"/>
            <a:r>
              <a:rPr lang="en-US"/>
              <a:t>If this persists, the population will eventually surpass the available resources.</a:t>
            </a:r>
          </a:p>
          <a:p>
            <a:pPr lvl="1"/>
            <a:r>
              <a:rPr lang="en-US"/>
              <a:t>The outcomes are “Malthusian crises”:</a:t>
            </a:r>
          </a:p>
          <a:p>
            <a:pPr lvl="2"/>
            <a:r>
              <a:rPr lang="en-US"/>
              <a:t>Food shortages.</a:t>
            </a:r>
          </a:p>
          <a:p>
            <a:pPr lvl="2"/>
            <a:r>
              <a:rPr lang="en-US"/>
              <a:t>Famines.</a:t>
            </a:r>
          </a:p>
          <a:p>
            <a:pPr lvl="2"/>
            <a:r>
              <a:rPr lang="en-US"/>
              <a:t>War and epidemics.</a:t>
            </a:r>
          </a:p>
          <a:p>
            <a:pPr lvl="1"/>
            <a:r>
              <a:rPr lang="en-US"/>
              <a:t>“Fix” the population in accordance with available resources.</a:t>
            </a:r>
          </a:p>
          <a:p>
            <a:pPr lvl="1"/>
            <a:r>
              <a:rPr lang="en-US"/>
              <a:t>Necessity of a “moral restraint” on reproduction.</a:t>
            </a:r>
          </a:p>
        </p:txBody>
      </p:sp>
    </p:spTree>
    <p:extLst>
      <p:ext uri="{BB962C8B-B14F-4D97-AF65-F5344CB8AC3E}">
        <p14:creationId xmlns:p14="http://schemas.microsoft.com/office/powerpoint/2010/main" val="105431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41" name="Rectangle 37"/>
          <p:cNvSpPr>
            <a:spLocks noChangeArrowheads="1"/>
          </p:cNvSpPr>
          <p:nvPr/>
        </p:nvSpPr>
        <p:spPr bwMode="auto">
          <a:xfrm>
            <a:off x="68580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42" name="Rectangle 38"/>
          <p:cNvSpPr>
            <a:spLocks noChangeArrowheads="1"/>
          </p:cNvSpPr>
          <p:nvPr/>
        </p:nvSpPr>
        <p:spPr bwMode="auto">
          <a:xfrm>
            <a:off x="70104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39" name="Rectangle 35"/>
          <p:cNvSpPr>
            <a:spLocks noChangeArrowheads="1"/>
          </p:cNvSpPr>
          <p:nvPr/>
        </p:nvSpPr>
        <p:spPr bwMode="auto">
          <a:xfrm>
            <a:off x="6553200" y="1752600"/>
            <a:ext cx="685800" cy="411480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1140" name="Rectangle 36"/>
          <p:cNvSpPr>
            <a:spLocks noChangeArrowheads="1"/>
          </p:cNvSpPr>
          <p:nvPr/>
        </p:nvSpPr>
        <p:spPr bwMode="auto">
          <a:xfrm>
            <a:off x="6238875" y="5029200"/>
            <a:ext cx="1665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i="1">
                <a:solidFill>
                  <a:schemeClr val="tx1"/>
                </a:solidFill>
              </a:rPr>
              <a:t>Overexploitation</a:t>
            </a:r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1107" name="Freeform 3"/>
          <p:cNvSpPr>
            <a:spLocks/>
          </p:cNvSpPr>
          <p:nvPr/>
        </p:nvSpPr>
        <p:spPr bwMode="auto">
          <a:xfrm>
            <a:off x="1600200" y="1524000"/>
            <a:ext cx="7010400" cy="4419600"/>
          </a:xfrm>
          <a:custGeom>
            <a:avLst/>
            <a:gdLst>
              <a:gd name="T0" fmla="*/ 0 w 2737"/>
              <a:gd name="T1" fmla="*/ 0 h 1345"/>
              <a:gd name="T2" fmla="*/ 0 w 2737"/>
              <a:gd name="T3" fmla="*/ 1344 h 1345"/>
              <a:gd name="T4" fmla="*/ 2736 w 2737"/>
              <a:gd name="T5" fmla="*/ 1344 h 1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37" h="1345">
                <a:moveTo>
                  <a:pt x="0" y="0"/>
                </a:moveTo>
                <a:lnTo>
                  <a:pt x="0" y="1344"/>
                </a:lnTo>
                <a:lnTo>
                  <a:pt x="2736" y="1344"/>
                </a:lnTo>
              </a:path>
            </a:pathLst>
          </a:custGeom>
          <a:noFill/>
          <a:ln w="38100" cap="rnd" cmpd="sng">
            <a:solidFill>
              <a:srgbClr val="808080"/>
            </a:solidFill>
            <a:prstDash val="solid"/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31143" name="Group 39"/>
          <p:cNvGrpSpPr>
            <a:grpSpLocks/>
          </p:cNvGrpSpPr>
          <p:nvPr/>
        </p:nvGrpSpPr>
        <p:grpSpPr bwMode="auto">
          <a:xfrm>
            <a:off x="1846263" y="1951038"/>
            <a:ext cx="5175250" cy="3687762"/>
            <a:chOff x="1163" y="1229"/>
            <a:chExt cx="3260" cy="2323"/>
          </a:xfrm>
        </p:grpSpPr>
        <p:sp>
          <p:nvSpPr>
            <p:cNvPr id="431108" name="Arc 4"/>
            <p:cNvSpPr>
              <a:spLocks/>
            </p:cNvSpPr>
            <p:nvPr/>
          </p:nvSpPr>
          <p:spPr bwMode="auto">
            <a:xfrm>
              <a:off x="1163" y="1229"/>
              <a:ext cx="3260" cy="2323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074 w 21074"/>
                <a:gd name="T1" fmla="*/ 4738 h 21598"/>
                <a:gd name="T2" fmla="*/ 275 w 21074"/>
                <a:gd name="T3" fmla="*/ 21598 h 21598"/>
                <a:gd name="T4" fmla="*/ 0 w 21074"/>
                <a:gd name="T5" fmla="*/ 0 h 2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4" h="21598" fill="none" extrusionOk="0">
                  <a:moveTo>
                    <a:pt x="21073" y="4737"/>
                  </a:moveTo>
                  <a:cubicBezTo>
                    <a:pt x="18880" y="14495"/>
                    <a:pt x="10275" y="21470"/>
                    <a:pt x="275" y="21598"/>
                  </a:cubicBezTo>
                </a:path>
                <a:path w="21074" h="21598" stroke="0" extrusionOk="0">
                  <a:moveTo>
                    <a:pt x="21073" y="4737"/>
                  </a:moveTo>
                  <a:cubicBezTo>
                    <a:pt x="18880" y="14495"/>
                    <a:pt x="10275" y="21470"/>
                    <a:pt x="275" y="2159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rgbClr val="FFFF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1" name="Rectangle 7"/>
            <p:cNvSpPr>
              <a:spLocks noChangeArrowheads="1"/>
            </p:cNvSpPr>
            <p:nvPr/>
          </p:nvSpPr>
          <p:spPr bwMode="auto">
            <a:xfrm>
              <a:off x="2819" y="3216"/>
              <a:ext cx="79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tx1"/>
                  </a:solidFill>
                </a:rPr>
                <a:t>Population</a:t>
              </a:r>
            </a:p>
          </p:txBody>
        </p:sp>
      </p:grpSp>
      <p:grpSp>
        <p:nvGrpSpPr>
          <p:cNvPr id="431144" name="Group 40"/>
          <p:cNvGrpSpPr>
            <a:grpSpLocks/>
          </p:cNvGrpSpPr>
          <p:nvPr/>
        </p:nvGrpSpPr>
        <p:grpSpPr bwMode="auto">
          <a:xfrm>
            <a:off x="1905000" y="3505200"/>
            <a:ext cx="6638925" cy="736600"/>
            <a:chOff x="1200" y="2208"/>
            <a:chExt cx="4182" cy="464"/>
          </a:xfrm>
        </p:grpSpPr>
        <p:sp>
          <p:nvSpPr>
            <p:cNvPr id="431109" name="Line 5"/>
            <p:cNvSpPr>
              <a:spLocks noChangeShapeType="1"/>
            </p:cNvSpPr>
            <p:nvPr/>
          </p:nvSpPr>
          <p:spPr bwMode="auto">
            <a:xfrm flipV="1">
              <a:off x="1200" y="2208"/>
              <a:ext cx="4182" cy="464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2" name="Rectangle 8"/>
            <p:cNvSpPr>
              <a:spLocks noChangeArrowheads="1"/>
            </p:cNvSpPr>
            <p:nvPr/>
          </p:nvSpPr>
          <p:spPr bwMode="auto">
            <a:xfrm>
              <a:off x="1296" y="2294"/>
              <a:ext cx="7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 i="1">
                  <a:solidFill>
                    <a:schemeClr val="tx1"/>
                  </a:solidFill>
                </a:rPr>
                <a:t>Resources</a:t>
              </a:r>
            </a:p>
          </p:txBody>
        </p:sp>
      </p:grpSp>
      <p:grpSp>
        <p:nvGrpSpPr>
          <p:cNvPr id="431147" name="Group 43"/>
          <p:cNvGrpSpPr>
            <a:grpSpLocks/>
          </p:cNvGrpSpPr>
          <p:nvPr/>
        </p:nvGrpSpPr>
        <p:grpSpPr bwMode="auto">
          <a:xfrm>
            <a:off x="2971800" y="2209800"/>
            <a:ext cx="5562600" cy="1744663"/>
            <a:chOff x="1872" y="1392"/>
            <a:chExt cx="3504" cy="1099"/>
          </a:xfrm>
        </p:grpSpPr>
        <p:sp>
          <p:nvSpPr>
            <p:cNvPr id="431110" name="Line 6"/>
            <p:cNvSpPr>
              <a:spLocks noChangeShapeType="1"/>
            </p:cNvSpPr>
            <p:nvPr/>
          </p:nvSpPr>
          <p:spPr bwMode="auto">
            <a:xfrm flipV="1">
              <a:off x="2784" y="1920"/>
              <a:ext cx="2592" cy="57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17" name="Rectangle 13"/>
            <p:cNvSpPr>
              <a:spLocks noChangeArrowheads="1"/>
            </p:cNvSpPr>
            <p:nvPr/>
          </p:nvSpPr>
          <p:spPr bwMode="auto">
            <a:xfrm>
              <a:off x="1872" y="1392"/>
              <a:ext cx="15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i="1">
                  <a:solidFill>
                    <a:schemeClr val="tx1"/>
                  </a:solidFill>
                </a:rPr>
                <a:t>Technological Innovation</a:t>
              </a:r>
            </a:p>
          </p:txBody>
        </p:sp>
        <p:sp>
          <p:nvSpPr>
            <p:cNvPr id="431118" name="Line 14"/>
            <p:cNvSpPr>
              <a:spLocks noChangeShapeType="1"/>
            </p:cNvSpPr>
            <p:nvPr/>
          </p:nvSpPr>
          <p:spPr bwMode="auto">
            <a:xfrm flipH="1">
              <a:off x="2784" y="1632"/>
              <a:ext cx="96" cy="822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1119" name="Rectangle 15"/>
          <p:cNvSpPr>
            <a:spLocks noChangeArrowheads="1"/>
          </p:cNvSpPr>
          <p:nvPr/>
        </p:nvSpPr>
        <p:spPr bwMode="auto">
          <a:xfrm>
            <a:off x="7661275" y="5957888"/>
            <a:ext cx="6223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grpSp>
        <p:nvGrpSpPr>
          <p:cNvPr id="431149" name="Group 45"/>
          <p:cNvGrpSpPr>
            <a:grpSpLocks/>
          </p:cNvGrpSpPr>
          <p:nvPr/>
        </p:nvGrpSpPr>
        <p:grpSpPr bwMode="auto">
          <a:xfrm>
            <a:off x="4800600" y="2209800"/>
            <a:ext cx="3657600" cy="1446213"/>
            <a:chOff x="3024" y="1392"/>
            <a:chExt cx="2304" cy="911"/>
          </a:xfrm>
        </p:grpSpPr>
        <p:sp>
          <p:nvSpPr>
            <p:cNvPr id="431120" name="Line 16"/>
            <p:cNvSpPr>
              <a:spLocks noChangeShapeType="1"/>
            </p:cNvSpPr>
            <p:nvPr/>
          </p:nvSpPr>
          <p:spPr bwMode="auto">
            <a:xfrm flipV="1">
              <a:off x="3504" y="1392"/>
              <a:ext cx="1824" cy="9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23" name="Line 19"/>
            <p:cNvSpPr>
              <a:spLocks noChangeShapeType="1"/>
            </p:cNvSpPr>
            <p:nvPr/>
          </p:nvSpPr>
          <p:spPr bwMode="auto">
            <a:xfrm>
              <a:off x="3024" y="1632"/>
              <a:ext cx="464" cy="666"/>
            </a:xfrm>
            <a:prstGeom prst="line">
              <a:avLst/>
            </a:prstGeom>
            <a:noFill/>
            <a:ln w="25400">
              <a:solidFill>
                <a:srgbClr val="80808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431125" name="Rectangle 21"/>
          <p:cNvSpPr>
            <a:spLocks noChangeArrowheads="1"/>
          </p:cNvSpPr>
          <p:nvPr/>
        </p:nvSpPr>
        <p:spPr bwMode="auto">
          <a:xfrm>
            <a:off x="655638" y="2057400"/>
            <a:ext cx="944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>
                <a:solidFill>
                  <a:schemeClr val="tx1"/>
                </a:solidFill>
              </a:rPr>
              <a:t>Quantity</a:t>
            </a:r>
          </a:p>
        </p:txBody>
      </p:sp>
      <p:grpSp>
        <p:nvGrpSpPr>
          <p:cNvPr id="431148" name="Group 44"/>
          <p:cNvGrpSpPr>
            <a:grpSpLocks/>
          </p:cNvGrpSpPr>
          <p:nvPr/>
        </p:nvGrpSpPr>
        <p:grpSpPr bwMode="auto">
          <a:xfrm>
            <a:off x="6732588" y="2025650"/>
            <a:ext cx="811212" cy="2012950"/>
            <a:chOff x="4241" y="1276"/>
            <a:chExt cx="511" cy="1268"/>
          </a:xfrm>
        </p:grpSpPr>
        <p:sp>
          <p:nvSpPr>
            <p:cNvPr id="431116" name="Rectangle 12"/>
            <p:cNvSpPr>
              <a:spLocks noChangeArrowheads="1"/>
            </p:cNvSpPr>
            <p:nvPr/>
          </p:nvSpPr>
          <p:spPr bwMode="auto">
            <a:xfrm>
              <a:off x="4241" y="1276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0" i="1">
                  <a:solidFill>
                    <a:schemeClr val="tx1"/>
                  </a:solidFill>
                  <a:latin typeface="Arial" charset="0"/>
                </a:rPr>
                <a:t>t2</a:t>
              </a:r>
            </a:p>
          </p:txBody>
        </p:sp>
        <p:sp>
          <p:nvSpPr>
            <p:cNvPr id="431135" name="Line 31"/>
            <p:cNvSpPr>
              <a:spLocks noChangeShapeType="1"/>
            </p:cNvSpPr>
            <p:nvPr/>
          </p:nvSpPr>
          <p:spPr bwMode="auto">
            <a:xfrm flipV="1">
              <a:off x="4416" y="1392"/>
              <a:ext cx="96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37" name="Line 33"/>
            <p:cNvSpPr>
              <a:spLocks noChangeShapeType="1"/>
            </p:cNvSpPr>
            <p:nvPr/>
          </p:nvSpPr>
          <p:spPr bwMode="auto">
            <a:xfrm>
              <a:off x="4512" y="1488"/>
              <a:ext cx="240" cy="105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14" name="Oval 10"/>
            <p:cNvSpPr>
              <a:spLocks noChangeArrowheads="1"/>
            </p:cNvSpPr>
            <p:nvPr/>
          </p:nvSpPr>
          <p:spPr bwMode="auto">
            <a:xfrm>
              <a:off x="4416" y="1394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1151" name="Group 47"/>
          <p:cNvGrpSpPr>
            <a:grpSpLocks/>
          </p:cNvGrpSpPr>
          <p:nvPr/>
        </p:nvGrpSpPr>
        <p:grpSpPr bwMode="auto">
          <a:xfrm>
            <a:off x="6884988" y="1492250"/>
            <a:ext cx="811212" cy="2012950"/>
            <a:chOff x="4337" y="940"/>
            <a:chExt cx="511" cy="1268"/>
          </a:xfrm>
        </p:grpSpPr>
        <p:grpSp>
          <p:nvGrpSpPr>
            <p:cNvPr id="431150" name="Group 46"/>
            <p:cNvGrpSpPr>
              <a:grpSpLocks/>
            </p:cNvGrpSpPr>
            <p:nvPr/>
          </p:nvGrpSpPr>
          <p:grpSpPr bwMode="auto">
            <a:xfrm>
              <a:off x="4337" y="940"/>
              <a:ext cx="511" cy="1268"/>
              <a:chOff x="4337" y="940"/>
              <a:chExt cx="511" cy="1268"/>
            </a:xfrm>
          </p:grpSpPr>
          <p:sp>
            <p:nvSpPr>
              <p:cNvPr id="431122" name="Rectangle 18"/>
              <p:cNvSpPr>
                <a:spLocks noChangeArrowheads="1"/>
              </p:cNvSpPr>
              <p:nvPr/>
            </p:nvSpPr>
            <p:spPr bwMode="auto">
              <a:xfrm>
                <a:off x="4337" y="940"/>
                <a:ext cx="22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 b="0" i="1">
                    <a:solidFill>
                      <a:schemeClr val="tx1"/>
                    </a:solidFill>
                    <a:latin typeface="Arial" charset="0"/>
                  </a:rPr>
                  <a:t>t3</a:t>
                </a:r>
              </a:p>
            </p:txBody>
          </p:sp>
          <p:sp>
            <p:nvSpPr>
              <p:cNvPr id="431136" name="Line 32"/>
              <p:cNvSpPr>
                <a:spLocks noChangeShapeType="1"/>
              </p:cNvSpPr>
              <p:nvPr/>
            </p:nvSpPr>
            <p:spPr bwMode="auto">
              <a:xfrm flipV="1">
                <a:off x="4512" y="1056"/>
                <a:ext cx="96" cy="33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31138" name="Line 34"/>
              <p:cNvSpPr>
                <a:spLocks noChangeShapeType="1"/>
              </p:cNvSpPr>
              <p:nvPr/>
            </p:nvSpPr>
            <p:spPr bwMode="auto">
              <a:xfrm>
                <a:off x="4608" y="1152"/>
                <a:ext cx="240" cy="1056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31121" name="Oval 17"/>
            <p:cNvSpPr>
              <a:spLocks noChangeArrowheads="1"/>
            </p:cNvSpPr>
            <p:nvPr/>
          </p:nvSpPr>
          <p:spPr bwMode="auto">
            <a:xfrm>
              <a:off x="4514" y="1058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1145" name="Group 41"/>
          <p:cNvGrpSpPr>
            <a:grpSpLocks/>
          </p:cNvGrpSpPr>
          <p:nvPr/>
        </p:nvGrpSpPr>
        <p:grpSpPr bwMode="auto">
          <a:xfrm>
            <a:off x="6607175" y="2514600"/>
            <a:ext cx="735013" cy="1676400"/>
            <a:chOff x="4145" y="1584"/>
            <a:chExt cx="463" cy="1056"/>
          </a:xfrm>
        </p:grpSpPr>
        <p:sp>
          <p:nvSpPr>
            <p:cNvPr id="431115" name="Rectangle 11"/>
            <p:cNvSpPr>
              <a:spLocks noChangeArrowheads="1"/>
            </p:cNvSpPr>
            <p:nvPr/>
          </p:nvSpPr>
          <p:spPr bwMode="auto">
            <a:xfrm>
              <a:off x="4145" y="1584"/>
              <a:ext cx="22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 b="0" i="1">
                  <a:solidFill>
                    <a:schemeClr val="tx1"/>
                  </a:solidFill>
                  <a:latin typeface="Arial" charset="0"/>
                </a:rPr>
                <a:t>t1</a:t>
              </a:r>
            </a:p>
          </p:txBody>
        </p:sp>
        <p:sp>
          <p:nvSpPr>
            <p:cNvPr id="431134" name="Line 30"/>
            <p:cNvSpPr>
              <a:spLocks noChangeShapeType="1"/>
            </p:cNvSpPr>
            <p:nvPr/>
          </p:nvSpPr>
          <p:spPr bwMode="auto">
            <a:xfrm>
              <a:off x="4416" y="1728"/>
              <a:ext cx="192" cy="912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31113" name="Oval 9"/>
            <p:cNvSpPr>
              <a:spLocks noChangeArrowheads="1"/>
            </p:cNvSpPr>
            <p:nvPr/>
          </p:nvSpPr>
          <p:spPr bwMode="auto">
            <a:xfrm>
              <a:off x="4320" y="1680"/>
              <a:ext cx="142" cy="14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66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491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1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1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1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1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41" grpId="0" animBg="1"/>
      <p:bldP spid="431142" grpId="0" animBg="1"/>
      <p:bldP spid="431139" grpId="0" animBg="1"/>
      <p:bldP spid="431140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Malthusian Crisis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The Malthusian Crisis has not occurred</a:t>
            </a:r>
          </a:p>
          <a:p>
            <a:pPr lvl="1"/>
            <a:r>
              <a:rPr lang="en-US"/>
              <a:t>Malthus has been criticized on several accounts during the 200 years since his work became known.</a:t>
            </a:r>
          </a:p>
          <a:p>
            <a:pPr lvl="1"/>
            <a:r>
              <a:rPr lang="en-US"/>
              <a:t>Religious view (Protestantism), racist and elitist.</a:t>
            </a:r>
          </a:p>
          <a:p>
            <a:pPr lvl="1"/>
            <a:r>
              <a:rPr lang="en-US"/>
              <a:t>Did not foresee the demographic transition:</a:t>
            </a:r>
          </a:p>
          <a:p>
            <a:pPr lvl="2"/>
            <a:r>
              <a:rPr lang="en-US"/>
              <a:t>Changes in the economy that changed the role of children in the industrializing societies.</a:t>
            </a:r>
          </a:p>
          <a:p>
            <a:pPr lvl="1"/>
            <a:r>
              <a:rPr lang="en-US"/>
              <a:t>Failed to account for improvements in technology:</a:t>
            </a:r>
          </a:p>
          <a:p>
            <a:pPr lvl="2"/>
            <a:r>
              <a:rPr lang="en-US"/>
              <a:t>Enabled food production to increase at rates greater than arithmetic.</a:t>
            </a:r>
          </a:p>
          <a:p>
            <a:pPr lvl="3"/>
            <a:r>
              <a:rPr lang="en-US"/>
              <a:t>Often at rates exceeding those of population growth.</a:t>
            </a:r>
          </a:p>
          <a:p>
            <a:pPr lvl="2"/>
            <a:r>
              <a:rPr lang="en-US"/>
              <a:t>Enabled to access larger amounts of resources.</a:t>
            </a:r>
          </a:p>
          <a:p>
            <a:pPr lvl="2"/>
            <a:r>
              <a:rPr lang="en-US"/>
              <a:t>Enabled forms of contraception.</a:t>
            </a:r>
          </a:p>
        </p:txBody>
      </p:sp>
    </p:spTree>
    <p:extLst>
      <p:ext uri="{BB962C8B-B14F-4D97-AF65-F5344CB8AC3E}">
        <p14:creationId xmlns:p14="http://schemas.microsoft.com/office/powerpoint/2010/main" val="32470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42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1. Global Cereal Yields, 1961-2009 (kg per hectare)</a:t>
            </a:r>
          </a:p>
        </p:txBody>
      </p:sp>
      <p:graphicFrame>
        <p:nvGraphicFramePr>
          <p:cNvPr id="2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921959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2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Explosion of the World’s Population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Human welfare</a:t>
            </a:r>
          </a:p>
          <a:p>
            <a:pPr lvl="1"/>
            <a:r>
              <a:rPr lang="en-US" dirty="0"/>
              <a:t>Living conditions are improving in a number of areas, notably in newly industrialized economies.</a:t>
            </a:r>
          </a:p>
          <a:p>
            <a:pPr lvl="2"/>
            <a:r>
              <a:rPr lang="en-US" dirty="0"/>
              <a:t>Insufficient to improve the welfare of the bulk of the world’s population. </a:t>
            </a:r>
          </a:p>
          <a:p>
            <a:pPr lvl="1"/>
            <a:r>
              <a:rPr lang="en-US" dirty="0"/>
              <a:t>Paradox in developing countries:</a:t>
            </a:r>
          </a:p>
          <a:p>
            <a:pPr lvl="2"/>
            <a:r>
              <a:rPr lang="en-US" dirty="0"/>
              <a:t>Population growth monitoring is essential in these areas.</a:t>
            </a:r>
          </a:p>
          <a:p>
            <a:pPr lvl="2"/>
            <a:r>
              <a:rPr lang="en-US" dirty="0"/>
              <a:t>They have the least resources available to undertake such a process.</a:t>
            </a:r>
          </a:p>
          <a:p>
            <a:pPr lvl="1"/>
            <a:r>
              <a:rPr lang="en-US" dirty="0"/>
              <a:t>Challenge of the degradation of the living environment of a significant share of the urban population.</a:t>
            </a:r>
          </a:p>
          <a:p>
            <a:pPr lvl="1"/>
            <a:r>
              <a:rPr lang="en-US" dirty="0"/>
              <a:t>As the number of people increases, environmental impact also increases.</a:t>
            </a:r>
          </a:p>
        </p:txBody>
      </p:sp>
    </p:spTree>
    <p:extLst>
      <p:ext uri="{BB962C8B-B14F-4D97-AF65-F5344CB8AC3E}">
        <p14:creationId xmlns:p14="http://schemas.microsoft.com/office/powerpoint/2010/main" val="10006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Contemporary Issues</a:t>
            </a:r>
          </a:p>
        </p:txBody>
      </p:sp>
      <p:sp>
        <p:nvSpPr>
          <p:cNvPr id="4331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Malthusian crisis today</a:t>
            </a:r>
          </a:p>
          <a:p>
            <a:pPr lvl="1"/>
            <a:r>
              <a:rPr lang="en-US" dirty="0"/>
              <a:t>Demographic growth:</a:t>
            </a:r>
          </a:p>
          <a:p>
            <a:pPr lvl="2"/>
            <a:r>
              <a:rPr lang="en-US" dirty="0"/>
              <a:t>Between 1960 and 2000, three billion persons were added to the global population.</a:t>
            </a:r>
          </a:p>
          <a:p>
            <a:pPr lvl="2"/>
            <a:r>
              <a:rPr lang="en-US" dirty="0"/>
              <a:t>To sustain this growth, agricultural resources had to be doubled.</a:t>
            </a:r>
          </a:p>
          <a:p>
            <a:pPr lvl="2"/>
            <a:r>
              <a:rPr lang="en-US" dirty="0"/>
              <a:t>Required housing space surpassed all that was constructed since the beginning of mankind.</a:t>
            </a:r>
          </a:p>
          <a:p>
            <a:pPr lvl="1"/>
            <a:r>
              <a:rPr lang="en-US" dirty="0"/>
              <a:t>Agricultural growth:</a:t>
            </a:r>
          </a:p>
          <a:p>
            <a:pPr lvl="2"/>
            <a:r>
              <a:rPr lang="en-US" dirty="0"/>
              <a:t>Between 1960 and 1990, grain yields has increased by 92% while cultivated surfaces have only increased by 8%.</a:t>
            </a:r>
          </a:p>
          <a:p>
            <a:pPr lvl="2"/>
            <a:r>
              <a:rPr lang="en-US" dirty="0"/>
              <a:t>Foresee a limit to growth in agricultural production.</a:t>
            </a:r>
          </a:p>
          <a:p>
            <a:pPr lvl="1"/>
            <a:r>
              <a:rPr lang="en-US" dirty="0"/>
              <a:t>Consumption growth.</a:t>
            </a:r>
          </a:p>
          <a:p>
            <a:pPr lvl="1"/>
            <a:r>
              <a:rPr lang="en-US" dirty="0"/>
              <a:t>Environmental degradation.</a:t>
            </a:r>
          </a:p>
        </p:txBody>
      </p:sp>
    </p:spTree>
    <p:extLst>
      <p:ext uri="{BB962C8B-B14F-4D97-AF65-F5344CB8AC3E}">
        <p14:creationId xmlns:p14="http://schemas.microsoft.com/office/powerpoint/2010/main" val="103895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Contemporary Issues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Relevance of the Malthusian theory</a:t>
            </a:r>
          </a:p>
          <a:p>
            <a:pPr lvl="1"/>
            <a:r>
              <a:rPr lang="en-US"/>
              <a:t>Was Malthus right or the trend in agricultural production will again increase to surpass population growth?</a:t>
            </a:r>
          </a:p>
          <a:p>
            <a:pPr lvl="1"/>
            <a:r>
              <a:rPr lang="en-US"/>
              <a:t>Are improvements in agricultural techniques enough to answer demand?</a:t>
            </a:r>
          </a:p>
          <a:p>
            <a:pPr lvl="1"/>
            <a:r>
              <a:rPr lang="en-US"/>
              <a:t>The next 25 years will be crucial and will bring forward answers to these questions.</a:t>
            </a:r>
          </a:p>
          <a:p>
            <a:pPr lvl="1"/>
            <a:r>
              <a:rPr lang="en-US"/>
              <a:t>The work of Malthus continues to be important to demographers:</a:t>
            </a:r>
          </a:p>
          <a:p>
            <a:pPr lvl="2"/>
            <a:r>
              <a:rPr lang="en-US"/>
              <a:t>Influence of many contemporary theorists from various academic disciplines.</a:t>
            </a:r>
          </a:p>
          <a:p>
            <a:pPr lvl="2"/>
            <a:r>
              <a:rPr lang="en-US"/>
              <a:t>Built upon Malthus’s ideas and linked them to modern sciences.</a:t>
            </a:r>
          </a:p>
        </p:txBody>
      </p:sp>
    </p:spTree>
    <p:extLst>
      <p:ext uri="{BB962C8B-B14F-4D97-AF65-F5344CB8AC3E}">
        <p14:creationId xmlns:p14="http://schemas.microsoft.com/office/powerpoint/2010/main" val="41384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Neo-Malthusianism</a:t>
            </a:r>
          </a:p>
        </p:txBody>
      </p:sp>
      <p:sp>
        <p:nvSpPr>
          <p:cNvPr id="5754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 Neo-Malthusian Concepts</a:t>
            </a:r>
          </a:p>
          <a:p>
            <a:pPr lvl="1"/>
            <a:r>
              <a:rPr lang="en-US"/>
              <a:t>How can the Malthusian theory be adapted to the current situation?</a:t>
            </a:r>
          </a:p>
          <a:p>
            <a:r>
              <a:rPr lang="en-US"/>
              <a:t>2. The Commons</a:t>
            </a:r>
          </a:p>
          <a:p>
            <a:pPr lvl="1"/>
            <a:r>
              <a:rPr lang="en-US"/>
              <a:t>In which way common resources are used?</a:t>
            </a:r>
          </a:p>
          <a:p>
            <a:r>
              <a:rPr lang="en-US"/>
              <a:t>3. Neo-Malthusianism and Human Reproduction</a:t>
            </a:r>
          </a:p>
          <a:p>
            <a:pPr lvl="1"/>
            <a:r>
              <a:rPr lang="en-US"/>
              <a:t>Is reproduction a right or privilege?</a:t>
            </a:r>
          </a:p>
        </p:txBody>
      </p:sp>
    </p:spTree>
    <p:extLst>
      <p:ext uri="{BB962C8B-B14F-4D97-AF65-F5344CB8AC3E}">
        <p14:creationId xmlns:p14="http://schemas.microsoft.com/office/powerpoint/2010/main" val="289727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 Concepts</a:t>
            </a:r>
          </a:p>
        </p:txBody>
      </p:sp>
      <p:sp>
        <p:nvSpPr>
          <p:cNvPr id="4403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/>
              <a:t>Carrying capacity</a:t>
            </a:r>
          </a:p>
          <a:p>
            <a:pPr lvl="1"/>
            <a:r>
              <a:rPr lang="en-US"/>
              <a:t>Issue linked with the carrying capacity of land.</a:t>
            </a:r>
          </a:p>
          <a:p>
            <a:pPr lvl="1"/>
            <a:r>
              <a:rPr lang="en-US"/>
              <a:t>Limits to absorb ever-greater numbers of people.</a:t>
            </a:r>
          </a:p>
          <a:p>
            <a:pPr lvl="1"/>
            <a:r>
              <a:rPr lang="en-US"/>
              <a:t>Population growth has environmental impacts.</a:t>
            </a:r>
          </a:p>
          <a:p>
            <a:pPr lvl="1"/>
            <a:r>
              <a:rPr lang="en-US"/>
              <a:t>Support of family planning, contraception and abortion.</a:t>
            </a:r>
          </a:p>
          <a:p>
            <a:pPr lvl="1"/>
            <a:r>
              <a:rPr lang="en-US"/>
              <a:t>Population problems cannot be addressed through technology beyond the short term.</a:t>
            </a:r>
          </a:p>
          <a:p>
            <a:r>
              <a:rPr lang="en-US"/>
              <a:t>Overpopulation</a:t>
            </a:r>
          </a:p>
          <a:p>
            <a:pPr lvl="1"/>
            <a:r>
              <a:rPr lang="en-US"/>
              <a:t>A multidimensional issue linked with the carrying capacity.</a:t>
            </a:r>
          </a:p>
          <a:p>
            <a:pPr lvl="1"/>
            <a:r>
              <a:rPr lang="en-US"/>
              <a:t>Numbers should be linked with level of consumption.</a:t>
            </a:r>
          </a:p>
          <a:p>
            <a:pPr lvl="1"/>
            <a:r>
              <a:rPr lang="en-US"/>
              <a:t>The United States would be more overpopulated than China.</a:t>
            </a:r>
          </a:p>
        </p:txBody>
      </p:sp>
    </p:spTree>
    <p:extLst>
      <p:ext uri="{BB962C8B-B14F-4D97-AF65-F5344CB8AC3E}">
        <p14:creationId xmlns:p14="http://schemas.microsoft.com/office/powerpoint/2010/main" val="32516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Neo-Malthusian Concepts</a:t>
            </a:r>
          </a:p>
        </p:txBody>
      </p:sp>
      <p:sp>
        <p:nvSpPr>
          <p:cNvPr id="4413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Population bomb</a:t>
            </a:r>
          </a:p>
          <a:p>
            <a:pPr lvl="1"/>
            <a:r>
              <a:rPr lang="en-US"/>
              <a:t>Fast population growth seen as a threat:</a:t>
            </a:r>
          </a:p>
          <a:p>
            <a:pPr lvl="2"/>
            <a:r>
              <a:rPr lang="en-US"/>
              <a:t>The word “bomb” obviously refer to the lethal character of the problem.</a:t>
            </a:r>
          </a:p>
          <a:p>
            <a:pPr lvl="1"/>
            <a:r>
              <a:rPr lang="en-US"/>
              <a:t>Brought forward by Paul Ehrlich in the late 1960s.</a:t>
            </a:r>
          </a:p>
          <a:p>
            <a:pPr lvl="1"/>
            <a:r>
              <a:rPr lang="en-US"/>
              <a:t>Most Third World countries were in the middle of their demographic transition at the time.</a:t>
            </a:r>
          </a:p>
          <a:p>
            <a:pPr lvl="1"/>
            <a:r>
              <a:rPr lang="en-US"/>
              <a:t>Ehrlich and others continued the basic Malthusian numbers game in which population growth outstrips food production.</a:t>
            </a:r>
          </a:p>
          <a:p>
            <a:pPr lvl="1"/>
            <a:r>
              <a:rPr lang="en-US"/>
              <a:t>Moved Beyond Malthus in their consideration of many environmental issues.</a:t>
            </a:r>
          </a:p>
        </p:txBody>
      </p:sp>
    </p:spTree>
    <p:extLst>
      <p:ext uri="{BB962C8B-B14F-4D97-AF65-F5344CB8AC3E}">
        <p14:creationId xmlns:p14="http://schemas.microsoft.com/office/powerpoint/2010/main" val="426867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Demographic Transition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Concept</a:t>
            </a:r>
          </a:p>
          <a:p>
            <a:pPr lvl="1"/>
            <a:r>
              <a:rPr lang="en-US" dirty="0"/>
              <a:t>What is the demographic transition?</a:t>
            </a:r>
          </a:p>
          <a:p>
            <a:r>
              <a:rPr lang="en-US" dirty="0"/>
              <a:t>2. Stages</a:t>
            </a:r>
          </a:p>
          <a:p>
            <a:pPr lvl="1"/>
            <a:r>
              <a:rPr lang="en-US" dirty="0"/>
              <a:t>What are the major stages of its occurrence?</a:t>
            </a:r>
          </a:p>
          <a:p>
            <a:r>
              <a:rPr lang="en-US" dirty="0"/>
              <a:t>3. Geographical Variations</a:t>
            </a:r>
          </a:p>
          <a:p>
            <a:pPr lvl="1"/>
            <a:r>
              <a:rPr lang="en-US" dirty="0"/>
              <a:t>Does the demographic transition occurred at the same time and places?</a:t>
            </a:r>
          </a:p>
        </p:txBody>
      </p:sp>
    </p:spTree>
    <p:extLst>
      <p:ext uri="{BB962C8B-B14F-4D97-AF65-F5344CB8AC3E}">
        <p14:creationId xmlns:p14="http://schemas.microsoft.com/office/powerpoint/2010/main" val="7159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</a:t>
            </a:r>
          </a:p>
        </p:txBody>
      </p:sp>
      <p:sp>
        <p:nvSpPr>
          <p:cNvPr id="4218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A “social modernization” of the reproduction process:</a:t>
            </a:r>
          </a:p>
          <a:p>
            <a:pPr lvl="2"/>
            <a:r>
              <a:rPr lang="en-US" dirty="0"/>
              <a:t>Improved health care and access to family planning.</a:t>
            </a:r>
          </a:p>
          <a:p>
            <a:pPr lvl="2"/>
            <a:r>
              <a:rPr lang="en-US" dirty="0"/>
              <a:t>Higher educational levels, especially among women.</a:t>
            </a:r>
          </a:p>
          <a:p>
            <a:pPr lvl="2"/>
            <a:r>
              <a:rPr lang="en-US" dirty="0"/>
              <a:t>Economic growth and rising per capita income levels.</a:t>
            </a:r>
          </a:p>
          <a:p>
            <a:pPr lvl="2"/>
            <a:r>
              <a:rPr lang="en-US" dirty="0"/>
              <a:t>Urbanization and growing employment opportunities.</a:t>
            </a:r>
          </a:p>
          <a:p>
            <a:pPr lvl="1"/>
            <a:r>
              <a:rPr lang="en-US" dirty="0"/>
              <a:t>Involves moving from one equilibrium to another:</a:t>
            </a:r>
          </a:p>
          <a:p>
            <a:pPr lvl="2"/>
            <a:r>
              <a:rPr lang="en-US" dirty="0"/>
              <a:t>Initial equilibrium: High birth and death rates.</a:t>
            </a:r>
          </a:p>
          <a:p>
            <a:pPr lvl="2"/>
            <a:r>
              <a:rPr lang="en-US" dirty="0"/>
              <a:t>Final equilibrium: Low birth and death rates.</a:t>
            </a:r>
          </a:p>
          <a:p>
            <a:pPr lvl="1"/>
            <a:r>
              <a:rPr lang="en-US" dirty="0"/>
              <a:t>Theory backed by solid empirical evidence.</a:t>
            </a:r>
          </a:p>
          <a:p>
            <a:pPr lvl="1"/>
            <a:r>
              <a:rPr lang="en-US" dirty="0"/>
              <a:t>Involves four phases.</a:t>
            </a:r>
          </a:p>
        </p:txBody>
      </p:sp>
    </p:spTree>
    <p:extLst>
      <p:ext uri="{BB962C8B-B14F-4D97-AF65-F5344CB8AC3E}">
        <p14:creationId xmlns:p14="http://schemas.microsoft.com/office/powerpoint/2010/main" val="1602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dirty="0" smtClean="0"/>
              <a:t>The </a:t>
            </a:r>
            <a:r>
              <a:rPr lang="it-IT" sz="2400" dirty="0" err="1" smtClean="0"/>
              <a:t>demographic</a:t>
            </a:r>
            <a:r>
              <a:rPr lang="it-IT" sz="2400" dirty="0" smtClean="0"/>
              <a:t> </a:t>
            </a:r>
            <a:r>
              <a:rPr lang="it-IT" sz="2400" dirty="0" err="1" smtClean="0"/>
              <a:t>transition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  <p:sp>
        <p:nvSpPr>
          <p:cNvPr id="3" name="Figura a mano libera 2"/>
          <p:cNvSpPr/>
          <p:nvPr/>
        </p:nvSpPr>
        <p:spPr bwMode="auto">
          <a:xfrm>
            <a:off x="609600" y="176876"/>
            <a:ext cx="7994848" cy="2967068"/>
          </a:xfrm>
          <a:custGeom>
            <a:avLst/>
            <a:gdLst>
              <a:gd name="connsiteX0" fmla="*/ 0 w 5943600"/>
              <a:gd name="connsiteY0" fmla="*/ 2768600 h 2965395"/>
              <a:gd name="connsiteX1" fmla="*/ 1841500 w 5943600"/>
              <a:gd name="connsiteY1" fmla="*/ 2755900 h 2965395"/>
              <a:gd name="connsiteX2" fmla="*/ 3429000 w 5943600"/>
              <a:gd name="connsiteY2" fmla="*/ 622300 h 2965395"/>
              <a:gd name="connsiteX3" fmla="*/ 5943600 w 5943600"/>
              <a:gd name="connsiteY3" fmla="*/ 0 h 2965395"/>
              <a:gd name="connsiteX4" fmla="*/ 5943600 w 5943600"/>
              <a:gd name="connsiteY4" fmla="*/ 0 h 2965395"/>
              <a:gd name="connsiteX0" fmla="*/ 0 w 5943600"/>
              <a:gd name="connsiteY0" fmla="*/ 3035300 h 3129178"/>
              <a:gd name="connsiteX1" fmla="*/ 1841500 w 5943600"/>
              <a:gd name="connsiteY1" fmla="*/ 2755900 h 3129178"/>
              <a:gd name="connsiteX2" fmla="*/ 3429000 w 5943600"/>
              <a:gd name="connsiteY2" fmla="*/ 622300 h 3129178"/>
              <a:gd name="connsiteX3" fmla="*/ 5943600 w 5943600"/>
              <a:gd name="connsiteY3" fmla="*/ 0 h 3129178"/>
              <a:gd name="connsiteX4" fmla="*/ 5943600 w 5943600"/>
              <a:gd name="connsiteY4" fmla="*/ 0 h 3129178"/>
              <a:gd name="connsiteX0" fmla="*/ 0 w 5943600"/>
              <a:gd name="connsiteY0" fmla="*/ 3035300 h 3045069"/>
              <a:gd name="connsiteX1" fmla="*/ 1841500 w 5943600"/>
              <a:gd name="connsiteY1" fmla="*/ 2755900 h 3045069"/>
              <a:gd name="connsiteX2" fmla="*/ 3429000 w 5943600"/>
              <a:gd name="connsiteY2" fmla="*/ 622300 h 3045069"/>
              <a:gd name="connsiteX3" fmla="*/ 5943600 w 5943600"/>
              <a:gd name="connsiteY3" fmla="*/ 0 h 3045069"/>
              <a:gd name="connsiteX4" fmla="*/ 5943600 w 5943600"/>
              <a:gd name="connsiteY4" fmla="*/ 0 h 3045069"/>
              <a:gd name="connsiteX0" fmla="*/ 0 w 5943600"/>
              <a:gd name="connsiteY0" fmla="*/ 3035300 h 3050623"/>
              <a:gd name="connsiteX1" fmla="*/ 1841500 w 5943600"/>
              <a:gd name="connsiteY1" fmla="*/ 2755900 h 3050623"/>
              <a:gd name="connsiteX2" fmla="*/ 3429000 w 5943600"/>
              <a:gd name="connsiteY2" fmla="*/ 622300 h 3050623"/>
              <a:gd name="connsiteX3" fmla="*/ 5943600 w 5943600"/>
              <a:gd name="connsiteY3" fmla="*/ 0 h 3050623"/>
              <a:gd name="connsiteX4" fmla="*/ 5943600 w 5943600"/>
              <a:gd name="connsiteY4" fmla="*/ 0 h 3050623"/>
              <a:gd name="connsiteX0" fmla="*/ 0 w 5943600"/>
              <a:gd name="connsiteY0" fmla="*/ 3035300 h 3035300"/>
              <a:gd name="connsiteX1" fmla="*/ 2057400 w 5943600"/>
              <a:gd name="connsiteY1" fmla="*/ 2590800 h 3035300"/>
              <a:gd name="connsiteX2" fmla="*/ 3429000 w 5943600"/>
              <a:gd name="connsiteY2" fmla="*/ 622300 h 3035300"/>
              <a:gd name="connsiteX3" fmla="*/ 5943600 w 5943600"/>
              <a:gd name="connsiteY3" fmla="*/ 0 h 3035300"/>
              <a:gd name="connsiteX4" fmla="*/ 5943600 w 5943600"/>
              <a:gd name="connsiteY4" fmla="*/ 0 h 3035300"/>
              <a:gd name="connsiteX0" fmla="*/ 0 w 5943600"/>
              <a:gd name="connsiteY0" fmla="*/ 3035300 h 3036627"/>
              <a:gd name="connsiteX1" fmla="*/ 2057400 w 5943600"/>
              <a:gd name="connsiteY1" fmla="*/ 2590800 h 3036627"/>
              <a:gd name="connsiteX2" fmla="*/ 3429000 w 5943600"/>
              <a:gd name="connsiteY2" fmla="*/ 622300 h 3036627"/>
              <a:gd name="connsiteX3" fmla="*/ 5943600 w 5943600"/>
              <a:gd name="connsiteY3" fmla="*/ 0 h 3036627"/>
              <a:gd name="connsiteX4" fmla="*/ 5943600 w 5943600"/>
              <a:gd name="connsiteY4" fmla="*/ 0 h 3036627"/>
              <a:gd name="connsiteX0" fmla="*/ 0 w 5943600"/>
              <a:gd name="connsiteY0" fmla="*/ 3040180 h 3041507"/>
              <a:gd name="connsiteX1" fmla="*/ 2057400 w 5943600"/>
              <a:gd name="connsiteY1" fmla="*/ 2595680 h 3041507"/>
              <a:gd name="connsiteX2" fmla="*/ 3429000 w 5943600"/>
              <a:gd name="connsiteY2" fmla="*/ 627180 h 3041507"/>
              <a:gd name="connsiteX3" fmla="*/ 5943600 w 5943600"/>
              <a:gd name="connsiteY3" fmla="*/ 4880 h 3041507"/>
              <a:gd name="connsiteX4" fmla="*/ 5943600 w 5943600"/>
              <a:gd name="connsiteY4" fmla="*/ 4880 h 3041507"/>
              <a:gd name="connsiteX0" fmla="*/ 0 w 5943600"/>
              <a:gd name="connsiteY0" fmla="*/ 3092540 h 3092540"/>
              <a:gd name="connsiteX1" fmla="*/ 2057400 w 5943600"/>
              <a:gd name="connsiteY1" fmla="*/ 2648040 h 3092540"/>
              <a:gd name="connsiteX2" fmla="*/ 3390900 w 5943600"/>
              <a:gd name="connsiteY2" fmla="*/ 438240 h 3092540"/>
              <a:gd name="connsiteX3" fmla="*/ 5943600 w 5943600"/>
              <a:gd name="connsiteY3" fmla="*/ 57240 h 3092540"/>
              <a:gd name="connsiteX4" fmla="*/ 5943600 w 5943600"/>
              <a:gd name="connsiteY4" fmla="*/ 57240 h 3092540"/>
              <a:gd name="connsiteX0" fmla="*/ 0 w 5943600"/>
              <a:gd name="connsiteY0" fmla="*/ 3116453 h 3116453"/>
              <a:gd name="connsiteX1" fmla="*/ 2057400 w 5943600"/>
              <a:gd name="connsiteY1" fmla="*/ 2671953 h 3116453"/>
              <a:gd name="connsiteX2" fmla="*/ 3390900 w 5943600"/>
              <a:gd name="connsiteY2" fmla="*/ 462153 h 3116453"/>
              <a:gd name="connsiteX3" fmla="*/ 5943600 w 5943600"/>
              <a:gd name="connsiteY3" fmla="*/ 81153 h 3116453"/>
              <a:gd name="connsiteX4" fmla="*/ 5943600 w 5943600"/>
              <a:gd name="connsiteY4" fmla="*/ 81153 h 3116453"/>
              <a:gd name="connsiteX0" fmla="*/ 0 w 6129427"/>
              <a:gd name="connsiteY0" fmla="*/ 3162300 h 3162300"/>
              <a:gd name="connsiteX1" fmla="*/ 2057400 w 6129427"/>
              <a:gd name="connsiteY1" fmla="*/ 2717800 h 3162300"/>
              <a:gd name="connsiteX2" fmla="*/ 3390900 w 6129427"/>
              <a:gd name="connsiteY2" fmla="*/ 508000 h 3162300"/>
              <a:gd name="connsiteX3" fmla="*/ 5943600 w 6129427"/>
              <a:gd name="connsiteY3" fmla="*/ 127000 h 3162300"/>
              <a:gd name="connsiteX4" fmla="*/ 5930900 w 6129427"/>
              <a:gd name="connsiteY4" fmla="*/ 0 h 3162300"/>
              <a:gd name="connsiteX0" fmla="*/ 0 w 6781847"/>
              <a:gd name="connsiteY0" fmla="*/ 3644900 h 3644900"/>
              <a:gd name="connsiteX1" fmla="*/ 2057400 w 6781847"/>
              <a:gd name="connsiteY1" fmla="*/ 3200400 h 3644900"/>
              <a:gd name="connsiteX2" fmla="*/ 3390900 w 6781847"/>
              <a:gd name="connsiteY2" fmla="*/ 990600 h 3644900"/>
              <a:gd name="connsiteX3" fmla="*/ 5943600 w 6781847"/>
              <a:gd name="connsiteY3" fmla="*/ 609600 h 3644900"/>
              <a:gd name="connsiteX4" fmla="*/ 6781800 w 6781847"/>
              <a:gd name="connsiteY4" fmla="*/ 0 h 3644900"/>
              <a:gd name="connsiteX0" fmla="*/ 0 w 6781800"/>
              <a:gd name="connsiteY0" fmla="*/ 3644900 h 3644900"/>
              <a:gd name="connsiteX1" fmla="*/ 2057400 w 6781800"/>
              <a:gd name="connsiteY1" fmla="*/ 3200400 h 3644900"/>
              <a:gd name="connsiteX2" fmla="*/ 3390900 w 6781800"/>
              <a:gd name="connsiteY2" fmla="*/ 990600 h 3644900"/>
              <a:gd name="connsiteX3" fmla="*/ 6781800 w 6781800"/>
              <a:gd name="connsiteY3" fmla="*/ 0 h 3644900"/>
              <a:gd name="connsiteX0" fmla="*/ 0 w 5778500"/>
              <a:gd name="connsiteY0" fmla="*/ 2946400 h 2946400"/>
              <a:gd name="connsiteX1" fmla="*/ 2057400 w 5778500"/>
              <a:gd name="connsiteY1" fmla="*/ 2501900 h 2946400"/>
              <a:gd name="connsiteX2" fmla="*/ 3390900 w 5778500"/>
              <a:gd name="connsiteY2" fmla="*/ 292100 h 2946400"/>
              <a:gd name="connsiteX3" fmla="*/ 5778500 w 5778500"/>
              <a:gd name="connsiteY3" fmla="*/ 0 h 2946400"/>
              <a:gd name="connsiteX0" fmla="*/ 0 w 5778500"/>
              <a:gd name="connsiteY0" fmla="*/ 2968114 h 2968114"/>
              <a:gd name="connsiteX1" fmla="*/ 2057400 w 5778500"/>
              <a:gd name="connsiteY1" fmla="*/ 2523614 h 2968114"/>
              <a:gd name="connsiteX2" fmla="*/ 3390900 w 5778500"/>
              <a:gd name="connsiteY2" fmla="*/ 313814 h 2968114"/>
              <a:gd name="connsiteX3" fmla="*/ 5778500 w 5778500"/>
              <a:gd name="connsiteY3" fmla="*/ 21714 h 2968114"/>
              <a:gd name="connsiteX0" fmla="*/ 0 w 5778500"/>
              <a:gd name="connsiteY0" fmla="*/ 2956957 h 2956957"/>
              <a:gd name="connsiteX1" fmla="*/ 2057400 w 5778500"/>
              <a:gd name="connsiteY1" fmla="*/ 2512457 h 2956957"/>
              <a:gd name="connsiteX2" fmla="*/ 3390900 w 5778500"/>
              <a:gd name="connsiteY2" fmla="*/ 302657 h 2956957"/>
              <a:gd name="connsiteX3" fmla="*/ 5778500 w 5778500"/>
              <a:gd name="connsiteY3" fmla="*/ 10557 h 2956957"/>
              <a:gd name="connsiteX0" fmla="*/ 0 w 5778500"/>
              <a:gd name="connsiteY0" fmla="*/ 2946400 h 2946400"/>
              <a:gd name="connsiteX1" fmla="*/ 2057400 w 5778500"/>
              <a:gd name="connsiteY1" fmla="*/ 2501900 h 2946400"/>
              <a:gd name="connsiteX2" fmla="*/ 3327400 w 5778500"/>
              <a:gd name="connsiteY2" fmla="*/ 419100 h 2946400"/>
              <a:gd name="connsiteX3" fmla="*/ 5778500 w 5778500"/>
              <a:gd name="connsiteY3" fmla="*/ 0 h 2946400"/>
              <a:gd name="connsiteX0" fmla="*/ 0 w 5778500"/>
              <a:gd name="connsiteY0" fmla="*/ 2967068 h 2967068"/>
              <a:gd name="connsiteX1" fmla="*/ 2057400 w 5778500"/>
              <a:gd name="connsiteY1" fmla="*/ 2522568 h 2967068"/>
              <a:gd name="connsiteX2" fmla="*/ 3327400 w 5778500"/>
              <a:gd name="connsiteY2" fmla="*/ 439768 h 2967068"/>
              <a:gd name="connsiteX3" fmla="*/ 5778500 w 5778500"/>
              <a:gd name="connsiteY3" fmla="*/ 20668 h 2967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8500" h="2967068">
                <a:moveTo>
                  <a:pt x="0" y="2967068"/>
                </a:moveTo>
                <a:cubicBezTo>
                  <a:pt x="889000" y="2961776"/>
                  <a:pt x="1502833" y="2943785"/>
                  <a:pt x="2057400" y="2522568"/>
                </a:cubicBezTo>
                <a:cubicBezTo>
                  <a:pt x="2611967" y="2101351"/>
                  <a:pt x="2707217" y="1047251"/>
                  <a:pt x="3327400" y="439768"/>
                </a:cubicBezTo>
                <a:cubicBezTo>
                  <a:pt x="3947583" y="-167715"/>
                  <a:pt x="4932363" y="36543"/>
                  <a:pt x="5778500" y="20668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6" name="Connettore 2 5"/>
          <p:cNvCxnSpPr/>
          <p:nvPr/>
        </p:nvCxnSpPr>
        <p:spPr bwMode="auto">
          <a:xfrm flipV="1">
            <a:off x="467544" y="44624"/>
            <a:ext cx="0" cy="324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Connettore 2 7"/>
          <p:cNvCxnSpPr/>
          <p:nvPr/>
        </p:nvCxnSpPr>
        <p:spPr bwMode="auto">
          <a:xfrm>
            <a:off x="467544" y="3287960"/>
            <a:ext cx="849694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Connettore 1 9"/>
          <p:cNvCxnSpPr/>
          <p:nvPr/>
        </p:nvCxnSpPr>
        <p:spPr bwMode="auto">
          <a:xfrm flipV="1">
            <a:off x="2627784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Connettore 1 12"/>
          <p:cNvCxnSpPr/>
          <p:nvPr/>
        </p:nvCxnSpPr>
        <p:spPr bwMode="auto">
          <a:xfrm flipV="1">
            <a:off x="4283968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ttore 1 13"/>
          <p:cNvCxnSpPr/>
          <p:nvPr/>
        </p:nvCxnSpPr>
        <p:spPr bwMode="auto">
          <a:xfrm flipV="1">
            <a:off x="5868144" y="212824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Connettore 2 14"/>
          <p:cNvCxnSpPr/>
          <p:nvPr/>
        </p:nvCxnSpPr>
        <p:spPr bwMode="auto">
          <a:xfrm flipV="1">
            <a:off x="467544" y="3501008"/>
            <a:ext cx="0" cy="3240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5"/>
          <p:cNvCxnSpPr/>
          <p:nvPr/>
        </p:nvCxnSpPr>
        <p:spPr bwMode="auto">
          <a:xfrm>
            <a:off x="467544" y="6744344"/>
            <a:ext cx="849694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33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ttore 1 16"/>
          <p:cNvCxnSpPr/>
          <p:nvPr/>
        </p:nvCxnSpPr>
        <p:spPr bwMode="auto">
          <a:xfrm flipV="1">
            <a:off x="2627784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Connettore 1 17"/>
          <p:cNvCxnSpPr/>
          <p:nvPr/>
        </p:nvCxnSpPr>
        <p:spPr bwMode="auto">
          <a:xfrm flipV="1">
            <a:off x="4283968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Connettore 1 18"/>
          <p:cNvCxnSpPr/>
          <p:nvPr/>
        </p:nvCxnSpPr>
        <p:spPr bwMode="auto">
          <a:xfrm flipV="1">
            <a:off x="5868144" y="3669208"/>
            <a:ext cx="0" cy="3060000"/>
          </a:xfrm>
          <a:prstGeom prst="line">
            <a:avLst/>
          </a:prstGeom>
          <a:solidFill>
            <a:schemeClr val="accent1"/>
          </a:solidFill>
          <a:ln w="19050" cap="rnd" cmpd="sng" algn="ctr">
            <a:solidFill>
              <a:srgbClr val="33333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Connettore 1 20"/>
          <p:cNvCxnSpPr/>
          <p:nvPr/>
        </p:nvCxnSpPr>
        <p:spPr bwMode="auto">
          <a:xfrm>
            <a:off x="883856" y="4307164"/>
            <a:ext cx="30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Figura a mano libera 22"/>
          <p:cNvSpPr/>
          <p:nvPr/>
        </p:nvSpPr>
        <p:spPr bwMode="auto">
          <a:xfrm>
            <a:off x="3923928" y="4296283"/>
            <a:ext cx="5233182" cy="2146720"/>
          </a:xfrm>
          <a:custGeom>
            <a:avLst/>
            <a:gdLst>
              <a:gd name="connsiteX0" fmla="*/ 0 w 5233182"/>
              <a:gd name="connsiteY0" fmla="*/ 8431 h 2146720"/>
              <a:gd name="connsiteX1" fmla="*/ 970671 w 5233182"/>
              <a:gd name="connsiteY1" fmla="*/ 261649 h 2146720"/>
              <a:gd name="connsiteX2" fmla="*/ 1589650 w 5233182"/>
              <a:gd name="connsiteY2" fmla="*/ 1738757 h 2146720"/>
              <a:gd name="connsiteX3" fmla="*/ 2405576 w 5233182"/>
              <a:gd name="connsiteY3" fmla="*/ 2006043 h 2146720"/>
              <a:gd name="connsiteX4" fmla="*/ 3080825 w 5233182"/>
              <a:gd name="connsiteY4" fmla="*/ 1851299 h 2146720"/>
              <a:gd name="connsiteX5" fmla="*/ 3404382 w 5233182"/>
              <a:gd name="connsiteY5" fmla="*/ 1935705 h 2146720"/>
              <a:gd name="connsiteX6" fmla="*/ 3770142 w 5233182"/>
              <a:gd name="connsiteY6" fmla="*/ 1921637 h 2146720"/>
              <a:gd name="connsiteX7" fmla="*/ 4149970 w 5233182"/>
              <a:gd name="connsiteY7" fmla="*/ 1935705 h 2146720"/>
              <a:gd name="connsiteX8" fmla="*/ 4557933 w 5233182"/>
              <a:gd name="connsiteY8" fmla="*/ 2146720 h 2146720"/>
              <a:gd name="connsiteX9" fmla="*/ 4881490 w 5233182"/>
              <a:gd name="connsiteY9" fmla="*/ 1935705 h 2146720"/>
              <a:gd name="connsiteX10" fmla="*/ 5233182 w 5233182"/>
              <a:gd name="connsiteY10" fmla="*/ 1865366 h 214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3182" h="2146720">
                <a:moveTo>
                  <a:pt x="0" y="8431"/>
                </a:moveTo>
                <a:cubicBezTo>
                  <a:pt x="352864" y="-9154"/>
                  <a:pt x="705729" y="-26739"/>
                  <a:pt x="970671" y="261649"/>
                </a:cubicBezTo>
                <a:cubicBezTo>
                  <a:pt x="1235613" y="550037"/>
                  <a:pt x="1350499" y="1448025"/>
                  <a:pt x="1589650" y="1738757"/>
                </a:cubicBezTo>
                <a:cubicBezTo>
                  <a:pt x="1828801" y="2029489"/>
                  <a:pt x="2157047" y="1987286"/>
                  <a:pt x="2405576" y="2006043"/>
                </a:cubicBezTo>
                <a:cubicBezTo>
                  <a:pt x="2654105" y="2024800"/>
                  <a:pt x="2914357" y="1863022"/>
                  <a:pt x="3080825" y="1851299"/>
                </a:cubicBezTo>
                <a:cubicBezTo>
                  <a:pt x="3247293" y="1839576"/>
                  <a:pt x="3289496" y="1923982"/>
                  <a:pt x="3404382" y="1935705"/>
                </a:cubicBezTo>
                <a:cubicBezTo>
                  <a:pt x="3519268" y="1947428"/>
                  <a:pt x="3645877" y="1921637"/>
                  <a:pt x="3770142" y="1921637"/>
                </a:cubicBezTo>
                <a:cubicBezTo>
                  <a:pt x="3894407" y="1921637"/>
                  <a:pt x="4018671" y="1898191"/>
                  <a:pt x="4149970" y="1935705"/>
                </a:cubicBezTo>
                <a:cubicBezTo>
                  <a:pt x="4281269" y="1973219"/>
                  <a:pt x="4436013" y="2146720"/>
                  <a:pt x="4557933" y="2146720"/>
                </a:cubicBezTo>
                <a:cubicBezTo>
                  <a:pt x="4679853" y="2146720"/>
                  <a:pt x="4768949" y="1982597"/>
                  <a:pt x="4881490" y="1935705"/>
                </a:cubicBezTo>
                <a:cubicBezTo>
                  <a:pt x="4994032" y="1888813"/>
                  <a:pt x="5113607" y="1877089"/>
                  <a:pt x="5233182" y="1865366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Figura a mano libera 23"/>
          <p:cNvSpPr/>
          <p:nvPr/>
        </p:nvSpPr>
        <p:spPr bwMode="auto">
          <a:xfrm>
            <a:off x="787791" y="4107574"/>
            <a:ext cx="8088923" cy="2202566"/>
          </a:xfrm>
          <a:custGeom>
            <a:avLst/>
            <a:gdLst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561514 w 8088923"/>
              <a:gd name="connsiteY8" fmla="*/ 126801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561514 w 8088923"/>
              <a:gd name="connsiteY8" fmla="*/ 126801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617785 w 8088923"/>
              <a:gd name="connsiteY8" fmla="*/ 42395 h 2202566"/>
              <a:gd name="connsiteX9" fmla="*/ 1744394 w 8088923"/>
              <a:gd name="connsiteY9" fmla="*/ 225275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561514 w 8088923"/>
              <a:gd name="connsiteY7" fmla="*/ 126801 h 2202566"/>
              <a:gd name="connsiteX8" fmla="*/ 1617785 w 8088923"/>
              <a:gd name="connsiteY8" fmla="*/ 42395 h 2202566"/>
              <a:gd name="connsiteX9" fmla="*/ 1758462 w 8088923"/>
              <a:gd name="connsiteY9" fmla="*/ 436290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  <a:gd name="connsiteX0" fmla="*/ 0 w 8088923"/>
              <a:gd name="connsiteY0" fmla="*/ 731712 h 2202566"/>
              <a:gd name="connsiteX1" fmla="*/ 267286 w 8088923"/>
              <a:gd name="connsiteY1" fmla="*/ 112734 h 2202566"/>
              <a:gd name="connsiteX2" fmla="*/ 534572 w 8088923"/>
              <a:gd name="connsiteY2" fmla="*/ 534764 h 2202566"/>
              <a:gd name="connsiteX3" fmla="*/ 745587 w 8088923"/>
              <a:gd name="connsiteY3" fmla="*/ 703577 h 2202566"/>
              <a:gd name="connsiteX4" fmla="*/ 1012874 w 8088923"/>
              <a:gd name="connsiteY4" fmla="*/ 70531 h 2202566"/>
              <a:gd name="connsiteX5" fmla="*/ 1209821 w 8088923"/>
              <a:gd name="connsiteY5" fmla="*/ 56463 h 2202566"/>
              <a:gd name="connsiteX6" fmla="*/ 1350498 w 8088923"/>
              <a:gd name="connsiteY6" fmla="*/ 436291 h 2202566"/>
              <a:gd name="connsiteX7" fmla="*/ 1491175 w 8088923"/>
              <a:gd name="connsiteY7" fmla="*/ 70531 h 2202566"/>
              <a:gd name="connsiteX8" fmla="*/ 1617785 w 8088923"/>
              <a:gd name="connsiteY8" fmla="*/ 42395 h 2202566"/>
              <a:gd name="connsiteX9" fmla="*/ 1758462 w 8088923"/>
              <a:gd name="connsiteY9" fmla="*/ 436290 h 2202566"/>
              <a:gd name="connsiteX10" fmla="*/ 1856935 w 8088923"/>
              <a:gd name="connsiteY10" fmla="*/ 295614 h 2202566"/>
              <a:gd name="connsiteX11" fmla="*/ 1983544 w 8088923"/>
              <a:gd name="connsiteY11" fmla="*/ 619171 h 2202566"/>
              <a:gd name="connsiteX12" fmla="*/ 2335237 w 8088923"/>
              <a:gd name="connsiteY12" fmla="*/ 689509 h 2202566"/>
              <a:gd name="connsiteX13" fmla="*/ 3193366 w 8088923"/>
              <a:gd name="connsiteY13" fmla="*/ 1871195 h 2202566"/>
              <a:gd name="connsiteX14" fmla="*/ 5162843 w 8088923"/>
              <a:gd name="connsiteY14" fmla="*/ 2180684 h 2202566"/>
              <a:gd name="connsiteX15" fmla="*/ 8088923 w 8088923"/>
              <a:gd name="connsiteY15" fmla="*/ 2152549 h 220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88923" h="2202566">
                <a:moveTo>
                  <a:pt x="0" y="731712"/>
                </a:moveTo>
                <a:cubicBezTo>
                  <a:pt x="89095" y="438635"/>
                  <a:pt x="178191" y="145559"/>
                  <a:pt x="267286" y="112734"/>
                </a:cubicBezTo>
                <a:cubicBezTo>
                  <a:pt x="356381" y="79909"/>
                  <a:pt x="454855" y="436290"/>
                  <a:pt x="534572" y="534764"/>
                </a:cubicBezTo>
                <a:cubicBezTo>
                  <a:pt x="614289" y="633238"/>
                  <a:pt x="665870" y="780949"/>
                  <a:pt x="745587" y="703577"/>
                </a:cubicBezTo>
                <a:cubicBezTo>
                  <a:pt x="825304" y="626205"/>
                  <a:pt x="935502" y="178383"/>
                  <a:pt x="1012874" y="70531"/>
                </a:cubicBezTo>
                <a:cubicBezTo>
                  <a:pt x="1090246" y="-37321"/>
                  <a:pt x="1153550" y="-4497"/>
                  <a:pt x="1209821" y="56463"/>
                </a:cubicBezTo>
                <a:cubicBezTo>
                  <a:pt x="1266092" y="117423"/>
                  <a:pt x="1303606" y="433946"/>
                  <a:pt x="1350498" y="436291"/>
                </a:cubicBezTo>
                <a:cubicBezTo>
                  <a:pt x="1397390" y="438636"/>
                  <a:pt x="1446627" y="136180"/>
                  <a:pt x="1491175" y="70531"/>
                </a:cubicBezTo>
                <a:cubicBezTo>
                  <a:pt x="1535723" y="4882"/>
                  <a:pt x="1573237" y="-18565"/>
                  <a:pt x="1617785" y="42395"/>
                </a:cubicBezTo>
                <a:cubicBezTo>
                  <a:pt x="1662333" y="103355"/>
                  <a:pt x="1718604" y="394087"/>
                  <a:pt x="1758462" y="436290"/>
                </a:cubicBezTo>
                <a:cubicBezTo>
                  <a:pt x="1798320" y="478493"/>
                  <a:pt x="1819421" y="265134"/>
                  <a:pt x="1856935" y="295614"/>
                </a:cubicBezTo>
                <a:cubicBezTo>
                  <a:pt x="1894449" y="326094"/>
                  <a:pt x="1903827" y="553522"/>
                  <a:pt x="1983544" y="619171"/>
                </a:cubicBezTo>
                <a:cubicBezTo>
                  <a:pt x="2063261" y="684820"/>
                  <a:pt x="2133600" y="480838"/>
                  <a:pt x="2335237" y="689509"/>
                </a:cubicBezTo>
                <a:cubicBezTo>
                  <a:pt x="2536874" y="898180"/>
                  <a:pt x="2876842" y="1467921"/>
                  <a:pt x="3193366" y="1871195"/>
                </a:cubicBezTo>
                <a:cubicBezTo>
                  <a:pt x="3509890" y="2274469"/>
                  <a:pt x="4346917" y="2133792"/>
                  <a:pt x="5162843" y="2180684"/>
                </a:cubicBezTo>
                <a:cubicBezTo>
                  <a:pt x="5978769" y="2227576"/>
                  <a:pt x="7033846" y="2190062"/>
                  <a:pt x="8088923" y="2152549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Tx/>
              <a:buFont typeface="Monotype Sorts" pitchFamily="2" charset="2"/>
              <a:buChar char="è"/>
              <a:tabLst/>
            </a:pPr>
            <a:endParaRPr kumimoji="0" lang="it-IT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8122236" y="4345940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Time</a:t>
            </a:r>
            <a:endParaRPr lang="it-IT" sz="1600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8123904" y="1340768"/>
            <a:ext cx="611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Time</a:t>
            </a:r>
            <a:endParaRPr lang="it-IT" sz="1600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615957" y="3625860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Birth rate</a:t>
            </a:r>
            <a:endParaRPr lang="it-IT" sz="16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3567691" y="6165304"/>
            <a:ext cx="1035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smtClean="0"/>
              <a:t>Death rate</a:t>
            </a:r>
            <a:endParaRPr lang="it-IT" sz="1600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467544" y="764704"/>
            <a:ext cx="107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it-IT" sz="1600" dirty="0" err="1" smtClean="0"/>
              <a:t>Population</a:t>
            </a:r>
            <a:endParaRPr lang="it-IT" sz="16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475819" y="3443052"/>
            <a:ext cx="1099981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it-IT" sz="1600" dirty="0" smtClean="0"/>
              <a:t>Death, </a:t>
            </a:r>
          </a:p>
          <a:p>
            <a:pPr algn="l">
              <a:buNone/>
            </a:pPr>
            <a:r>
              <a:rPr lang="it-IT" sz="1600" dirty="0" smtClean="0"/>
              <a:t>Birth </a:t>
            </a:r>
            <a:r>
              <a:rPr lang="it-IT" sz="1600" dirty="0" err="1" smtClean="0"/>
              <a:t>rates</a:t>
            </a:r>
            <a:r>
              <a:rPr lang="it-IT" sz="1600" dirty="0" smtClean="0"/>
              <a:t>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1575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Fertility Rate, Selected Units, 1950-2010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162826"/>
              </p:ext>
            </p:extLst>
          </p:nvPr>
        </p:nvGraphicFramePr>
        <p:xfrm>
          <a:off x="762000" y="1447800"/>
          <a:ext cx="7772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448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Global Population (1950-2010) and Growth Scenarios, 2010-2050</a:t>
            </a:r>
            <a:endParaRPr lang="en-US" sz="3200" dirty="0"/>
          </a:p>
        </p:txBody>
      </p:sp>
      <p:graphicFrame>
        <p:nvGraphicFramePr>
          <p:cNvPr id="8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5002565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69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World Population, 1000BC-2050AD (in billions)</a:t>
            </a:r>
          </a:p>
        </p:txBody>
      </p:sp>
      <p:graphicFrame>
        <p:nvGraphicFramePr>
          <p:cNvPr id="2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251578"/>
              </p:ext>
            </p:extLst>
          </p:nvPr>
        </p:nvGraphicFramePr>
        <p:xfrm>
          <a:off x="900113" y="1498600"/>
          <a:ext cx="8051800" cy="50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04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Metropolitan Areas of More than 10 Million Inhabitants, 2010</a:t>
            </a:r>
            <a:endParaRPr lang="en-US" sz="40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724172"/>
              </p:ext>
            </p:extLst>
          </p:nvPr>
        </p:nvGraphicFramePr>
        <p:xfrm>
          <a:off x="757238" y="1311275"/>
          <a:ext cx="8245475" cy="5291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266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Major Phases of Demographic Change</a:t>
            </a:r>
          </a:p>
        </p:txBody>
      </p:sp>
      <p:sp>
        <p:nvSpPr>
          <p:cNvPr id="47107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z="2400" dirty="0" smtClean="0"/>
              <a:t>Agricultural Revolution</a:t>
            </a:r>
          </a:p>
          <a:p>
            <a:pPr lvl="1" eaLnBrk="1" hangingPunct="1"/>
            <a:r>
              <a:rPr lang="en-US" sz="2000" dirty="0" smtClean="0"/>
              <a:t>Feudal society.</a:t>
            </a:r>
          </a:p>
          <a:p>
            <a:pPr lvl="1" eaLnBrk="1" hangingPunct="1"/>
            <a:r>
              <a:rPr lang="en-US" sz="2000" dirty="0" smtClean="0"/>
              <a:t>Wealth from agriculture and land ownership.</a:t>
            </a:r>
          </a:p>
          <a:p>
            <a:pPr lvl="1" eaLnBrk="1" hangingPunct="1"/>
            <a:r>
              <a:rPr lang="en-US" sz="2000" dirty="0" smtClean="0"/>
              <a:t>Slow demographic growth.</a:t>
            </a:r>
          </a:p>
          <a:p>
            <a:pPr eaLnBrk="1" hangingPunct="1"/>
            <a:r>
              <a:rPr lang="en-US" sz="2400" dirty="0" smtClean="0"/>
              <a:t>Industrial Revolution</a:t>
            </a:r>
          </a:p>
          <a:p>
            <a:pPr lvl="1" eaLnBrk="1" hangingPunct="1"/>
            <a:r>
              <a:rPr lang="en-US" sz="2000" dirty="0" smtClean="0"/>
              <a:t>Wage labor society.</a:t>
            </a:r>
          </a:p>
          <a:p>
            <a:pPr lvl="1" eaLnBrk="1" hangingPunct="1"/>
            <a:r>
              <a:rPr lang="en-US" sz="2000" dirty="0" smtClean="0"/>
              <a:t>Wealth from industry and capital ownership.</a:t>
            </a:r>
          </a:p>
          <a:p>
            <a:pPr lvl="1" eaLnBrk="1" hangingPunct="1"/>
            <a:r>
              <a:rPr lang="en-US" sz="2000" dirty="0" smtClean="0"/>
              <a:t>Fast demographic growth.</a:t>
            </a:r>
          </a:p>
          <a:p>
            <a:pPr eaLnBrk="1" hangingPunct="1"/>
            <a:r>
              <a:rPr lang="en-US" sz="2400" dirty="0" smtClean="0"/>
              <a:t>Post-Industrial Revolution</a:t>
            </a:r>
          </a:p>
          <a:p>
            <a:pPr lvl="1" eaLnBrk="1" hangingPunct="1"/>
            <a:r>
              <a:rPr lang="en-US" sz="2000" dirty="0" smtClean="0"/>
              <a:t>Information society.</a:t>
            </a:r>
          </a:p>
          <a:p>
            <a:pPr lvl="1" eaLnBrk="1" hangingPunct="1"/>
            <a:r>
              <a:rPr lang="en-US" sz="2000" dirty="0" smtClean="0"/>
              <a:t>Wealth from technological development.</a:t>
            </a:r>
          </a:p>
          <a:p>
            <a:pPr lvl="1" eaLnBrk="1" hangingPunct="1"/>
            <a:r>
              <a:rPr lang="en-US" sz="2000" dirty="0" smtClean="0"/>
              <a:t>Slow demographic growth.</a:t>
            </a:r>
          </a:p>
        </p:txBody>
      </p:sp>
      <p:sp>
        <p:nvSpPr>
          <p:cNvPr id="52228" name="AutoShape 6"/>
          <p:cNvSpPr>
            <a:spLocks noChangeArrowheads="1"/>
          </p:cNvSpPr>
          <p:nvPr/>
        </p:nvSpPr>
        <p:spPr bwMode="auto">
          <a:xfrm>
            <a:off x="1371600" y="16002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Agricultural</a:t>
            </a:r>
          </a:p>
          <a:p>
            <a:pPr algn="ctr" eaLnBrk="0" hangingPunct="0"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Revolution</a:t>
            </a:r>
          </a:p>
        </p:txBody>
      </p:sp>
      <p:sp>
        <p:nvSpPr>
          <p:cNvPr id="52229" name="AutoShape 7"/>
          <p:cNvSpPr>
            <a:spLocks noChangeArrowheads="1"/>
          </p:cNvSpPr>
          <p:nvPr/>
        </p:nvSpPr>
        <p:spPr bwMode="auto">
          <a:xfrm>
            <a:off x="1371600" y="33528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/>
              <a:t>Industrial</a:t>
            </a:r>
          </a:p>
          <a:p>
            <a:pPr algn="ctr" eaLnBrk="0" hangingPunct="0">
              <a:buNone/>
              <a:defRPr/>
            </a:pPr>
            <a:r>
              <a:rPr lang="en-US" sz="2400" b="1"/>
              <a:t>Revolution</a:t>
            </a:r>
          </a:p>
        </p:txBody>
      </p:sp>
      <p:sp>
        <p:nvSpPr>
          <p:cNvPr id="52230" name="AutoShape 8"/>
          <p:cNvSpPr>
            <a:spLocks noChangeArrowheads="1"/>
          </p:cNvSpPr>
          <p:nvPr/>
        </p:nvSpPr>
        <p:spPr bwMode="auto">
          <a:xfrm>
            <a:off x="1371600" y="5029200"/>
            <a:ext cx="2819400" cy="914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buNone/>
              <a:defRPr/>
            </a:pPr>
            <a:r>
              <a:rPr lang="en-US" sz="2400" b="1"/>
              <a:t>Post-Industrial</a:t>
            </a:r>
          </a:p>
          <a:p>
            <a:pPr algn="ctr" eaLnBrk="0" hangingPunct="0">
              <a:buNone/>
              <a:defRPr/>
            </a:pPr>
            <a:r>
              <a:rPr lang="en-US" sz="2400" b="1"/>
              <a:t>Revolution</a:t>
            </a:r>
          </a:p>
        </p:txBody>
      </p:sp>
      <p:cxnSp>
        <p:nvCxnSpPr>
          <p:cNvPr id="52231" name="AutoShape 9"/>
          <p:cNvCxnSpPr>
            <a:cxnSpLocks noChangeShapeType="1"/>
            <a:stCxn id="52228" idx="2"/>
            <a:endCxn id="52229" idx="0"/>
          </p:cNvCxnSpPr>
          <p:nvPr/>
        </p:nvCxnSpPr>
        <p:spPr bwMode="auto">
          <a:xfrm>
            <a:off x="2781300" y="2527300"/>
            <a:ext cx="0" cy="8128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232" name="AutoShape 10"/>
          <p:cNvCxnSpPr>
            <a:cxnSpLocks noChangeShapeType="1"/>
            <a:stCxn id="52229" idx="2"/>
            <a:endCxn id="52230" idx="0"/>
          </p:cNvCxnSpPr>
          <p:nvPr/>
        </p:nvCxnSpPr>
        <p:spPr bwMode="auto">
          <a:xfrm>
            <a:off x="2781300" y="4279900"/>
            <a:ext cx="0" cy="7366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1144931" y="2727325"/>
            <a:ext cx="153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/>
              <a:t>12,000 years</a:t>
            </a:r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1387781" y="4403725"/>
            <a:ext cx="121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1"/>
              <a:t>200 years</a:t>
            </a:r>
          </a:p>
        </p:txBody>
      </p:sp>
    </p:spTree>
    <p:extLst>
      <p:ext uri="{BB962C8B-B14F-4D97-AF65-F5344CB8AC3E}">
        <p14:creationId xmlns:p14="http://schemas.microsoft.com/office/powerpoint/2010/main" val="254907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85" name="Rectangle 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Stages in Demographic Transition</a:t>
            </a:r>
          </a:p>
        </p:txBody>
      </p:sp>
      <p:graphicFrame>
        <p:nvGraphicFramePr>
          <p:cNvPr id="607347" name="Group 115"/>
          <p:cNvGraphicFramePr>
            <a:graphicFrameLocks noGrp="1"/>
          </p:cNvGraphicFramePr>
          <p:nvPr>
            <p:ph idx="1"/>
          </p:nvPr>
        </p:nvGraphicFramePr>
        <p:xfrm>
          <a:off x="838200" y="1447800"/>
          <a:ext cx="8153400" cy="5328605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II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III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Stage IV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birth rates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Falling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birth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No or little Family Planning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Parents have many children because few survive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Many children are needed to work the 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Children are a sign of virility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Religious beliefs and cultural traditions encourage large families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Family Planning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A lower infant mortality 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Industrialization means less need for labor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Increased desire for material possessions and less desire for large families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Emancipation of women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Children as liabilities instead of assets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High death rates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Falling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Low death rates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Disease and plague (e.g. bubonic, cholera, kwashiorkor)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Famine, uncertain food supplies and poor diet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Poor hygiene, no clean water or sewage disposal</a:t>
                      </a:r>
                    </a:p>
                  </a:txBody>
                  <a:tcPr marL="92075" marR="92075" marT="46038" marB="4603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medicine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sanitation and waters supply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Improvements in food production in terms of quality and quantity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Improved transport to move food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 Narrow" pitchFamily="34" charset="0"/>
                        </a:rPr>
                        <a:t>A decrease in child mortality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5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9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Geographical Variations</a:t>
            </a:r>
          </a:p>
        </p:txBody>
      </p:sp>
      <p:sp>
        <p:nvSpPr>
          <p:cNvPr id="42599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Developed countries</a:t>
            </a:r>
          </a:p>
          <a:p>
            <a:pPr lvl="1"/>
            <a:r>
              <a:rPr lang="en-US" dirty="0"/>
              <a:t>Took 250 years for most developed economies to go through their own demographic transition (from 1750 to 2000).</a:t>
            </a:r>
          </a:p>
          <a:p>
            <a:pPr lvl="1"/>
            <a:r>
              <a:rPr lang="en-US" dirty="0"/>
              <a:t>Population growth never surpassed the capacity of these economies to accommodate it.</a:t>
            </a:r>
          </a:p>
          <a:p>
            <a:r>
              <a:rPr lang="en-US" dirty="0"/>
              <a:t>Developing countries</a:t>
            </a:r>
          </a:p>
          <a:p>
            <a:pPr lvl="1"/>
            <a:r>
              <a:rPr lang="en-US" dirty="0"/>
              <a:t>Demographic transition started in the 20</a:t>
            </a:r>
            <a:r>
              <a:rPr lang="en-US" baseline="30000" dirty="0"/>
              <a:t>th</a:t>
            </a:r>
            <a:r>
              <a:rPr lang="en-US" dirty="0"/>
              <a:t> century:</a:t>
            </a:r>
          </a:p>
          <a:p>
            <a:pPr lvl="2"/>
            <a:r>
              <a:rPr lang="en-US" dirty="0"/>
              <a:t>The most advanced segment after WWI.</a:t>
            </a:r>
          </a:p>
          <a:p>
            <a:pPr lvl="2"/>
            <a:r>
              <a:rPr lang="en-US" dirty="0"/>
              <a:t>The least advanced segment after WWII.</a:t>
            </a:r>
          </a:p>
          <a:p>
            <a:pPr lvl="1"/>
            <a:r>
              <a:rPr lang="en-US" dirty="0"/>
              <a:t>Very few have went trough the transitory mutation.</a:t>
            </a:r>
          </a:p>
          <a:p>
            <a:pPr lvl="1"/>
            <a:r>
              <a:rPr lang="en-US" dirty="0"/>
              <a:t>Most of them have a type III demographic transition.</a:t>
            </a:r>
          </a:p>
          <a:p>
            <a:pPr lvl="1"/>
            <a:r>
              <a:rPr lang="en-US" dirty="0"/>
              <a:t>By the time they reach type IV, a huge amount a population will be added to their populations.</a:t>
            </a:r>
          </a:p>
        </p:txBody>
      </p:sp>
    </p:spTree>
    <p:extLst>
      <p:ext uri="{BB962C8B-B14F-4D97-AF65-F5344CB8AC3E}">
        <p14:creationId xmlns:p14="http://schemas.microsoft.com/office/powerpoint/2010/main" val="11675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Beginning of Demographic Transition</a:t>
            </a:r>
          </a:p>
        </p:txBody>
      </p:sp>
      <p:pic>
        <p:nvPicPr>
          <p:cNvPr id="572421" name="Picture 1029" descr="demp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696200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Migration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</a:pPr>
            <a:r>
              <a:rPr lang="en-US" dirty="0" smtClean="0"/>
              <a:t>Causes of Migration</a:t>
            </a:r>
          </a:p>
          <a:p>
            <a:pPr marL="457200" indent="-457200" eaLnBrk="1" hangingPunct="1">
              <a:buAutoNum type="arabicPeriod"/>
            </a:pPr>
            <a:r>
              <a:rPr lang="en-US" dirty="0" smtClean="0"/>
              <a:t>Patterns of Migration</a:t>
            </a:r>
          </a:p>
        </p:txBody>
      </p:sp>
    </p:spTree>
    <p:extLst>
      <p:ext uri="{BB962C8B-B14F-4D97-AF65-F5344CB8AC3E}">
        <p14:creationId xmlns:p14="http://schemas.microsoft.com/office/powerpoint/2010/main" val="294156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1. </a:t>
            </a:r>
            <a:r>
              <a:rPr lang="en-US" dirty="0"/>
              <a:t>Causes of Migration</a:t>
            </a:r>
            <a:endParaRPr lang="en-US" dirty="0" smtClean="0"/>
          </a:p>
        </p:txBody>
      </p:sp>
      <p:sp>
        <p:nvSpPr>
          <p:cNvPr id="59395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Context</a:t>
            </a:r>
          </a:p>
          <a:p>
            <a:pPr lvl="1" eaLnBrk="1" hangingPunct="1"/>
            <a:r>
              <a:rPr lang="en-US" dirty="0" smtClean="0"/>
              <a:t>Migrations as the response of individual decision-makers.</a:t>
            </a:r>
          </a:p>
          <a:p>
            <a:pPr lvl="1" eaLnBrk="1" hangingPunct="1"/>
            <a:r>
              <a:rPr lang="en-US" dirty="0" smtClean="0"/>
              <a:t>Negative or push factors in his current area of residence:</a:t>
            </a:r>
          </a:p>
          <a:p>
            <a:pPr lvl="1" eaLnBrk="1" hangingPunct="1"/>
            <a:r>
              <a:rPr lang="en-US" dirty="0" smtClean="0"/>
              <a:t>Positive or pull factors in the potential destination</a:t>
            </a:r>
          </a:p>
          <a:p>
            <a:pPr lvl="1" eaLnBrk="1" hangingPunct="1"/>
            <a:r>
              <a:rPr lang="en-US" dirty="0" smtClean="0"/>
              <a:t>Intervening obstacles.</a:t>
            </a:r>
          </a:p>
          <a:p>
            <a:pPr eaLnBrk="1" hangingPunct="1"/>
            <a:r>
              <a:rPr lang="en-US" dirty="0" smtClean="0"/>
              <a:t>The problem of perception</a:t>
            </a:r>
          </a:p>
          <a:p>
            <a:pPr lvl="1" eaLnBrk="1" hangingPunct="1"/>
            <a:r>
              <a:rPr lang="en-US" dirty="0" smtClean="0"/>
              <a:t>Assumes rational behavior on the part of the migrant:</a:t>
            </a:r>
          </a:p>
          <a:p>
            <a:pPr lvl="2" eaLnBrk="1" hangingPunct="1"/>
            <a:r>
              <a:rPr lang="en-US" dirty="0" smtClean="0"/>
              <a:t>Not necessarily true since a migrant cannot be truly informed.</a:t>
            </a:r>
          </a:p>
          <a:p>
            <a:pPr lvl="2" eaLnBrk="1" hangingPunct="1"/>
            <a:r>
              <a:rPr lang="en-US" dirty="0" smtClean="0"/>
              <a:t>The key word is perception of the pull factors.</a:t>
            </a:r>
          </a:p>
          <a:p>
            <a:pPr lvl="2" eaLnBrk="1" hangingPunct="1"/>
            <a:r>
              <a:rPr lang="en-US" dirty="0" smtClean="0"/>
              <a:t>Information is never complete.</a:t>
            </a:r>
          </a:p>
          <a:p>
            <a:pPr lvl="2" eaLnBrk="1" hangingPunct="1"/>
            <a:r>
              <a:rPr lang="en-US" dirty="0" smtClean="0"/>
              <a:t>Decisions are made based upon perceptions of reality at the destination relative to the known reality at the source.</a:t>
            </a:r>
          </a:p>
          <a:p>
            <a:pPr lvl="1" eaLnBrk="1" hangingPunct="1"/>
            <a:r>
              <a:rPr lang="en-US" dirty="0" smtClean="0"/>
              <a:t>When the migrant’s information is highly inaccurate, a return migration may be one possible outcome.</a:t>
            </a:r>
          </a:p>
        </p:txBody>
      </p:sp>
    </p:spTree>
    <p:extLst>
      <p:ext uri="{BB962C8B-B14F-4D97-AF65-F5344CB8AC3E}">
        <p14:creationId xmlns:p14="http://schemas.microsoft.com/office/powerpoint/2010/main" val="15484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Cultural settling</a:t>
            </a:r>
          </a:p>
          <a:p>
            <a:pPr lvl="1"/>
            <a:r>
              <a:rPr lang="en-US" dirty="0"/>
              <a:t>Related to sex-specific migrations.</a:t>
            </a:r>
          </a:p>
          <a:p>
            <a:pPr lvl="1"/>
            <a:r>
              <a:rPr lang="en-US" dirty="0"/>
              <a:t>Especially where males are the early migrants.</a:t>
            </a:r>
          </a:p>
          <a:p>
            <a:pPr lvl="1"/>
            <a:r>
              <a:rPr lang="en-US" dirty="0"/>
              <a:t>Work for many years, sending remittances home to their families, especially if married.</a:t>
            </a:r>
          </a:p>
          <a:p>
            <a:pPr lvl="1"/>
            <a:r>
              <a:rPr lang="en-US" dirty="0"/>
              <a:t>If able to stay in the developed country for a while, they may then send for their wives and children to join them. </a:t>
            </a:r>
          </a:p>
          <a:p>
            <a:pPr lvl="1"/>
            <a:r>
              <a:rPr lang="en-US" dirty="0"/>
              <a:t>Enclave immigrant neighborhoods.</a:t>
            </a:r>
          </a:p>
          <a:p>
            <a:pPr lvl="1"/>
            <a:r>
              <a:rPr lang="en-US" dirty="0"/>
              <a:t>Very limited assimilation because culture an identity are very difficult to change.</a:t>
            </a:r>
          </a:p>
          <a:p>
            <a:pPr lvl="1"/>
            <a:r>
              <a:rPr lang="en-US" dirty="0"/>
              <a:t>Problems begin to surface when the children grow up.</a:t>
            </a:r>
          </a:p>
          <a:p>
            <a:pPr lvl="1"/>
            <a:r>
              <a:rPr lang="en-US" dirty="0"/>
              <a:t>Caught between two worlds and not belonging to either.</a:t>
            </a:r>
          </a:p>
        </p:txBody>
      </p:sp>
    </p:spTree>
    <p:extLst>
      <p:ext uri="{BB962C8B-B14F-4D97-AF65-F5344CB8AC3E}">
        <p14:creationId xmlns:p14="http://schemas.microsoft.com/office/powerpoint/2010/main" val="212795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18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35425" y="1447800"/>
            <a:ext cx="4956175" cy="5257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Step migration</a:t>
            </a:r>
          </a:p>
          <a:p>
            <a:pPr lvl="1"/>
            <a:r>
              <a:rPr lang="en-US" sz="2000" dirty="0"/>
              <a:t>Moving from a source to an eventual permanent destination.</a:t>
            </a:r>
          </a:p>
          <a:p>
            <a:pPr lvl="1"/>
            <a:r>
              <a:rPr lang="en-US" sz="2000" dirty="0"/>
              <a:t>A Third World rural agricultural family may first move to the nearest town.</a:t>
            </a:r>
          </a:p>
          <a:p>
            <a:pPr lvl="1"/>
            <a:r>
              <a:rPr lang="en-US" sz="2000" dirty="0"/>
              <a:t>Becomes part of the wage economy at the lowest level.</a:t>
            </a:r>
          </a:p>
          <a:p>
            <a:pPr lvl="1"/>
            <a:r>
              <a:rPr lang="en-US" sz="2000" dirty="0"/>
              <a:t>After gaining experience, the family may next move to the nearest city.</a:t>
            </a:r>
          </a:p>
          <a:p>
            <a:pPr lvl="1"/>
            <a:r>
              <a:rPr lang="en-US" sz="2000" dirty="0"/>
              <a:t>Later, on to the provincial capital, each time gaining a little in job opportunity, experience, and salary.</a:t>
            </a:r>
          </a:p>
          <a:p>
            <a:pPr lvl="1"/>
            <a:r>
              <a:rPr lang="en-US" sz="2000" dirty="0"/>
              <a:t>Eventually, may move the national capital or major port city.</a:t>
            </a:r>
          </a:p>
          <a:p>
            <a:pPr lvl="1"/>
            <a:r>
              <a:rPr lang="en-US" sz="2000" dirty="0"/>
              <a:t>More competitive situation but is better prepared to handle this. </a:t>
            </a:r>
          </a:p>
        </p:txBody>
      </p:sp>
      <p:sp>
        <p:nvSpPr>
          <p:cNvPr id="761861" name="Oval 5"/>
          <p:cNvSpPr>
            <a:spLocks noChangeArrowheads="1"/>
          </p:cNvSpPr>
          <p:nvPr/>
        </p:nvSpPr>
        <p:spPr bwMode="auto">
          <a:xfrm>
            <a:off x="2133600" y="6019800"/>
            <a:ext cx="533400" cy="533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2663825" y="6080125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Impact" pitchFamily="34" charset="0"/>
              </a:rPr>
              <a:t>Village</a:t>
            </a:r>
          </a:p>
        </p:txBody>
      </p:sp>
      <p:grpSp>
        <p:nvGrpSpPr>
          <p:cNvPr id="761863" name="Group 7"/>
          <p:cNvGrpSpPr>
            <a:grpSpLocks/>
          </p:cNvGrpSpPr>
          <p:nvPr/>
        </p:nvGrpSpPr>
        <p:grpSpPr bwMode="auto">
          <a:xfrm>
            <a:off x="1981200" y="4876800"/>
            <a:ext cx="1497013" cy="1219200"/>
            <a:chOff x="1248" y="3072"/>
            <a:chExt cx="943" cy="768"/>
          </a:xfrm>
        </p:grpSpPr>
        <p:sp>
          <p:nvSpPr>
            <p:cNvPr id="761864" name="Oval 8"/>
            <p:cNvSpPr>
              <a:spLocks noChangeArrowheads="1"/>
            </p:cNvSpPr>
            <p:nvPr/>
          </p:nvSpPr>
          <p:spPr bwMode="auto">
            <a:xfrm>
              <a:off x="1248" y="3072"/>
              <a:ext cx="480" cy="48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5" name="AutoShape 9"/>
            <p:cNvSpPr>
              <a:spLocks noChangeArrowheads="1"/>
            </p:cNvSpPr>
            <p:nvPr/>
          </p:nvSpPr>
          <p:spPr bwMode="auto">
            <a:xfrm>
              <a:off x="1392" y="3504"/>
              <a:ext cx="240" cy="336"/>
            </a:xfrm>
            <a:prstGeom prst="upArrow">
              <a:avLst>
                <a:gd name="adj1" fmla="val 50000"/>
                <a:gd name="adj2" fmla="val 35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6" name="Text Box 10"/>
            <p:cNvSpPr txBox="1">
              <a:spLocks noChangeArrowheads="1"/>
            </p:cNvSpPr>
            <p:nvPr/>
          </p:nvSpPr>
          <p:spPr bwMode="auto">
            <a:xfrm>
              <a:off x="1728" y="3168"/>
              <a:ext cx="46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Town</a:t>
              </a:r>
            </a:p>
          </p:txBody>
        </p:sp>
      </p:grpSp>
      <p:grpSp>
        <p:nvGrpSpPr>
          <p:cNvPr id="761867" name="Group 11"/>
          <p:cNvGrpSpPr>
            <a:grpSpLocks/>
          </p:cNvGrpSpPr>
          <p:nvPr/>
        </p:nvGrpSpPr>
        <p:grpSpPr bwMode="auto">
          <a:xfrm>
            <a:off x="1828800" y="3352800"/>
            <a:ext cx="2312988" cy="1600200"/>
            <a:chOff x="1152" y="2112"/>
            <a:chExt cx="1457" cy="1008"/>
          </a:xfrm>
        </p:grpSpPr>
        <p:sp>
          <p:nvSpPr>
            <p:cNvPr id="761868" name="Oval 12"/>
            <p:cNvSpPr>
              <a:spLocks noChangeArrowheads="1"/>
            </p:cNvSpPr>
            <p:nvPr/>
          </p:nvSpPr>
          <p:spPr bwMode="auto">
            <a:xfrm>
              <a:off x="1152" y="2112"/>
              <a:ext cx="672" cy="672"/>
            </a:xfrm>
            <a:prstGeom prst="ellipse">
              <a:avLst/>
            </a:prstGeom>
            <a:solidFill>
              <a:srgbClr val="8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69" name="AutoShape 13"/>
            <p:cNvSpPr>
              <a:spLocks noChangeArrowheads="1"/>
            </p:cNvSpPr>
            <p:nvPr/>
          </p:nvSpPr>
          <p:spPr bwMode="auto">
            <a:xfrm>
              <a:off x="1344" y="273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0" name="Text Box 14"/>
            <p:cNvSpPr txBox="1">
              <a:spLocks noChangeArrowheads="1"/>
            </p:cNvSpPr>
            <p:nvPr/>
          </p:nvSpPr>
          <p:spPr bwMode="auto">
            <a:xfrm>
              <a:off x="1821" y="2256"/>
              <a:ext cx="78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Provincial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capital</a:t>
              </a:r>
            </a:p>
          </p:txBody>
        </p:sp>
      </p:grpSp>
      <p:grpSp>
        <p:nvGrpSpPr>
          <p:cNvPr id="761871" name="Group 15"/>
          <p:cNvGrpSpPr>
            <a:grpSpLocks/>
          </p:cNvGrpSpPr>
          <p:nvPr/>
        </p:nvGrpSpPr>
        <p:grpSpPr bwMode="auto">
          <a:xfrm>
            <a:off x="1752600" y="1828800"/>
            <a:ext cx="2133600" cy="1600200"/>
            <a:chOff x="1104" y="1152"/>
            <a:chExt cx="1344" cy="1008"/>
          </a:xfrm>
        </p:grpSpPr>
        <p:sp>
          <p:nvSpPr>
            <p:cNvPr id="761872" name="Oval 16"/>
            <p:cNvSpPr>
              <a:spLocks noChangeArrowheads="1"/>
            </p:cNvSpPr>
            <p:nvPr/>
          </p:nvSpPr>
          <p:spPr bwMode="auto">
            <a:xfrm>
              <a:off x="1104" y="1152"/>
              <a:ext cx="768" cy="768"/>
            </a:xfrm>
            <a:prstGeom prst="ellipse">
              <a:avLst/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3" name="AutoShape 17"/>
            <p:cNvSpPr>
              <a:spLocks noChangeArrowheads="1"/>
            </p:cNvSpPr>
            <p:nvPr/>
          </p:nvSpPr>
          <p:spPr bwMode="auto">
            <a:xfrm>
              <a:off x="1344" y="177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1874" name="Text Box 18"/>
            <p:cNvSpPr txBox="1">
              <a:spLocks noChangeArrowheads="1"/>
            </p:cNvSpPr>
            <p:nvPr/>
          </p:nvSpPr>
          <p:spPr bwMode="auto">
            <a:xfrm>
              <a:off x="1861" y="1392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Capital</a:t>
              </a:r>
            </a:p>
          </p:txBody>
        </p:sp>
      </p:grpSp>
      <p:sp>
        <p:nvSpPr>
          <p:cNvPr id="761875" name="AutoShape 19"/>
          <p:cNvSpPr>
            <a:spLocks noChangeArrowheads="1"/>
          </p:cNvSpPr>
          <p:nvPr/>
        </p:nvSpPr>
        <p:spPr bwMode="auto">
          <a:xfrm>
            <a:off x="1219200" y="2057400"/>
            <a:ext cx="381000" cy="4495800"/>
          </a:xfrm>
          <a:prstGeom prst="upArrow">
            <a:avLst>
              <a:gd name="adj1" fmla="val 50000"/>
              <a:gd name="adj2" fmla="val 295000"/>
            </a:avLst>
          </a:prstGeom>
          <a:gradFill rotWithShape="0">
            <a:gsLst>
              <a:gs pos="0">
                <a:srgbClr val="00FF00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1876" name="Text Box 20"/>
          <p:cNvSpPr txBox="1">
            <a:spLocks noChangeArrowheads="1"/>
          </p:cNvSpPr>
          <p:nvPr/>
        </p:nvSpPr>
        <p:spPr bwMode="auto">
          <a:xfrm rot="-5400000">
            <a:off x="-603355" y="4471164"/>
            <a:ext cx="3127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Impact" pitchFamily="34" charset="0"/>
              </a:rPr>
              <a:t>Opportunities / Competition</a:t>
            </a:r>
          </a:p>
        </p:txBody>
      </p:sp>
      <p:grpSp>
        <p:nvGrpSpPr>
          <p:cNvPr id="761877" name="Group 21"/>
          <p:cNvGrpSpPr>
            <a:grpSpLocks/>
          </p:cNvGrpSpPr>
          <p:nvPr/>
        </p:nvGrpSpPr>
        <p:grpSpPr bwMode="auto">
          <a:xfrm>
            <a:off x="2514600" y="1371600"/>
            <a:ext cx="1712913" cy="838200"/>
            <a:chOff x="1584" y="864"/>
            <a:chExt cx="1079" cy="528"/>
          </a:xfrm>
        </p:grpSpPr>
        <p:sp>
          <p:nvSpPr>
            <p:cNvPr id="761878" name="AutoShape 22"/>
            <p:cNvSpPr>
              <a:spLocks noChangeArrowheads="1"/>
            </p:cNvSpPr>
            <p:nvPr/>
          </p:nvSpPr>
          <p:spPr bwMode="auto">
            <a:xfrm rot="2700000">
              <a:off x="1632" y="1056"/>
              <a:ext cx="288" cy="384"/>
            </a:xfrm>
            <a:prstGeom prst="upArrow">
              <a:avLst>
                <a:gd name="adj1" fmla="val 54167"/>
                <a:gd name="adj2" fmla="val 42012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1879" name="Text Box 23"/>
            <p:cNvSpPr txBox="1">
              <a:spLocks noChangeArrowheads="1"/>
            </p:cNvSpPr>
            <p:nvPr/>
          </p:nvSpPr>
          <p:spPr bwMode="auto">
            <a:xfrm>
              <a:off x="1680" y="864"/>
              <a:ext cx="9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International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35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275138" y="1447800"/>
            <a:ext cx="4716462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Chain migrations</a:t>
            </a:r>
          </a:p>
          <a:p>
            <a:pPr lvl="1"/>
            <a:r>
              <a:rPr lang="en-US" sz="1800" dirty="0"/>
              <a:t>A major source of information about potential destinations comes by word of mouth from family and friends.</a:t>
            </a:r>
          </a:p>
          <a:p>
            <a:pPr lvl="1"/>
            <a:r>
              <a:rPr lang="en-US" sz="1800" dirty="0"/>
              <a:t>Involves the sequential migration of kinship or friendship groups.</a:t>
            </a:r>
          </a:p>
          <a:p>
            <a:pPr lvl="1"/>
            <a:r>
              <a:rPr lang="en-US" sz="1800" dirty="0"/>
              <a:t>Very common in the Third World.</a:t>
            </a:r>
          </a:p>
          <a:p>
            <a:pPr lvl="1"/>
            <a:r>
              <a:rPr lang="en-US" sz="1800" dirty="0"/>
              <a:t>Initially, one or two may go, usually the most motivated, best educated.</a:t>
            </a:r>
          </a:p>
          <a:p>
            <a:pPr lvl="1"/>
            <a:r>
              <a:rPr lang="en-US" sz="1800" dirty="0"/>
              <a:t>Encourages a few more relatives or friends to follow.</a:t>
            </a:r>
          </a:p>
          <a:p>
            <a:pPr lvl="2"/>
            <a:r>
              <a:rPr lang="en-US" sz="1600" dirty="0"/>
              <a:t>Rely upon them to teach the “ropes” in the new situation, get leads on jobs, etc.</a:t>
            </a:r>
          </a:p>
          <a:p>
            <a:pPr lvl="1"/>
            <a:r>
              <a:rPr lang="en-US" sz="1800" dirty="0"/>
              <a:t>Eventually, larger numbers will follow this same pattern.</a:t>
            </a:r>
          </a:p>
          <a:p>
            <a:pPr lvl="1"/>
            <a:r>
              <a:rPr lang="en-US" sz="1800" dirty="0"/>
              <a:t>Will often replicate the familiar network of the home region.</a:t>
            </a:r>
          </a:p>
          <a:p>
            <a:pPr lvl="1"/>
            <a:r>
              <a:rPr lang="en-US" sz="1800" dirty="0"/>
              <a:t>Many large Third World cities have such residential patterns.</a:t>
            </a:r>
          </a:p>
        </p:txBody>
      </p:sp>
      <p:sp>
        <p:nvSpPr>
          <p:cNvPr id="762885" name="Oval 5"/>
          <p:cNvSpPr>
            <a:spLocks noChangeArrowheads="1"/>
          </p:cNvSpPr>
          <p:nvPr/>
        </p:nvSpPr>
        <p:spPr bwMode="auto">
          <a:xfrm>
            <a:off x="1470025" y="1676400"/>
            <a:ext cx="2743200" cy="2590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2886" name="Text Box 6"/>
          <p:cNvSpPr txBox="1">
            <a:spLocks noChangeArrowheads="1"/>
          </p:cNvSpPr>
          <p:nvPr/>
        </p:nvSpPr>
        <p:spPr bwMode="auto">
          <a:xfrm>
            <a:off x="2432708" y="2084388"/>
            <a:ext cx="6781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 b="0">
                <a:latin typeface="Impact" pitchFamily="34" charset="0"/>
              </a:rPr>
              <a:t>City</a:t>
            </a:r>
          </a:p>
        </p:txBody>
      </p:sp>
      <p:grpSp>
        <p:nvGrpSpPr>
          <p:cNvPr id="762887" name="Group 7"/>
          <p:cNvGrpSpPr>
            <a:grpSpLocks/>
          </p:cNvGrpSpPr>
          <p:nvPr/>
        </p:nvGrpSpPr>
        <p:grpSpPr bwMode="auto">
          <a:xfrm>
            <a:off x="1368425" y="3124200"/>
            <a:ext cx="1098550" cy="3513138"/>
            <a:chOff x="862" y="1968"/>
            <a:chExt cx="692" cy="2213"/>
          </a:xfrm>
        </p:grpSpPr>
        <p:sp>
          <p:nvSpPr>
            <p:cNvPr id="762888" name="Oval 8"/>
            <p:cNvSpPr>
              <a:spLocks noChangeArrowheads="1"/>
            </p:cNvSpPr>
            <p:nvPr/>
          </p:nvSpPr>
          <p:spPr bwMode="auto">
            <a:xfrm>
              <a:off x="1070" y="3168"/>
              <a:ext cx="480" cy="480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89" name="Oval 9"/>
            <p:cNvSpPr>
              <a:spLocks noChangeArrowheads="1"/>
            </p:cNvSpPr>
            <p:nvPr/>
          </p:nvSpPr>
          <p:spPr bwMode="auto">
            <a:xfrm>
              <a:off x="1118" y="1968"/>
              <a:ext cx="336" cy="336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0" name="Text Box 10"/>
            <p:cNvSpPr txBox="1">
              <a:spLocks noChangeArrowheads="1"/>
            </p:cNvSpPr>
            <p:nvPr/>
          </p:nvSpPr>
          <p:spPr bwMode="auto">
            <a:xfrm>
              <a:off x="862" y="3696"/>
              <a:ext cx="69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Village /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Region A</a:t>
              </a:r>
            </a:p>
          </p:txBody>
        </p:sp>
        <p:sp>
          <p:nvSpPr>
            <p:cNvPr id="762891" name="Line 11"/>
            <p:cNvSpPr>
              <a:spLocks noChangeShapeType="1"/>
            </p:cNvSpPr>
            <p:nvPr/>
          </p:nvSpPr>
          <p:spPr bwMode="auto">
            <a:xfrm flipH="1" flipV="1">
              <a:off x="1262" y="2352"/>
              <a:ext cx="48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  <p:grpSp>
        <p:nvGrpSpPr>
          <p:cNvPr id="762892" name="Group 12"/>
          <p:cNvGrpSpPr>
            <a:grpSpLocks/>
          </p:cNvGrpSpPr>
          <p:nvPr/>
        </p:nvGrpSpPr>
        <p:grpSpPr bwMode="auto">
          <a:xfrm>
            <a:off x="3262313" y="2438400"/>
            <a:ext cx="1109662" cy="4198938"/>
            <a:chOff x="2055" y="1536"/>
            <a:chExt cx="699" cy="2645"/>
          </a:xfrm>
        </p:grpSpPr>
        <p:sp>
          <p:nvSpPr>
            <p:cNvPr id="762893" name="Oval 13"/>
            <p:cNvSpPr>
              <a:spLocks noChangeArrowheads="1"/>
            </p:cNvSpPr>
            <p:nvPr/>
          </p:nvSpPr>
          <p:spPr bwMode="auto">
            <a:xfrm>
              <a:off x="2126" y="3168"/>
              <a:ext cx="480" cy="48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4" name="Oval 14"/>
            <p:cNvSpPr>
              <a:spLocks noChangeArrowheads="1"/>
            </p:cNvSpPr>
            <p:nvPr/>
          </p:nvSpPr>
          <p:spPr bwMode="auto">
            <a:xfrm>
              <a:off x="2174" y="1536"/>
              <a:ext cx="336" cy="33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2895" name="Text Box 15"/>
            <p:cNvSpPr txBox="1">
              <a:spLocks noChangeArrowheads="1"/>
            </p:cNvSpPr>
            <p:nvPr/>
          </p:nvSpPr>
          <p:spPr bwMode="auto">
            <a:xfrm>
              <a:off x="2055" y="3696"/>
              <a:ext cx="699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Village /</a:t>
              </a:r>
            </a:p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Region B</a:t>
              </a:r>
            </a:p>
          </p:txBody>
        </p:sp>
        <p:sp>
          <p:nvSpPr>
            <p:cNvPr id="762896" name="Line 16"/>
            <p:cNvSpPr>
              <a:spLocks noChangeShapeType="1"/>
            </p:cNvSpPr>
            <p:nvPr/>
          </p:nvSpPr>
          <p:spPr bwMode="auto">
            <a:xfrm flipH="1" flipV="1">
              <a:off x="2318" y="1968"/>
              <a:ext cx="48" cy="115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0430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World Population 1804-2054 (in billions)</a:t>
            </a:r>
          </a:p>
        </p:txBody>
      </p:sp>
      <p:graphicFrame>
        <p:nvGraphicFramePr>
          <p:cNvPr id="46489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1447800"/>
          <a:ext cx="8153400" cy="525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Chart" r:id="rId4" imgW="7772408" imgH="4752990" progId="MSGraph.Chart.8">
                  <p:embed followColorScheme="full"/>
                </p:oleObj>
              </mc:Choice>
              <mc:Fallback>
                <p:oleObj name="Chart" r:id="rId4" imgW="7772408" imgH="47529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47800"/>
                        <a:ext cx="8153400" cy="525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4910" name="Group 14"/>
          <p:cNvGrpSpPr>
            <a:grpSpLocks/>
          </p:cNvGrpSpPr>
          <p:nvPr/>
        </p:nvGrpSpPr>
        <p:grpSpPr bwMode="auto">
          <a:xfrm>
            <a:off x="2863850" y="2219325"/>
            <a:ext cx="4867275" cy="3086100"/>
            <a:chOff x="1804" y="1398"/>
            <a:chExt cx="3066" cy="1944"/>
          </a:xfrm>
        </p:grpSpPr>
        <p:sp>
          <p:nvSpPr>
            <p:cNvPr id="464902" name="Text Box 6"/>
            <p:cNvSpPr txBox="1">
              <a:spLocks noChangeArrowheads="1"/>
            </p:cNvSpPr>
            <p:nvPr/>
          </p:nvSpPr>
          <p:spPr bwMode="auto">
            <a:xfrm>
              <a:off x="1804" y="3129"/>
              <a:ext cx="60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127 years</a:t>
              </a:r>
            </a:p>
          </p:txBody>
        </p:sp>
        <p:sp>
          <p:nvSpPr>
            <p:cNvPr id="464903" name="Text Box 7"/>
            <p:cNvSpPr txBox="1">
              <a:spLocks noChangeArrowheads="1"/>
            </p:cNvSpPr>
            <p:nvPr/>
          </p:nvSpPr>
          <p:spPr bwMode="auto">
            <a:xfrm>
              <a:off x="2753" y="2934"/>
              <a:ext cx="573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33 years</a:t>
              </a:r>
            </a:p>
          </p:txBody>
        </p:sp>
        <p:sp>
          <p:nvSpPr>
            <p:cNvPr id="464904" name="Text Box 8"/>
            <p:cNvSpPr txBox="1">
              <a:spLocks noChangeArrowheads="1"/>
            </p:cNvSpPr>
            <p:nvPr/>
          </p:nvSpPr>
          <p:spPr bwMode="auto">
            <a:xfrm>
              <a:off x="3098" y="2742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14 years</a:t>
              </a:r>
            </a:p>
          </p:txBody>
        </p:sp>
        <p:sp>
          <p:nvSpPr>
            <p:cNvPr id="464905" name="Text Box 9"/>
            <p:cNvSpPr txBox="1">
              <a:spLocks noChangeArrowheads="1"/>
            </p:cNvSpPr>
            <p:nvPr/>
          </p:nvSpPr>
          <p:spPr bwMode="auto">
            <a:xfrm>
              <a:off x="3305" y="2454"/>
              <a:ext cx="55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13 years</a:t>
              </a:r>
            </a:p>
          </p:txBody>
        </p:sp>
        <p:sp>
          <p:nvSpPr>
            <p:cNvPr id="464906" name="Text Box 10"/>
            <p:cNvSpPr txBox="1">
              <a:spLocks noChangeArrowheads="1"/>
            </p:cNvSpPr>
            <p:nvPr/>
          </p:nvSpPr>
          <p:spPr bwMode="auto">
            <a:xfrm>
              <a:off x="3502" y="2176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12 years</a:t>
              </a:r>
            </a:p>
          </p:txBody>
        </p:sp>
        <p:sp>
          <p:nvSpPr>
            <p:cNvPr id="464907" name="Text Box 11"/>
            <p:cNvSpPr txBox="1">
              <a:spLocks noChangeArrowheads="1"/>
            </p:cNvSpPr>
            <p:nvPr/>
          </p:nvSpPr>
          <p:spPr bwMode="auto">
            <a:xfrm>
              <a:off x="3722" y="1926"/>
              <a:ext cx="55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14 years</a:t>
              </a:r>
            </a:p>
          </p:txBody>
        </p:sp>
        <p:sp>
          <p:nvSpPr>
            <p:cNvPr id="464908" name="Text Box 12"/>
            <p:cNvSpPr txBox="1">
              <a:spLocks noChangeArrowheads="1"/>
            </p:cNvSpPr>
            <p:nvPr/>
          </p:nvSpPr>
          <p:spPr bwMode="auto">
            <a:xfrm>
              <a:off x="3933" y="1648"/>
              <a:ext cx="555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15 years</a:t>
              </a:r>
            </a:p>
          </p:txBody>
        </p:sp>
        <p:sp>
          <p:nvSpPr>
            <p:cNvPr id="464909" name="Text Box 13"/>
            <p:cNvSpPr txBox="1">
              <a:spLocks noChangeArrowheads="1"/>
            </p:cNvSpPr>
            <p:nvPr/>
          </p:nvSpPr>
          <p:spPr bwMode="auto">
            <a:xfrm>
              <a:off x="4300" y="1398"/>
              <a:ext cx="57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1600" b="0" dirty="0">
                  <a:solidFill>
                    <a:schemeClr val="tx1"/>
                  </a:solidFill>
                  <a:latin typeface="Impact" pitchFamily="34" charset="0"/>
                </a:rPr>
                <a:t>26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502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6050" y="1447800"/>
            <a:ext cx="5035550" cy="5257800"/>
          </a:xfrm>
        </p:spPr>
        <p:txBody>
          <a:bodyPr/>
          <a:lstStyle/>
          <a:p>
            <a:r>
              <a:rPr lang="en-US" sz="2400"/>
              <a:t>Distance - decay factor</a:t>
            </a:r>
          </a:p>
          <a:p>
            <a:pPr lvl="1"/>
            <a:r>
              <a:rPr lang="en-US" sz="2000"/>
              <a:t>Inverse relationship between:</a:t>
            </a:r>
          </a:p>
          <a:p>
            <a:pPr lvl="2"/>
            <a:r>
              <a:rPr lang="en-US" sz="1800"/>
              <a:t>Distance separating two places.</a:t>
            </a:r>
          </a:p>
          <a:p>
            <a:pPr lvl="2"/>
            <a:r>
              <a:rPr lang="en-US" sz="1800"/>
              <a:t>Amount of information received by each about the other.</a:t>
            </a:r>
          </a:p>
          <a:p>
            <a:pPr lvl="2"/>
            <a:r>
              <a:rPr lang="en-US" sz="1800"/>
              <a:t>Information decreases as distance increases.</a:t>
            </a:r>
          </a:p>
          <a:p>
            <a:pPr lvl="1"/>
            <a:r>
              <a:rPr lang="en-US" sz="2000"/>
              <a:t>Direct relationship between</a:t>
            </a:r>
          </a:p>
          <a:p>
            <a:pPr lvl="2"/>
            <a:r>
              <a:rPr lang="en-US" sz="1800"/>
              <a:t>Population size.</a:t>
            </a:r>
          </a:p>
          <a:p>
            <a:pPr lvl="2"/>
            <a:r>
              <a:rPr lang="en-US" sz="1800"/>
              <a:t>Information generated.</a:t>
            </a:r>
          </a:p>
          <a:p>
            <a:pPr lvl="1"/>
            <a:r>
              <a:rPr lang="en-US" sz="2000"/>
              <a:t>Closer destinations may often have an advantage. </a:t>
            </a:r>
          </a:p>
          <a:p>
            <a:pPr lvl="1"/>
            <a:r>
              <a:rPr lang="en-US" sz="2000"/>
              <a:t>Population size can often overcome distance decay.</a:t>
            </a:r>
          </a:p>
          <a:p>
            <a:pPr lvl="1"/>
            <a:r>
              <a:rPr lang="en-US" sz="2000"/>
              <a:t>A larger city can overcome distance decay and pull in migrants from wider areas. </a:t>
            </a:r>
          </a:p>
        </p:txBody>
      </p:sp>
      <p:sp>
        <p:nvSpPr>
          <p:cNvPr id="764933" name="Oval 5"/>
          <p:cNvSpPr>
            <a:spLocks noChangeArrowheads="1"/>
          </p:cNvSpPr>
          <p:nvPr/>
        </p:nvSpPr>
        <p:spPr bwMode="auto">
          <a:xfrm>
            <a:off x="1600200" y="1524000"/>
            <a:ext cx="2263775" cy="213836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4" name="Oval 6"/>
          <p:cNvSpPr>
            <a:spLocks noChangeArrowheads="1"/>
          </p:cNvSpPr>
          <p:nvPr/>
        </p:nvSpPr>
        <p:spPr bwMode="auto">
          <a:xfrm>
            <a:off x="1600200" y="4419600"/>
            <a:ext cx="762000" cy="7620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5" name="Oval 7"/>
          <p:cNvSpPr>
            <a:spLocks noChangeArrowheads="1"/>
          </p:cNvSpPr>
          <p:nvPr/>
        </p:nvSpPr>
        <p:spPr bwMode="auto">
          <a:xfrm>
            <a:off x="3352800" y="5791200"/>
            <a:ext cx="762000" cy="7620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4936" name="AutoShape 8"/>
          <p:cNvSpPr>
            <a:spLocks noChangeArrowheads="1"/>
          </p:cNvSpPr>
          <p:nvPr/>
        </p:nvSpPr>
        <p:spPr bwMode="auto">
          <a:xfrm rot="-6346984">
            <a:off x="2003425" y="4505325"/>
            <a:ext cx="2667000" cy="336550"/>
          </a:xfrm>
          <a:prstGeom prst="leftRightArrow">
            <a:avLst>
              <a:gd name="adj1" fmla="val 50000"/>
              <a:gd name="adj2" fmla="val 15849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64937" name="Group 9"/>
          <p:cNvGrpSpPr>
            <a:grpSpLocks/>
          </p:cNvGrpSpPr>
          <p:nvPr/>
        </p:nvGrpSpPr>
        <p:grpSpPr bwMode="auto">
          <a:xfrm>
            <a:off x="533400" y="3200400"/>
            <a:ext cx="2209800" cy="1676400"/>
            <a:chOff x="336" y="2016"/>
            <a:chExt cx="1392" cy="1056"/>
          </a:xfrm>
        </p:grpSpPr>
        <p:sp>
          <p:nvSpPr>
            <p:cNvPr id="764938" name="AutoShape 10"/>
            <p:cNvSpPr>
              <a:spLocks noChangeArrowheads="1"/>
            </p:cNvSpPr>
            <p:nvPr/>
          </p:nvSpPr>
          <p:spPr bwMode="auto">
            <a:xfrm rot="-4408082">
              <a:off x="840" y="2184"/>
              <a:ext cx="1056" cy="720"/>
            </a:xfrm>
            <a:prstGeom prst="leftRightArrow">
              <a:avLst>
                <a:gd name="adj1" fmla="val 50000"/>
                <a:gd name="adj2" fmla="val 29333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4939" name="Text Box 11"/>
            <p:cNvSpPr txBox="1">
              <a:spLocks noChangeArrowheads="1"/>
            </p:cNvSpPr>
            <p:nvPr/>
          </p:nvSpPr>
          <p:spPr bwMode="auto">
            <a:xfrm>
              <a:off x="336" y="2304"/>
              <a:ext cx="8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Information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85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Freeform 2"/>
          <p:cNvSpPr>
            <a:spLocks/>
          </p:cNvSpPr>
          <p:nvPr/>
        </p:nvSpPr>
        <p:spPr bwMode="auto">
          <a:xfrm>
            <a:off x="1600200" y="1524000"/>
            <a:ext cx="2819400" cy="5029200"/>
          </a:xfrm>
          <a:custGeom>
            <a:avLst/>
            <a:gdLst>
              <a:gd name="T0" fmla="*/ 96 w 1776"/>
              <a:gd name="T1" fmla="*/ 1920 h 3168"/>
              <a:gd name="T2" fmla="*/ 96 w 1776"/>
              <a:gd name="T3" fmla="*/ 1200 h 3168"/>
              <a:gd name="T4" fmla="*/ 288 w 1776"/>
              <a:gd name="T5" fmla="*/ 768 h 3168"/>
              <a:gd name="T6" fmla="*/ 96 w 1776"/>
              <a:gd name="T7" fmla="*/ 336 h 3168"/>
              <a:gd name="T8" fmla="*/ 432 w 1776"/>
              <a:gd name="T9" fmla="*/ 48 h 3168"/>
              <a:gd name="T10" fmla="*/ 1200 w 1776"/>
              <a:gd name="T11" fmla="*/ 0 h 3168"/>
              <a:gd name="T12" fmla="*/ 1584 w 1776"/>
              <a:gd name="T13" fmla="*/ 480 h 3168"/>
              <a:gd name="T14" fmla="*/ 1152 w 1776"/>
              <a:gd name="T15" fmla="*/ 624 h 3168"/>
              <a:gd name="T16" fmla="*/ 1152 w 1776"/>
              <a:gd name="T17" fmla="*/ 1056 h 3168"/>
              <a:gd name="T18" fmla="*/ 1728 w 1776"/>
              <a:gd name="T19" fmla="*/ 1296 h 3168"/>
              <a:gd name="T20" fmla="*/ 1776 w 1776"/>
              <a:gd name="T21" fmla="*/ 1728 h 3168"/>
              <a:gd name="T22" fmla="*/ 1680 w 1776"/>
              <a:gd name="T23" fmla="*/ 2352 h 3168"/>
              <a:gd name="T24" fmla="*/ 1152 w 1776"/>
              <a:gd name="T25" fmla="*/ 2208 h 3168"/>
              <a:gd name="T26" fmla="*/ 912 w 1776"/>
              <a:gd name="T27" fmla="*/ 2832 h 3168"/>
              <a:gd name="T28" fmla="*/ 192 w 1776"/>
              <a:gd name="T29" fmla="*/ 3168 h 3168"/>
              <a:gd name="T30" fmla="*/ 0 w 1776"/>
              <a:gd name="T31" fmla="*/ 2784 h 3168"/>
              <a:gd name="T32" fmla="*/ 240 w 1776"/>
              <a:gd name="T33" fmla="*/ 2256 h 3168"/>
              <a:gd name="T34" fmla="*/ 96 w 1776"/>
              <a:gd name="T35" fmla="*/ 1920 h 3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6" h="3168">
                <a:moveTo>
                  <a:pt x="96" y="1920"/>
                </a:moveTo>
                <a:lnTo>
                  <a:pt x="96" y="1200"/>
                </a:lnTo>
                <a:lnTo>
                  <a:pt x="288" y="768"/>
                </a:lnTo>
                <a:lnTo>
                  <a:pt x="96" y="336"/>
                </a:lnTo>
                <a:lnTo>
                  <a:pt x="432" y="48"/>
                </a:lnTo>
                <a:lnTo>
                  <a:pt x="1200" y="0"/>
                </a:lnTo>
                <a:lnTo>
                  <a:pt x="1584" y="480"/>
                </a:lnTo>
                <a:lnTo>
                  <a:pt x="1152" y="624"/>
                </a:lnTo>
                <a:lnTo>
                  <a:pt x="1152" y="1056"/>
                </a:lnTo>
                <a:lnTo>
                  <a:pt x="1728" y="1296"/>
                </a:lnTo>
                <a:lnTo>
                  <a:pt x="1776" y="1728"/>
                </a:lnTo>
                <a:lnTo>
                  <a:pt x="1680" y="2352"/>
                </a:lnTo>
                <a:lnTo>
                  <a:pt x="1152" y="2208"/>
                </a:lnTo>
                <a:lnTo>
                  <a:pt x="912" y="2832"/>
                </a:lnTo>
                <a:lnTo>
                  <a:pt x="192" y="3168"/>
                </a:lnTo>
                <a:lnTo>
                  <a:pt x="0" y="2784"/>
                </a:lnTo>
                <a:lnTo>
                  <a:pt x="240" y="2256"/>
                </a:lnTo>
                <a:lnTo>
                  <a:pt x="96" y="192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6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35475" y="1447800"/>
            <a:ext cx="4556125" cy="5257800"/>
          </a:xfrm>
        </p:spPr>
        <p:txBody>
          <a:bodyPr/>
          <a:lstStyle/>
          <a:p>
            <a:r>
              <a:rPr lang="en-US" sz="2400"/>
              <a:t>Migration field</a:t>
            </a:r>
          </a:p>
          <a:p>
            <a:pPr lvl="1"/>
            <a:r>
              <a:rPr lang="en-US" sz="2000"/>
              <a:t>Area from which a destination draws its migrants.</a:t>
            </a:r>
          </a:p>
          <a:p>
            <a:pPr lvl="1"/>
            <a:r>
              <a:rPr lang="en-US" sz="2000"/>
              <a:t>Closely related to the distance-decay factor.</a:t>
            </a:r>
          </a:p>
          <a:p>
            <a:pPr lvl="1"/>
            <a:r>
              <a:rPr lang="en-US" sz="2000"/>
              <a:t>Larger cities have much more extensive migration fields than do smaller ones.</a:t>
            </a:r>
          </a:p>
          <a:p>
            <a:pPr lvl="2"/>
            <a:r>
              <a:rPr lang="en-US" sz="1800"/>
              <a:t>Burlington, VT: The region and the State.</a:t>
            </a:r>
          </a:p>
          <a:p>
            <a:pPr lvl="2"/>
            <a:r>
              <a:rPr lang="en-US" sz="1800"/>
              <a:t>New York: The world.</a:t>
            </a:r>
          </a:p>
        </p:txBody>
      </p:sp>
      <p:sp>
        <p:nvSpPr>
          <p:cNvPr id="766982" name="Oval 6"/>
          <p:cNvSpPr>
            <a:spLocks noChangeArrowheads="1"/>
          </p:cNvSpPr>
          <p:nvPr/>
        </p:nvSpPr>
        <p:spPr bwMode="auto">
          <a:xfrm>
            <a:off x="2362200" y="3276600"/>
            <a:ext cx="762000" cy="762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766983" name="Group 7"/>
          <p:cNvGrpSpPr>
            <a:grpSpLocks/>
          </p:cNvGrpSpPr>
          <p:nvPr/>
        </p:nvGrpSpPr>
        <p:grpSpPr bwMode="auto">
          <a:xfrm>
            <a:off x="1828800" y="1752600"/>
            <a:ext cx="2438400" cy="4419600"/>
            <a:chOff x="1152" y="1104"/>
            <a:chExt cx="1536" cy="2784"/>
          </a:xfrm>
        </p:grpSpPr>
        <p:sp>
          <p:nvSpPr>
            <p:cNvPr id="766984" name="Line 8"/>
            <p:cNvSpPr>
              <a:spLocks noChangeShapeType="1"/>
            </p:cNvSpPr>
            <p:nvPr/>
          </p:nvSpPr>
          <p:spPr bwMode="auto">
            <a:xfrm flipV="1">
              <a:off x="1296" y="2400"/>
              <a:ext cx="384" cy="14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5" name="Line 9"/>
            <p:cNvSpPr>
              <a:spLocks noChangeShapeType="1"/>
            </p:cNvSpPr>
            <p:nvPr/>
          </p:nvSpPr>
          <p:spPr bwMode="auto">
            <a:xfrm flipH="1" flipV="1">
              <a:off x="1824" y="2400"/>
              <a:ext cx="672" cy="72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6" name="Line 10"/>
            <p:cNvSpPr>
              <a:spLocks noChangeShapeType="1"/>
            </p:cNvSpPr>
            <p:nvPr/>
          </p:nvSpPr>
          <p:spPr bwMode="auto">
            <a:xfrm flipH="1">
              <a:off x="1824" y="1104"/>
              <a:ext cx="336" cy="11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7" name="Line 11"/>
            <p:cNvSpPr>
              <a:spLocks noChangeShapeType="1"/>
            </p:cNvSpPr>
            <p:nvPr/>
          </p:nvSpPr>
          <p:spPr bwMode="auto">
            <a:xfrm>
              <a:off x="1344" y="1248"/>
              <a:ext cx="288" cy="100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8" name="Line 12"/>
            <p:cNvSpPr>
              <a:spLocks noChangeShapeType="1"/>
            </p:cNvSpPr>
            <p:nvPr/>
          </p:nvSpPr>
          <p:spPr bwMode="auto">
            <a:xfrm flipV="1">
              <a:off x="1152" y="2352"/>
              <a:ext cx="432" cy="9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66989" name="Line 13"/>
            <p:cNvSpPr>
              <a:spLocks noChangeShapeType="1"/>
            </p:cNvSpPr>
            <p:nvPr/>
          </p:nvSpPr>
          <p:spPr bwMode="auto">
            <a:xfrm flipH="1" flipV="1">
              <a:off x="1872" y="2304"/>
              <a:ext cx="816" cy="1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115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Concepts Linked to Migration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Fill-in migration</a:t>
            </a:r>
          </a:p>
          <a:p>
            <a:pPr lvl="1"/>
            <a:r>
              <a:rPr lang="en-US" sz="2000"/>
              <a:t>Pattern in which, as one group of migrants moves out of an area, another enters to take its place.</a:t>
            </a:r>
          </a:p>
          <a:p>
            <a:pPr lvl="1"/>
            <a:r>
              <a:rPr lang="en-US" sz="2000"/>
              <a:t>Often related to the improvement in welfare.</a:t>
            </a:r>
          </a:p>
          <a:p>
            <a:pPr lvl="1"/>
            <a:r>
              <a:rPr lang="en-US" sz="2000"/>
              <a:t>Occur in American major cities.</a:t>
            </a:r>
          </a:p>
        </p:txBody>
      </p:sp>
      <p:sp>
        <p:nvSpPr>
          <p:cNvPr id="769029" name="Oval 5"/>
          <p:cNvSpPr>
            <a:spLocks noChangeArrowheads="1"/>
          </p:cNvSpPr>
          <p:nvPr/>
        </p:nvSpPr>
        <p:spPr bwMode="auto">
          <a:xfrm>
            <a:off x="1600200" y="2362200"/>
            <a:ext cx="3505200" cy="35052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69030" name="Oval 6"/>
          <p:cNvSpPr>
            <a:spLocks noChangeArrowheads="1"/>
          </p:cNvSpPr>
          <p:nvPr/>
        </p:nvSpPr>
        <p:spPr bwMode="auto">
          <a:xfrm>
            <a:off x="2590800" y="3352800"/>
            <a:ext cx="1524000" cy="15240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2743200" y="3962400"/>
            <a:ext cx="12684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latin typeface="Impact" pitchFamily="34" charset="0"/>
              </a:rPr>
              <a:t>Downtown</a:t>
            </a:r>
          </a:p>
        </p:txBody>
      </p:sp>
      <p:sp>
        <p:nvSpPr>
          <p:cNvPr id="769032" name="Text Box 8"/>
          <p:cNvSpPr txBox="1">
            <a:spLocks noChangeArrowheads="1"/>
          </p:cNvSpPr>
          <p:nvPr/>
        </p:nvSpPr>
        <p:spPr bwMode="auto">
          <a:xfrm>
            <a:off x="2819400" y="5181600"/>
            <a:ext cx="1055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 b="0">
                <a:latin typeface="Impact" pitchFamily="34" charset="0"/>
              </a:rPr>
              <a:t>Suburbs</a:t>
            </a:r>
          </a:p>
        </p:txBody>
      </p:sp>
      <p:grpSp>
        <p:nvGrpSpPr>
          <p:cNvPr id="769033" name="Group 9"/>
          <p:cNvGrpSpPr>
            <a:grpSpLocks/>
          </p:cNvGrpSpPr>
          <p:nvPr/>
        </p:nvGrpSpPr>
        <p:grpSpPr bwMode="auto">
          <a:xfrm>
            <a:off x="1143000" y="1828800"/>
            <a:ext cx="2362200" cy="1981200"/>
            <a:chOff x="720" y="1152"/>
            <a:chExt cx="1488" cy="1248"/>
          </a:xfrm>
        </p:grpSpPr>
        <p:sp>
          <p:nvSpPr>
            <p:cNvPr id="769034" name="Freeform 10"/>
            <p:cNvSpPr>
              <a:spLocks/>
            </p:cNvSpPr>
            <p:nvPr/>
          </p:nvSpPr>
          <p:spPr bwMode="auto">
            <a:xfrm>
              <a:off x="1056" y="1440"/>
              <a:ext cx="1152" cy="960"/>
            </a:xfrm>
            <a:custGeom>
              <a:avLst/>
              <a:gdLst>
                <a:gd name="T0" fmla="*/ 0 w 1152"/>
                <a:gd name="T1" fmla="*/ 0 h 960"/>
                <a:gd name="T2" fmla="*/ 816 w 1152"/>
                <a:gd name="T3" fmla="*/ 288 h 960"/>
                <a:gd name="T4" fmla="*/ 1152 w 1152"/>
                <a:gd name="T5" fmla="*/ 96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2" h="960">
                  <a:moveTo>
                    <a:pt x="0" y="0"/>
                  </a:moveTo>
                  <a:cubicBezTo>
                    <a:pt x="312" y="64"/>
                    <a:pt x="624" y="128"/>
                    <a:pt x="816" y="288"/>
                  </a:cubicBezTo>
                  <a:cubicBezTo>
                    <a:pt x="1008" y="448"/>
                    <a:pt x="1080" y="704"/>
                    <a:pt x="1152" y="96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9035" name="Text Box 11"/>
            <p:cNvSpPr txBox="1">
              <a:spLocks noChangeArrowheads="1"/>
            </p:cNvSpPr>
            <p:nvPr/>
          </p:nvSpPr>
          <p:spPr bwMode="auto">
            <a:xfrm>
              <a:off x="720" y="1152"/>
              <a:ext cx="104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 b="0">
                  <a:solidFill>
                    <a:schemeClr val="tx1"/>
                  </a:solidFill>
                  <a:latin typeface="Impact" pitchFamily="34" charset="0"/>
                </a:rPr>
                <a:t>Migrant group</a:t>
              </a:r>
            </a:p>
          </p:txBody>
        </p:sp>
      </p:grpSp>
      <p:sp>
        <p:nvSpPr>
          <p:cNvPr id="769036" name="Freeform 12"/>
          <p:cNvSpPr>
            <a:spLocks/>
          </p:cNvSpPr>
          <p:nvPr/>
        </p:nvSpPr>
        <p:spPr bwMode="auto">
          <a:xfrm>
            <a:off x="3581400" y="3492500"/>
            <a:ext cx="762000" cy="317500"/>
          </a:xfrm>
          <a:custGeom>
            <a:avLst/>
            <a:gdLst>
              <a:gd name="T0" fmla="*/ 0 w 480"/>
              <a:gd name="T1" fmla="*/ 200 h 200"/>
              <a:gd name="T2" fmla="*/ 192 w 480"/>
              <a:gd name="T3" fmla="*/ 8 h 200"/>
              <a:gd name="T4" fmla="*/ 480 w 480"/>
              <a:gd name="T5" fmla="*/ 152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80" h="200">
                <a:moveTo>
                  <a:pt x="0" y="200"/>
                </a:moveTo>
                <a:cubicBezTo>
                  <a:pt x="56" y="108"/>
                  <a:pt x="112" y="16"/>
                  <a:pt x="192" y="8"/>
                </a:cubicBezTo>
                <a:cubicBezTo>
                  <a:pt x="272" y="0"/>
                  <a:pt x="376" y="76"/>
                  <a:pt x="480" y="152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grpSp>
        <p:nvGrpSpPr>
          <p:cNvPr id="769037" name="Group 13"/>
          <p:cNvGrpSpPr>
            <a:grpSpLocks/>
          </p:cNvGrpSpPr>
          <p:nvPr/>
        </p:nvGrpSpPr>
        <p:grpSpPr bwMode="auto">
          <a:xfrm>
            <a:off x="4038600" y="2819400"/>
            <a:ext cx="850900" cy="1524000"/>
            <a:chOff x="2544" y="1776"/>
            <a:chExt cx="536" cy="960"/>
          </a:xfrm>
        </p:grpSpPr>
        <p:sp>
          <p:nvSpPr>
            <p:cNvPr id="769038" name="Freeform 14"/>
            <p:cNvSpPr>
              <a:spLocks/>
            </p:cNvSpPr>
            <p:nvPr/>
          </p:nvSpPr>
          <p:spPr bwMode="auto">
            <a:xfrm rot="2909535">
              <a:off x="2740" y="2396"/>
              <a:ext cx="480" cy="200"/>
            </a:xfrm>
            <a:custGeom>
              <a:avLst/>
              <a:gdLst>
                <a:gd name="T0" fmla="*/ 0 w 480"/>
                <a:gd name="T1" fmla="*/ 200 h 200"/>
                <a:gd name="T2" fmla="*/ 192 w 480"/>
                <a:gd name="T3" fmla="*/ 8 h 200"/>
                <a:gd name="T4" fmla="*/ 480 w 480"/>
                <a:gd name="T5" fmla="*/ 15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200">
                  <a:moveTo>
                    <a:pt x="0" y="200"/>
                  </a:moveTo>
                  <a:cubicBezTo>
                    <a:pt x="56" y="108"/>
                    <a:pt x="112" y="16"/>
                    <a:pt x="192" y="8"/>
                  </a:cubicBezTo>
                  <a:cubicBezTo>
                    <a:pt x="272" y="0"/>
                    <a:pt x="376" y="76"/>
                    <a:pt x="480" y="152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769039" name="Freeform 15"/>
            <p:cNvSpPr>
              <a:spLocks/>
            </p:cNvSpPr>
            <p:nvPr/>
          </p:nvSpPr>
          <p:spPr bwMode="auto">
            <a:xfrm>
              <a:off x="2544" y="1776"/>
              <a:ext cx="328" cy="528"/>
            </a:xfrm>
            <a:custGeom>
              <a:avLst/>
              <a:gdLst>
                <a:gd name="T0" fmla="*/ 240 w 328"/>
                <a:gd name="T1" fmla="*/ 528 h 528"/>
                <a:gd name="T2" fmla="*/ 288 w 328"/>
                <a:gd name="T3" fmla="*/ 288 h 528"/>
                <a:gd name="T4" fmla="*/ 0 w 328"/>
                <a:gd name="T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8" h="528">
                  <a:moveTo>
                    <a:pt x="240" y="528"/>
                  </a:moveTo>
                  <a:cubicBezTo>
                    <a:pt x="284" y="452"/>
                    <a:pt x="328" y="376"/>
                    <a:pt x="288" y="288"/>
                  </a:cubicBezTo>
                  <a:cubicBezTo>
                    <a:pt x="248" y="200"/>
                    <a:pt x="124" y="100"/>
                    <a:pt x="0" y="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7887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200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54563" y="1447800"/>
            <a:ext cx="4237037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Emigration and immigration</a:t>
            </a:r>
          </a:p>
          <a:p>
            <a:pPr lvl="1"/>
            <a:r>
              <a:rPr lang="en-US" sz="2000" dirty="0"/>
              <a:t>Change in residence.</a:t>
            </a:r>
          </a:p>
          <a:p>
            <a:pPr lvl="1"/>
            <a:r>
              <a:rPr lang="en-US" sz="2000" dirty="0"/>
              <a:t>Relative to origin and destination.</a:t>
            </a:r>
          </a:p>
          <a:p>
            <a:r>
              <a:rPr lang="en-US" sz="2400" dirty="0"/>
              <a:t>Requires information on:</a:t>
            </a:r>
          </a:p>
          <a:p>
            <a:pPr lvl="1"/>
            <a:r>
              <a:rPr lang="en-US" sz="2000" dirty="0"/>
              <a:t>People and conditions.</a:t>
            </a:r>
          </a:p>
          <a:p>
            <a:pPr lvl="1"/>
            <a:r>
              <a:rPr lang="en-US" sz="2000" dirty="0"/>
              <a:t>Two different places.</a:t>
            </a:r>
          </a:p>
          <a:p>
            <a:pPr lvl="1"/>
            <a:r>
              <a:rPr lang="en-US" sz="2000" dirty="0"/>
              <a:t>Two different times.</a:t>
            </a:r>
          </a:p>
          <a:p>
            <a:r>
              <a:rPr lang="en-US" sz="2400" dirty="0"/>
              <a:t>Duration:</a:t>
            </a:r>
          </a:p>
          <a:p>
            <a:pPr lvl="1"/>
            <a:r>
              <a:rPr lang="en-US" sz="2000" dirty="0"/>
              <a:t>Permanent.</a:t>
            </a:r>
          </a:p>
          <a:p>
            <a:pPr lvl="1"/>
            <a:r>
              <a:rPr lang="en-US" sz="2000" dirty="0"/>
              <a:t>Seasonal / Temporary.</a:t>
            </a:r>
          </a:p>
          <a:p>
            <a:r>
              <a:rPr lang="en-US" sz="2400" dirty="0"/>
              <a:t>Choice / constraint:</a:t>
            </a:r>
          </a:p>
          <a:p>
            <a:pPr lvl="1"/>
            <a:r>
              <a:rPr lang="en-US" sz="2000" dirty="0"/>
              <a:t>Improve one’s life.</a:t>
            </a:r>
          </a:p>
          <a:p>
            <a:pPr lvl="1"/>
            <a:r>
              <a:rPr lang="en-US" sz="2000" dirty="0"/>
              <a:t>Leave inconvenient / threatening conditions.</a:t>
            </a:r>
          </a:p>
        </p:txBody>
      </p:sp>
      <p:sp>
        <p:nvSpPr>
          <p:cNvPr id="512009" name="Rectangle 9"/>
          <p:cNvSpPr>
            <a:spLocks noChangeArrowheads="1"/>
          </p:cNvSpPr>
          <p:nvPr/>
        </p:nvSpPr>
        <p:spPr bwMode="auto">
          <a:xfrm>
            <a:off x="990600" y="1752600"/>
            <a:ext cx="1600200" cy="1066800"/>
          </a:xfrm>
          <a:prstGeom prst="rect">
            <a:avLst/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buNone/>
            </a:pPr>
            <a:r>
              <a:rPr lang="en-US" sz="2400" b="0">
                <a:solidFill>
                  <a:schemeClr val="tx1"/>
                </a:solidFill>
                <a:latin typeface="Impact" pitchFamily="34" charset="0"/>
              </a:rPr>
              <a:t>A</a:t>
            </a:r>
          </a:p>
        </p:txBody>
      </p:sp>
      <p:sp>
        <p:nvSpPr>
          <p:cNvPr id="512010" name="Rectangle 10"/>
          <p:cNvSpPr>
            <a:spLocks noChangeArrowheads="1"/>
          </p:cNvSpPr>
          <p:nvPr/>
        </p:nvSpPr>
        <p:spPr bwMode="auto">
          <a:xfrm>
            <a:off x="990600" y="4800600"/>
            <a:ext cx="1600200" cy="10668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>
              <a:buNone/>
            </a:pPr>
            <a:r>
              <a:rPr lang="en-US" sz="2400" b="0">
                <a:solidFill>
                  <a:schemeClr val="tx1"/>
                </a:solidFill>
                <a:latin typeface="Impact" pitchFamily="34" charset="0"/>
              </a:rPr>
              <a:t>B</a:t>
            </a:r>
          </a:p>
        </p:txBody>
      </p:sp>
      <p:sp>
        <p:nvSpPr>
          <p:cNvPr id="512011" name="AutoShape 11"/>
          <p:cNvSpPr>
            <a:spLocks noChangeArrowheads="1"/>
          </p:cNvSpPr>
          <p:nvPr/>
        </p:nvSpPr>
        <p:spPr bwMode="auto">
          <a:xfrm>
            <a:off x="1371600" y="2971800"/>
            <a:ext cx="838200" cy="1676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pic>
        <p:nvPicPr>
          <p:cNvPr id="512012" name="Picture 12" descr="bd000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911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3" name="Picture 13" descr="bd00031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76800"/>
            <a:ext cx="911225" cy="88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14" name="Rectangle 14"/>
          <p:cNvSpPr>
            <a:spLocks noChangeArrowheads="1"/>
          </p:cNvSpPr>
          <p:nvPr/>
        </p:nvSpPr>
        <p:spPr bwMode="auto">
          <a:xfrm>
            <a:off x="2667000" y="20574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Problems or benefits?</a:t>
            </a:r>
          </a:p>
        </p:txBody>
      </p:sp>
      <p:sp>
        <p:nvSpPr>
          <p:cNvPr id="512015" name="Rectangle 15"/>
          <p:cNvSpPr>
            <a:spLocks noChangeArrowheads="1"/>
          </p:cNvSpPr>
          <p:nvPr/>
        </p:nvSpPr>
        <p:spPr bwMode="auto">
          <a:xfrm>
            <a:off x="2743200" y="49530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buNone/>
            </a:pPr>
            <a:r>
              <a:rPr lang="en-US" sz="2000" b="0">
                <a:solidFill>
                  <a:schemeClr val="tx1"/>
                </a:solidFill>
                <a:latin typeface="Arial" charset="0"/>
              </a:rPr>
              <a:t>Problems or benefits?</a:t>
            </a:r>
          </a:p>
        </p:txBody>
      </p:sp>
      <p:sp>
        <p:nvSpPr>
          <p:cNvPr id="512016" name="Text Box 16"/>
          <p:cNvSpPr txBox="1">
            <a:spLocks noChangeArrowheads="1"/>
          </p:cNvSpPr>
          <p:nvPr/>
        </p:nvSpPr>
        <p:spPr bwMode="auto">
          <a:xfrm>
            <a:off x="1981200" y="2827338"/>
            <a:ext cx="1235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Emigrant</a:t>
            </a:r>
          </a:p>
        </p:txBody>
      </p:sp>
      <p:sp>
        <p:nvSpPr>
          <p:cNvPr id="512017" name="Text Box 17"/>
          <p:cNvSpPr txBox="1">
            <a:spLocks noChangeArrowheads="1"/>
          </p:cNvSpPr>
          <p:nvPr/>
        </p:nvSpPr>
        <p:spPr bwMode="auto">
          <a:xfrm>
            <a:off x="2024651" y="4427538"/>
            <a:ext cx="13227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Immigrant</a:t>
            </a:r>
          </a:p>
        </p:txBody>
      </p:sp>
    </p:spTree>
    <p:extLst>
      <p:ext uri="{BB962C8B-B14F-4D97-AF65-F5344CB8AC3E}">
        <p14:creationId xmlns:p14="http://schemas.microsoft.com/office/powerpoint/2010/main" val="14773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95813" y="1447800"/>
            <a:ext cx="4395787" cy="5257800"/>
          </a:xfrm>
        </p:spPr>
        <p:txBody>
          <a:bodyPr/>
          <a:lstStyle/>
          <a:p>
            <a:r>
              <a:rPr lang="en-US" sz="2400"/>
              <a:t>Gross migration</a:t>
            </a:r>
          </a:p>
          <a:p>
            <a:pPr lvl="1"/>
            <a:r>
              <a:rPr lang="en-US" sz="2000"/>
              <a:t>Total number of people coming in and out of an area.</a:t>
            </a:r>
          </a:p>
          <a:p>
            <a:pPr lvl="1"/>
            <a:r>
              <a:rPr lang="en-US" sz="2000"/>
              <a:t>Level of population turnover.</a:t>
            </a:r>
          </a:p>
          <a:p>
            <a:r>
              <a:rPr lang="en-US" sz="2400"/>
              <a:t>Net Migration</a:t>
            </a:r>
          </a:p>
          <a:p>
            <a:pPr lvl="1"/>
            <a:r>
              <a:rPr lang="en-US" sz="2000"/>
              <a:t>Difference between immigration (in-migration) and emigration (out-migration).</a:t>
            </a:r>
          </a:p>
          <a:p>
            <a:pPr lvl="1"/>
            <a:r>
              <a:rPr lang="en-US" sz="2000"/>
              <a:t>Positive value:</a:t>
            </a:r>
          </a:p>
          <a:p>
            <a:pPr lvl="2"/>
            <a:r>
              <a:rPr lang="en-US" sz="1800"/>
              <a:t>More people coming in.</a:t>
            </a:r>
          </a:p>
          <a:p>
            <a:pPr lvl="2"/>
            <a:r>
              <a:rPr lang="en-US" sz="1800"/>
              <a:t>Population growth.</a:t>
            </a:r>
          </a:p>
          <a:p>
            <a:pPr lvl="3"/>
            <a:r>
              <a:rPr lang="en-US" sz="1400"/>
              <a:t>44% of North America and 88% of Europe.</a:t>
            </a:r>
          </a:p>
          <a:p>
            <a:pPr lvl="1"/>
            <a:r>
              <a:rPr lang="en-US" sz="2000"/>
              <a:t>Negative value:</a:t>
            </a:r>
          </a:p>
          <a:p>
            <a:pPr lvl="2"/>
            <a:r>
              <a:rPr lang="en-US" sz="1800"/>
              <a:t>More people coming out.</a:t>
            </a:r>
          </a:p>
          <a:p>
            <a:pPr lvl="2"/>
            <a:r>
              <a:rPr lang="en-US" sz="1800"/>
              <a:t>Population decline.</a:t>
            </a:r>
          </a:p>
        </p:txBody>
      </p:sp>
      <p:sp>
        <p:nvSpPr>
          <p:cNvPr id="514055" name="Oval 7"/>
          <p:cNvSpPr>
            <a:spLocks noChangeArrowheads="1"/>
          </p:cNvSpPr>
          <p:nvPr/>
        </p:nvSpPr>
        <p:spPr bwMode="auto">
          <a:xfrm>
            <a:off x="2209800" y="2346325"/>
            <a:ext cx="914400" cy="9144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6" name="AutoShape 8"/>
          <p:cNvSpPr>
            <a:spLocks noChangeArrowheads="1"/>
          </p:cNvSpPr>
          <p:nvPr/>
        </p:nvSpPr>
        <p:spPr bwMode="auto">
          <a:xfrm>
            <a:off x="685800" y="2193925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7" name="AutoShape 9"/>
          <p:cNvSpPr>
            <a:spLocks noChangeArrowheads="1"/>
          </p:cNvSpPr>
          <p:nvPr/>
        </p:nvSpPr>
        <p:spPr bwMode="auto">
          <a:xfrm>
            <a:off x="3200400" y="2422525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58" name="Text Box 10"/>
          <p:cNvSpPr txBox="1">
            <a:spLocks noChangeArrowheads="1"/>
          </p:cNvSpPr>
          <p:nvPr/>
        </p:nvSpPr>
        <p:spPr bwMode="auto">
          <a:xfrm>
            <a:off x="2814000" y="3048000"/>
            <a:ext cx="19046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Emigration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351806" y="2573338"/>
            <a:ext cx="20649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Immigration</a:t>
            </a:r>
          </a:p>
        </p:txBody>
      </p:sp>
      <p:sp>
        <p:nvSpPr>
          <p:cNvPr id="514060" name="Oval 12"/>
          <p:cNvSpPr>
            <a:spLocks noChangeArrowheads="1"/>
          </p:cNvSpPr>
          <p:nvPr/>
        </p:nvSpPr>
        <p:spPr bwMode="auto">
          <a:xfrm>
            <a:off x="3352800" y="4708525"/>
            <a:ext cx="914400" cy="9144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1" name="AutoShape 13"/>
          <p:cNvSpPr>
            <a:spLocks noChangeArrowheads="1"/>
          </p:cNvSpPr>
          <p:nvPr/>
        </p:nvSpPr>
        <p:spPr bwMode="auto">
          <a:xfrm>
            <a:off x="1752600" y="4175125"/>
            <a:ext cx="1447800" cy="1143000"/>
          </a:xfrm>
          <a:prstGeom prst="rightArrow">
            <a:avLst>
              <a:gd name="adj1" fmla="val 50000"/>
              <a:gd name="adj2" fmla="val 31667"/>
            </a:avLst>
          </a:prstGeom>
          <a:solidFill>
            <a:srgbClr val="99CCFF"/>
          </a:solidFill>
          <a:ln w="25400">
            <a:solidFill>
              <a:srgbClr val="000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2" name="AutoShape 14"/>
          <p:cNvSpPr>
            <a:spLocks noChangeArrowheads="1"/>
          </p:cNvSpPr>
          <p:nvPr/>
        </p:nvSpPr>
        <p:spPr bwMode="auto">
          <a:xfrm flipH="1">
            <a:off x="1752600" y="5241925"/>
            <a:ext cx="1143000" cy="6858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00"/>
          </a:solidFill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514063" name="Line 15"/>
          <p:cNvSpPr>
            <a:spLocks noChangeShapeType="1"/>
          </p:cNvSpPr>
          <p:nvPr/>
        </p:nvSpPr>
        <p:spPr bwMode="auto">
          <a:xfrm flipV="1">
            <a:off x="2895600" y="4022725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514064" name="Line 16"/>
          <p:cNvSpPr>
            <a:spLocks noChangeShapeType="1"/>
          </p:cNvSpPr>
          <p:nvPr/>
        </p:nvSpPr>
        <p:spPr bwMode="auto">
          <a:xfrm flipV="1">
            <a:off x="3200400" y="4022725"/>
            <a:ext cx="0" cy="2057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514065" name="Text Box 17"/>
          <p:cNvSpPr txBox="1">
            <a:spLocks noChangeArrowheads="1"/>
          </p:cNvSpPr>
          <p:nvPr/>
        </p:nvSpPr>
        <p:spPr bwMode="auto">
          <a:xfrm>
            <a:off x="1868200" y="6188075"/>
            <a:ext cx="2324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Net migration</a:t>
            </a:r>
          </a:p>
        </p:txBody>
      </p:sp>
      <p:sp>
        <p:nvSpPr>
          <p:cNvPr id="514066" name="Text Box 18"/>
          <p:cNvSpPr txBox="1">
            <a:spLocks noChangeArrowheads="1"/>
          </p:cNvSpPr>
          <p:nvPr/>
        </p:nvSpPr>
        <p:spPr bwMode="auto">
          <a:xfrm>
            <a:off x="1240795" y="1692275"/>
            <a:ext cx="27238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>
                <a:solidFill>
                  <a:schemeClr val="tx1"/>
                </a:solidFill>
                <a:latin typeface="AvantGarde Bk BT" pitchFamily="34" charset="0"/>
              </a:rPr>
              <a:t>Gross migration</a:t>
            </a:r>
          </a:p>
        </p:txBody>
      </p:sp>
    </p:spTree>
    <p:extLst>
      <p:ext uri="{BB962C8B-B14F-4D97-AF65-F5344CB8AC3E}">
        <p14:creationId xmlns:p14="http://schemas.microsoft.com/office/powerpoint/2010/main" val="11126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381" name="Rectangle 101"/>
          <p:cNvSpPr>
            <a:spLocks noChangeArrowheads="1"/>
          </p:cNvSpPr>
          <p:nvPr/>
        </p:nvSpPr>
        <p:spPr bwMode="auto">
          <a:xfrm>
            <a:off x="665163" y="1944688"/>
            <a:ext cx="8283575" cy="4094162"/>
          </a:xfrm>
          <a:prstGeom prst="rect">
            <a:avLst/>
          </a:prstGeom>
          <a:solidFill>
            <a:srgbClr val="99CCFF"/>
          </a:solidFill>
          <a:ln w="2540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endParaRPr lang="it-IT"/>
          </a:p>
        </p:txBody>
      </p:sp>
      <p:sp>
        <p:nvSpPr>
          <p:cNvPr id="865310" name="Freeform 30"/>
          <p:cNvSpPr>
            <a:spLocks/>
          </p:cNvSpPr>
          <p:nvPr/>
        </p:nvSpPr>
        <p:spPr bwMode="auto">
          <a:xfrm>
            <a:off x="7262813" y="3532188"/>
            <a:ext cx="244475" cy="180975"/>
          </a:xfrm>
          <a:custGeom>
            <a:avLst/>
            <a:gdLst>
              <a:gd name="T0" fmla="*/ 0 w 105"/>
              <a:gd name="T1" fmla="*/ 78 h 79"/>
              <a:gd name="T2" fmla="*/ 0 w 105"/>
              <a:gd name="T3" fmla="*/ 78 h 79"/>
              <a:gd name="T4" fmla="*/ 17 w 105"/>
              <a:gd name="T5" fmla="*/ 62 h 79"/>
              <a:gd name="T6" fmla="*/ 45 w 105"/>
              <a:gd name="T7" fmla="*/ 62 h 79"/>
              <a:gd name="T8" fmla="*/ 59 w 105"/>
              <a:gd name="T9" fmla="*/ 41 h 79"/>
              <a:gd name="T10" fmla="*/ 82 w 105"/>
              <a:gd name="T11" fmla="*/ 27 h 79"/>
              <a:gd name="T12" fmla="*/ 97 w 105"/>
              <a:gd name="T13" fmla="*/ 0 h 79"/>
              <a:gd name="T14" fmla="*/ 104 w 105"/>
              <a:gd name="T15" fmla="*/ 20 h 79"/>
              <a:gd name="T16" fmla="*/ 88 w 105"/>
              <a:gd name="T17" fmla="*/ 64 h 79"/>
              <a:gd name="T18" fmla="*/ 54 w 105"/>
              <a:gd name="T19" fmla="*/ 76 h 79"/>
              <a:gd name="T20" fmla="*/ 31 w 105"/>
              <a:gd name="T21" fmla="*/ 72 h 79"/>
              <a:gd name="T22" fmla="*/ 0 w 105"/>
              <a:gd name="T23" fmla="*/ 78 h 79"/>
              <a:gd name="T24" fmla="*/ 0 w 105"/>
              <a:gd name="T25" fmla="*/ 78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" h="79">
                <a:moveTo>
                  <a:pt x="0" y="78"/>
                </a:moveTo>
                <a:lnTo>
                  <a:pt x="0" y="78"/>
                </a:lnTo>
                <a:lnTo>
                  <a:pt x="17" y="62"/>
                </a:lnTo>
                <a:lnTo>
                  <a:pt x="45" y="62"/>
                </a:lnTo>
                <a:lnTo>
                  <a:pt x="59" y="41"/>
                </a:lnTo>
                <a:lnTo>
                  <a:pt x="82" y="27"/>
                </a:lnTo>
                <a:lnTo>
                  <a:pt x="97" y="0"/>
                </a:lnTo>
                <a:lnTo>
                  <a:pt x="104" y="20"/>
                </a:lnTo>
                <a:lnTo>
                  <a:pt x="88" y="64"/>
                </a:lnTo>
                <a:lnTo>
                  <a:pt x="54" y="76"/>
                </a:lnTo>
                <a:lnTo>
                  <a:pt x="31" y="72"/>
                </a:lnTo>
                <a:lnTo>
                  <a:pt x="0" y="78"/>
                </a:lnTo>
                <a:lnTo>
                  <a:pt x="0" y="78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1" name="Freeform 41"/>
          <p:cNvSpPr>
            <a:spLocks/>
          </p:cNvSpPr>
          <p:nvPr/>
        </p:nvSpPr>
        <p:spPr bwMode="auto">
          <a:xfrm>
            <a:off x="4271963" y="2341563"/>
            <a:ext cx="4262437" cy="2092325"/>
          </a:xfrm>
          <a:custGeom>
            <a:avLst/>
            <a:gdLst>
              <a:gd name="T0" fmla="*/ 461 w 1837"/>
              <a:gd name="T1" fmla="*/ 741 h 910"/>
              <a:gd name="T2" fmla="*/ 617 w 1837"/>
              <a:gd name="T3" fmla="*/ 745 h 910"/>
              <a:gd name="T4" fmla="*/ 553 w 1837"/>
              <a:gd name="T5" fmla="*/ 688 h 910"/>
              <a:gd name="T6" fmla="*/ 613 w 1837"/>
              <a:gd name="T7" fmla="*/ 680 h 910"/>
              <a:gd name="T8" fmla="*/ 776 w 1837"/>
              <a:gd name="T9" fmla="*/ 808 h 910"/>
              <a:gd name="T10" fmla="*/ 914 w 1837"/>
              <a:gd name="T11" fmla="*/ 718 h 910"/>
              <a:gd name="T12" fmla="*/ 990 w 1837"/>
              <a:gd name="T13" fmla="*/ 846 h 910"/>
              <a:gd name="T14" fmla="*/ 1038 w 1837"/>
              <a:gd name="T15" fmla="*/ 876 h 910"/>
              <a:gd name="T16" fmla="*/ 1051 w 1837"/>
              <a:gd name="T17" fmla="*/ 843 h 910"/>
              <a:gd name="T18" fmla="*/ 1098 w 1837"/>
              <a:gd name="T19" fmla="*/ 733 h 910"/>
              <a:gd name="T20" fmla="*/ 1213 w 1837"/>
              <a:gd name="T21" fmla="*/ 561 h 910"/>
              <a:gd name="T22" fmla="*/ 1201 w 1837"/>
              <a:gd name="T23" fmla="*/ 547 h 910"/>
              <a:gd name="T24" fmla="*/ 1259 w 1837"/>
              <a:gd name="T25" fmla="*/ 535 h 910"/>
              <a:gd name="T26" fmla="*/ 1371 w 1837"/>
              <a:gd name="T27" fmla="*/ 365 h 910"/>
              <a:gd name="T28" fmla="*/ 1532 w 1837"/>
              <a:gd name="T29" fmla="*/ 265 h 910"/>
              <a:gd name="T30" fmla="*/ 1519 w 1837"/>
              <a:gd name="T31" fmla="*/ 333 h 910"/>
              <a:gd name="T32" fmla="*/ 1633 w 1837"/>
              <a:gd name="T33" fmla="*/ 281 h 910"/>
              <a:gd name="T34" fmla="*/ 1754 w 1837"/>
              <a:gd name="T35" fmla="*/ 208 h 910"/>
              <a:gd name="T36" fmla="*/ 1654 w 1837"/>
              <a:gd name="T37" fmla="*/ 137 h 910"/>
              <a:gd name="T38" fmla="*/ 1489 w 1837"/>
              <a:gd name="T39" fmla="*/ 125 h 910"/>
              <a:gd name="T40" fmla="*/ 1294 w 1837"/>
              <a:gd name="T41" fmla="*/ 127 h 910"/>
              <a:gd name="T42" fmla="*/ 1104 w 1837"/>
              <a:gd name="T43" fmla="*/ 75 h 910"/>
              <a:gd name="T44" fmla="*/ 1061 w 1837"/>
              <a:gd name="T45" fmla="*/ 24 h 910"/>
              <a:gd name="T46" fmla="*/ 892 w 1837"/>
              <a:gd name="T47" fmla="*/ 51 h 910"/>
              <a:gd name="T48" fmla="*/ 806 w 1837"/>
              <a:gd name="T49" fmla="*/ 99 h 910"/>
              <a:gd name="T50" fmla="*/ 768 w 1837"/>
              <a:gd name="T51" fmla="*/ 127 h 910"/>
              <a:gd name="T52" fmla="*/ 720 w 1837"/>
              <a:gd name="T53" fmla="*/ 158 h 910"/>
              <a:gd name="T54" fmla="*/ 588 w 1837"/>
              <a:gd name="T55" fmla="*/ 168 h 910"/>
              <a:gd name="T56" fmla="*/ 475 w 1837"/>
              <a:gd name="T57" fmla="*/ 193 h 910"/>
              <a:gd name="T58" fmla="*/ 404 w 1837"/>
              <a:gd name="T59" fmla="*/ 224 h 910"/>
              <a:gd name="T60" fmla="*/ 414 w 1837"/>
              <a:gd name="T61" fmla="*/ 152 h 910"/>
              <a:gd name="T62" fmla="*/ 314 w 1837"/>
              <a:gd name="T63" fmla="*/ 122 h 910"/>
              <a:gd name="T64" fmla="*/ 248 w 1837"/>
              <a:gd name="T65" fmla="*/ 159 h 910"/>
              <a:gd name="T66" fmla="*/ 155 w 1837"/>
              <a:gd name="T67" fmla="*/ 267 h 910"/>
              <a:gd name="T68" fmla="*/ 193 w 1837"/>
              <a:gd name="T69" fmla="*/ 324 h 910"/>
              <a:gd name="T70" fmla="*/ 233 w 1837"/>
              <a:gd name="T71" fmla="*/ 307 h 910"/>
              <a:gd name="T72" fmla="*/ 286 w 1837"/>
              <a:gd name="T73" fmla="*/ 206 h 910"/>
              <a:gd name="T74" fmla="*/ 297 w 1837"/>
              <a:gd name="T75" fmla="*/ 291 h 910"/>
              <a:gd name="T76" fmla="*/ 292 w 1837"/>
              <a:gd name="T77" fmla="*/ 319 h 910"/>
              <a:gd name="T78" fmla="*/ 214 w 1837"/>
              <a:gd name="T79" fmla="*/ 371 h 910"/>
              <a:gd name="T80" fmla="*/ 181 w 1837"/>
              <a:gd name="T81" fmla="*/ 320 h 910"/>
              <a:gd name="T82" fmla="*/ 136 w 1837"/>
              <a:gd name="T83" fmla="*/ 378 h 910"/>
              <a:gd name="T84" fmla="*/ 72 w 1837"/>
              <a:gd name="T85" fmla="*/ 434 h 910"/>
              <a:gd name="T86" fmla="*/ 80 w 1837"/>
              <a:gd name="T87" fmla="*/ 473 h 910"/>
              <a:gd name="T88" fmla="*/ 6 w 1837"/>
              <a:gd name="T89" fmla="*/ 564 h 910"/>
              <a:gd name="T90" fmla="*/ 93 w 1837"/>
              <a:gd name="T91" fmla="*/ 523 h 910"/>
              <a:gd name="T92" fmla="*/ 155 w 1837"/>
              <a:gd name="T93" fmla="*/ 490 h 910"/>
              <a:gd name="T94" fmla="*/ 233 w 1837"/>
              <a:gd name="T95" fmla="*/ 553 h 910"/>
              <a:gd name="T96" fmla="*/ 200 w 1837"/>
              <a:gd name="T97" fmla="*/ 487 h 910"/>
              <a:gd name="T98" fmla="*/ 263 w 1837"/>
              <a:gd name="T99" fmla="*/ 527 h 910"/>
              <a:gd name="T100" fmla="*/ 284 w 1837"/>
              <a:gd name="T101" fmla="*/ 567 h 910"/>
              <a:gd name="T102" fmla="*/ 294 w 1837"/>
              <a:gd name="T103" fmla="*/ 526 h 910"/>
              <a:gd name="T104" fmla="*/ 363 w 1837"/>
              <a:gd name="T105" fmla="*/ 461 h 910"/>
              <a:gd name="T106" fmla="*/ 398 w 1837"/>
              <a:gd name="T107" fmla="*/ 482 h 910"/>
              <a:gd name="T108" fmla="*/ 446 w 1837"/>
              <a:gd name="T109" fmla="*/ 449 h 910"/>
              <a:gd name="T110" fmla="*/ 436 w 1837"/>
              <a:gd name="T111" fmla="*/ 521 h 910"/>
              <a:gd name="T112" fmla="*/ 326 w 1837"/>
              <a:gd name="T113" fmla="*/ 532 h 910"/>
              <a:gd name="T114" fmla="*/ 388 w 1837"/>
              <a:gd name="T115" fmla="*/ 574 h 910"/>
              <a:gd name="T116" fmla="*/ 382 w 1837"/>
              <a:gd name="T117" fmla="*/ 641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837" h="910">
                <a:moveTo>
                  <a:pt x="382" y="641"/>
                </a:moveTo>
                <a:lnTo>
                  <a:pt x="407" y="643"/>
                </a:lnTo>
                <a:lnTo>
                  <a:pt x="407" y="643"/>
                </a:lnTo>
                <a:lnTo>
                  <a:pt x="438" y="699"/>
                </a:lnTo>
                <a:lnTo>
                  <a:pt x="461" y="741"/>
                </a:lnTo>
                <a:lnTo>
                  <a:pt x="478" y="770"/>
                </a:lnTo>
                <a:lnTo>
                  <a:pt x="485" y="805"/>
                </a:lnTo>
                <a:lnTo>
                  <a:pt x="532" y="793"/>
                </a:lnTo>
                <a:lnTo>
                  <a:pt x="590" y="764"/>
                </a:lnTo>
                <a:lnTo>
                  <a:pt x="617" y="745"/>
                </a:lnTo>
                <a:lnTo>
                  <a:pt x="635" y="711"/>
                </a:lnTo>
                <a:lnTo>
                  <a:pt x="600" y="676"/>
                </a:lnTo>
                <a:lnTo>
                  <a:pt x="581" y="695"/>
                </a:lnTo>
                <a:lnTo>
                  <a:pt x="566" y="694"/>
                </a:lnTo>
                <a:lnTo>
                  <a:pt x="553" y="688"/>
                </a:lnTo>
                <a:lnTo>
                  <a:pt x="530" y="651"/>
                </a:lnTo>
                <a:lnTo>
                  <a:pt x="526" y="638"/>
                </a:lnTo>
                <a:lnTo>
                  <a:pt x="546" y="636"/>
                </a:lnTo>
                <a:lnTo>
                  <a:pt x="559" y="658"/>
                </a:lnTo>
                <a:lnTo>
                  <a:pt x="613" y="680"/>
                </a:lnTo>
                <a:lnTo>
                  <a:pt x="696" y="682"/>
                </a:lnTo>
                <a:lnTo>
                  <a:pt x="732" y="729"/>
                </a:lnTo>
                <a:lnTo>
                  <a:pt x="746" y="724"/>
                </a:lnTo>
                <a:lnTo>
                  <a:pt x="767" y="777"/>
                </a:lnTo>
                <a:lnTo>
                  <a:pt x="776" y="808"/>
                </a:lnTo>
                <a:lnTo>
                  <a:pt x="796" y="847"/>
                </a:lnTo>
                <a:lnTo>
                  <a:pt x="819" y="828"/>
                </a:lnTo>
                <a:lnTo>
                  <a:pt x="824" y="777"/>
                </a:lnTo>
                <a:lnTo>
                  <a:pt x="895" y="715"/>
                </a:lnTo>
                <a:lnTo>
                  <a:pt x="914" y="718"/>
                </a:lnTo>
                <a:lnTo>
                  <a:pt x="927" y="709"/>
                </a:lnTo>
                <a:lnTo>
                  <a:pt x="954" y="751"/>
                </a:lnTo>
                <a:lnTo>
                  <a:pt x="953" y="773"/>
                </a:lnTo>
                <a:lnTo>
                  <a:pt x="976" y="760"/>
                </a:lnTo>
                <a:lnTo>
                  <a:pt x="990" y="846"/>
                </a:lnTo>
                <a:lnTo>
                  <a:pt x="1008" y="862"/>
                </a:lnTo>
                <a:lnTo>
                  <a:pt x="1018" y="896"/>
                </a:lnTo>
                <a:lnTo>
                  <a:pt x="1042" y="909"/>
                </a:lnTo>
                <a:lnTo>
                  <a:pt x="1042" y="909"/>
                </a:lnTo>
                <a:lnTo>
                  <a:pt x="1038" y="876"/>
                </a:lnTo>
                <a:lnTo>
                  <a:pt x="1012" y="855"/>
                </a:lnTo>
                <a:lnTo>
                  <a:pt x="998" y="828"/>
                </a:lnTo>
                <a:lnTo>
                  <a:pt x="1007" y="796"/>
                </a:lnTo>
                <a:lnTo>
                  <a:pt x="1038" y="824"/>
                </a:lnTo>
                <a:lnTo>
                  <a:pt x="1051" y="843"/>
                </a:lnTo>
                <a:lnTo>
                  <a:pt x="1090" y="815"/>
                </a:lnTo>
                <a:lnTo>
                  <a:pt x="1086" y="780"/>
                </a:lnTo>
                <a:lnTo>
                  <a:pt x="1056" y="747"/>
                </a:lnTo>
                <a:lnTo>
                  <a:pt x="1079" y="721"/>
                </a:lnTo>
                <a:lnTo>
                  <a:pt x="1098" y="733"/>
                </a:lnTo>
                <a:lnTo>
                  <a:pt x="1124" y="716"/>
                </a:lnTo>
                <a:lnTo>
                  <a:pt x="1177" y="690"/>
                </a:lnTo>
                <a:lnTo>
                  <a:pt x="1207" y="620"/>
                </a:lnTo>
                <a:lnTo>
                  <a:pt x="1183" y="588"/>
                </a:lnTo>
                <a:lnTo>
                  <a:pt x="1213" y="561"/>
                </a:lnTo>
                <a:lnTo>
                  <a:pt x="1198" y="557"/>
                </a:lnTo>
                <a:lnTo>
                  <a:pt x="1180" y="563"/>
                </a:lnTo>
                <a:lnTo>
                  <a:pt x="1167" y="550"/>
                </a:lnTo>
                <a:lnTo>
                  <a:pt x="1206" y="521"/>
                </a:lnTo>
                <a:lnTo>
                  <a:pt x="1201" y="547"/>
                </a:lnTo>
                <a:lnTo>
                  <a:pt x="1241" y="538"/>
                </a:lnTo>
                <a:lnTo>
                  <a:pt x="1250" y="557"/>
                </a:lnTo>
                <a:lnTo>
                  <a:pt x="1247" y="593"/>
                </a:lnTo>
                <a:lnTo>
                  <a:pt x="1278" y="574"/>
                </a:lnTo>
                <a:lnTo>
                  <a:pt x="1259" y="535"/>
                </a:lnTo>
                <a:lnTo>
                  <a:pt x="1298" y="494"/>
                </a:lnTo>
                <a:lnTo>
                  <a:pt x="1312" y="503"/>
                </a:lnTo>
                <a:lnTo>
                  <a:pt x="1376" y="436"/>
                </a:lnTo>
                <a:lnTo>
                  <a:pt x="1387" y="391"/>
                </a:lnTo>
                <a:lnTo>
                  <a:pt x="1371" y="365"/>
                </a:lnTo>
                <a:lnTo>
                  <a:pt x="1330" y="359"/>
                </a:lnTo>
                <a:lnTo>
                  <a:pt x="1398" y="299"/>
                </a:lnTo>
                <a:lnTo>
                  <a:pt x="1453" y="299"/>
                </a:lnTo>
                <a:lnTo>
                  <a:pt x="1510" y="300"/>
                </a:lnTo>
                <a:lnTo>
                  <a:pt x="1532" y="265"/>
                </a:lnTo>
                <a:lnTo>
                  <a:pt x="1560" y="262"/>
                </a:lnTo>
                <a:lnTo>
                  <a:pt x="1558" y="281"/>
                </a:lnTo>
                <a:lnTo>
                  <a:pt x="1595" y="258"/>
                </a:lnTo>
                <a:lnTo>
                  <a:pt x="1527" y="318"/>
                </a:lnTo>
                <a:lnTo>
                  <a:pt x="1519" y="333"/>
                </a:lnTo>
                <a:lnTo>
                  <a:pt x="1527" y="406"/>
                </a:lnTo>
                <a:lnTo>
                  <a:pt x="1577" y="359"/>
                </a:lnTo>
                <a:lnTo>
                  <a:pt x="1575" y="315"/>
                </a:lnTo>
                <a:lnTo>
                  <a:pt x="1589" y="291"/>
                </a:lnTo>
                <a:lnTo>
                  <a:pt x="1633" y="281"/>
                </a:lnTo>
                <a:lnTo>
                  <a:pt x="1651" y="290"/>
                </a:lnTo>
                <a:lnTo>
                  <a:pt x="1715" y="254"/>
                </a:lnTo>
                <a:lnTo>
                  <a:pt x="1736" y="246"/>
                </a:lnTo>
                <a:lnTo>
                  <a:pt x="1727" y="223"/>
                </a:lnTo>
                <a:lnTo>
                  <a:pt x="1754" y="208"/>
                </a:lnTo>
                <a:lnTo>
                  <a:pt x="1811" y="224"/>
                </a:lnTo>
                <a:lnTo>
                  <a:pt x="1836" y="200"/>
                </a:lnTo>
                <a:lnTo>
                  <a:pt x="1783" y="176"/>
                </a:lnTo>
                <a:lnTo>
                  <a:pt x="1725" y="148"/>
                </a:lnTo>
                <a:lnTo>
                  <a:pt x="1654" y="137"/>
                </a:lnTo>
                <a:lnTo>
                  <a:pt x="1649" y="158"/>
                </a:lnTo>
                <a:lnTo>
                  <a:pt x="1620" y="147"/>
                </a:lnTo>
                <a:lnTo>
                  <a:pt x="1571" y="149"/>
                </a:lnTo>
                <a:lnTo>
                  <a:pt x="1546" y="123"/>
                </a:lnTo>
                <a:lnTo>
                  <a:pt x="1489" y="125"/>
                </a:lnTo>
                <a:lnTo>
                  <a:pt x="1460" y="102"/>
                </a:lnTo>
                <a:lnTo>
                  <a:pt x="1383" y="90"/>
                </a:lnTo>
                <a:lnTo>
                  <a:pt x="1354" y="118"/>
                </a:lnTo>
                <a:lnTo>
                  <a:pt x="1306" y="105"/>
                </a:lnTo>
                <a:lnTo>
                  <a:pt x="1294" y="127"/>
                </a:lnTo>
                <a:lnTo>
                  <a:pt x="1277" y="86"/>
                </a:lnTo>
                <a:lnTo>
                  <a:pt x="1220" y="74"/>
                </a:lnTo>
                <a:lnTo>
                  <a:pt x="1218" y="86"/>
                </a:lnTo>
                <a:lnTo>
                  <a:pt x="1150" y="74"/>
                </a:lnTo>
                <a:lnTo>
                  <a:pt x="1104" y="75"/>
                </a:lnTo>
                <a:lnTo>
                  <a:pt x="1063" y="84"/>
                </a:lnTo>
                <a:lnTo>
                  <a:pt x="1126" y="50"/>
                </a:lnTo>
                <a:lnTo>
                  <a:pt x="1132" y="35"/>
                </a:lnTo>
                <a:lnTo>
                  <a:pt x="1107" y="18"/>
                </a:lnTo>
                <a:lnTo>
                  <a:pt x="1061" y="24"/>
                </a:lnTo>
                <a:lnTo>
                  <a:pt x="1071" y="14"/>
                </a:lnTo>
                <a:lnTo>
                  <a:pt x="1043" y="0"/>
                </a:lnTo>
                <a:lnTo>
                  <a:pt x="992" y="28"/>
                </a:lnTo>
                <a:lnTo>
                  <a:pt x="945" y="35"/>
                </a:lnTo>
                <a:lnTo>
                  <a:pt x="892" y="51"/>
                </a:lnTo>
                <a:lnTo>
                  <a:pt x="883" y="71"/>
                </a:lnTo>
                <a:lnTo>
                  <a:pt x="826" y="77"/>
                </a:lnTo>
                <a:lnTo>
                  <a:pt x="830" y="98"/>
                </a:lnTo>
                <a:lnTo>
                  <a:pt x="853" y="111"/>
                </a:lnTo>
                <a:lnTo>
                  <a:pt x="806" y="99"/>
                </a:lnTo>
                <a:lnTo>
                  <a:pt x="806" y="123"/>
                </a:lnTo>
                <a:lnTo>
                  <a:pt x="782" y="117"/>
                </a:lnTo>
                <a:lnTo>
                  <a:pt x="775" y="100"/>
                </a:lnTo>
                <a:lnTo>
                  <a:pt x="757" y="112"/>
                </a:lnTo>
                <a:lnTo>
                  <a:pt x="768" y="127"/>
                </a:lnTo>
                <a:lnTo>
                  <a:pt x="758" y="176"/>
                </a:lnTo>
                <a:lnTo>
                  <a:pt x="743" y="89"/>
                </a:lnTo>
                <a:lnTo>
                  <a:pt x="723" y="89"/>
                </a:lnTo>
                <a:lnTo>
                  <a:pt x="700" y="145"/>
                </a:lnTo>
                <a:lnTo>
                  <a:pt x="720" y="158"/>
                </a:lnTo>
                <a:lnTo>
                  <a:pt x="713" y="167"/>
                </a:lnTo>
                <a:lnTo>
                  <a:pt x="676" y="146"/>
                </a:lnTo>
                <a:lnTo>
                  <a:pt x="646" y="141"/>
                </a:lnTo>
                <a:lnTo>
                  <a:pt x="646" y="156"/>
                </a:lnTo>
                <a:lnTo>
                  <a:pt x="588" y="168"/>
                </a:lnTo>
                <a:lnTo>
                  <a:pt x="579" y="156"/>
                </a:lnTo>
                <a:lnTo>
                  <a:pt x="526" y="178"/>
                </a:lnTo>
                <a:lnTo>
                  <a:pt x="491" y="166"/>
                </a:lnTo>
                <a:lnTo>
                  <a:pt x="491" y="205"/>
                </a:lnTo>
                <a:lnTo>
                  <a:pt x="475" y="193"/>
                </a:lnTo>
                <a:lnTo>
                  <a:pt x="452" y="208"/>
                </a:lnTo>
                <a:lnTo>
                  <a:pt x="461" y="224"/>
                </a:lnTo>
                <a:lnTo>
                  <a:pt x="423" y="221"/>
                </a:lnTo>
                <a:lnTo>
                  <a:pt x="431" y="236"/>
                </a:lnTo>
                <a:lnTo>
                  <a:pt x="404" y="224"/>
                </a:lnTo>
                <a:lnTo>
                  <a:pt x="406" y="205"/>
                </a:lnTo>
                <a:lnTo>
                  <a:pt x="379" y="186"/>
                </a:lnTo>
                <a:lnTo>
                  <a:pt x="443" y="201"/>
                </a:lnTo>
                <a:lnTo>
                  <a:pt x="463" y="176"/>
                </a:lnTo>
                <a:lnTo>
                  <a:pt x="414" y="152"/>
                </a:lnTo>
                <a:lnTo>
                  <a:pt x="378" y="140"/>
                </a:lnTo>
                <a:lnTo>
                  <a:pt x="349" y="136"/>
                </a:lnTo>
                <a:lnTo>
                  <a:pt x="370" y="132"/>
                </a:lnTo>
                <a:lnTo>
                  <a:pt x="340" y="120"/>
                </a:lnTo>
                <a:lnTo>
                  <a:pt x="314" y="122"/>
                </a:lnTo>
                <a:lnTo>
                  <a:pt x="299" y="139"/>
                </a:lnTo>
                <a:lnTo>
                  <a:pt x="284" y="133"/>
                </a:lnTo>
                <a:lnTo>
                  <a:pt x="265" y="151"/>
                </a:lnTo>
                <a:lnTo>
                  <a:pt x="253" y="147"/>
                </a:lnTo>
                <a:lnTo>
                  <a:pt x="248" y="159"/>
                </a:lnTo>
                <a:lnTo>
                  <a:pt x="229" y="170"/>
                </a:lnTo>
                <a:lnTo>
                  <a:pt x="199" y="214"/>
                </a:lnTo>
                <a:lnTo>
                  <a:pt x="175" y="234"/>
                </a:lnTo>
                <a:lnTo>
                  <a:pt x="133" y="258"/>
                </a:lnTo>
                <a:lnTo>
                  <a:pt x="155" y="267"/>
                </a:lnTo>
                <a:lnTo>
                  <a:pt x="131" y="276"/>
                </a:lnTo>
                <a:lnTo>
                  <a:pt x="137" y="309"/>
                </a:lnTo>
                <a:lnTo>
                  <a:pt x="160" y="314"/>
                </a:lnTo>
                <a:lnTo>
                  <a:pt x="182" y="291"/>
                </a:lnTo>
                <a:lnTo>
                  <a:pt x="193" y="324"/>
                </a:lnTo>
                <a:lnTo>
                  <a:pt x="204" y="335"/>
                </a:lnTo>
                <a:lnTo>
                  <a:pt x="203" y="350"/>
                </a:lnTo>
                <a:lnTo>
                  <a:pt x="231" y="340"/>
                </a:lnTo>
                <a:lnTo>
                  <a:pt x="240" y="310"/>
                </a:lnTo>
                <a:lnTo>
                  <a:pt x="233" y="307"/>
                </a:lnTo>
                <a:lnTo>
                  <a:pt x="258" y="290"/>
                </a:lnTo>
                <a:lnTo>
                  <a:pt x="243" y="281"/>
                </a:lnTo>
                <a:lnTo>
                  <a:pt x="243" y="254"/>
                </a:lnTo>
                <a:lnTo>
                  <a:pt x="284" y="225"/>
                </a:lnTo>
                <a:lnTo>
                  <a:pt x="286" y="206"/>
                </a:lnTo>
                <a:lnTo>
                  <a:pt x="306" y="203"/>
                </a:lnTo>
                <a:lnTo>
                  <a:pt x="320" y="217"/>
                </a:lnTo>
                <a:lnTo>
                  <a:pt x="278" y="249"/>
                </a:lnTo>
                <a:lnTo>
                  <a:pt x="281" y="280"/>
                </a:lnTo>
                <a:lnTo>
                  <a:pt x="297" y="291"/>
                </a:lnTo>
                <a:lnTo>
                  <a:pt x="340" y="281"/>
                </a:lnTo>
                <a:lnTo>
                  <a:pt x="363" y="290"/>
                </a:lnTo>
                <a:lnTo>
                  <a:pt x="301" y="299"/>
                </a:lnTo>
                <a:lnTo>
                  <a:pt x="307" y="330"/>
                </a:lnTo>
                <a:lnTo>
                  <a:pt x="292" y="319"/>
                </a:lnTo>
                <a:lnTo>
                  <a:pt x="278" y="332"/>
                </a:lnTo>
                <a:lnTo>
                  <a:pt x="278" y="351"/>
                </a:lnTo>
                <a:lnTo>
                  <a:pt x="266" y="362"/>
                </a:lnTo>
                <a:lnTo>
                  <a:pt x="243" y="358"/>
                </a:lnTo>
                <a:lnTo>
                  <a:pt x="214" y="371"/>
                </a:lnTo>
                <a:lnTo>
                  <a:pt x="201" y="362"/>
                </a:lnTo>
                <a:lnTo>
                  <a:pt x="185" y="364"/>
                </a:lnTo>
                <a:lnTo>
                  <a:pt x="172" y="357"/>
                </a:lnTo>
                <a:lnTo>
                  <a:pt x="184" y="338"/>
                </a:lnTo>
                <a:lnTo>
                  <a:pt x="181" y="320"/>
                </a:lnTo>
                <a:lnTo>
                  <a:pt x="161" y="330"/>
                </a:lnTo>
                <a:lnTo>
                  <a:pt x="160" y="347"/>
                </a:lnTo>
                <a:lnTo>
                  <a:pt x="165" y="376"/>
                </a:lnTo>
                <a:lnTo>
                  <a:pt x="157" y="373"/>
                </a:lnTo>
                <a:lnTo>
                  <a:pt x="136" y="378"/>
                </a:lnTo>
                <a:lnTo>
                  <a:pt x="131" y="397"/>
                </a:lnTo>
                <a:lnTo>
                  <a:pt x="102" y="406"/>
                </a:lnTo>
                <a:lnTo>
                  <a:pt x="91" y="424"/>
                </a:lnTo>
                <a:lnTo>
                  <a:pt x="69" y="420"/>
                </a:lnTo>
                <a:lnTo>
                  <a:pt x="72" y="434"/>
                </a:lnTo>
                <a:lnTo>
                  <a:pt x="43" y="435"/>
                </a:lnTo>
                <a:lnTo>
                  <a:pt x="46" y="444"/>
                </a:lnTo>
                <a:lnTo>
                  <a:pt x="70" y="450"/>
                </a:lnTo>
                <a:lnTo>
                  <a:pt x="67" y="456"/>
                </a:lnTo>
                <a:lnTo>
                  <a:pt x="80" y="473"/>
                </a:lnTo>
                <a:lnTo>
                  <a:pt x="70" y="494"/>
                </a:lnTo>
                <a:lnTo>
                  <a:pt x="12" y="492"/>
                </a:lnTo>
                <a:lnTo>
                  <a:pt x="2" y="499"/>
                </a:lnTo>
                <a:lnTo>
                  <a:pt x="0" y="546"/>
                </a:lnTo>
                <a:lnTo>
                  <a:pt x="6" y="564"/>
                </a:lnTo>
                <a:lnTo>
                  <a:pt x="19" y="563"/>
                </a:lnTo>
                <a:lnTo>
                  <a:pt x="68" y="567"/>
                </a:lnTo>
                <a:lnTo>
                  <a:pt x="87" y="547"/>
                </a:lnTo>
                <a:lnTo>
                  <a:pt x="84" y="539"/>
                </a:lnTo>
                <a:lnTo>
                  <a:pt x="93" y="523"/>
                </a:lnTo>
                <a:lnTo>
                  <a:pt x="115" y="512"/>
                </a:lnTo>
                <a:lnTo>
                  <a:pt x="115" y="497"/>
                </a:lnTo>
                <a:lnTo>
                  <a:pt x="122" y="493"/>
                </a:lnTo>
                <a:lnTo>
                  <a:pt x="143" y="499"/>
                </a:lnTo>
                <a:lnTo>
                  <a:pt x="155" y="490"/>
                </a:lnTo>
                <a:lnTo>
                  <a:pt x="167" y="482"/>
                </a:lnTo>
                <a:lnTo>
                  <a:pt x="178" y="488"/>
                </a:lnTo>
                <a:lnTo>
                  <a:pt x="187" y="506"/>
                </a:lnTo>
                <a:lnTo>
                  <a:pt x="229" y="530"/>
                </a:lnTo>
                <a:lnTo>
                  <a:pt x="233" y="553"/>
                </a:lnTo>
                <a:lnTo>
                  <a:pt x="243" y="542"/>
                </a:lnTo>
                <a:lnTo>
                  <a:pt x="240" y="529"/>
                </a:lnTo>
                <a:lnTo>
                  <a:pt x="255" y="530"/>
                </a:lnTo>
                <a:lnTo>
                  <a:pt x="220" y="508"/>
                </a:lnTo>
                <a:lnTo>
                  <a:pt x="200" y="487"/>
                </a:lnTo>
                <a:lnTo>
                  <a:pt x="198" y="471"/>
                </a:lnTo>
                <a:lnTo>
                  <a:pt x="219" y="473"/>
                </a:lnTo>
                <a:lnTo>
                  <a:pt x="233" y="493"/>
                </a:lnTo>
                <a:lnTo>
                  <a:pt x="263" y="511"/>
                </a:lnTo>
                <a:lnTo>
                  <a:pt x="263" y="527"/>
                </a:lnTo>
                <a:lnTo>
                  <a:pt x="272" y="535"/>
                </a:lnTo>
                <a:lnTo>
                  <a:pt x="279" y="551"/>
                </a:lnTo>
                <a:lnTo>
                  <a:pt x="298" y="553"/>
                </a:lnTo>
                <a:lnTo>
                  <a:pt x="279" y="556"/>
                </a:lnTo>
                <a:lnTo>
                  <a:pt x="284" y="567"/>
                </a:lnTo>
                <a:lnTo>
                  <a:pt x="298" y="570"/>
                </a:lnTo>
                <a:lnTo>
                  <a:pt x="306" y="552"/>
                </a:lnTo>
                <a:lnTo>
                  <a:pt x="293" y="544"/>
                </a:lnTo>
                <a:lnTo>
                  <a:pt x="300" y="541"/>
                </a:lnTo>
                <a:lnTo>
                  <a:pt x="294" y="526"/>
                </a:lnTo>
                <a:lnTo>
                  <a:pt x="340" y="521"/>
                </a:lnTo>
                <a:lnTo>
                  <a:pt x="338" y="505"/>
                </a:lnTo>
                <a:lnTo>
                  <a:pt x="349" y="490"/>
                </a:lnTo>
                <a:lnTo>
                  <a:pt x="358" y="471"/>
                </a:lnTo>
                <a:lnTo>
                  <a:pt x="363" y="461"/>
                </a:lnTo>
                <a:lnTo>
                  <a:pt x="379" y="456"/>
                </a:lnTo>
                <a:lnTo>
                  <a:pt x="378" y="462"/>
                </a:lnTo>
                <a:lnTo>
                  <a:pt x="395" y="464"/>
                </a:lnTo>
                <a:lnTo>
                  <a:pt x="385" y="471"/>
                </a:lnTo>
                <a:lnTo>
                  <a:pt x="398" y="482"/>
                </a:lnTo>
                <a:lnTo>
                  <a:pt x="422" y="471"/>
                </a:lnTo>
                <a:lnTo>
                  <a:pt x="408" y="473"/>
                </a:lnTo>
                <a:lnTo>
                  <a:pt x="407" y="467"/>
                </a:lnTo>
                <a:lnTo>
                  <a:pt x="410" y="459"/>
                </a:lnTo>
                <a:lnTo>
                  <a:pt x="446" y="449"/>
                </a:lnTo>
                <a:lnTo>
                  <a:pt x="434" y="457"/>
                </a:lnTo>
                <a:lnTo>
                  <a:pt x="422" y="473"/>
                </a:lnTo>
                <a:lnTo>
                  <a:pt x="466" y="500"/>
                </a:lnTo>
                <a:lnTo>
                  <a:pt x="467" y="514"/>
                </a:lnTo>
                <a:lnTo>
                  <a:pt x="436" y="521"/>
                </a:lnTo>
                <a:lnTo>
                  <a:pt x="410" y="508"/>
                </a:lnTo>
                <a:lnTo>
                  <a:pt x="372" y="520"/>
                </a:lnTo>
                <a:lnTo>
                  <a:pt x="355" y="518"/>
                </a:lnTo>
                <a:lnTo>
                  <a:pt x="360" y="523"/>
                </a:lnTo>
                <a:lnTo>
                  <a:pt x="326" y="532"/>
                </a:lnTo>
                <a:lnTo>
                  <a:pt x="335" y="550"/>
                </a:lnTo>
                <a:lnTo>
                  <a:pt x="338" y="568"/>
                </a:lnTo>
                <a:lnTo>
                  <a:pt x="360" y="573"/>
                </a:lnTo>
                <a:lnTo>
                  <a:pt x="370" y="565"/>
                </a:lnTo>
                <a:lnTo>
                  <a:pt x="388" y="574"/>
                </a:lnTo>
                <a:lnTo>
                  <a:pt x="418" y="565"/>
                </a:lnTo>
                <a:lnTo>
                  <a:pt x="416" y="588"/>
                </a:lnTo>
                <a:lnTo>
                  <a:pt x="398" y="624"/>
                </a:lnTo>
                <a:lnTo>
                  <a:pt x="367" y="621"/>
                </a:lnTo>
                <a:lnTo>
                  <a:pt x="382" y="641"/>
                </a:lnTo>
                <a:lnTo>
                  <a:pt x="382" y="64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8" name="Freeform 28"/>
          <p:cNvSpPr>
            <a:spLocks/>
          </p:cNvSpPr>
          <p:nvPr/>
        </p:nvSpPr>
        <p:spPr bwMode="auto">
          <a:xfrm>
            <a:off x="7450138" y="3424238"/>
            <a:ext cx="130175" cy="96837"/>
          </a:xfrm>
          <a:custGeom>
            <a:avLst/>
            <a:gdLst>
              <a:gd name="T0" fmla="*/ 0 w 56"/>
              <a:gd name="T1" fmla="*/ 34 h 42"/>
              <a:gd name="T2" fmla="*/ 0 w 56"/>
              <a:gd name="T3" fmla="*/ 34 h 42"/>
              <a:gd name="T4" fmla="*/ 6 w 56"/>
              <a:gd name="T5" fmla="*/ 34 h 42"/>
              <a:gd name="T6" fmla="*/ 31 w 56"/>
              <a:gd name="T7" fmla="*/ 41 h 42"/>
              <a:gd name="T8" fmla="*/ 55 w 56"/>
              <a:gd name="T9" fmla="*/ 25 h 42"/>
              <a:gd name="T10" fmla="*/ 51 w 56"/>
              <a:gd name="T11" fmla="*/ 14 h 42"/>
              <a:gd name="T12" fmla="*/ 19 w 56"/>
              <a:gd name="T13" fmla="*/ 0 h 42"/>
              <a:gd name="T14" fmla="*/ 0 w 56"/>
              <a:gd name="T15" fmla="*/ 34 h 42"/>
              <a:gd name="T16" fmla="*/ 0 w 56"/>
              <a:gd name="T17" fmla="*/ 34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42">
                <a:moveTo>
                  <a:pt x="0" y="34"/>
                </a:moveTo>
                <a:lnTo>
                  <a:pt x="0" y="34"/>
                </a:lnTo>
                <a:lnTo>
                  <a:pt x="6" y="34"/>
                </a:lnTo>
                <a:lnTo>
                  <a:pt x="31" y="41"/>
                </a:lnTo>
                <a:lnTo>
                  <a:pt x="55" y="25"/>
                </a:lnTo>
                <a:lnTo>
                  <a:pt x="51" y="14"/>
                </a:lnTo>
                <a:lnTo>
                  <a:pt x="19" y="0"/>
                </a:lnTo>
                <a:lnTo>
                  <a:pt x="0" y="34"/>
                </a:lnTo>
                <a:lnTo>
                  <a:pt x="0" y="3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80" name="Oval 100"/>
          <p:cNvSpPr>
            <a:spLocks noChangeArrowheads="1"/>
          </p:cNvSpPr>
          <p:nvPr/>
        </p:nvSpPr>
        <p:spPr bwMode="auto">
          <a:xfrm>
            <a:off x="7239000" y="3505200"/>
            <a:ext cx="381000" cy="3048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300" name="Freeform 20"/>
          <p:cNvSpPr>
            <a:spLocks/>
          </p:cNvSpPr>
          <p:nvPr/>
        </p:nvSpPr>
        <p:spPr bwMode="auto">
          <a:xfrm>
            <a:off x="4097338" y="3638550"/>
            <a:ext cx="1468437" cy="1589088"/>
          </a:xfrm>
          <a:custGeom>
            <a:avLst/>
            <a:gdLst>
              <a:gd name="T0" fmla="*/ 18 w 633"/>
              <a:gd name="T1" fmla="*/ 250 h 692"/>
              <a:gd name="T2" fmla="*/ 22 w 633"/>
              <a:gd name="T3" fmla="*/ 257 h 692"/>
              <a:gd name="T4" fmla="*/ 39 w 633"/>
              <a:gd name="T5" fmla="*/ 275 h 692"/>
              <a:gd name="T6" fmla="*/ 55 w 633"/>
              <a:gd name="T7" fmla="*/ 293 h 692"/>
              <a:gd name="T8" fmla="*/ 91 w 633"/>
              <a:gd name="T9" fmla="*/ 318 h 692"/>
              <a:gd name="T10" fmla="*/ 142 w 633"/>
              <a:gd name="T11" fmla="*/ 316 h 692"/>
              <a:gd name="T12" fmla="*/ 204 w 633"/>
              <a:gd name="T13" fmla="*/ 303 h 692"/>
              <a:gd name="T14" fmla="*/ 218 w 633"/>
              <a:gd name="T15" fmla="*/ 320 h 692"/>
              <a:gd name="T16" fmla="*/ 238 w 633"/>
              <a:gd name="T17" fmla="*/ 316 h 692"/>
              <a:gd name="T18" fmla="*/ 241 w 633"/>
              <a:gd name="T19" fmla="*/ 365 h 692"/>
              <a:gd name="T20" fmla="*/ 270 w 633"/>
              <a:gd name="T21" fmla="*/ 406 h 692"/>
              <a:gd name="T22" fmla="*/ 287 w 633"/>
              <a:gd name="T23" fmla="*/ 460 h 692"/>
              <a:gd name="T24" fmla="*/ 266 w 633"/>
              <a:gd name="T25" fmla="*/ 521 h 692"/>
              <a:gd name="T26" fmla="*/ 293 w 633"/>
              <a:gd name="T27" fmla="*/ 571 h 692"/>
              <a:gd name="T28" fmla="*/ 300 w 633"/>
              <a:gd name="T29" fmla="*/ 619 h 692"/>
              <a:gd name="T30" fmla="*/ 329 w 633"/>
              <a:gd name="T31" fmla="*/ 691 h 692"/>
              <a:gd name="T32" fmla="*/ 410 w 633"/>
              <a:gd name="T33" fmla="*/ 680 h 692"/>
              <a:gd name="T34" fmla="*/ 458 w 633"/>
              <a:gd name="T35" fmla="*/ 630 h 692"/>
              <a:gd name="T36" fmla="*/ 461 w 633"/>
              <a:gd name="T37" fmla="*/ 601 h 692"/>
              <a:gd name="T38" fmla="*/ 485 w 633"/>
              <a:gd name="T39" fmla="*/ 587 h 692"/>
              <a:gd name="T40" fmla="*/ 479 w 633"/>
              <a:gd name="T41" fmla="*/ 545 h 692"/>
              <a:gd name="T42" fmla="*/ 532 w 633"/>
              <a:gd name="T43" fmla="*/ 503 h 692"/>
              <a:gd name="T44" fmla="*/ 532 w 633"/>
              <a:gd name="T45" fmla="*/ 456 h 692"/>
              <a:gd name="T46" fmla="*/ 517 w 633"/>
              <a:gd name="T47" fmla="*/ 417 h 692"/>
              <a:gd name="T48" fmla="*/ 542 w 633"/>
              <a:gd name="T49" fmla="*/ 374 h 692"/>
              <a:gd name="T50" fmla="*/ 598 w 633"/>
              <a:gd name="T51" fmla="*/ 322 h 692"/>
              <a:gd name="T52" fmla="*/ 632 w 633"/>
              <a:gd name="T53" fmla="*/ 264 h 692"/>
              <a:gd name="T54" fmla="*/ 628 w 633"/>
              <a:gd name="T55" fmla="*/ 248 h 692"/>
              <a:gd name="T56" fmla="*/ 573 w 633"/>
              <a:gd name="T57" fmla="*/ 262 h 692"/>
              <a:gd name="T58" fmla="*/ 556 w 633"/>
              <a:gd name="T59" fmla="*/ 240 h 692"/>
              <a:gd name="T60" fmla="*/ 525 w 633"/>
              <a:gd name="T61" fmla="*/ 218 h 692"/>
              <a:gd name="T62" fmla="*/ 513 w 633"/>
              <a:gd name="T63" fmla="*/ 189 h 692"/>
              <a:gd name="T64" fmla="*/ 488 w 633"/>
              <a:gd name="T65" fmla="*/ 133 h 692"/>
              <a:gd name="T66" fmla="*/ 457 w 633"/>
              <a:gd name="T67" fmla="*/ 77 h 692"/>
              <a:gd name="T68" fmla="*/ 442 w 633"/>
              <a:gd name="T69" fmla="*/ 57 h 692"/>
              <a:gd name="T70" fmla="*/ 426 w 633"/>
              <a:gd name="T71" fmla="*/ 65 h 692"/>
              <a:gd name="T72" fmla="*/ 389 w 633"/>
              <a:gd name="T73" fmla="*/ 56 h 692"/>
              <a:gd name="T74" fmla="*/ 342 w 633"/>
              <a:gd name="T75" fmla="*/ 52 h 692"/>
              <a:gd name="T76" fmla="*/ 333 w 633"/>
              <a:gd name="T77" fmla="*/ 70 h 692"/>
              <a:gd name="T78" fmla="*/ 298 w 633"/>
              <a:gd name="T79" fmla="*/ 50 h 692"/>
              <a:gd name="T80" fmla="*/ 251 w 633"/>
              <a:gd name="T81" fmla="*/ 32 h 692"/>
              <a:gd name="T82" fmla="*/ 262 w 633"/>
              <a:gd name="T83" fmla="*/ 0 h 692"/>
              <a:gd name="T84" fmla="*/ 241 w 633"/>
              <a:gd name="T85" fmla="*/ 1 h 692"/>
              <a:gd name="T86" fmla="*/ 175 w 633"/>
              <a:gd name="T87" fmla="*/ 5 h 692"/>
              <a:gd name="T88" fmla="*/ 141 w 633"/>
              <a:gd name="T89" fmla="*/ 20 h 692"/>
              <a:gd name="T90" fmla="*/ 107 w 633"/>
              <a:gd name="T91" fmla="*/ 13 h 692"/>
              <a:gd name="T92" fmla="*/ 77 w 633"/>
              <a:gd name="T93" fmla="*/ 48 h 692"/>
              <a:gd name="T94" fmla="*/ 67 w 633"/>
              <a:gd name="T95" fmla="*/ 81 h 692"/>
              <a:gd name="T96" fmla="*/ 42 w 633"/>
              <a:gd name="T97" fmla="*/ 95 h 692"/>
              <a:gd name="T98" fmla="*/ 6 w 633"/>
              <a:gd name="T99" fmla="*/ 160 h 692"/>
              <a:gd name="T100" fmla="*/ 13 w 633"/>
              <a:gd name="T101" fmla="*/ 184 h 692"/>
              <a:gd name="T102" fmla="*/ 0 w 633"/>
              <a:gd name="T103" fmla="*/ 221 h 692"/>
              <a:gd name="T104" fmla="*/ 18 w 633"/>
              <a:gd name="T105" fmla="*/ 250 h 692"/>
              <a:gd name="T106" fmla="*/ 18 w 633"/>
              <a:gd name="T107" fmla="*/ 250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3" h="692">
                <a:moveTo>
                  <a:pt x="18" y="250"/>
                </a:moveTo>
                <a:lnTo>
                  <a:pt x="22" y="257"/>
                </a:lnTo>
                <a:lnTo>
                  <a:pt x="39" y="275"/>
                </a:lnTo>
                <a:lnTo>
                  <a:pt x="55" y="293"/>
                </a:lnTo>
                <a:lnTo>
                  <a:pt x="91" y="318"/>
                </a:lnTo>
                <a:lnTo>
                  <a:pt x="142" y="316"/>
                </a:lnTo>
                <a:lnTo>
                  <a:pt x="204" y="303"/>
                </a:lnTo>
                <a:lnTo>
                  <a:pt x="218" y="320"/>
                </a:lnTo>
                <a:lnTo>
                  <a:pt x="238" y="316"/>
                </a:lnTo>
                <a:lnTo>
                  <a:pt x="241" y="365"/>
                </a:lnTo>
                <a:lnTo>
                  <a:pt x="270" y="406"/>
                </a:lnTo>
                <a:lnTo>
                  <a:pt x="287" y="460"/>
                </a:lnTo>
                <a:lnTo>
                  <a:pt x="266" y="521"/>
                </a:lnTo>
                <a:lnTo>
                  <a:pt x="293" y="571"/>
                </a:lnTo>
                <a:lnTo>
                  <a:pt x="300" y="619"/>
                </a:lnTo>
                <a:lnTo>
                  <a:pt x="329" y="691"/>
                </a:lnTo>
                <a:lnTo>
                  <a:pt x="410" y="680"/>
                </a:lnTo>
                <a:lnTo>
                  <a:pt x="458" y="630"/>
                </a:lnTo>
                <a:lnTo>
                  <a:pt x="461" y="601"/>
                </a:lnTo>
                <a:lnTo>
                  <a:pt x="485" y="587"/>
                </a:lnTo>
                <a:lnTo>
                  <a:pt x="479" y="545"/>
                </a:lnTo>
                <a:lnTo>
                  <a:pt x="532" y="503"/>
                </a:lnTo>
                <a:lnTo>
                  <a:pt x="532" y="456"/>
                </a:lnTo>
                <a:lnTo>
                  <a:pt x="517" y="417"/>
                </a:lnTo>
                <a:lnTo>
                  <a:pt x="542" y="374"/>
                </a:lnTo>
                <a:lnTo>
                  <a:pt x="598" y="322"/>
                </a:lnTo>
                <a:lnTo>
                  <a:pt x="632" y="264"/>
                </a:lnTo>
                <a:lnTo>
                  <a:pt x="628" y="248"/>
                </a:lnTo>
                <a:lnTo>
                  <a:pt x="573" y="262"/>
                </a:lnTo>
                <a:lnTo>
                  <a:pt x="556" y="240"/>
                </a:lnTo>
                <a:lnTo>
                  <a:pt x="525" y="218"/>
                </a:lnTo>
                <a:lnTo>
                  <a:pt x="513" y="189"/>
                </a:lnTo>
                <a:lnTo>
                  <a:pt x="488" y="133"/>
                </a:lnTo>
                <a:lnTo>
                  <a:pt x="457" y="77"/>
                </a:lnTo>
                <a:lnTo>
                  <a:pt x="442" y="57"/>
                </a:lnTo>
                <a:lnTo>
                  <a:pt x="426" y="65"/>
                </a:lnTo>
                <a:lnTo>
                  <a:pt x="389" y="56"/>
                </a:lnTo>
                <a:lnTo>
                  <a:pt x="342" y="52"/>
                </a:lnTo>
                <a:lnTo>
                  <a:pt x="333" y="70"/>
                </a:lnTo>
                <a:lnTo>
                  <a:pt x="298" y="50"/>
                </a:lnTo>
                <a:lnTo>
                  <a:pt x="251" y="32"/>
                </a:lnTo>
                <a:lnTo>
                  <a:pt x="262" y="0"/>
                </a:lnTo>
                <a:lnTo>
                  <a:pt x="241" y="1"/>
                </a:lnTo>
                <a:lnTo>
                  <a:pt x="175" y="5"/>
                </a:lnTo>
                <a:lnTo>
                  <a:pt x="141" y="20"/>
                </a:lnTo>
                <a:lnTo>
                  <a:pt x="107" y="13"/>
                </a:lnTo>
                <a:lnTo>
                  <a:pt x="77" y="48"/>
                </a:lnTo>
                <a:lnTo>
                  <a:pt x="67" y="81"/>
                </a:lnTo>
                <a:lnTo>
                  <a:pt x="42" y="95"/>
                </a:lnTo>
                <a:lnTo>
                  <a:pt x="6" y="160"/>
                </a:lnTo>
                <a:lnTo>
                  <a:pt x="13" y="184"/>
                </a:lnTo>
                <a:lnTo>
                  <a:pt x="0" y="221"/>
                </a:lnTo>
                <a:lnTo>
                  <a:pt x="18" y="250"/>
                </a:lnTo>
                <a:lnTo>
                  <a:pt x="18" y="25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9" name="Oval 99"/>
          <p:cNvSpPr>
            <a:spLocks noChangeArrowheads="1"/>
          </p:cNvSpPr>
          <p:nvPr/>
        </p:nvSpPr>
        <p:spPr bwMode="auto">
          <a:xfrm>
            <a:off x="5181600" y="3810000"/>
            <a:ext cx="533400" cy="3048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317" name="Freeform 37"/>
          <p:cNvSpPr>
            <a:spLocks/>
          </p:cNvSpPr>
          <p:nvPr/>
        </p:nvSpPr>
        <p:spPr bwMode="auto">
          <a:xfrm>
            <a:off x="4251325" y="3149600"/>
            <a:ext cx="98425" cy="104775"/>
          </a:xfrm>
          <a:custGeom>
            <a:avLst/>
            <a:gdLst>
              <a:gd name="T0" fmla="*/ 3 w 42"/>
              <a:gd name="T1" fmla="*/ 44 h 45"/>
              <a:gd name="T2" fmla="*/ 33 w 42"/>
              <a:gd name="T3" fmla="*/ 41 h 45"/>
              <a:gd name="T4" fmla="*/ 41 w 42"/>
              <a:gd name="T5" fmla="*/ 10 h 45"/>
              <a:gd name="T6" fmla="*/ 25 w 42"/>
              <a:gd name="T7" fmla="*/ 0 h 45"/>
              <a:gd name="T8" fmla="*/ 0 w 42"/>
              <a:gd name="T9" fmla="*/ 17 h 45"/>
              <a:gd name="T10" fmla="*/ 11 w 42"/>
              <a:gd name="T11" fmla="*/ 28 h 45"/>
              <a:gd name="T12" fmla="*/ 3 w 42"/>
              <a:gd name="T13" fmla="*/ 44 h 45"/>
              <a:gd name="T14" fmla="*/ 3 w 42"/>
              <a:gd name="T15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" h="45">
                <a:moveTo>
                  <a:pt x="3" y="44"/>
                </a:moveTo>
                <a:lnTo>
                  <a:pt x="33" y="41"/>
                </a:lnTo>
                <a:lnTo>
                  <a:pt x="41" y="10"/>
                </a:lnTo>
                <a:lnTo>
                  <a:pt x="25" y="0"/>
                </a:lnTo>
                <a:lnTo>
                  <a:pt x="0" y="17"/>
                </a:lnTo>
                <a:lnTo>
                  <a:pt x="11" y="28"/>
                </a:lnTo>
                <a:lnTo>
                  <a:pt x="3" y="44"/>
                </a:lnTo>
                <a:lnTo>
                  <a:pt x="3" y="44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8" name="Freeform 38"/>
          <p:cNvSpPr>
            <a:spLocks/>
          </p:cNvSpPr>
          <p:nvPr/>
        </p:nvSpPr>
        <p:spPr bwMode="auto">
          <a:xfrm>
            <a:off x="4338638" y="3051175"/>
            <a:ext cx="163512" cy="254000"/>
          </a:xfrm>
          <a:custGeom>
            <a:avLst/>
            <a:gdLst>
              <a:gd name="T0" fmla="*/ 0 w 71"/>
              <a:gd name="T1" fmla="*/ 24 h 111"/>
              <a:gd name="T2" fmla="*/ 0 w 71"/>
              <a:gd name="T3" fmla="*/ 24 h 111"/>
              <a:gd name="T4" fmla="*/ 10 w 71"/>
              <a:gd name="T5" fmla="*/ 0 h 111"/>
              <a:gd name="T6" fmla="*/ 25 w 71"/>
              <a:gd name="T7" fmla="*/ 0 h 111"/>
              <a:gd name="T8" fmla="*/ 16 w 71"/>
              <a:gd name="T9" fmla="*/ 13 h 111"/>
              <a:gd name="T10" fmla="*/ 37 w 71"/>
              <a:gd name="T11" fmla="*/ 15 h 111"/>
              <a:gd name="T12" fmla="*/ 25 w 71"/>
              <a:gd name="T13" fmla="*/ 35 h 111"/>
              <a:gd name="T14" fmla="*/ 40 w 71"/>
              <a:gd name="T15" fmla="*/ 40 h 111"/>
              <a:gd name="T16" fmla="*/ 55 w 71"/>
              <a:gd name="T17" fmla="*/ 62 h 111"/>
              <a:gd name="T18" fmla="*/ 54 w 71"/>
              <a:gd name="T19" fmla="*/ 74 h 111"/>
              <a:gd name="T20" fmla="*/ 70 w 71"/>
              <a:gd name="T21" fmla="*/ 76 h 111"/>
              <a:gd name="T22" fmla="*/ 67 w 71"/>
              <a:gd name="T23" fmla="*/ 96 h 111"/>
              <a:gd name="T24" fmla="*/ 3 w 71"/>
              <a:gd name="T25" fmla="*/ 110 h 111"/>
              <a:gd name="T26" fmla="*/ 23 w 71"/>
              <a:gd name="T27" fmla="*/ 93 h 111"/>
              <a:gd name="T28" fmla="*/ 7 w 71"/>
              <a:gd name="T29" fmla="*/ 86 h 111"/>
              <a:gd name="T30" fmla="*/ 11 w 71"/>
              <a:gd name="T31" fmla="*/ 74 h 111"/>
              <a:gd name="T32" fmla="*/ 27 w 71"/>
              <a:gd name="T33" fmla="*/ 67 h 111"/>
              <a:gd name="T34" fmla="*/ 27 w 71"/>
              <a:gd name="T35" fmla="*/ 48 h 111"/>
              <a:gd name="T36" fmla="*/ 8 w 71"/>
              <a:gd name="T37" fmla="*/ 50 h 111"/>
              <a:gd name="T38" fmla="*/ 7 w 71"/>
              <a:gd name="T39" fmla="*/ 26 h 111"/>
              <a:gd name="T40" fmla="*/ 0 w 71"/>
              <a:gd name="T41" fmla="*/ 24 h 111"/>
              <a:gd name="T42" fmla="*/ 0 w 71"/>
              <a:gd name="T43" fmla="*/ 2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1" h="111">
                <a:moveTo>
                  <a:pt x="0" y="24"/>
                </a:moveTo>
                <a:lnTo>
                  <a:pt x="0" y="24"/>
                </a:lnTo>
                <a:lnTo>
                  <a:pt x="10" y="0"/>
                </a:lnTo>
                <a:lnTo>
                  <a:pt x="25" y="0"/>
                </a:lnTo>
                <a:lnTo>
                  <a:pt x="16" y="13"/>
                </a:lnTo>
                <a:lnTo>
                  <a:pt x="37" y="15"/>
                </a:lnTo>
                <a:lnTo>
                  <a:pt x="25" y="35"/>
                </a:lnTo>
                <a:lnTo>
                  <a:pt x="40" y="40"/>
                </a:lnTo>
                <a:lnTo>
                  <a:pt x="55" y="62"/>
                </a:lnTo>
                <a:lnTo>
                  <a:pt x="54" y="74"/>
                </a:lnTo>
                <a:lnTo>
                  <a:pt x="70" y="76"/>
                </a:lnTo>
                <a:lnTo>
                  <a:pt x="67" y="96"/>
                </a:lnTo>
                <a:lnTo>
                  <a:pt x="3" y="110"/>
                </a:lnTo>
                <a:lnTo>
                  <a:pt x="23" y="93"/>
                </a:lnTo>
                <a:lnTo>
                  <a:pt x="7" y="86"/>
                </a:lnTo>
                <a:lnTo>
                  <a:pt x="11" y="74"/>
                </a:lnTo>
                <a:lnTo>
                  <a:pt x="27" y="67"/>
                </a:lnTo>
                <a:lnTo>
                  <a:pt x="27" y="48"/>
                </a:lnTo>
                <a:lnTo>
                  <a:pt x="8" y="50"/>
                </a:lnTo>
                <a:lnTo>
                  <a:pt x="7" y="26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8" name="Oval 98"/>
          <p:cNvSpPr>
            <a:spLocks noChangeArrowheads="1"/>
          </p:cNvSpPr>
          <p:nvPr/>
        </p:nvSpPr>
        <p:spPr bwMode="auto">
          <a:xfrm>
            <a:off x="4038600" y="3124200"/>
            <a:ext cx="1143000" cy="5334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285" name="Freeform 5"/>
          <p:cNvSpPr>
            <a:spLocks/>
          </p:cNvSpPr>
          <p:nvPr/>
        </p:nvSpPr>
        <p:spPr bwMode="auto">
          <a:xfrm>
            <a:off x="838200" y="2590800"/>
            <a:ext cx="2838450" cy="3152775"/>
          </a:xfrm>
          <a:custGeom>
            <a:avLst/>
            <a:gdLst>
              <a:gd name="T0" fmla="*/ 50 w 1223"/>
              <a:gd name="T1" fmla="*/ 122 h 1372"/>
              <a:gd name="T2" fmla="*/ 39 w 1223"/>
              <a:gd name="T3" fmla="*/ 172 h 1372"/>
              <a:gd name="T4" fmla="*/ 54 w 1223"/>
              <a:gd name="T5" fmla="*/ 201 h 1372"/>
              <a:gd name="T6" fmla="*/ 71 w 1223"/>
              <a:gd name="T7" fmla="*/ 239 h 1372"/>
              <a:gd name="T8" fmla="*/ 92 w 1223"/>
              <a:gd name="T9" fmla="*/ 231 h 1372"/>
              <a:gd name="T10" fmla="*/ 153 w 1223"/>
              <a:gd name="T11" fmla="*/ 174 h 1372"/>
              <a:gd name="T12" fmla="*/ 199 w 1223"/>
              <a:gd name="T13" fmla="*/ 168 h 1372"/>
              <a:gd name="T14" fmla="*/ 289 w 1223"/>
              <a:gd name="T15" fmla="*/ 207 h 1372"/>
              <a:gd name="T16" fmla="*/ 368 w 1223"/>
              <a:gd name="T17" fmla="*/ 283 h 1372"/>
              <a:gd name="T18" fmla="*/ 406 w 1223"/>
              <a:gd name="T19" fmla="*/ 359 h 1372"/>
              <a:gd name="T20" fmla="*/ 483 w 1223"/>
              <a:gd name="T21" fmla="*/ 535 h 1372"/>
              <a:gd name="T22" fmla="*/ 490 w 1223"/>
              <a:gd name="T23" fmla="*/ 513 h 1372"/>
              <a:gd name="T24" fmla="*/ 579 w 1223"/>
              <a:gd name="T25" fmla="*/ 618 h 1372"/>
              <a:gd name="T26" fmla="*/ 717 w 1223"/>
              <a:gd name="T27" fmla="*/ 690 h 1372"/>
              <a:gd name="T28" fmla="*/ 804 w 1223"/>
              <a:gd name="T29" fmla="*/ 751 h 1372"/>
              <a:gd name="T30" fmla="*/ 809 w 1223"/>
              <a:gd name="T31" fmla="*/ 811 h 1372"/>
              <a:gd name="T32" fmla="*/ 900 w 1223"/>
              <a:gd name="T33" fmla="*/ 1020 h 1372"/>
              <a:gd name="T34" fmla="*/ 878 w 1223"/>
              <a:gd name="T35" fmla="*/ 1263 h 1372"/>
              <a:gd name="T36" fmla="*/ 876 w 1223"/>
              <a:gd name="T37" fmla="*/ 1355 h 1372"/>
              <a:gd name="T38" fmla="*/ 920 w 1223"/>
              <a:gd name="T39" fmla="*/ 1324 h 1372"/>
              <a:gd name="T40" fmla="*/ 970 w 1223"/>
              <a:gd name="T41" fmla="*/ 1218 h 1372"/>
              <a:gd name="T42" fmla="*/ 1055 w 1223"/>
              <a:gd name="T43" fmla="*/ 1142 h 1372"/>
              <a:gd name="T44" fmla="*/ 1187 w 1223"/>
              <a:gd name="T45" fmla="*/ 941 h 1372"/>
              <a:gd name="T46" fmla="*/ 1112 w 1223"/>
              <a:gd name="T47" fmla="*/ 824 h 1372"/>
              <a:gd name="T48" fmla="*/ 1021 w 1223"/>
              <a:gd name="T49" fmla="*/ 765 h 1372"/>
              <a:gd name="T50" fmla="*/ 889 w 1223"/>
              <a:gd name="T51" fmla="*/ 718 h 1372"/>
              <a:gd name="T52" fmla="*/ 798 w 1223"/>
              <a:gd name="T53" fmla="*/ 736 h 1372"/>
              <a:gd name="T54" fmla="*/ 737 w 1223"/>
              <a:gd name="T55" fmla="*/ 648 h 1372"/>
              <a:gd name="T56" fmla="*/ 647 w 1223"/>
              <a:gd name="T57" fmla="*/ 609 h 1372"/>
              <a:gd name="T58" fmla="*/ 723 w 1223"/>
              <a:gd name="T59" fmla="*/ 531 h 1372"/>
              <a:gd name="T60" fmla="*/ 805 w 1223"/>
              <a:gd name="T61" fmla="*/ 580 h 1372"/>
              <a:gd name="T62" fmla="*/ 849 w 1223"/>
              <a:gd name="T63" fmla="*/ 458 h 1372"/>
              <a:gd name="T64" fmla="*/ 929 w 1223"/>
              <a:gd name="T65" fmla="*/ 375 h 1372"/>
              <a:gd name="T66" fmla="*/ 944 w 1223"/>
              <a:gd name="T67" fmla="*/ 388 h 1372"/>
              <a:gd name="T68" fmla="*/ 958 w 1223"/>
              <a:gd name="T69" fmla="*/ 360 h 1372"/>
              <a:gd name="T70" fmla="*/ 913 w 1223"/>
              <a:gd name="T71" fmla="*/ 327 h 1372"/>
              <a:gd name="T72" fmla="*/ 1019 w 1223"/>
              <a:gd name="T73" fmla="*/ 260 h 1372"/>
              <a:gd name="T74" fmla="*/ 978 w 1223"/>
              <a:gd name="T75" fmla="*/ 215 h 1372"/>
              <a:gd name="T76" fmla="*/ 935 w 1223"/>
              <a:gd name="T77" fmla="*/ 199 h 1372"/>
              <a:gd name="T78" fmla="*/ 905 w 1223"/>
              <a:gd name="T79" fmla="*/ 169 h 1372"/>
              <a:gd name="T80" fmla="*/ 825 w 1223"/>
              <a:gd name="T81" fmla="*/ 156 h 1372"/>
              <a:gd name="T82" fmla="*/ 838 w 1223"/>
              <a:gd name="T83" fmla="*/ 233 h 1372"/>
              <a:gd name="T84" fmla="*/ 803 w 1223"/>
              <a:gd name="T85" fmla="*/ 292 h 1372"/>
              <a:gd name="T86" fmla="*/ 692 w 1223"/>
              <a:gd name="T87" fmla="*/ 225 h 1372"/>
              <a:gd name="T88" fmla="*/ 712 w 1223"/>
              <a:gd name="T89" fmla="*/ 141 h 1372"/>
              <a:gd name="T90" fmla="*/ 726 w 1223"/>
              <a:gd name="T91" fmla="*/ 106 h 1372"/>
              <a:gd name="T92" fmla="*/ 787 w 1223"/>
              <a:gd name="T93" fmla="*/ 59 h 1372"/>
              <a:gd name="T94" fmla="*/ 737 w 1223"/>
              <a:gd name="T95" fmla="*/ 60 h 1372"/>
              <a:gd name="T96" fmla="*/ 704 w 1223"/>
              <a:gd name="T97" fmla="*/ 30 h 1372"/>
              <a:gd name="T98" fmla="*/ 685 w 1223"/>
              <a:gd name="T99" fmla="*/ 56 h 1372"/>
              <a:gd name="T100" fmla="*/ 604 w 1223"/>
              <a:gd name="T101" fmla="*/ 71 h 1372"/>
              <a:gd name="T102" fmla="*/ 558 w 1223"/>
              <a:gd name="T103" fmla="*/ 78 h 1372"/>
              <a:gd name="T104" fmla="*/ 400 w 1223"/>
              <a:gd name="T105" fmla="*/ 44 h 1372"/>
              <a:gd name="T106" fmla="*/ 307 w 1223"/>
              <a:gd name="T107" fmla="*/ 48 h 1372"/>
              <a:gd name="T108" fmla="*/ 104 w 1223"/>
              <a:gd name="T109" fmla="*/ 11 h 1372"/>
              <a:gd name="T110" fmla="*/ 11 w 1223"/>
              <a:gd name="T111" fmla="*/ 59 h 1372"/>
              <a:gd name="T112" fmla="*/ 31 w 1223"/>
              <a:gd name="T113" fmla="*/ 87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3" h="1372">
                <a:moveTo>
                  <a:pt x="0" y="103"/>
                </a:moveTo>
                <a:lnTo>
                  <a:pt x="17" y="107"/>
                </a:lnTo>
                <a:lnTo>
                  <a:pt x="10" y="109"/>
                </a:lnTo>
                <a:lnTo>
                  <a:pt x="17" y="118"/>
                </a:lnTo>
                <a:lnTo>
                  <a:pt x="45" y="117"/>
                </a:lnTo>
                <a:lnTo>
                  <a:pt x="50" y="122"/>
                </a:lnTo>
                <a:lnTo>
                  <a:pt x="61" y="118"/>
                </a:lnTo>
                <a:lnTo>
                  <a:pt x="65" y="133"/>
                </a:lnTo>
                <a:lnTo>
                  <a:pt x="26" y="148"/>
                </a:lnTo>
                <a:lnTo>
                  <a:pt x="19" y="164"/>
                </a:lnTo>
                <a:lnTo>
                  <a:pt x="26" y="170"/>
                </a:lnTo>
                <a:lnTo>
                  <a:pt x="39" y="172"/>
                </a:lnTo>
                <a:lnTo>
                  <a:pt x="33" y="180"/>
                </a:lnTo>
                <a:lnTo>
                  <a:pt x="39" y="187"/>
                </a:lnTo>
                <a:lnTo>
                  <a:pt x="46" y="188"/>
                </a:lnTo>
                <a:lnTo>
                  <a:pt x="52" y="178"/>
                </a:lnTo>
                <a:lnTo>
                  <a:pt x="59" y="195"/>
                </a:lnTo>
                <a:lnTo>
                  <a:pt x="54" y="201"/>
                </a:lnTo>
                <a:lnTo>
                  <a:pt x="71" y="193"/>
                </a:lnTo>
                <a:lnTo>
                  <a:pt x="83" y="206"/>
                </a:lnTo>
                <a:lnTo>
                  <a:pt x="103" y="195"/>
                </a:lnTo>
                <a:lnTo>
                  <a:pt x="85" y="225"/>
                </a:lnTo>
                <a:lnTo>
                  <a:pt x="71" y="231"/>
                </a:lnTo>
                <a:lnTo>
                  <a:pt x="71" y="239"/>
                </a:lnTo>
                <a:lnTo>
                  <a:pt x="54" y="240"/>
                </a:lnTo>
                <a:lnTo>
                  <a:pt x="42" y="252"/>
                </a:lnTo>
                <a:lnTo>
                  <a:pt x="59" y="242"/>
                </a:lnTo>
                <a:lnTo>
                  <a:pt x="76" y="242"/>
                </a:lnTo>
                <a:lnTo>
                  <a:pt x="81" y="233"/>
                </a:lnTo>
                <a:lnTo>
                  <a:pt x="92" y="231"/>
                </a:lnTo>
                <a:lnTo>
                  <a:pt x="127" y="209"/>
                </a:lnTo>
                <a:lnTo>
                  <a:pt x="134" y="199"/>
                </a:lnTo>
                <a:lnTo>
                  <a:pt x="128" y="193"/>
                </a:lnTo>
                <a:lnTo>
                  <a:pt x="160" y="165"/>
                </a:lnTo>
                <a:lnTo>
                  <a:pt x="165" y="168"/>
                </a:lnTo>
                <a:lnTo>
                  <a:pt x="153" y="174"/>
                </a:lnTo>
                <a:lnTo>
                  <a:pt x="149" y="187"/>
                </a:lnTo>
                <a:lnTo>
                  <a:pt x="156" y="187"/>
                </a:lnTo>
                <a:lnTo>
                  <a:pt x="149" y="194"/>
                </a:lnTo>
                <a:lnTo>
                  <a:pt x="179" y="184"/>
                </a:lnTo>
                <a:lnTo>
                  <a:pt x="184" y="171"/>
                </a:lnTo>
                <a:lnTo>
                  <a:pt x="199" y="168"/>
                </a:lnTo>
                <a:lnTo>
                  <a:pt x="195" y="174"/>
                </a:lnTo>
                <a:lnTo>
                  <a:pt x="220" y="184"/>
                </a:lnTo>
                <a:lnTo>
                  <a:pt x="266" y="186"/>
                </a:lnTo>
                <a:lnTo>
                  <a:pt x="270" y="195"/>
                </a:lnTo>
                <a:lnTo>
                  <a:pt x="279" y="203"/>
                </a:lnTo>
                <a:lnTo>
                  <a:pt x="289" y="207"/>
                </a:lnTo>
                <a:lnTo>
                  <a:pt x="305" y="206"/>
                </a:lnTo>
                <a:lnTo>
                  <a:pt x="321" y="212"/>
                </a:lnTo>
                <a:lnTo>
                  <a:pt x="318" y="222"/>
                </a:lnTo>
                <a:lnTo>
                  <a:pt x="340" y="236"/>
                </a:lnTo>
                <a:lnTo>
                  <a:pt x="346" y="257"/>
                </a:lnTo>
                <a:lnTo>
                  <a:pt x="368" y="283"/>
                </a:lnTo>
                <a:lnTo>
                  <a:pt x="370" y="299"/>
                </a:lnTo>
                <a:lnTo>
                  <a:pt x="399" y="313"/>
                </a:lnTo>
                <a:lnTo>
                  <a:pt x="414" y="315"/>
                </a:lnTo>
                <a:lnTo>
                  <a:pt x="418" y="335"/>
                </a:lnTo>
                <a:lnTo>
                  <a:pt x="399" y="335"/>
                </a:lnTo>
                <a:lnTo>
                  <a:pt x="406" y="359"/>
                </a:lnTo>
                <a:lnTo>
                  <a:pt x="402" y="422"/>
                </a:lnTo>
                <a:lnTo>
                  <a:pt x="421" y="458"/>
                </a:lnTo>
                <a:lnTo>
                  <a:pt x="437" y="486"/>
                </a:lnTo>
                <a:lnTo>
                  <a:pt x="455" y="491"/>
                </a:lnTo>
                <a:lnTo>
                  <a:pt x="469" y="507"/>
                </a:lnTo>
                <a:lnTo>
                  <a:pt x="483" y="535"/>
                </a:lnTo>
                <a:lnTo>
                  <a:pt x="505" y="563"/>
                </a:lnTo>
                <a:lnTo>
                  <a:pt x="514" y="584"/>
                </a:lnTo>
                <a:lnTo>
                  <a:pt x="535" y="602"/>
                </a:lnTo>
                <a:lnTo>
                  <a:pt x="540" y="598"/>
                </a:lnTo>
                <a:lnTo>
                  <a:pt x="493" y="531"/>
                </a:lnTo>
                <a:lnTo>
                  <a:pt x="490" y="513"/>
                </a:lnTo>
                <a:lnTo>
                  <a:pt x="499" y="516"/>
                </a:lnTo>
                <a:lnTo>
                  <a:pt x="517" y="546"/>
                </a:lnTo>
                <a:lnTo>
                  <a:pt x="543" y="568"/>
                </a:lnTo>
                <a:lnTo>
                  <a:pt x="541" y="577"/>
                </a:lnTo>
                <a:lnTo>
                  <a:pt x="574" y="606"/>
                </a:lnTo>
                <a:lnTo>
                  <a:pt x="579" y="618"/>
                </a:lnTo>
                <a:lnTo>
                  <a:pt x="576" y="628"/>
                </a:lnTo>
                <a:lnTo>
                  <a:pt x="583" y="639"/>
                </a:lnTo>
                <a:lnTo>
                  <a:pt x="649" y="669"/>
                </a:lnTo>
                <a:lnTo>
                  <a:pt x="678" y="668"/>
                </a:lnTo>
                <a:lnTo>
                  <a:pt x="698" y="682"/>
                </a:lnTo>
                <a:lnTo>
                  <a:pt x="717" y="690"/>
                </a:lnTo>
                <a:lnTo>
                  <a:pt x="738" y="693"/>
                </a:lnTo>
                <a:lnTo>
                  <a:pt x="756" y="715"/>
                </a:lnTo>
                <a:lnTo>
                  <a:pt x="758" y="725"/>
                </a:lnTo>
                <a:lnTo>
                  <a:pt x="764" y="724"/>
                </a:lnTo>
                <a:lnTo>
                  <a:pt x="782" y="740"/>
                </a:lnTo>
                <a:lnTo>
                  <a:pt x="804" y="751"/>
                </a:lnTo>
                <a:lnTo>
                  <a:pt x="805" y="742"/>
                </a:lnTo>
                <a:lnTo>
                  <a:pt x="817" y="734"/>
                </a:lnTo>
                <a:lnTo>
                  <a:pt x="828" y="740"/>
                </a:lnTo>
                <a:lnTo>
                  <a:pt x="829" y="751"/>
                </a:lnTo>
                <a:lnTo>
                  <a:pt x="832" y="781"/>
                </a:lnTo>
                <a:lnTo>
                  <a:pt x="809" y="811"/>
                </a:lnTo>
                <a:lnTo>
                  <a:pt x="802" y="839"/>
                </a:lnTo>
                <a:lnTo>
                  <a:pt x="800" y="872"/>
                </a:lnTo>
                <a:lnTo>
                  <a:pt x="820" y="895"/>
                </a:lnTo>
                <a:lnTo>
                  <a:pt x="843" y="951"/>
                </a:lnTo>
                <a:lnTo>
                  <a:pt x="897" y="988"/>
                </a:lnTo>
                <a:lnTo>
                  <a:pt x="900" y="1020"/>
                </a:lnTo>
                <a:lnTo>
                  <a:pt x="887" y="1094"/>
                </a:lnTo>
                <a:lnTo>
                  <a:pt x="888" y="1133"/>
                </a:lnTo>
                <a:lnTo>
                  <a:pt x="868" y="1180"/>
                </a:lnTo>
                <a:lnTo>
                  <a:pt x="867" y="1224"/>
                </a:lnTo>
                <a:lnTo>
                  <a:pt x="881" y="1227"/>
                </a:lnTo>
                <a:lnTo>
                  <a:pt x="878" y="1263"/>
                </a:lnTo>
                <a:lnTo>
                  <a:pt x="863" y="1285"/>
                </a:lnTo>
                <a:lnTo>
                  <a:pt x="861" y="1299"/>
                </a:lnTo>
                <a:lnTo>
                  <a:pt x="867" y="1318"/>
                </a:lnTo>
                <a:lnTo>
                  <a:pt x="864" y="1335"/>
                </a:lnTo>
                <a:lnTo>
                  <a:pt x="875" y="1342"/>
                </a:lnTo>
                <a:lnTo>
                  <a:pt x="876" y="1355"/>
                </a:lnTo>
                <a:lnTo>
                  <a:pt x="881" y="1367"/>
                </a:lnTo>
                <a:lnTo>
                  <a:pt x="891" y="1371"/>
                </a:lnTo>
                <a:lnTo>
                  <a:pt x="894" y="1356"/>
                </a:lnTo>
                <a:lnTo>
                  <a:pt x="917" y="1351"/>
                </a:lnTo>
                <a:lnTo>
                  <a:pt x="907" y="1343"/>
                </a:lnTo>
                <a:lnTo>
                  <a:pt x="920" y="1324"/>
                </a:lnTo>
                <a:lnTo>
                  <a:pt x="942" y="1294"/>
                </a:lnTo>
                <a:lnTo>
                  <a:pt x="925" y="1276"/>
                </a:lnTo>
                <a:lnTo>
                  <a:pt x="943" y="1265"/>
                </a:lnTo>
                <a:lnTo>
                  <a:pt x="958" y="1231"/>
                </a:lnTo>
                <a:lnTo>
                  <a:pt x="947" y="1217"/>
                </a:lnTo>
                <a:lnTo>
                  <a:pt x="970" y="1218"/>
                </a:lnTo>
                <a:lnTo>
                  <a:pt x="972" y="1195"/>
                </a:lnTo>
                <a:lnTo>
                  <a:pt x="1012" y="1191"/>
                </a:lnTo>
                <a:lnTo>
                  <a:pt x="1025" y="1176"/>
                </a:lnTo>
                <a:lnTo>
                  <a:pt x="1008" y="1145"/>
                </a:lnTo>
                <a:lnTo>
                  <a:pt x="1040" y="1154"/>
                </a:lnTo>
                <a:lnTo>
                  <a:pt x="1055" y="1142"/>
                </a:lnTo>
                <a:lnTo>
                  <a:pt x="1099" y="1086"/>
                </a:lnTo>
                <a:lnTo>
                  <a:pt x="1100" y="1057"/>
                </a:lnTo>
                <a:lnTo>
                  <a:pt x="1137" y="1033"/>
                </a:lnTo>
                <a:lnTo>
                  <a:pt x="1166" y="1024"/>
                </a:lnTo>
                <a:lnTo>
                  <a:pt x="1184" y="983"/>
                </a:lnTo>
                <a:lnTo>
                  <a:pt x="1187" y="941"/>
                </a:lnTo>
                <a:lnTo>
                  <a:pt x="1222" y="901"/>
                </a:lnTo>
                <a:lnTo>
                  <a:pt x="1219" y="866"/>
                </a:lnTo>
                <a:lnTo>
                  <a:pt x="1184" y="847"/>
                </a:lnTo>
                <a:lnTo>
                  <a:pt x="1137" y="843"/>
                </a:lnTo>
                <a:lnTo>
                  <a:pt x="1132" y="832"/>
                </a:lnTo>
                <a:lnTo>
                  <a:pt x="1112" y="824"/>
                </a:lnTo>
                <a:lnTo>
                  <a:pt x="1073" y="837"/>
                </a:lnTo>
                <a:lnTo>
                  <a:pt x="1073" y="823"/>
                </a:lnTo>
                <a:lnTo>
                  <a:pt x="1087" y="804"/>
                </a:lnTo>
                <a:lnTo>
                  <a:pt x="1072" y="781"/>
                </a:lnTo>
                <a:lnTo>
                  <a:pt x="1049" y="766"/>
                </a:lnTo>
                <a:lnTo>
                  <a:pt x="1021" y="765"/>
                </a:lnTo>
                <a:lnTo>
                  <a:pt x="994" y="741"/>
                </a:lnTo>
                <a:lnTo>
                  <a:pt x="984" y="732"/>
                </a:lnTo>
                <a:lnTo>
                  <a:pt x="967" y="722"/>
                </a:lnTo>
                <a:lnTo>
                  <a:pt x="919" y="721"/>
                </a:lnTo>
                <a:lnTo>
                  <a:pt x="902" y="704"/>
                </a:lnTo>
                <a:lnTo>
                  <a:pt x="889" y="718"/>
                </a:lnTo>
                <a:lnTo>
                  <a:pt x="887" y="703"/>
                </a:lnTo>
                <a:lnTo>
                  <a:pt x="855" y="716"/>
                </a:lnTo>
                <a:lnTo>
                  <a:pt x="838" y="743"/>
                </a:lnTo>
                <a:lnTo>
                  <a:pt x="834" y="738"/>
                </a:lnTo>
                <a:lnTo>
                  <a:pt x="817" y="729"/>
                </a:lnTo>
                <a:lnTo>
                  <a:pt x="798" y="736"/>
                </a:lnTo>
                <a:lnTo>
                  <a:pt x="787" y="728"/>
                </a:lnTo>
                <a:lnTo>
                  <a:pt x="776" y="716"/>
                </a:lnTo>
                <a:lnTo>
                  <a:pt x="779" y="677"/>
                </a:lnTo>
                <a:lnTo>
                  <a:pt x="762" y="669"/>
                </a:lnTo>
                <a:lnTo>
                  <a:pt x="727" y="669"/>
                </a:lnTo>
                <a:lnTo>
                  <a:pt x="737" y="648"/>
                </a:lnTo>
                <a:lnTo>
                  <a:pt x="746" y="619"/>
                </a:lnTo>
                <a:lnTo>
                  <a:pt x="736" y="613"/>
                </a:lnTo>
                <a:lnTo>
                  <a:pt x="714" y="619"/>
                </a:lnTo>
                <a:lnTo>
                  <a:pt x="702" y="644"/>
                </a:lnTo>
                <a:lnTo>
                  <a:pt x="665" y="642"/>
                </a:lnTo>
                <a:lnTo>
                  <a:pt x="647" y="609"/>
                </a:lnTo>
                <a:lnTo>
                  <a:pt x="653" y="574"/>
                </a:lnTo>
                <a:lnTo>
                  <a:pt x="650" y="554"/>
                </a:lnTo>
                <a:lnTo>
                  <a:pt x="672" y="535"/>
                </a:lnTo>
                <a:lnTo>
                  <a:pt x="700" y="534"/>
                </a:lnTo>
                <a:lnTo>
                  <a:pt x="723" y="542"/>
                </a:lnTo>
                <a:lnTo>
                  <a:pt x="723" y="531"/>
                </a:lnTo>
                <a:lnTo>
                  <a:pt x="736" y="522"/>
                </a:lnTo>
                <a:lnTo>
                  <a:pt x="775" y="532"/>
                </a:lnTo>
                <a:lnTo>
                  <a:pt x="784" y="541"/>
                </a:lnTo>
                <a:lnTo>
                  <a:pt x="785" y="558"/>
                </a:lnTo>
                <a:lnTo>
                  <a:pt x="799" y="581"/>
                </a:lnTo>
                <a:lnTo>
                  <a:pt x="805" y="580"/>
                </a:lnTo>
                <a:lnTo>
                  <a:pt x="808" y="563"/>
                </a:lnTo>
                <a:lnTo>
                  <a:pt x="796" y="522"/>
                </a:lnTo>
                <a:lnTo>
                  <a:pt x="803" y="506"/>
                </a:lnTo>
                <a:lnTo>
                  <a:pt x="849" y="474"/>
                </a:lnTo>
                <a:lnTo>
                  <a:pt x="843" y="449"/>
                </a:lnTo>
                <a:lnTo>
                  <a:pt x="849" y="458"/>
                </a:lnTo>
                <a:lnTo>
                  <a:pt x="858" y="438"/>
                </a:lnTo>
                <a:lnTo>
                  <a:pt x="867" y="418"/>
                </a:lnTo>
                <a:lnTo>
                  <a:pt x="902" y="409"/>
                </a:lnTo>
                <a:lnTo>
                  <a:pt x="893" y="402"/>
                </a:lnTo>
                <a:lnTo>
                  <a:pt x="900" y="387"/>
                </a:lnTo>
                <a:lnTo>
                  <a:pt x="929" y="375"/>
                </a:lnTo>
                <a:lnTo>
                  <a:pt x="930" y="369"/>
                </a:lnTo>
                <a:lnTo>
                  <a:pt x="952" y="360"/>
                </a:lnTo>
                <a:lnTo>
                  <a:pt x="950" y="368"/>
                </a:lnTo>
                <a:lnTo>
                  <a:pt x="964" y="366"/>
                </a:lnTo>
                <a:lnTo>
                  <a:pt x="938" y="377"/>
                </a:lnTo>
                <a:lnTo>
                  <a:pt x="944" y="388"/>
                </a:lnTo>
                <a:lnTo>
                  <a:pt x="956" y="375"/>
                </a:lnTo>
                <a:lnTo>
                  <a:pt x="984" y="368"/>
                </a:lnTo>
                <a:lnTo>
                  <a:pt x="994" y="358"/>
                </a:lnTo>
                <a:lnTo>
                  <a:pt x="988" y="348"/>
                </a:lnTo>
                <a:lnTo>
                  <a:pt x="982" y="365"/>
                </a:lnTo>
                <a:lnTo>
                  <a:pt x="958" y="360"/>
                </a:lnTo>
                <a:lnTo>
                  <a:pt x="946" y="347"/>
                </a:lnTo>
                <a:lnTo>
                  <a:pt x="950" y="339"/>
                </a:lnTo>
                <a:lnTo>
                  <a:pt x="934" y="336"/>
                </a:lnTo>
                <a:lnTo>
                  <a:pt x="955" y="330"/>
                </a:lnTo>
                <a:lnTo>
                  <a:pt x="943" y="322"/>
                </a:lnTo>
                <a:lnTo>
                  <a:pt x="913" y="327"/>
                </a:lnTo>
                <a:lnTo>
                  <a:pt x="936" y="310"/>
                </a:lnTo>
                <a:lnTo>
                  <a:pt x="993" y="310"/>
                </a:lnTo>
                <a:lnTo>
                  <a:pt x="1034" y="286"/>
                </a:lnTo>
                <a:lnTo>
                  <a:pt x="1032" y="268"/>
                </a:lnTo>
                <a:lnTo>
                  <a:pt x="1019" y="271"/>
                </a:lnTo>
                <a:lnTo>
                  <a:pt x="1019" y="260"/>
                </a:lnTo>
                <a:lnTo>
                  <a:pt x="991" y="272"/>
                </a:lnTo>
                <a:lnTo>
                  <a:pt x="984" y="268"/>
                </a:lnTo>
                <a:lnTo>
                  <a:pt x="1018" y="254"/>
                </a:lnTo>
                <a:lnTo>
                  <a:pt x="991" y="240"/>
                </a:lnTo>
                <a:lnTo>
                  <a:pt x="978" y="230"/>
                </a:lnTo>
                <a:lnTo>
                  <a:pt x="978" y="215"/>
                </a:lnTo>
                <a:lnTo>
                  <a:pt x="965" y="210"/>
                </a:lnTo>
                <a:lnTo>
                  <a:pt x="967" y="201"/>
                </a:lnTo>
                <a:lnTo>
                  <a:pt x="963" y="193"/>
                </a:lnTo>
                <a:lnTo>
                  <a:pt x="952" y="180"/>
                </a:lnTo>
                <a:lnTo>
                  <a:pt x="943" y="187"/>
                </a:lnTo>
                <a:lnTo>
                  <a:pt x="935" y="199"/>
                </a:lnTo>
                <a:lnTo>
                  <a:pt x="917" y="209"/>
                </a:lnTo>
                <a:lnTo>
                  <a:pt x="916" y="199"/>
                </a:lnTo>
                <a:lnTo>
                  <a:pt x="894" y="206"/>
                </a:lnTo>
                <a:lnTo>
                  <a:pt x="909" y="193"/>
                </a:lnTo>
                <a:lnTo>
                  <a:pt x="906" y="183"/>
                </a:lnTo>
                <a:lnTo>
                  <a:pt x="905" y="169"/>
                </a:lnTo>
                <a:lnTo>
                  <a:pt x="887" y="168"/>
                </a:lnTo>
                <a:lnTo>
                  <a:pt x="887" y="162"/>
                </a:lnTo>
                <a:lnTo>
                  <a:pt x="867" y="149"/>
                </a:lnTo>
                <a:lnTo>
                  <a:pt x="855" y="153"/>
                </a:lnTo>
                <a:lnTo>
                  <a:pt x="830" y="148"/>
                </a:lnTo>
                <a:lnTo>
                  <a:pt x="825" y="156"/>
                </a:lnTo>
                <a:lnTo>
                  <a:pt x="832" y="162"/>
                </a:lnTo>
                <a:lnTo>
                  <a:pt x="826" y="172"/>
                </a:lnTo>
                <a:lnTo>
                  <a:pt x="837" y="189"/>
                </a:lnTo>
                <a:lnTo>
                  <a:pt x="820" y="200"/>
                </a:lnTo>
                <a:lnTo>
                  <a:pt x="832" y="207"/>
                </a:lnTo>
                <a:lnTo>
                  <a:pt x="838" y="233"/>
                </a:lnTo>
                <a:lnTo>
                  <a:pt x="812" y="256"/>
                </a:lnTo>
                <a:lnTo>
                  <a:pt x="821" y="281"/>
                </a:lnTo>
                <a:lnTo>
                  <a:pt x="829" y="285"/>
                </a:lnTo>
                <a:lnTo>
                  <a:pt x="812" y="299"/>
                </a:lnTo>
                <a:lnTo>
                  <a:pt x="799" y="300"/>
                </a:lnTo>
                <a:lnTo>
                  <a:pt x="803" y="292"/>
                </a:lnTo>
                <a:lnTo>
                  <a:pt x="789" y="276"/>
                </a:lnTo>
                <a:lnTo>
                  <a:pt x="789" y="249"/>
                </a:lnTo>
                <a:lnTo>
                  <a:pt x="760" y="246"/>
                </a:lnTo>
                <a:lnTo>
                  <a:pt x="725" y="227"/>
                </a:lnTo>
                <a:lnTo>
                  <a:pt x="708" y="221"/>
                </a:lnTo>
                <a:lnTo>
                  <a:pt x="692" y="225"/>
                </a:lnTo>
                <a:lnTo>
                  <a:pt x="688" y="201"/>
                </a:lnTo>
                <a:lnTo>
                  <a:pt x="678" y="205"/>
                </a:lnTo>
                <a:lnTo>
                  <a:pt x="676" y="164"/>
                </a:lnTo>
                <a:lnTo>
                  <a:pt x="693" y="154"/>
                </a:lnTo>
                <a:lnTo>
                  <a:pt x="695" y="144"/>
                </a:lnTo>
                <a:lnTo>
                  <a:pt x="712" y="141"/>
                </a:lnTo>
                <a:lnTo>
                  <a:pt x="685" y="125"/>
                </a:lnTo>
                <a:lnTo>
                  <a:pt x="711" y="133"/>
                </a:lnTo>
                <a:lnTo>
                  <a:pt x="719" y="125"/>
                </a:lnTo>
                <a:lnTo>
                  <a:pt x="734" y="125"/>
                </a:lnTo>
                <a:lnTo>
                  <a:pt x="746" y="109"/>
                </a:lnTo>
                <a:lnTo>
                  <a:pt x="726" y="106"/>
                </a:lnTo>
                <a:lnTo>
                  <a:pt x="717" y="99"/>
                </a:lnTo>
                <a:lnTo>
                  <a:pt x="748" y="103"/>
                </a:lnTo>
                <a:lnTo>
                  <a:pt x="749" y="88"/>
                </a:lnTo>
                <a:lnTo>
                  <a:pt x="779" y="90"/>
                </a:lnTo>
                <a:lnTo>
                  <a:pt x="797" y="80"/>
                </a:lnTo>
                <a:lnTo>
                  <a:pt x="787" y="59"/>
                </a:lnTo>
                <a:lnTo>
                  <a:pt x="798" y="56"/>
                </a:lnTo>
                <a:lnTo>
                  <a:pt x="759" y="36"/>
                </a:lnTo>
                <a:lnTo>
                  <a:pt x="766" y="53"/>
                </a:lnTo>
                <a:lnTo>
                  <a:pt x="756" y="56"/>
                </a:lnTo>
                <a:lnTo>
                  <a:pt x="742" y="77"/>
                </a:lnTo>
                <a:lnTo>
                  <a:pt x="737" y="60"/>
                </a:lnTo>
                <a:lnTo>
                  <a:pt x="723" y="45"/>
                </a:lnTo>
                <a:lnTo>
                  <a:pt x="714" y="60"/>
                </a:lnTo>
                <a:lnTo>
                  <a:pt x="705" y="44"/>
                </a:lnTo>
                <a:lnTo>
                  <a:pt x="693" y="37"/>
                </a:lnTo>
                <a:lnTo>
                  <a:pt x="695" y="30"/>
                </a:lnTo>
                <a:lnTo>
                  <a:pt x="704" y="30"/>
                </a:lnTo>
                <a:lnTo>
                  <a:pt x="690" y="12"/>
                </a:lnTo>
                <a:lnTo>
                  <a:pt x="670" y="0"/>
                </a:lnTo>
                <a:lnTo>
                  <a:pt x="659" y="12"/>
                </a:lnTo>
                <a:lnTo>
                  <a:pt x="657" y="31"/>
                </a:lnTo>
                <a:lnTo>
                  <a:pt x="684" y="41"/>
                </a:lnTo>
                <a:lnTo>
                  <a:pt x="685" y="56"/>
                </a:lnTo>
                <a:lnTo>
                  <a:pt x="666" y="64"/>
                </a:lnTo>
                <a:lnTo>
                  <a:pt x="668" y="77"/>
                </a:lnTo>
                <a:lnTo>
                  <a:pt x="659" y="72"/>
                </a:lnTo>
                <a:lnTo>
                  <a:pt x="656" y="65"/>
                </a:lnTo>
                <a:lnTo>
                  <a:pt x="641" y="69"/>
                </a:lnTo>
                <a:lnTo>
                  <a:pt x="604" y="71"/>
                </a:lnTo>
                <a:lnTo>
                  <a:pt x="595" y="62"/>
                </a:lnTo>
                <a:lnTo>
                  <a:pt x="568" y="50"/>
                </a:lnTo>
                <a:lnTo>
                  <a:pt x="545" y="59"/>
                </a:lnTo>
                <a:lnTo>
                  <a:pt x="552" y="62"/>
                </a:lnTo>
                <a:lnTo>
                  <a:pt x="571" y="54"/>
                </a:lnTo>
                <a:lnTo>
                  <a:pt x="558" y="78"/>
                </a:lnTo>
                <a:lnTo>
                  <a:pt x="533" y="65"/>
                </a:lnTo>
                <a:lnTo>
                  <a:pt x="482" y="65"/>
                </a:lnTo>
                <a:lnTo>
                  <a:pt x="496" y="58"/>
                </a:lnTo>
                <a:lnTo>
                  <a:pt x="464" y="51"/>
                </a:lnTo>
                <a:lnTo>
                  <a:pt x="417" y="36"/>
                </a:lnTo>
                <a:lnTo>
                  <a:pt x="400" y="44"/>
                </a:lnTo>
                <a:lnTo>
                  <a:pt x="401" y="30"/>
                </a:lnTo>
                <a:lnTo>
                  <a:pt x="389" y="44"/>
                </a:lnTo>
                <a:lnTo>
                  <a:pt x="370" y="29"/>
                </a:lnTo>
                <a:lnTo>
                  <a:pt x="340" y="46"/>
                </a:lnTo>
                <a:lnTo>
                  <a:pt x="340" y="42"/>
                </a:lnTo>
                <a:lnTo>
                  <a:pt x="307" y="48"/>
                </a:lnTo>
                <a:lnTo>
                  <a:pt x="311" y="57"/>
                </a:lnTo>
                <a:lnTo>
                  <a:pt x="249" y="37"/>
                </a:lnTo>
                <a:lnTo>
                  <a:pt x="150" y="25"/>
                </a:lnTo>
                <a:lnTo>
                  <a:pt x="146" y="19"/>
                </a:lnTo>
                <a:lnTo>
                  <a:pt x="115" y="13"/>
                </a:lnTo>
                <a:lnTo>
                  <a:pt x="104" y="11"/>
                </a:lnTo>
                <a:lnTo>
                  <a:pt x="93" y="19"/>
                </a:lnTo>
                <a:lnTo>
                  <a:pt x="71" y="24"/>
                </a:lnTo>
                <a:lnTo>
                  <a:pt x="52" y="31"/>
                </a:lnTo>
                <a:lnTo>
                  <a:pt x="41" y="48"/>
                </a:lnTo>
                <a:lnTo>
                  <a:pt x="16" y="51"/>
                </a:lnTo>
                <a:lnTo>
                  <a:pt x="11" y="59"/>
                </a:lnTo>
                <a:lnTo>
                  <a:pt x="40" y="80"/>
                </a:lnTo>
                <a:lnTo>
                  <a:pt x="55" y="87"/>
                </a:lnTo>
                <a:lnTo>
                  <a:pt x="65" y="92"/>
                </a:lnTo>
                <a:lnTo>
                  <a:pt x="40" y="95"/>
                </a:lnTo>
                <a:lnTo>
                  <a:pt x="40" y="87"/>
                </a:lnTo>
                <a:lnTo>
                  <a:pt x="31" y="87"/>
                </a:lnTo>
                <a:lnTo>
                  <a:pt x="0" y="103"/>
                </a:lnTo>
                <a:lnTo>
                  <a:pt x="0" y="10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7" name="Oval 97"/>
          <p:cNvSpPr>
            <a:spLocks noChangeArrowheads="1"/>
          </p:cNvSpPr>
          <p:nvPr/>
        </p:nvSpPr>
        <p:spPr bwMode="auto">
          <a:xfrm>
            <a:off x="1752600" y="3276600"/>
            <a:ext cx="1143000" cy="533400"/>
          </a:xfrm>
          <a:prstGeom prst="ellipse">
            <a:avLst/>
          </a:prstGeom>
          <a:solidFill>
            <a:srgbClr val="3366FF">
              <a:alpha val="50000"/>
            </a:srgbClr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65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International Migration Patterns, Early 1990s</a:t>
            </a:r>
          </a:p>
        </p:txBody>
      </p:sp>
      <p:sp>
        <p:nvSpPr>
          <p:cNvPr id="865286" name="Freeform 6"/>
          <p:cNvSpPr>
            <a:spLocks/>
          </p:cNvSpPr>
          <p:nvPr/>
        </p:nvSpPr>
        <p:spPr bwMode="auto">
          <a:xfrm>
            <a:off x="2649538" y="3960813"/>
            <a:ext cx="228600" cy="77787"/>
          </a:xfrm>
          <a:custGeom>
            <a:avLst/>
            <a:gdLst>
              <a:gd name="T0" fmla="*/ 0 w 98"/>
              <a:gd name="T1" fmla="*/ 12 h 33"/>
              <a:gd name="T2" fmla="*/ 13 w 98"/>
              <a:gd name="T3" fmla="*/ 2 h 33"/>
              <a:gd name="T4" fmla="*/ 37 w 98"/>
              <a:gd name="T5" fmla="*/ 0 h 33"/>
              <a:gd name="T6" fmla="*/ 97 w 98"/>
              <a:gd name="T7" fmla="*/ 28 h 33"/>
              <a:gd name="T8" fmla="*/ 65 w 98"/>
              <a:gd name="T9" fmla="*/ 32 h 33"/>
              <a:gd name="T10" fmla="*/ 55 w 98"/>
              <a:gd name="T11" fmla="*/ 15 h 33"/>
              <a:gd name="T12" fmla="*/ 26 w 98"/>
              <a:gd name="T13" fmla="*/ 9 h 33"/>
              <a:gd name="T14" fmla="*/ 0 w 98"/>
              <a:gd name="T15" fmla="*/ 12 h 33"/>
              <a:gd name="T16" fmla="*/ 0 w 98"/>
              <a:gd name="T17" fmla="*/ 1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8" h="33">
                <a:moveTo>
                  <a:pt x="0" y="12"/>
                </a:moveTo>
                <a:lnTo>
                  <a:pt x="13" y="2"/>
                </a:lnTo>
                <a:lnTo>
                  <a:pt x="37" y="0"/>
                </a:lnTo>
                <a:lnTo>
                  <a:pt x="97" y="28"/>
                </a:lnTo>
                <a:lnTo>
                  <a:pt x="65" y="32"/>
                </a:lnTo>
                <a:lnTo>
                  <a:pt x="55" y="15"/>
                </a:lnTo>
                <a:lnTo>
                  <a:pt x="26" y="9"/>
                </a:lnTo>
                <a:lnTo>
                  <a:pt x="0" y="12"/>
                </a:lnTo>
                <a:lnTo>
                  <a:pt x="0" y="1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7" name="Freeform 7"/>
          <p:cNvSpPr>
            <a:spLocks/>
          </p:cNvSpPr>
          <p:nvPr/>
        </p:nvSpPr>
        <p:spPr bwMode="auto">
          <a:xfrm>
            <a:off x="2876550" y="4038600"/>
            <a:ext cx="130175" cy="38100"/>
          </a:xfrm>
          <a:custGeom>
            <a:avLst/>
            <a:gdLst>
              <a:gd name="T0" fmla="*/ 0 w 56"/>
              <a:gd name="T1" fmla="*/ 11 h 17"/>
              <a:gd name="T2" fmla="*/ 17 w 56"/>
              <a:gd name="T3" fmla="*/ 10 h 17"/>
              <a:gd name="T4" fmla="*/ 8 w 56"/>
              <a:gd name="T5" fmla="*/ 0 h 17"/>
              <a:gd name="T6" fmla="*/ 39 w 56"/>
              <a:gd name="T7" fmla="*/ 1 h 17"/>
              <a:gd name="T8" fmla="*/ 55 w 56"/>
              <a:gd name="T9" fmla="*/ 9 h 17"/>
              <a:gd name="T10" fmla="*/ 23 w 56"/>
              <a:gd name="T11" fmla="*/ 16 h 17"/>
              <a:gd name="T12" fmla="*/ 0 w 56"/>
              <a:gd name="T13" fmla="*/ 11 h 17"/>
              <a:gd name="T14" fmla="*/ 0 w 56"/>
              <a:gd name="T15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6" h="17">
                <a:moveTo>
                  <a:pt x="0" y="11"/>
                </a:moveTo>
                <a:lnTo>
                  <a:pt x="17" y="10"/>
                </a:lnTo>
                <a:lnTo>
                  <a:pt x="8" y="0"/>
                </a:lnTo>
                <a:lnTo>
                  <a:pt x="39" y="1"/>
                </a:lnTo>
                <a:lnTo>
                  <a:pt x="55" y="9"/>
                </a:lnTo>
                <a:lnTo>
                  <a:pt x="23" y="16"/>
                </a:lnTo>
                <a:lnTo>
                  <a:pt x="0" y="11"/>
                </a:lnTo>
                <a:lnTo>
                  <a:pt x="0" y="1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8" name="Freeform 8"/>
          <p:cNvSpPr>
            <a:spLocks/>
          </p:cNvSpPr>
          <p:nvPr/>
        </p:nvSpPr>
        <p:spPr bwMode="auto">
          <a:xfrm>
            <a:off x="2941638" y="5700713"/>
            <a:ext cx="136525" cy="65087"/>
          </a:xfrm>
          <a:custGeom>
            <a:avLst/>
            <a:gdLst>
              <a:gd name="T0" fmla="*/ 0 w 59"/>
              <a:gd name="T1" fmla="*/ 22 h 28"/>
              <a:gd name="T2" fmla="*/ 0 w 59"/>
              <a:gd name="T3" fmla="*/ 22 h 28"/>
              <a:gd name="T4" fmla="*/ 3 w 59"/>
              <a:gd name="T5" fmla="*/ 18 h 28"/>
              <a:gd name="T6" fmla="*/ 9 w 59"/>
              <a:gd name="T7" fmla="*/ 7 h 28"/>
              <a:gd name="T8" fmla="*/ 25 w 59"/>
              <a:gd name="T9" fmla="*/ 0 h 28"/>
              <a:gd name="T10" fmla="*/ 31 w 59"/>
              <a:gd name="T11" fmla="*/ 13 h 28"/>
              <a:gd name="T12" fmla="*/ 58 w 59"/>
              <a:gd name="T13" fmla="*/ 25 h 28"/>
              <a:gd name="T14" fmla="*/ 25 w 59"/>
              <a:gd name="T15" fmla="*/ 27 h 28"/>
              <a:gd name="T16" fmla="*/ 0 w 59"/>
              <a:gd name="T17" fmla="*/ 22 h 28"/>
              <a:gd name="T18" fmla="*/ 0 w 59"/>
              <a:gd name="T19" fmla="*/ 2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28">
                <a:moveTo>
                  <a:pt x="0" y="22"/>
                </a:moveTo>
                <a:lnTo>
                  <a:pt x="0" y="22"/>
                </a:lnTo>
                <a:lnTo>
                  <a:pt x="3" y="18"/>
                </a:lnTo>
                <a:lnTo>
                  <a:pt x="9" y="7"/>
                </a:lnTo>
                <a:lnTo>
                  <a:pt x="25" y="0"/>
                </a:lnTo>
                <a:lnTo>
                  <a:pt x="31" y="13"/>
                </a:lnTo>
                <a:lnTo>
                  <a:pt x="58" y="25"/>
                </a:lnTo>
                <a:lnTo>
                  <a:pt x="25" y="27"/>
                </a:lnTo>
                <a:lnTo>
                  <a:pt x="0" y="22"/>
                </a:lnTo>
                <a:lnTo>
                  <a:pt x="0" y="2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89" name="Freeform 9"/>
          <p:cNvSpPr>
            <a:spLocks/>
          </p:cNvSpPr>
          <p:nvPr/>
        </p:nvSpPr>
        <p:spPr bwMode="auto">
          <a:xfrm>
            <a:off x="3198813" y="3255963"/>
            <a:ext cx="141287" cy="134937"/>
          </a:xfrm>
          <a:custGeom>
            <a:avLst/>
            <a:gdLst>
              <a:gd name="T0" fmla="*/ 0 w 61"/>
              <a:gd name="T1" fmla="*/ 46 h 58"/>
              <a:gd name="T2" fmla="*/ 24 w 61"/>
              <a:gd name="T3" fmla="*/ 3 h 58"/>
              <a:gd name="T4" fmla="*/ 35 w 61"/>
              <a:gd name="T5" fmla="*/ 0 h 58"/>
              <a:gd name="T6" fmla="*/ 30 w 61"/>
              <a:gd name="T7" fmla="*/ 18 h 58"/>
              <a:gd name="T8" fmla="*/ 36 w 61"/>
              <a:gd name="T9" fmla="*/ 28 h 58"/>
              <a:gd name="T10" fmla="*/ 52 w 61"/>
              <a:gd name="T11" fmla="*/ 27 h 58"/>
              <a:gd name="T12" fmla="*/ 57 w 61"/>
              <a:gd name="T13" fmla="*/ 41 h 58"/>
              <a:gd name="T14" fmla="*/ 60 w 61"/>
              <a:gd name="T15" fmla="*/ 50 h 58"/>
              <a:gd name="T16" fmla="*/ 47 w 61"/>
              <a:gd name="T17" fmla="*/ 57 h 58"/>
              <a:gd name="T18" fmla="*/ 47 w 61"/>
              <a:gd name="T19" fmla="*/ 44 h 58"/>
              <a:gd name="T20" fmla="*/ 29 w 61"/>
              <a:gd name="T21" fmla="*/ 49 h 58"/>
              <a:gd name="T22" fmla="*/ 0 w 61"/>
              <a:gd name="T23" fmla="*/ 46 h 58"/>
              <a:gd name="T24" fmla="*/ 0 w 61"/>
              <a:gd name="T25" fmla="*/ 4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1" h="58">
                <a:moveTo>
                  <a:pt x="0" y="46"/>
                </a:moveTo>
                <a:lnTo>
                  <a:pt x="24" y="3"/>
                </a:lnTo>
                <a:lnTo>
                  <a:pt x="35" y="0"/>
                </a:lnTo>
                <a:lnTo>
                  <a:pt x="30" y="18"/>
                </a:lnTo>
                <a:lnTo>
                  <a:pt x="36" y="28"/>
                </a:lnTo>
                <a:lnTo>
                  <a:pt x="52" y="27"/>
                </a:lnTo>
                <a:lnTo>
                  <a:pt x="57" y="41"/>
                </a:lnTo>
                <a:lnTo>
                  <a:pt x="60" y="50"/>
                </a:lnTo>
                <a:lnTo>
                  <a:pt x="47" y="57"/>
                </a:lnTo>
                <a:lnTo>
                  <a:pt x="47" y="44"/>
                </a:lnTo>
                <a:lnTo>
                  <a:pt x="29" y="49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0" name="Freeform 10"/>
          <p:cNvSpPr>
            <a:spLocks/>
          </p:cNvSpPr>
          <p:nvPr/>
        </p:nvSpPr>
        <p:spPr bwMode="auto">
          <a:xfrm>
            <a:off x="1217613" y="3071813"/>
            <a:ext cx="58737" cy="38100"/>
          </a:xfrm>
          <a:custGeom>
            <a:avLst/>
            <a:gdLst>
              <a:gd name="T0" fmla="*/ 0 w 25"/>
              <a:gd name="T1" fmla="*/ 7 h 17"/>
              <a:gd name="T2" fmla="*/ 0 w 25"/>
              <a:gd name="T3" fmla="*/ 7 h 17"/>
              <a:gd name="T4" fmla="*/ 6 w 25"/>
              <a:gd name="T5" fmla="*/ 16 h 17"/>
              <a:gd name="T6" fmla="*/ 24 w 25"/>
              <a:gd name="T7" fmla="*/ 3 h 17"/>
              <a:gd name="T8" fmla="*/ 8 w 25"/>
              <a:gd name="T9" fmla="*/ 0 h 17"/>
              <a:gd name="T10" fmla="*/ 8 w 25"/>
              <a:gd name="T11" fmla="*/ 6 h 17"/>
              <a:gd name="T12" fmla="*/ 0 w 25"/>
              <a:gd name="T13" fmla="*/ 7 h 17"/>
              <a:gd name="T14" fmla="*/ 0 w 25"/>
              <a:gd name="T15" fmla="*/ 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5" h="17">
                <a:moveTo>
                  <a:pt x="0" y="7"/>
                </a:moveTo>
                <a:lnTo>
                  <a:pt x="0" y="7"/>
                </a:lnTo>
                <a:lnTo>
                  <a:pt x="6" y="16"/>
                </a:lnTo>
                <a:lnTo>
                  <a:pt x="24" y="3"/>
                </a:lnTo>
                <a:lnTo>
                  <a:pt x="8" y="0"/>
                </a:lnTo>
                <a:lnTo>
                  <a:pt x="8" y="6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1" name="Freeform 11"/>
          <p:cNvSpPr>
            <a:spLocks/>
          </p:cNvSpPr>
          <p:nvPr/>
        </p:nvSpPr>
        <p:spPr bwMode="auto">
          <a:xfrm>
            <a:off x="3941763" y="2787650"/>
            <a:ext cx="238125" cy="109538"/>
          </a:xfrm>
          <a:custGeom>
            <a:avLst/>
            <a:gdLst>
              <a:gd name="T0" fmla="*/ 0 w 103"/>
              <a:gd name="T1" fmla="*/ 16 h 48"/>
              <a:gd name="T2" fmla="*/ 13 w 103"/>
              <a:gd name="T3" fmla="*/ 0 h 48"/>
              <a:gd name="T4" fmla="*/ 30 w 103"/>
              <a:gd name="T5" fmla="*/ 19 h 48"/>
              <a:gd name="T6" fmla="*/ 57 w 103"/>
              <a:gd name="T7" fmla="*/ 5 h 48"/>
              <a:gd name="T8" fmla="*/ 91 w 103"/>
              <a:gd name="T9" fmla="*/ 1 h 48"/>
              <a:gd name="T10" fmla="*/ 102 w 103"/>
              <a:gd name="T11" fmla="*/ 21 h 48"/>
              <a:gd name="T12" fmla="*/ 51 w 103"/>
              <a:gd name="T13" fmla="*/ 47 h 48"/>
              <a:gd name="T14" fmla="*/ 17 w 103"/>
              <a:gd name="T15" fmla="*/ 40 h 48"/>
              <a:gd name="T16" fmla="*/ 0 w 103"/>
              <a:gd name="T17" fmla="*/ 16 h 48"/>
              <a:gd name="T18" fmla="*/ 0 w 103"/>
              <a:gd name="T19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48">
                <a:moveTo>
                  <a:pt x="0" y="16"/>
                </a:moveTo>
                <a:lnTo>
                  <a:pt x="13" y="0"/>
                </a:lnTo>
                <a:lnTo>
                  <a:pt x="30" y="19"/>
                </a:lnTo>
                <a:lnTo>
                  <a:pt x="57" y="5"/>
                </a:lnTo>
                <a:lnTo>
                  <a:pt x="91" y="1"/>
                </a:lnTo>
                <a:lnTo>
                  <a:pt x="102" y="21"/>
                </a:lnTo>
                <a:lnTo>
                  <a:pt x="51" y="47"/>
                </a:lnTo>
                <a:lnTo>
                  <a:pt x="17" y="40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2" name="Freeform 12"/>
          <p:cNvSpPr>
            <a:spLocks/>
          </p:cNvSpPr>
          <p:nvPr/>
        </p:nvSpPr>
        <p:spPr bwMode="auto">
          <a:xfrm>
            <a:off x="2601913" y="2811463"/>
            <a:ext cx="136525" cy="95250"/>
          </a:xfrm>
          <a:custGeom>
            <a:avLst/>
            <a:gdLst>
              <a:gd name="T0" fmla="*/ 0 w 59"/>
              <a:gd name="T1" fmla="*/ 33 h 42"/>
              <a:gd name="T2" fmla="*/ 0 w 59"/>
              <a:gd name="T3" fmla="*/ 33 h 42"/>
              <a:gd name="T4" fmla="*/ 9 w 59"/>
              <a:gd name="T5" fmla="*/ 25 h 42"/>
              <a:gd name="T6" fmla="*/ 15 w 59"/>
              <a:gd name="T7" fmla="*/ 0 h 42"/>
              <a:gd name="T8" fmla="*/ 58 w 59"/>
              <a:gd name="T9" fmla="*/ 35 h 42"/>
              <a:gd name="T10" fmla="*/ 18 w 59"/>
              <a:gd name="T11" fmla="*/ 41 h 42"/>
              <a:gd name="T12" fmla="*/ 0 w 59"/>
              <a:gd name="T13" fmla="*/ 33 h 42"/>
              <a:gd name="T14" fmla="*/ 0 w 59"/>
              <a:gd name="T15" fmla="*/ 33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9" h="42">
                <a:moveTo>
                  <a:pt x="0" y="33"/>
                </a:moveTo>
                <a:lnTo>
                  <a:pt x="0" y="33"/>
                </a:lnTo>
                <a:lnTo>
                  <a:pt x="9" y="25"/>
                </a:lnTo>
                <a:lnTo>
                  <a:pt x="15" y="0"/>
                </a:lnTo>
                <a:lnTo>
                  <a:pt x="58" y="35"/>
                </a:lnTo>
                <a:lnTo>
                  <a:pt x="18" y="41"/>
                </a:lnTo>
                <a:lnTo>
                  <a:pt x="0" y="33"/>
                </a:lnTo>
                <a:lnTo>
                  <a:pt x="0" y="3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3" name="Freeform 13"/>
          <p:cNvSpPr>
            <a:spLocks/>
          </p:cNvSpPr>
          <p:nvPr/>
        </p:nvSpPr>
        <p:spPr bwMode="auto">
          <a:xfrm>
            <a:off x="1774825" y="2476500"/>
            <a:ext cx="230188" cy="141288"/>
          </a:xfrm>
          <a:custGeom>
            <a:avLst/>
            <a:gdLst>
              <a:gd name="T0" fmla="*/ 0 w 99"/>
              <a:gd name="T1" fmla="*/ 46 h 62"/>
              <a:gd name="T2" fmla="*/ 0 w 99"/>
              <a:gd name="T3" fmla="*/ 46 h 62"/>
              <a:gd name="T4" fmla="*/ 19 w 99"/>
              <a:gd name="T5" fmla="*/ 14 h 62"/>
              <a:gd name="T6" fmla="*/ 12 w 99"/>
              <a:gd name="T7" fmla="*/ 3 h 62"/>
              <a:gd name="T8" fmla="*/ 40 w 99"/>
              <a:gd name="T9" fmla="*/ 0 h 62"/>
              <a:gd name="T10" fmla="*/ 61 w 99"/>
              <a:gd name="T11" fmla="*/ 9 h 62"/>
              <a:gd name="T12" fmla="*/ 75 w 99"/>
              <a:gd name="T13" fmla="*/ 6 h 62"/>
              <a:gd name="T14" fmla="*/ 98 w 99"/>
              <a:gd name="T15" fmla="*/ 18 h 62"/>
              <a:gd name="T16" fmla="*/ 52 w 99"/>
              <a:gd name="T17" fmla="*/ 42 h 62"/>
              <a:gd name="T18" fmla="*/ 49 w 99"/>
              <a:gd name="T19" fmla="*/ 54 h 62"/>
              <a:gd name="T20" fmla="*/ 27 w 99"/>
              <a:gd name="T21" fmla="*/ 61 h 62"/>
              <a:gd name="T22" fmla="*/ 0 w 99"/>
              <a:gd name="T23" fmla="*/ 46 h 62"/>
              <a:gd name="T24" fmla="*/ 0 w 99"/>
              <a:gd name="T25" fmla="*/ 4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9" h="62">
                <a:moveTo>
                  <a:pt x="0" y="46"/>
                </a:moveTo>
                <a:lnTo>
                  <a:pt x="0" y="46"/>
                </a:lnTo>
                <a:lnTo>
                  <a:pt x="19" y="14"/>
                </a:lnTo>
                <a:lnTo>
                  <a:pt x="12" y="3"/>
                </a:lnTo>
                <a:lnTo>
                  <a:pt x="40" y="0"/>
                </a:lnTo>
                <a:lnTo>
                  <a:pt x="61" y="9"/>
                </a:lnTo>
                <a:lnTo>
                  <a:pt x="75" y="6"/>
                </a:lnTo>
                <a:lnTo>
                  <a:pt x="98" y="18"/>
                </a:lnTo>
                <a:lnTo>
                  <a:pt x="52" y="42"/>
                </a:lnTo>
                <a:lnTo>
                  <a:pt x="49" y="54"/>
                </a:lnTo>
                <a:lnTo>
                  <a:pt x="27" y="61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4" name="Freeform 14"/>
          <p:cNvSpPr>
            <a:spLocks/>
          </p:cNvSpPr>
          <p:nvPr/>
        </p:nvSpPr>
        <p:spPr bwMode="auto">
          <a:xfrm>
            <a:off x="1922463" y="2530475"/>
            <a:ext cx="388937" cy="188913"/>
          </a:xfrm>
          <a:custGeom>
            <a:avLst/>
            <a:gdLst>
              <a:gd name="T0" fmla="*/ 0 w 168"/>
              <a:gd name="T1" fmla="*/ 24 h 82"/>
              <a:gd name="T2" fmla="*/ 0 w 168"/>
              <a:gd name="T3" fmla="*/ 24 h 82"/>
              <a:gd name="T4" fmla="*/ 25 w 168"/>
              <a:gd name="T5" fmla="*/ 3 h 82"/>
              <a:gd name="T6" fmla="*/ 64 w 168"/>
              <a:gd name="T7" fmla="*/ 17 h 82"/>
              <a:gd name="T8" fmla="*/ 100 w 168"/>
              <a:gd name="T9" fmla="*/ 0 h 82"/>
              <a:gd name="T10" fmla="*/ 125 w 168"/>
              <a:gd name="T11" fmla="*/ 7 h 82"/>
              <a:gd name="T12" fmla="*/ 134 w 168"/>
              <a:gd name="T13" fmla="*/ 37 h 82"/>
              <a:gd name="T14" fmla="*/ 167 w 168"/>
              <a:gd name="T15" fmla="*/ 53 h 82"/>
              <a:gd name="T16" fmla="*/ 148 w 168"/>
              <a:gd name="T17" fmla="*/ 76 h 82"/>
              <a:gd name="T18" fmla="*/ 114 w 168"/>
              <a:gd name="T19" fmla="*/ 64 h 82"/>
              <a:gd name="T20" fmla="*/ 53 w 168"/>
              <a:gd name="T21" fmla="*/ 81 h 82"/>
              <a:gd name="T22" fmla="*/ 15 w 168"/>
              <a:gd name="T23" fmla="*/ 54 h 82"/>
              <a:gd name="T24" fmla="*/ 13 w 168"/>
              <a:gd name="T25" fmla="*/ 46 h 82"/>
              <a:gd name="T26" fmla="*/ 31 w 168"/>
              <a:gd name="T27" fmla="*/ 30 h 82"/>
              <a:gd name="T28" fmla="*/ 8 w 168"/>
              <a:gd name="T29" fmla="*/ 33 h 82"/>
              <a:gd name="T30" fmla="*/ 0 w 168"/>
              <a:gd name="T31" fmla="*/ 24 h 82"/>
              <a:gd name="T32" fmla="*/ 0 w 168"/>
              <a:gd name="T33" fmla="*/ 24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8" h="82">
                <a:moveTo>
                  <a:pt x="0" y="24"/>
                </a:moveTo>
                <a:lnTo>
                  <a:pt x="0" y="24"/>
                </a:lnTo>
                <a:lnTo>
                  <a:pt x="25" y="3"/>
                </a:lnTo>
                <a:lnTo>
                  <a:pt x="64" y="17"/>
                </a:lnTo>
                <a:lnTo>
                  <a:pt x="100" y="0"/>
                </a:lnTo>
                <a:lnTo>
                  <a:pt x="125" y="7"/>
                </a:lnTo>
                <a:lnTo>
                  <a:pt x="134" y="37"/>
                </a:lnTo>
                <a:lnTo>
                  <a:pt x="167" y="53"/>
                </a:lnTo>
                <a:lnTo>
                  <a:pt x="148" y="76"/>
                </a:lnTo>
                <a:lnTo>
                  <a:pt x="114" y="64"/>
                </a:lnTo>
                <a:lnTo>
                  <a:pt x="53" y="81"/>
                </a:lnTo>
                <a:lnTo>
                  <a:pt x="15" y="54"/>
                </a:lnTo>
                <a:lnTo>
                  <a:pt x="13" y="46"/>
                </a:lnTo>
                <a:lnTo>
                  <a:pt x="31" y="30"/>
                </a:lnTo>
                <a:lnTo>
                  <a:pt x="8" y="33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5" name="Freeform 15"/>
          <p:cNvSpPr>
            <a:spLocks/>
          </p:cNvSpPr>
          <p:nvPr/>
        </p:nvSpPr>
        <p:spPr bwMode="auto">
          <a:xfrm>
            <a:off x="5381625" y="4719638"/>
            <a:ext cx="157163" cy="301625"/>
          </a:xfrm>
          <a:custGeom>
            <a:avLst/>
            <a:gdLst>
              <a:gd name="T0" fmla="*/ 0 w 68"/>
              <a:gd name="T1" fmla="*/ 93 h 131"/>
              <a:gd name="T2" fmla="*/ 0 w 68"/>
              <a:gd name="T3" fmla="*/ 93 h 131"/>
              <a:gd name="T4" fmla="*/ 6 w 68"/>
              <a:gd name="T5" fmla="*/ 119 h 131"/>
              <a:gd name="T6" fmla="*/ 19 w 68"/>
              <a:gd name="T7" fmla="*/ 130 h 131"/>
              <a:gd name="T8" fmla="*/ 38 w 68"/>
              <a:gd name="T9" fmla="*/ 119 h 131"/>
              <a:gd name="T10" fmla="*/ 67 w 68"/>
              <a:gd name="T11" fmla="*/ 33 h 131"/>
              <a:gd name="T12" fmla="*/ 55 w 68"/>
              <a:gd name="T13" fmla="*/ 0 h 131"/>
              <a:gd name="T14" fmla="*/ 7 w 68"/>
              <a:gd name="T15" fmla="*/ 51 h 131"/>
              <a:gd name="T16" fmla="*/ 12 w 68"/>
              <a:gd name="T17" fmla="*/ 73 h 131"/>
              <a:gd name="T18" fmla="*/ 0 w 68"/>
              <a:gd name="T19" fmla="*/ 93 h 131"/>
              <a:gd name="T20" fmla="*/ 0 w 68"/>
              <a:gd name="T21" fmla="*/ 93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8" h="131">
                <a:moveTo>
                  <a:pt x="0" y="93"/>
                </a:moveTo>
                <a:lnTo>
                  <a:pt x="0" y="93"/>
                </a:lnTo>
                <a:lnTo>
                  <a:pt x="6" y="119"/>
                </a:lnTo>
                <a:lnTo>
                  <a:pt x="19" y="130"/>
                </a:lnTo>
                <a:lnTo>
                  <a:pt x="38" y="119"/>
                </a:lnTo>
                <a:lnTo>
                  <a:pt x="67" y="33"/>
                </a:lnTo>
                <a:lnTo>
                  <a:pt x="55" y="0"/>
                </a:lnTo>
                <a:lnTo>
                  <a:pt x="7" y="51"/>
                </a:lnTo>
                <a:lnTo>
                  <a:pt x="12" y="73"/>
                </a:lnTo>
                <a:lnTo>
                  <a:pt x="0" y="93"/>
                </a:lnTo>
                <a:lnTo>
                  <a:pt x="0" y="9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6" name="Freeform 16"/>
          <p:cNvSpPr>
            <a:spLocks/>
          </p:cNvSpPr>
          <p:nvPr/>
        </p:nvSpPr>
        <p:spPr bwMode="auto">
          <a:xfrm>
            <a:off x="6894513" y="4691063"/>
            <a:ext cx="847725" cy="644525"/>
          </a:xfrm>
          <a:custGeom>
            <a:avLst/>
            <a:gdLst>
              <a:gd name="T0" fmla="*/ 0 w 366"/>
              <a:gd name="T1" fmla="*/ 152 h 281"/>
              <a:gd name="T2" fmla="*/ 2 w 366"/>
              <a:gd name="T3" fmla="*/ 113 h 281"/>
              <a:gd name="T4" fmla="*/ 26 w 366"/>
              <a:gd name="T5" fmla="*/ 93 h 281"/>
              <a:gd name="T6" fmla="*/ 65 w 366"/>
              <a:gd name="T7" fmla="*/ 86 h 281"/>
              <a:gd name="T8" fmla="*/ 77 w 366"/>
              <a:gd name="T9" fmla="*/ 60 h 281"/>
              <a:gd name="T10" fmla="*/ 112 w 366"/>
              <a:gd name="T11" fmla="*/ 31 h 281"/>
              <a:gd name="T12" fmla="*/ 134 w 366"/>
              <a:gd name="T13" fmla="*/ 39 h 281"/>
              <a:gd name="T14" fmla="*/ 151 w 366"/>
              <a:gd name="T15" fmla="*/ 21 h 281"/>
              <a:gd name="T16" fmla="*/ 166 w 366"/>
              <a:gd name="T17" fmla="*/ 5 h 281"/>
              <a:gd name="T18" fmla="*/ 208 w 366"/>
              <a:gd name="T19" fmla="*/ 16 h 281"/>
              <a:gd name="T20" fmla="*/ 200 w 366"/>
              <a:gd name="T21" fmla="*/ 41 h 281"/>
              <a:gd name="T22" fmla="*/ 240 w 366"/>
              <a:gd name="T23" fmla="*/ 68 h 281"/>
              <a:gd name="T24" fmla="*/ 252 w 366"/>
              <a:gd name="T25" fmla="*/ 57 h 281"/>
              <a:gd name="T26" fmla="*/ 257 w 366"/>
              <a:gd name="T27" fmla="*/ 13 h 281"/>
              <a:gd name="T28" fmla="*/ 266 w 366"/>
              <a:gd name="T29" fmla="*/ 0 h 281"/>
              <a:gd name="T30" fmla="*/ 290 w 366"/>
              <a:gd name="T31" fmla="*/ 41 h 281"/>
              <a:gd name="T32" fmla="*/ 299 w 366"/>
              <a:gd name="T33" fmla="*/ 80 h 281"/>
              <a:gd name="T34" fmla="*/ 322 w 366"/>
              <a:gd name="T35" fmla="*/ 92 h 281"/>
              <a:gd name="T36" fmla="*/ 340 w 366"/>
              <a:gd name="T37" fmla="*/ 124 h 281"/>
              <a:gd name="T38" fmla="*/ 358 w 366"/>
              <a:gd name="T39" fmla="*/ 139 h 281"/>
              <a:gd name="T40" fmla="*/ 365 w 366"/>
              <a:gd name="T41" fmla="*/ 169 h 281"/>
              <a:gd name="T42" fmla="*/ 361 w 366"/>
              <a:gd name="T43" fmla="*/ 199 h 281"/>
              <a:gd name="T44" fmla="*/ 345 w 366"/>
              <a:gd name="T45" fmla="*/ 224 h 281"/>
              <a:gd name="T46" fmla="*/ 333 w 366"/>
              <a:gd name="T47" fmla="*/ 266 h 281"/>
              <a:gd name="T48" fmla="*/ 299 w 366"/>
              <a:gd name="T49" fmla="*/ 278 h 281"/>
              <a:gd name="T50" fmla="*/ 285 w 366"/>
              <a:gd name="T51" fmla="*/ 268 h 281"/>
              <a:gd name="T52" fmla="*/ 271 w 366"/>
              <a:gd name="T53" fmla="*/ 280 h 281"/>
              <a:gd name="T54" fmla="*/ 240 w 366"/>
              <a:gd name="T55" fmla="*/ 264 h 281"/>
              <a:gd name="T56" fmla="*/ 234 w 366"/>
              <a:gd name="T57" fmla="*/ 242 h 281"/>
              <a:gd name="T58" fmla="*/ 220 w 366"/>
              <a:gd name="T59" fmla="*/ 213 h 281"/>
              <a:gd name="T60" fmla="*/ 204 w 366"/>
              <a:gd name="T61" fmla="*/ 239 h 281"/>
              <a:gd name="T62" fmla="*/ 187 w 366"/>
              <a:gd name="T63" fmla="*/ 213 h 281"/>
              <a:gd name="T64" fmla="*/ 160 w 366"/>
              <a:gd name="T65" fmla="*/ 203 h 281"/>
              <a:gd name="T66" fmla="*/ 111 w 366"/>
              <a:gd name="T67" fmla="*/ 210 h 281"/>
              <a:gd name="T68" fmla="*/ 90 w 366"/>
              <a:gd name="T69" fmla="*/ 225 h 281"/>
              <a:gd name="T70" fmla="*/ 57 w 366"/>
              <a:gd name="T71" fmla="*/ 227 h 281"/>
              <a:gd name="T72" fmla="*/ 37 w 366"/>
              <a:gd name="T73" fmla="*/ 239 h 281"/>
              <a:gd name="T74" fmla="*/ 11 w 366"/>
              <a:gd name="T75" fmla="*/ 230 h 281"/>
              <a:gd name="T76" fmla="*/ 18 w 366"/>
              <a:gd name="T77" fmla="*/ 204 h 281"/>
              <a:gd name="T78" fmla="*/ 0 w 366"/>
              <a:gd name="T79" fmla="*/ 152 h 281"/>
              <a:gd name="T80" fmla="*/ 0 w 366"/>
              <a:gd name="T81" fmla="*/ 152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66" h="281">
                <a:moveTo>
                  <a:pt x="0" y="152"/>
                </a:moveTo>
                <a:lnTo>
                  <a:pt x="2" y="113"/>
                </a:lnTo>
                <a:lnTo>
                  <a:pt x="26" y="93"/>
                </a:lnTo>
                <a:lnTo>
                  <a:pt x="65" y="86"/>
                </a:lnTo>
                <a:lnTo>
                  <a:pt x="77" y="60"/>
                </a:lnTo>
                <a:lnTo>
                  <a:pt x="112" y="31"/>
                </a:lnTo>
                <a:lnTo>
                  <a:pt x="134" y="39"/>
                </a:lnTo>
                <a:lnTo>
                  <a:pt x="151" y="21"/>
                </a:lnTo>
                <a:lnTo>
                  <a:pt x="166" y="5"/>
                </a:lnTo>
                <a:lnTo>
                  <a:pt x="208" y="16"/>
                </a:lnTo>
                <a:lnTo>
                  <a:pt x="200" y="41"/>
                </a:lnTo>
                <a:lnTo>
                  <a:pt x="240" y="68"/>
                </a:lnTo>
                <a:lnTo>
                  <a:pt x="252" y="57"/>
                </a:lnTo>
                <a:lnTo>
                  <a:pt x="257" y="13"/>
                </a:lnTo>
                <a:lnTo>
                  <a:pt x="266" y="0"/>
                </a:lnTo>
                <a:lnTo>
                  <a:pt x="290" y="41"/>
                </a:lnTo>
                <a:lnTo>
                  <a:pt x="299" y="80"/>
                </a:lnTo>
                <a:lnTo>
                  <a:pt x="322" y="92"/>
                </a:lnTo>
                <a:lnTo>
                  <a:pt x="340" y="124"/>
                </a:lnTo>
                <a:lnTo>
                  <a:pt x="358" y="139"/>
                </a:lnTo>
                <a:lnTo>
                  <a:pt x="365" y="169"/>
                </a:lnTo>
                <a:lnTo>
                  <a:pt x="361" y="199"/>
                </a:lnTo>
                <a:lnTo>
                  <a:pt x="345" y="224"/>
                </a:lnTo>
                <a:lnTo>
                  <a:pt x="333" y="266"/>
                </a:lnTo>
                <a:lnTo>
                  <a:pt x="299" y="278"/>
                </a:lnTo>
                <a:lnTo>
                  <a:pt x="285" y="268"/>
                </a:lnTo>
                <a:lnTo>
                  <a:pt x="271" y="280"/>
                </a:lnTo>
                <a:lnTo>
                  <a:pt x="240" y="264"/>
                </a:lnTo>
                <a:lnTo>
                  <a:pt x="234" y="242"/>
                </a:lnTo>
                <a:lnTo>
                  <a:pt x="220" y="213"/>
                </a:lnTo>
                <a:lnTo>
                  <a:pt x="204" y="239"/>
                </a:lnTo>
                <a:lnTo>
                  <a:pt x="187" y="213"/>
                </a:lnTo>
                <a:lnTo>
                  <a:pt x="160" y="203"/>
                </a:lnTo>
                <a:lnTo>
                  <a:pt x="111" y="210"/>
                </a:lnTo>
                <a:lnTo>
                  <a:pt x="90" y="225"/>
                </a:lnTo>
                <a:lnTo>
                  <a:pt x="57" y="227"/>
                </a:lnTo>
                <a:lnTo>
                  <a:pt x="37" y="239"/>
                </a:lnTo>
                <a:lnTo>
                  <a:pt x="11" y="230"/>
                </a:lnTo>
                <a:lnTo>
                  <a:pt x="18" y="204"/>
                </a:lnTo>
                <a:lnTo>
                  <a:pt x="0" y="152"/>
                </a:lnTo>
                <a:lnTo>
                  <a:pt x="0" y="152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7" name="Freeform 17"/>
          <p:cNvSpPr>
            <a:spLocks/>
          </p:cNvSpPr>
          <p:nvPr/>
        </p:nvSpPr>
        <p:spPr bwMode="auto">
          <a:xfrm>
            <a:off x="7554913" y="5380038"/>
            <a:ext cx="79375" cy="73025"/>
          </a:xfrm>
          <a:custGeom>
            <a:avLst/>
            <a:gdLst>
              <a:gd name="T0" fmla="*/ 0 w 34"/>
              <a:gd name="T1" fmla="*/ 5 h 32"/>
              <a:gd name="T2" fmla="*/ 0 w 34"/>
              <a:gd name="T3" fmla="*/ 5 h 32"/>
              <a:gd name="T4" fmla="*/ 0 w 34"/>
              <a:gd name="T5" fmla="*/ 0 h 32"/>
              <a:gd name="T6" fmla="*/ 29 w 34"/>
              <a:gd name="T7" fmla="*/ 1 h 32"/>
              <a:gd name="T8" fmla="*/ 33 w 34"/>
              <a:gd name="T9" fmla="*/ 17 h 32"/>
              <a:gd name="T10" fmla="*/ 19 w 34"/>
              <a:gd name="T11" fmla="*/ 31 h 32"/>
              <a:gd name="T12" fmla="*/ 0 w 34"/>
              <a:gd name="T13" fmla="*/ 5 h 32"/>
              <a:gd name="T14" fmla="*/ 0 w 34"/>
              <a:gd name="T15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32">
                <a:moveTo>
                  <a:pt x="0" y="5"/>
                </a:moveTo>
                <a:lnTo>
                  <a:pt x="0" y="5"/>
                </a:lnTo>
                <a:lnTo>
                  <a:pt x="0" y="0"/>
                </a:lnTo>
                <a:lnTo>
                  <a:pt x="29" y="1"/>
                </a:lnTo>
                <a:lnTo>
                  <a:pt x="33" y="17"/>
                </a:lnTo>
                <a:lnTo>
                  <a:pt x="19" y="31"/>
                </a:lnTo>
                <a:lnTo>
                  <a:pt x="0" y="5"/>
                </a:lnTo>
                <a:lnTo>
                  <a:pt x="0" y="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8" name="Freeform 18"/>
          <p:cNvSpPr>
            <a:spLocks/>
          </p:cNvSpPr>
          <p:nvPr/>
        </p:nvSpPr>
        <p:spPr bwMode="auto">
          <a:xfrm>
            <a:off x="8018463" y="5380038"/>
            <a:ext cx="169862" cy="158750"/>
          </a:xfrm>
          <a:custGeom>
            <a:avLst/>
            <a:gdLst>
              <a:gd name="T0" fmla="*/ 0 w 73"/>
              <a:gd name="T1" fmla="*/ 58 h 69"/>
              <a:gd name="T2" fmla="*/ 0 w 73"/>
              <a:gd name="T3" fmla="*/ 58 h 69"/>
              <a:gd name="T4" fmla="*/ 15 w 73"/>
              <a:gd name="T5" fmla="*/ 37 h 69"/>
              <a:gd name="T6" fmla="*/ 41 w 73"/>
              <a:gd name="T7" fmla="*/ 22 h 69"/>
              <a:gd name="T8" fmla="*/ 55 w 73"/>
              <a:gd name="T9" fmla="*/ 0 h 69"/>
              <a:gd name="T10" fmla="*/ 72 w 73"/>
              <a:gd name="T11" fmla="*/ 12 h 69"/>
              <a:gd name="T12" fmla="*/ 62 w 73"/>
              <a:gd name="T13" fmla="*/ 34 h 69"/>
              <a:gd name="T14" fmla="*/ 46 w 73"/>
              <a:gd name="T15" fmla="*/ 37 h 69"/>
              <a:gd name="T16" fmla="*/ 23 w 73"/>
              <a:gd name="T17" fmla="*/ 68 h 69"/>
              <a:gd name="T18" fmla="*/ 0 w 73"/>
              <a:gd name="T19" fmla="*/ 58 h 69"/>
              <a:gd name="T20" fmla="*/ 0 w 73"/>
              <a:gd name="T21" fmla="*/ 58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3" h="69">
                <a:moveTo>
                  <a:pt x="0" y="58"/>
                </a:moveTo>
                <a:lnTo>
                  <a:pt x="0" y="58"/>
                </a:lnTo>
                <a:lnTo>
                  <a:pt x="15" y="37"/>
                </a:lnTo>
                <a:lnTo>
                  <a:pt x="41" y="22"/>
                </a:lnTo>
                <a:lnTo>
                  <a:pt x="55" y="0"/>
                </a:lnTo>
                <a:lnTo>
                  <a:pt x="72" y="12"/>
                </a:lnTo>
                <a:lnTo>
                  <a:pt x="62" y="34"/>
                </a:lnTo>
                <a:lnTo>
                  <a:pt x="46" y="37"/>
                </a:lnTo>
                <a:lnTo>
                  <a:pt x="23" y="68"/>
                </a:lnTo>
                <a:lnTo>
                  <a:pt x="0" y="58"/>
                </a:lnTo>
                <a:lnTo>
                  <a:pt x="0" y="5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299" name="Freeform 19"/>
          <p:cNvSpPr>
            <a:spLocks/>
          </p:cNvSpPr>
          <p:nvPr/>
        </p:nvSpPr>
        <p:spPr bwMode="auto">
          <a:xfrm>
            <a:off x="8148638" y="5226050"/>
            <a:ext cx="128587" cy="169863"/>
          </a:xfrm>
          <a:custGeom>
            <a:avLst/>
            <a:gdLst>
              <a:gd name="T0" fmla="*/ 0 w 55"/>
              <a:gd name="T1" fmla="*/ 0 h 74"/>
              <a:gd name="T2" fmla="*/ 0 w 55"/>
              <a:gd name="T3" fmla="*/ 0 h 74"/>
              <a:gd name="T4" fmla="*/ 30 w 55"/>
              <a:gd name="T5" fmla="*/ 26 h 74"/>
              <a:gd name="T6" fmla="*/ 54 w 55"/>
              <a:gd name="T7" fmla="*/ 33 h 74"/>
              <a:gd name="T8" fmla="*/ 50 w 55"/>
              <a:gd name="T9" fmla="*/ 49 h 74"/>
              <a:gd name="T10" fmla="*/ 30 w 55"/>
              <a:gd name="T11" fmla="*/ 73 h 74"/>
              <a:gd name="T12" fmla="*/ 10 w 55"/>
              <a:gd name="T13" fmla="*/ 52 h 74"/>
              <a:gd name="T14" fmla="*/ 21 w 55"/>
              <a:gd name="T15" fmla="*/ 37 h 74"/>
              <a:gd name="T16" fmla="*/ 20 w 55"/>
              <a:gd name="T17" fmla="*/ 26 h 74"/>
              <a:gd name="T18" fmla="*/ 0 w 55"/>
              <a:gd name="T19" fmla="*/ 0 h 74"/>
              <a:gd name="T20" fmla="*/ 0 w 55"/>
              <a:gd name="T21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" h="74">
                <a:moveTo>
                  <a:pt x="0" y="0"/>
                </a:moveTo>
                <a:lnTo>
                  <a:pt x="0" y="0"/>
                </a:lnTo>
                <a:lnTo>
                  <a:pt x="30" y="26"/>
                </a:lnTo>
                <a:lnTo>
                  <a:pt x="54" y="33"/>
                </a:lnTo>
                <a:lnTo>
                  <a:pt x="50" y="49"/>
                </a:lnTo>
                <a:lnTo>
                  <a:pt x="30" y="73"/>
                </a:lnTo>
                <a:lnTo>
                  <a:pt x="10" y="52"/>
                </a:lnTo>
                <a:lnTo>
                  <a:pt x="21" y="37"/>
                </a:lnTo>
                <a:lnTo>
                  <a:pt x="20" y="2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1" name="Freeform 21"/>
          <p:cNvSpPr>
            <a:spLocks/>
          </p:cNvSpPr>
          <p:nvPr/>
        </p:nvSpPr>
        <p:spPr bwMode="auto">
          <a:xfrm>
            <a:off x="7262813" y="4475163"/>
            <a:ext cx="430212" cy="211137"/>
          </a:xfrm>
          <a:custGeom>
            <a:avLst/>
            <a:gdLst>
              <a:gd name="T0" fmla="*/ 0 w 186"/>
              <a:gd name="T1" fmla="*/ 8 h 92"/>
              <a:gd name="T2" fmla="*/ 0 w 186"/>
              <a:gd name="T3" fmla="*/ 8 h 92"/>
              <a:gd name="T4" fmla="*/ 27 w 186"/>
              <a:gd name="T5" fmla="*/ 15 h 92"/>
              <a:gd name="T6" fmla="*/ 18 w 186"/>
              <a:gd name="T7" fmla="*/ 32 h 92"/>
              <a:gd name="T8" fmla="*/ 66 w 186"/>
              <a:gd name="T9" fmla="*/ 46 h 92"/>
              <a:gd name="T10" fmla="*/ 64 w 186"/>
              <a:gd name="T11" fmla="*/ 75 h 92"/>
              <a:gd name="T12" fmla="*/ 109 w 186"/>
              <a:gd name="T13" fmla="*/ 81 h 92"/>
              <a:gd name="T14" fmla="*/ 124 w 186"/>
              <a:gd name="T15" fmla="*/ 66 h 92"/>
              <a:gd name="T16" fmla="*/ 185 w 186"/>
              <a:gd name="T17" fmla="*/ 91 h 92"/>
              <a:gd name="T18" fmla="*/ 154 w 186"/>
              <a:gd name="T19" fmla="*/ 53 h 92"/>
              <a:gd name="T20" fmla="*/ 64 w 186"/>
              <a:gd name="T21" fmla="*/ 8 h 92"/>
              <a:gd name="T22" fmla="*/ 13 w 186"/>
              <a:gd name="T23" fmla="*/ 0 h 92"/>
              <a:gd name="T24" fmla="*/ 0 w 186"/>
              <a:gd name="T25" fmla="*/ 8 h 92"/>
              <a:gd name="T26" fmla="*/ 0 w 186"/>
              <a:gd name="T27" fmla="*/ 8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6" h="92">
                <a:moveTo>
                  <a:pt x="0" y="8"/>
                </a:moveTo>
                <a:lnTo>
                  <a:pt x="0" y="8"/>
                </a:lnTo>
                <a:lnTo>
                  <a:pt x="27" y="15"/>
                </a:lnTo>
                <a:lnTo>
                  <a:pt x="18" y="32"/>
                </a:lnTo>
                <a:lnTo>
                  <a:pt x="66" y="46"/>
                </a:lnTo>
                <a:lnTo>
                  <a:pt x="64" y="75"/>
                </a:lnTo>
                <a:lnTo>
                  <a:pt x="109" y="81"/>
                </a:lnTo>
                <a:lnTo>
                  <a:pt x="124" y="66"/>
                </a:lnTo>
                <a:lnTo>
                  <a:pt x="185" y="91"/>
                </a:lnTo>
                <a:lnTo>
                  <a:pt x="154" y="53"/>
                </a:lnTo>
                <a:lnTo>
                  <a:pt x="64" y="8"/>
                </a:lnTo>
                <a:lnTo>
                  <a:pt x="13" y="0"/>
                </a:lnTo>
                <a:lnTo>
                  <a:pt x="0" y="8"/>
                </a:lnTo>
                <a:lnTo>
                  <a:pt x="0" y="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2" name="Freeform 22"/>
          <p:cNvSpPr>
            <a:spLocks/>
          </p:cNvSpPr>
          <p:nvPr/>
        </p:nvSpPr>
        <p:spPr bwMode="auto">
          <a:xfrm>
            <a:off x="7072313" y="4256088"/>
            <a:ext cx="90487" cy="87312"/>
          </a:xfrm>
          <a:custGeom>
            <a:avLst/>
            <a:gdLst>
              <a:gd name="T0" fmla="*/ 0 w 39"/>
              <a:gd name="T1" fmla="*/ 25 h 38"/>
              <a:gd name="T2" fmla="*/ 0 w 39"/>
              <a:gd name="T3" fmla="*/ 25 h 38"/>
              <a:gd name="T4" fmla="*/ 7 w 39"/>
              <a:gd name="T5" fmla="*/ 12 h 38"/>
              <a:gd name="T6" fmla="*/ 33 w 39"/>
              <a:gd name="T7" fmla="*/ 0 h 38"/>
              <a:gd name="T8" fmla="*/ 38 w 39"/>
              <a:gd name="T9" fmla="*/ 22 h 38"/>
              <a:gd name="T10" fmla="*/ 31 w 39"/>
              <a:gd name="T11" fmla="*/ 37 h 38"/>
              <a:gd name="T12" fmla="*/ 15 w 39"/>
              <a:gd name="T13" fmla="*/ 17 h 38"/>
              <a:gd name="T14" fmla="*/ 0 w 39"/>
              <a:gd name="T15" fmla="*/ 25 h 38"/>
              <a:gd name="T16" fmla="*/ 0 w 39"/>
              <a:gd name="T17" fmla="*/ 2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" h="38">
                <a:moveTo>
                  <a:pt x="0" y="25"/>
                </a:moveTo>
                <a:lnTo>
                  <a:pt x="0" y="25"/>
                </a:lnTo>
                <a:lnTo>
                  <a:pt x="7" y="12"/>
                </a:lnTo>
                <a:lnTo>
                  <a:pt x="33" y="0"/>
                </a:lnTo>
                <a:lnTo>
                  <a:pt x="38" y="22"/>
                </a:lnTo>
                <a:lnTo>
                  <a:pt x="31" y="37"/>
                </a:lnTo>
                <a:lnTo>
                  <a:pt x="15" y="17"/>
                </a:lnTo>
                <a:lnTo>
                  <a:pt x="0" y="25"/>
                </a:lnTo>
                <a:lnTo>
                  <a:pt x="0" y="2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3" name="Freeform 23"/>
          <p:cNvSpPr>
            <a:spLocks/>
          </p:cNvSpPr>
          <p:nvPr/>
        </p:nvSpPr>
        <p:spPr bwMode="auto">
          <a:xfrm>
            <a:off x="7026275" y="4060825"/>
            <a:ext cx="92075" cy="141288"/>
          </a:xfrm>
          <a:custGeom>
            <a:avLst/>
            <a:gdLst>
              <a:gd name="T0" fmla="*/ 0 w 40"/>
              <a:gd name="T1" fmla="*/ 23 h 61"/>
              <a:gd name="T2" fmla="*/ 0 w 40"/>
              <a:gd name="T3" fmla="*/ 23 h 61"/>
              <a:gd name="T4" fmla="*/ 6 w 40"/>
              <a:gd name="T5" fmla="*/ 0 h 61"/>
              <a:gd name="T6" fmla="*/ 20 w 40"/>
              <a:gd name="T7" fmla="*/ 0 h 61"/>
              <a:gd name="T8" fmla="*/ 23 w 40"/>
              <a:gd name="T9" fmla="*/ 15 h 61"/>
              <a:gd name="T10" fmla="*/ 13 w 40"/>
              <a:gd name="T11" fmla="*/ 32 h 61"/>
              <a:gd name="T12" fmla="*/ 39 w 40"/>
              <a:gd name="T13" fmla="*/ 60 h 61"/>
              <a:gd name="T14" fmla="*/ 6 w 40"/>
              <a:gd name="T15" fmla="*/ 45 h 61"/>
              <a:gd name="T16" fmla="*/ 0 w 40"/>
              <a:gd name="T17" fmla="*/ 23 h 61"/>
              <a:gd name="T18" fmla="*/ 0 w 40"/>
              <a:gd name="T19" fmla="*/ 2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0" h="61">
                <a:moveTo>
                  <a:pt x="0" y="23"/>
                </a:moveTo>
                <a:lnTo>
                  <a:pt x="0" y="23"/>
                </a:lnTo>
                <a:lnTo>
                  <a:pt x="6" y="0"/>
                </a:lnTo>
                <a:lnTo>
                  <a:pt x="20" y="0"/>
                </a:lnTo>
                <a:lnTo>
                  <a:pt x="23" y="15"/>
                </a:lnTo>
                <a:lnTo>
                  <a:pt x="13" y="32"/>
                </a:lnTo>
                <a:lnTo>
                  <a:pt x="39" y="60"/>
                </a:lnTo>
                <a:lnTo>
                  <a:pt x="6" y="45"/>
                </a:lnTo>
                <a:lnTo>
                  <a:pt x="0" y="23"/>
                </a:lnTo>
                <a:lnTo>
                  <a:pt x="0" y="2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4" name="Freeform 24"/>
          <p:cNvSpPr>
            <a:spLocks/>
          </p:cNvSpPr>
          <p:nvPr/>
        </p:nvSpPr>
        <p:spPr bwMode="auto">
          <a:xfrm>
            <a:off x="7004050" y="4425950"/>
            <a:ext cx="134938" cy="157163"/>
          </a:xfrm>
          <a:custGeom>
            <a:avLst/>
            <a:gdLst>
              <a:gd name="T0" fmla="*/ 0 w 58"/>
              <a:gd name="T1" fmla="*/ 40 h 68"/>
              <a:gd name="T2" fmla="*/ 0 w 58"/>
              <a:gd name="T3" fmla="*/ 40 h 68"/>
              <a:gd name="T4" fmla="*/ 4 w 58"/>
              <a:gd name="T5" fmla="*/ 64 h 68"/>
              <a:gd name="T6" fmla="*/ 22 w 58"/>
              <a:gd name="T7" fmla="*/ 67 h 68"/>
              <a:gd name="T8" fmla="*/ 35 w 58"/>
              <a:gd name="T9" fmla="*/ 57 h 68"/>
              <a:gd name="T10" fmla="*/ 22 w 58"/>
              <a:gd name="T11" fmla="*/ 32 h 68"/>
              <a:gd name="T12" fmla="*/ 49 w 58"/>
              <a:gd name="T13" fmla="*/ 12 h 68"/>
              <a:gd name="T14" fmla="*/ 57 w 58"/>
              <a:gd name="T15" fmla="*/ 0 h 68"/>
              <a:gd name="T16" fmla="*/ 20 w 58"/>
              <a:gd name="T17" fmla="*/ 3 h 68"/>
              <a:gd name="T18" fmla="*/ 11 w 58"/>
              <a:gd name="T19" fmla="*/ 9 h 68"/>
              <a:gd name="T20" fmla="*/ 0 w 58"/>
              <a:gd name="T21" fmla="*/ 40 h 68"/>
              <a:gd name="T22" fmla="*/ 0 w 58"/>
              <a:gd name="T23" fmla="*/ 40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8">
                <a:moveTo>
                  <a:pt x="0" y="40"/>
                </a:moveTo>
                <a:lnTo>
                  <a:pt x="0" y="40"/>
                </a:lnTo>
                <a:lnTo>
                  <a:pt x="4" y="64"/>
                </a:lnTo>
                <a:lnTo>
                  <a:pt x="22" y="67"/>
                </a:lnTo>
                <a:lnTo>
                  <a:pt x="35" y="57"/>
                </a:lnTo>
                <a:lnTo>
                  <a:pt x="22" y="32"/>
                </a:lnTo>
                <a:lnTo>
                  <a:pt x="49" y="12"/>
                </a:lnTo>
                <a:lnTo>
                  <a:pt x="57" y="0"/>
                </a:lnTo>
                <a:lnTo>
                  <a:pt x="20" y="3"/>
                </a:lnTo>
                <a:lnTo>
                  <a:pt x="11" y="9"/>
                </a:lnTo>
                <a:lnTo>
                  <a:pt x="0" y="40"/>
                </a:lnTo>
                <a:lnTo>
                  <a:pt x="0" y="4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5" name="Freeform 25"/>
          <p:cNvSpPr>
            <a:spLocks/>
          </p:cNvSpPr>
          <p:nvPr/>
        </p:nvSpPr>
        <p:spPr bwMode="auto">
          <a:xfrm>
            <a:off x="6791325" y="4313238"/>
            <a:ext cx="223838" cy="239712"/>
          </a:xfrm>
          <a:custGeom>
            <a:avLst/>
            <a:gdLst>
              <a:gd name="T0" fmla="*/ 0 w 97"/>
              <a:gd name="T1" fmla="*/ 60 h 104"/>
              <a:gd name="T2" fmla="*/ 0 w 97"/>
              <a:gd name="T3" fmla="*/ 60 h 104"/>
              <a:gd name="T4" fmla="*/ 7 w 97"/>
              <a:gd name="T5" fmla="*/ 49 h 104"/>
              <a:gd name="T6" fmla="*/ 75 w 97"/>
              <a:gd name="T7" fmla="*/ 0 h 104"/>
              <a:gd name="T8" fmla="*/ 96 w 97"/>
              <a:gd name="T9" fmla="*/ 15 h 104"/>
              <a:gd name="T10" fmla="*/ 76 w 97"/>
              <a:gd name="T11" fmla="*/ 32 h 104"/>
              <a:gd name="T12" fmla="*/ 83 w 97"/>
              <a:gd name="T13" fmla="*/ 54 h 104"/>
              <a:gd name="T14" fmla="*/ 55 w 97"/>
              <a:gd name="T15" fmla="*/ 103 h 104"/>
              <a:gd name="T16" fmla="*/ 13 w 97"/>
              <a:gd name="T17" fmla="*/ 92 h 104"/>
              <a:gd name="T18" fmla="*/ 0 w 97"/>
              <a:gd name="T19" fmla="*/ 60 h 104"/>
              <a:gd name="T20" fmla="*/ 0 w 97"/>
              <a:gd name="T21" fmla="*/ 6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7" h="104">
                <a:moveTo>
                  <a:pt x="0" y="60"/>
                </a:moveTo>
                <a:lnTo>
                  <a:pt x="0" y="60"/>
                </a:lnTo>
                <a:lnTo>
                  <a:pt x="7" y="49"/>
                </a:lnTo>
                <a:lnTo>
                  <a:pt x="75" y="0"/>
                </a:lnTo>
                <a:lnTo>
                  <a:pt x="96" y="15"/>
                </a:lnTo>
                <a:lnTo>
                  <a:pt x="76" y="32"/>
                </a:lnTo>
                <a:lnTo>
                  <a:pt x="83" y="54"/>
                </a:lnTo>
                <a:lnTo>
                  <a:pt x="55" y="103"/>
                </a:lnTo>
                <a:lnTo>
                  <a:pt x="13" y="92"/>
                </a:lnTo>
                <a:lnTo>
                  <a:pt x="0" y="60"/>
                </a:lnTo>
                <a:lnTo>
                  <a:pt x="0" y="6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6" name="Freeform 26"/>
          <p:cNvSpPr>
            <a:spLocks/>
          </p:cNvSpPr>
          <p:nvPr/>
        </p:nvSpPr>
        <p:spPr bwMode="auto">
          <a:xfrm>
            <a:off x="6719888" y="4594225"/>
            <a:ext cx="195262" cy="58738"/>
          </a:xfrm>
          <a:custGeom>
            <a:avLst/>
            <a:gdLst>
              <a:gd name="T0" fmla="*/ 0 w 84"/>
              <a:gd name="T1" fmla="*/ 6 h 26"/>
              <a:gd name="T2" fmla="*/ 0 w 84"/>
              <a:gd name="T3" fmla="*/ 6 h 26"/>
              <a:gd name="T4" fmla="*/ 5 w 84"/>
              <a:gd name="T5" fmla="*/ 0 h 26"/>
              <a:gd name="T6" fmla="*/ 64 w 84"/>
              <a:gd name="T7" fmla="*/ 7 h 26"/>
              <a:gd name="T8" fmla="*/ 82 w 84"/>
              <a:gd name="T9" fmla="*/ 15 h 26"/>
              <a:gd name="T10" fmla="*/ 83 w 84"/>
              <a:gd name="T11" fmla="*/ 25 h 26"/>
              <a:gd name="T12" fmla="*/ 14 w 84"/>
              <a:gd name="T13" fmla="*/ 13 h 26"/>
              <a:gd name="T14" fmla="*/ 0 w 84"/>
              <a:gd name="T15" fmla="*/ 6 h 26"/>
              <a:gd name="T16" fmla="*/ 0 w 84"/>
              <a:gd name="T17" fmla="*/ 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" h="26">
                <a:moveTo>
                  <a:pt x="0" y="6"/>
                </a:moveTo>
                <a:lnTo>
                  <a:pt x="0" y="6"/>
                </a:lnTo>
                <a:lnTo>
                  <a:pt x="5" y="0"/>
                </a:lnTo>
                <a:lnTo>
                  <a:pt x="64" y="7"/>
                </a:lnTo>
                <a:lnTo>
                  <a:pt x="82" y="15"/>
                </a:lnTo>
                <a:lnTo>
                  <a:pt x="83" y="25"/>
                </a:lnTo>
                <a:lnTo>
                  <a:pt x="14" y="13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7" name="Freeform 27"/>
          <p:cNvSpPr>
            <a:spLocks/>
          </p:cNvSpPr>
          <p:nvPr/>
        </p:nvSpPr>
        <p:spPr bwMode="auto">
          <a:xfrm>
            <a:off x="6500813" y="4341813"/>
            <a:ext cx="234950" cy="250825"/>
          </a:xfrm>
          <a:custGeom>
            <a:avLst/>
            <a:gdLst>
              <a:gd name="T0" fmla="*/ 0 w 101"/>
              <a:gd name="T1" fmla="*/ 0 h 109"/>
              <a:gd name="T2" fmla="*/ 0 w 101"/>
              <a:gd name="T3" fmla="*/ 0 h 109"/>
              <a:gd name="T4" fmla="*/ 21 w 101"/>
              <a:gd name="T5" fmla="*/ 4 h 109"/>
              <a:gd name="T6" fmla="*/ 73 w 101"/>
              <a:gd name="T7" fmla="*/ 43 h 109"/>
              <a:gd name="T8" fmla="*/ 76 w 101"/>
              <a:gd name="T9" fmla="*/ 60 h 109"/>
              <a:gd name="T10" fmla="*/ 100 w 101"/>
              <a:gd name="T11" fmla="*/ 81 h 109"/>
              <a:gd name="T12" fmla="*/ 87 w 101"/>
              <a:gd name="T13" fmla="*/ 108 h 109"/>
              <a:gd name="T14" fmla="*/ 66 w 101"/>
              <a:gd name="T15" fmla="*/ 91 h 109"/>
              <a:gd name="T16" fmla="*/ 33 w 101"/>
              <a:gd name="T17" fmla="*/ 37 h 109"/>
              <a:gd name="T18" fmla="*/ 0 w 101"/>
              <a:gd name="T19" fmla="*/ 0 h 109"/>
              <a:gd name="T20" fmla="*/ 0 w 101"/>
              <a:gd name="T21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109">
                <a:moveTo>
                  <a:pt x="0" y="0"/>
                </a:moveTo>
                <a:lnTo>
                  <a:pt x="0" y="0"/>
                </a:lnTo>
                <a:lnTo>
                  <a:pt x="21" y="4"/>
                </a:lnTo>
                <a:lnTo>
                  <a:pt x="73" y="43"/>
                </a:lnTo>
                <a:lnTo>
                  <a:pt x="76" y="60"/>
                </a:lnTo>
                <a:lnTo>
                  <a:pt x="100" y="81"/>
                </a:lnTo>
                <a:lnTo>
                  <a:pt x="87" y="108"/>
                </a:lnTo>
                <a:lnTo>
                  <a:pt x="66" y="91"/>
                </a:lnTo>
                <a:lnTo>
                  <a:pt x="33" y="3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09" name="Freeform 29"/>
          <p:cNvSpPr>
            <a:spLocks/>
          </p:cNvSpPr>
          <p:nvPr/>
        </p:nvSpPr>
        <p:spPr bwMode="auto">
          <a:xfrm>
            <a:off x="7491413" y="3176588"/>
            <a:ext cx="65087" cy="236537"/>
          </a:xfrm>
          <a:custGeom>
            <a:avLst/>
            <a:gdLst>
              <a:gd name="T0" fmla="*/ 0 w 28"/>
              <a:gd name="T1" fmla="*/ 24 h 103"/>
              <a:gd name="T2" fmla="*/ 0 w 28"/>
              <a:gd name="T3" fmla="*/ 24 h 103"/>
              <a:gd name="T4" fmla="*/ 4 w 28"/>
              <a:gd name="T5" fmla="*/ 102 h 103"/>
              <a:gd name="T6" fmla="*/ 27 w 28"/>
              <a:gd name="T7" fmla="*/ 69 h 103"/>
              <a:gd name="T8" fmla="*/ 7 w 28"/>
              <a:gd name="T9" fmla="*/ 0 h 103"/>
              <a:gd name="T10" fmla="*/ 0 w 28"/>
              <a:gd name="T11" fmla="*/ 24 h 103"/>
              <a:gd name="T12" fmla="*/ 0 w 28"/>
              <a:gd name="T13" fmla="*/ 2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103">
                <a:moveTo>
                  <a:pt x="0" y="24"/>
                </a:moveTo>
                <a:lnTo>
                  <a:pt x="0" y="24"/>
                </a:lnTo>
                <a:lnTo>
                  <a:pt x="4" y="102"/>
                </a:lnTo>
                <a:lnTo>
                  <a:pt x="27" y="69"/>
                </a:lnTo>
                <a:lnTo>
                  <a:pt x="7" y="0"/>
                </a:lnTo>
                <a:lnTo>
                  <a:pt x="0" y="24"/>
                </a:lnTo>
                <a:lnTo>
                  <a:pt x="0" y="24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1" name="Freeform 31"/>
          <p:cNvSpPr>
            <a:spLocks/>
          </p:cNvSpPr>
          <p:nvPr/>
        </p:nvSpPr>
        <p:spPr bwMode="auto">
          <a:xfrm>
            <a:off x="6172200" y="4256088"/>
            <a:ext cx="39688" cy="84137"/>
          </a:xfrm>
          <a:custGeom>
            <a:avLst/>
            <a:gdLst>
              <a:gd name="T0" fmla="*/ 0 w 18"/>
              <a:gd name="T1" fmla="*/ 0 h 36"/>
              <a:gd name="T2" fmla="*/ 0 w 18"/>
              <a:gd name="T3" fmla="*/ 0 h 36"/>
              <a:gd name="T4" fmla="*/ 2 w 18"/>
              <a:gd name="T5" fmla="*/ 35 h 36"/>
              <a:gd name="T6" fmla="*/ 17 w 18"/>
              <a:gd name="T7" fmla="*/ 28 h 36"/>
              <a:gd name="T8" fmla="*/ 9 w 18"/>
              <a:gd name="T9" fmla="*/ 6 h 36"/>
              <a:gd name="T10" fmla="*/ 0 w 18"/>
              <a:gd name="T11" fmla="*/ 0 h 36"/>
              <a:gd name="T12" fmla="*/ 0 w 18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36">
                <a:moveTo>
                  <a:pt x="0" y="0"/>
                </a:moveTo>
                <a:lnTo>
                  <a:pt x="0" y="0"/>
                </a:lnTo>
                <a:lnTo>
                  <a:pt x="2" y="35"/>
                </a:lnTo>
                <a:lnTo>
                  <a:pt x="17" y="28"/>
                </a:lnTo>
                <a:lnTo>
                  <a:pt x="9" y="6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2" name="Freeform 32"/>
          <p:cNvSpPr>
            <a:spLocks/>
          </p:cNvSpPr>
          <p:nvPr/>
        </p:nvSpPr>
        <p:spPr bwMode="auto">
          <a:xfrm>
            <a:off x="4692650" y="2228850"/>
            <a:ext cx="230188" cy="161925"/>
          </a:xfrm>
          <a:custGeom>
            <a:avLst/>
            <a:gdLst>
              <a:gd name="T0" fmla="*/ 0 w 99"/>
              <a:gd name="T1" fmla="*/ 7 h 70"/>
              <a:gd name="T2" fmla="*/ 0 w 99"/>
              <a:gd name="T3" fmla="*/ 7 h 70"/>
              <a:gd name="T4" fmla="*/ 0 w 99"/>
              <a:gd name="T5" fmla="*/ 16 h 70"/>
              <a:gd name="T6" fmla="*/ 17 w 99"/>
              <a:gd name="T7" fmla="*/ 37 h 70"/>
              <a:gd name="T8" fmla="*/ 44 w 99"/>
              <a:gd name="T9" fmla="*/ 33 h 70"/>
              <a:gd name="T10" fmla="*/ 26 w 99"/>
              <a:gd name="T11" fmla="*/ 42 h 70"/>
              <a:gd name="T12" fmla="*/ 47 w 99"/>
              <a:gd name="T13" fmla="*/ 52 h 70"/>
              <a:gd name="T14" fmla="*/ 29 w 99"/>
              <a:gd name="T15" fmla="*/ 54 h 70"/>
              <a:gd name="T16" fmla="*/ 57 w 99"/>
              <a:gd name="T17" fmla="*/ 69 h 70"/>
              <a:gd name="T18" fmla="*/ 98 w 99"/>
              <a:gd name="T19" fmla="*/ 24 h 70"/>
              <a:gd name="T20" fmla="*/ 50 w 99"/>
              <a:gd name="T21" fmla="*/ 0 h 70"/>
              <a:gd name="T22" fmla="*/ 52 w 99"/>
              <a:gd name="T23" fmla="*/ 24 h 70"/>
              <a:gd name="T24" fmla="*/ 33 w 99"/>
              <a:gd name="T25" fmla="*/ 4 h 70"/>
              <a:gd name="T26" fmla="*/ 0 w 99"/>
              <a:gd name="T27" fmla="*/ 7 h 70"/>
              <a:gd name="T28" fmla="*/ 0 w 99"/>
              <a:gd name="T29" fmla="*/ 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9" h="70">
                <a:moveTo>
                  <a:pt x="0" y="7"/>
                </a:moveTo>
                <a:lnTo>
                  <a:pt x="0" y="7"/>
                </a:lnTo>
                <a:lnTo>
                  <a:pt x="0" y="16"/>
                </a:lnTo>
                <a:lnTo>
                  <a:pt x="17" y="37"/>
                </a:lnTo>
                <a:lnTo>
                  <a:pt x="44" y="33"/>
                </a:lnTo>
                <a:lnTo>
                  <a:pt x="26" y="42"/>
                </a:lnTo>
                <a:lnTo>
                  <a:pt x="47" y="52"/>
                </a:lnTo>
                <a:lnTo>
                  <a:pt x="29" y="54"/>
                </a:lnTo>
                <a:lnTo>
                  <a:pt x="57" y="69"/>
                </a:lnTo>
                <a:lnTo>
                  <a:pt x="98" y="24"/>
                </a:lnTo>
                <a:lnTo>
                  <a:pt x="50" y="0"/>
                </a:lnTo>
                <a:lnTo>
                  <a:pt x="52" y="24"/>
                </a:lnTo>
                <a:lnTo>
                  <a:pt x="33" y="4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3" name="Freeform 33"/>
          <p:cNvSpPr>
            <a:spLocks/>
          </p:cNvSpPr>
          <p:nvPr/>
        </p:nvSpPr>
        <p:spPr bwMode="auto">
          <a:xfrm>
            <a:off x="4852988" y="2208213"/>
            <a:ext cx="192087" cy="68262"/>
          </a:xfrm>
          <a:custGeom>
            <a:avLst/>
            <a:gdLst>
              <a:gd name="T0" fmla="*/ 0 w 83"/>
              <a:gd name="T1" fmla="*/ 13 h 29"/>
              <a:gd name="T2" fmla="*/ 14 w 83"/>
              <a:gd name="T3" fmla="*/ 19 h 29"/>
              <a:gd name="T4" fmla="*/ 46 w 83"/>
              <a:gd name="T5" fmla="*/ 28 h 29"/>
              <a:gd name="T6" fmla="*/ 82 w 83"/>
              <a:gd name="T7" fmla="*/ 13 h 29"/>
              <a:gd name="T8" fmla="*/ 61 w 83"/>
              <a:gd name="T9" fmla="*/ 2 h 29"/>
              <a:gd name="T10" fmla="*/ 37 w 83"/>
              <a:gd name="T11" fmla="*/ 11 h 29"/>
              <a:gd name="T12" fmla="*/ 14 w 83"/>
              <a:gd name="T13" fmla="*/ 0 h 29"/>
              <a:gd name="T14" fmla="*/ 0 w 83"/>
              <a:gd name="T15" fmla="*/ 13 h 29"/>
              <a:gd name="T16" fmla="*/ 0 w 83"/>
              <a:gd name="T17" fmla="*/ 13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29">
                <a:moveTo>
                  <a:pt x="0" y="13"/>
                </a:moveTo>
                <a:lnTo>
                  <a:pt x="14" y="19"/>
                </a:lnTo>
                <a:lnTo>
                  <a:pt x="46" y="28"/>
                </a:lnTo>
                <a:lnTo>
                  <a:pt x="82" y="13"/>
                </a:lnTo>
                <a:lnTo>
                  <a:pt x="61" y="2"/>
                </a:lnTo>
                <a:lnTo>
                  <a:pt x="37" y="11"/>
                </a:lnTo>
                <a:lnTo>
                  <a:pt x="14" y="0"/>
                </a:lnTo>
                <a:lnTo>
                  <a:pt x="0" y="13"/>
                </a:lnTo>
                <a:lnTo>
                  <a:pt x="0" y="13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4" name="Freeform 34"/>
          <p:cNvSpPr>
            <a:spLocks/>
          </p:cNvSpPr>
          <p:nvPr/>
        </p:nvSpPr>
        <p:spPr bwMode="auto">
          <a:xfrm>
            <a:off x="4908550" y="2314575"/>
            <a:ext cx="87313" cy="46038"/>
          </a:xfrm>
          <a:custGeom>
            <a:avLst/>
            <a:gdLst>
              <a:gd name="T0" fmla="*/ 0 w 38"/>
              <a:gd name="T1" fmla="*/ 16 h 20"/>
              <a:gd name="T2" fmla="*/ 2 w 38"/>
              <a:gd name="T3" fmla="*/ 5 h 20"/>
              <a:gd name="T4" fmla="*/ 19 w 38"/>
              <a:gd name="T5" fmla="*/ 0 h 20"/>
              <a:gd name="T6" fmla="*/ 37 w 38"/>
              <a:gd name="T7" fmla="*/ 10 h 20"/>
              <a:gd name="T8" fmla="*/ 15 w 38"/>
              <a:gd name="T9" fmla="*/ 19 h 20"/>
              <a:gd name="T10" fmla="*/ 0 w 38"/>
              <a:gd name="T11" fmla="*/ 16 h 20"/>
              <a:gd name="T12" fmla="*/ 0 w 38"/>
              <a:gd name="T13" fmla="*/ 16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" h="20">
                <a:moveTo>
                  <a:pt x="0" y="16"/>
                </a:moveTo>
                <a:lnTo>
                  <a:pt x="2" y="5"/>
                </a:lnTo>
                <a:lnTo>
                  <a:pt x="19" y="0"/>
                </a:lnTo>
                <a:lnTo>
                  <a:pt x="37" y="10"/>
                </a:lnTo>
                <a:lnTo>
                  <a:pt x="15" y="19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5" name="Freeform 35"/>
          <p:cNvSpPr>
            <a:spLocks/>
          </p:cNvSpPr>
          <p:nvPr/>
        </p:nvSpPr>
        <p:spPr bwMode="auto">
          <a:xfrm>
            <a:off x="5565775" y="2536825"/>
            <a:ext cx="133350" cy="100013"/>
          </a:xfrm>
          <a:custGeom>
            <a:avLst/>
            <a:gdLst>
              <a:gd name="T0" fmla="*/ 0 w 57"/>
              <a:gd name="T1" fmla="*/ 19 h 43"/>
              <a:gd name="T2" fmla="*/ 22 w 57"/>
              <a:gd name="T3" fmla="*/ 29 h 43"/>
              <a:gd name="T4" fmla="*/ 20 w 57"/>
              <a:gd name="T5" fmla="*/ 40 h 43"/>
              <a:gd name="T6" fmla="*/ 56 w 57"/>
              <a:gd name="T7" fmla="*/ 42 h 43"/>
              <a:gd name="T8" fmla="*/ 36 w 57"/>
              <a:gd name="T9" fmla="*/ 6 h 43"/>
              <a:gd name="T10" fmla="*/ 14 w 57"/>
              <a:gd name="T11" fmla="*/ 0 h 43"/>
              <a:gd name="T12" fmla="*/ 0 w 57"/>
              <a:gd name="T13" fmla="*/ 19 h 43"/>
              <a:gd name="T14" fmla="*/ 0 w 57"/>
              <a:gd name="T15" fmla="*/ 19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7" h="43">
                <a:moveTo>
                  <a:pt x="0" y="19"/>
                </a:moveTo>
                <a:lnTo>
                  <a:pt x="22" y="29"/>
                </a:lnTo>
                <a:lnTo>
                  <a:pt x="20" y="40"/>
                </a:lnTo>
                <a:lnTo>
                  <a:pt x="56" y="42"/>
                </a:lnTo>
                <a:lnTo>
                  <a:pt x="36" y="6"/>
                </a:lnTo>
                <a:lnTo>
                  <a:pt x="14" y="0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6" name="Freeform 36"/>
          <p:cNvSpPr>
            <a:spLocks/>
          </p:cNvSpPr>
          <p:nvPr/>
        </p:nvSpPr>
        <p:spPr bwMode="auto">
          <a:xfrm>
            <a:off x="5608638" y="2373313"/>
            <a:ext cx="315912" cy="161925"/>
          </a:xfrm>
          <a:custGeom>
            <a:avLst/>
            <a:gdLst>
              <a:gd name="T0" fmla="*/ 0 w 136"/>
              <a:gd name="T1" fmla="*/ 60 h 71"/>
              <a:gd name="T2" fmla="*/ 28 w 136"/>
              <a:gd name="T3" fmla="*/ 70 h 71"/>
              <a:gd name="T4" fmla="*/ 63 w 136"/>
              <a:gd name="T5" fmla="*/ 36 h 71"/>
              <a:gd name="T6" fmla="*/ 135 w 136"/>
              <a:gd name="T7" fmla="*/ 15 h 71"/>
              <a:gd name="T8" fmla="*/ 127 w 136"/>
              <a:gd name="T9" fmla="*/ 0 h 71"/>
              <a:gd name="T10" fmla="*/ 68 w 136"/>
              <a:gd name="T11" fmla="*/ 13 h 71"/>
              <a:gd name="T12" fmla="*/ 18 w 136"/>
              <a:gd name="T13" fmla="*/ 34 h 71"/>
              <a:gd name="T14" fmla="*/ 0 w 136"/>
              <a:gd name="T15" fmla="*/ 60 h 71"/>
              <a:gd name="T16" fmla="*/ 0 w 136"/>
              <a:gd name="T17" fmla="*/ 6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6" h="71">
                <a:moveTo>
                  <a:pt x="0" y="60"/>
                </a:moveTo>
                <a:lnTo>
                  <a:pt x="28" y="70"/>
                </a:lnTo>
                <a:lnTo>
                  <a:pt x="63" y="36"/>
                </a:lnTo>
                <a:lnTo>
                  <a:pt x="135" y="15"/>
                </a:lnTo>
                <a:lnTo>
                  <a:pt x="127" y="0"/>
                </a:lnTo>
                <a:lnTo>
                  <a:pt x="68" y="13"/>
                </a:lnTo>
                <a:lnTo>
                  <a:pt x="18" y="34"/>
                </a:lnTo>
                <a:lnTo>
                  <a:pt x="0" y="60"/>
                </a:lnTo>
                <a:lnTo>
                  <a:pt x="0" y="6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19" name="Freeform 39"/>
          <p:cNvSpPr>
            <a:spLocks/>
          </p:cNvSpPr>
          <p:nvPr/>
        </p:nvSpPr>
        <p:spPr bwMode="auto">
          <a:xfrm>
            <a:off x="4641850" y="3535363"/>
            <a:ext cx="39688" cy="57150"/>
          </a:xfrm>
          <a:custGeom>
            <a:avLst/>
            <a:gdLst>
              <a:gd name="T0" fmla="*/ 0 w 17"/>
              <a:gd name="T1" fmla="*/ 2 h 25"/>
              <a:gd name="T2" fmla="*/ 0 w 17"/>
              <a:gd name="T3" fmla="*/ 2 h 25"/>
              <a:gd name="T4" fmla="*/ 2 w 17"/>
              <a:gd name="T5" fmla="*/ 21 h 25"/>
              <a:gd name="T6" fmla="*/ 8 w 17"/>
              <a:gd name="T7" fmla="*/ 24 h 25"/>
              <a:gd name="T8" fmla="*/ 16 w 17"/>
              <a:gd name="T9" fmla="*/ 8 h 25"/>
              <a:gd name="T10" fmla="*/ 9 w 17"/>
              <a:gd name="T11" fmla="*/ 0 h 25"/>
              <a:gd name="T12" fmla="*/ 0 w 17"/>
              <a:gd name="T13" fmla="*/ 2 h 25"/>
              <a:gd name="T14" fmla="*/ 0 w 17"/>
              <a:gd name="T15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5">
                <a:moveTo>
                  <a:pt x="0" y="2"/>
                </a:moveTo>
                <a:lnTo>
                  <a:pt x="0" y="2"/>
                </a:lnTo>
                <a:lnTo>
                  <a:pt x="2" y="21"/>
                </a:lnTo>
                <a:lnTo>
                  <a:pt x="8" y="24"/>
                </a:lnTo>
                <a:lnTo>
                  <a:pt x="16" y="8"/>
                </a:lnTo>
                <a:lnTo>
                  <a:pt x="9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0" name="Freeform 40"/>
          <p:cNvSpPr>
            <a:spLocks/>
          </p:cNvSpPr>
          <p:nvPr/>
        </p:nvSpPr>
        <p:spPr bwMode="auto">
          <a:xfrm>
            <a:off x="4729163" y="3608388"/>
            <a:ext cx="68262" cy="39687"/>
          </a:xfrm>
          <a:custGeom>
            <a:avLst/>
            <a:gdLst>
              <a:gd name="T0" fmla="*/ 0 w 29"/>
              <a:gd name="T1" fmla="*/ 3 h 17"/>
              <a:gd name="T2" fmla="*/ 0 w 29"/>
              <a:gd name="T3" fmla="*/ 3 h 17"/>
              <a:gd name="T4" fmla="*/ 24 w 29"/>
              <a:gd name="T5" fmla="*/ 16 h 17"/>
              <a:gd name="T6" fmla="*/ 28 w 29"/>
              <a:gd name="T7" fmla="*/ 0 h 17"/>
              <a:gd name="T8" fmla="*/ 0 w 29"/>
              <a:gd name="T9" fmla="*/ 3 h 17"/>
              <a:gd name="T10" fmla="*/ 0 w 29"/>
              <a:gd name="T11" fmla="*/ 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17">
                <a:moveTo>
                  <a:pt x="0" y="3"/>
                </a:moveTo>
                <a:lnTo>
                  <a:pt x="0" y="3"/>
                </a:lnTo>
                <a:lnTo>
                  <a:pt x="24" y="16"/>
                </a:lnTo>
                <a:lnTo>
                  <a:pt x="28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solidFill>
            <a:srgbClr val="339966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2" name="Freeform 42"/>
          <p:cNvSpPr>
            <a:spLocks/>
          </p:cNvSpPr>
          <p:nvPr/>
        </p:nvSpPr>
        <p:spPr bwMode="auto">
          <a:xfrm>
            <a:off x="2911475" y="2057400"/>
            <a:ext cx="1296988" cy="949325"/>
          </a:xfrm>
          <a:custGeom>
            <a:avLst/>
            <a:gdLst>
              <a:gd name="T0" fmla="*/ 0 w 558"/>
              <a:gd name="T1" fmla="*/ 115 h 413"/>
              <a:gd name="T2" fmla="*/ 37 w 558"/>
              <a:gd name="T3" fmla="*/ 95 h 413"/>
              <a:gd name="T4" fmla="*/ 80 w 558"/>
              <a:gd name="T5" fmla="*/ 71 h 413"/>
              <a:gd name="T6" fmla="*/ 48 w 558"/>
              <a:gd name="T7" fmla="*/ 71 h 413"/>
              <a:gd name="T8" fmla="*/ 104 w 558"/>
              <a:gd name="T9" fmla="*/ 51 h 413"/>
              <a:gd name="T10" fmla="*/ 140 w 558"/>
              <a:gd name="T11" fmla="*/ 47 h 413"/>
              <a:gd name="T12" fmla="*/ 160 w 558"/>
              <a:gd name="T13" fmla="*/ 25 h 413"/>
              <a:gd name="T14" fmla="*/ 208 w 558"/>
              <a:gd name="T15" fmla="*/ 35 h 413"/>
              <a:gd name="T16" fmla="*/ 253 w 558"/>
              <a:gd name="T17" fmla="*/ 39 h 413"/>
              <a:gd name="T18" fmla="*/ 244 w 558"/>
              <a:gd name="T19" fmla="*/ 7 h 413"/>
              <a:gd name="T20" fmla="*/ 304 w 558"/>
              <a:gd name="T21" fmla="*/ 16 h 413"/>
              <a:gd name="T22" fmla="*/ 312 w 558"/>
              <a:gd name="T23" fmla="*/ 0 h 413"/>
              <a:gd name="T24" fmla="*/ 442 w 558"/>
              <a:gd name="T25" fmla="*/ 13 h 413"/>
              <a:gd name="T26" fmla="*/ 366 w 558"/>
              <a:gd name="T27" fmla="*/ 30 h 413"/>
              <a:gd name="T28" fmla="*/ 428 w 558"/>
              <a:gd name="T29" fmla="*/ 38 h 413"/>
              <a:gd name="T30" fmla="*/ 459 w 558"/>
              <a:gd name="T31" fmla="*/ 32 h 413"/>
              <a:gd name="T32" fmla="*/ 440 w 558"/>
              <a:gd name="T33" fmla="*/ 66 h 413"/>
              <a:gd name="T34" fmla="*/ 508 w 558"/>
              <a:gd name="T35" fmla="*/ 37 h 413"/>
              <a:gd name="T36" fmla="*/ 557 w 558"/>
              <a:gd name="T37" fmla="*/ 42 h 413"/>
              <a:gd name="T38" fmla="*/ 471 w 558"/>
              <a:gd name="T39" fmla="*/ 65 h 413"/>
              <a:gd name="T40" fmla="*/ 481 w 558"/>
              <a:gd name="T41" fmla="*/ 75 h 413"/>
              <a:gd name="T42" fmla="*/ 474 w 558"/>
              <a:gd name="T43" fmla="*/ 103 h 413"/>
              <a:gd name="T44" fmla="*/ 480 w 558"/>
              <a:gd name="T45" fmla="*/ 129 h 413"/>
              <a:gd name="T46" fmla="*/ 478 w 558"/>
              <a:gd name="T47" fmla="*/ 141 h 413"/>
              <a:gd name="T48" fmla="*/ 489 w 558"/>
              <a:gd name="T49" fmla="*/ 172 h 413"/>
              <a:gd name="T50" fmla="*/ 475 w 558"/>
              <a:gd name="T51" fmla="*/ 182 h 413"/>
              <a:gd name="T52" fmla="*/ 462 w 558"/>
              <a:gd name="T53" fmla="*/ 189 h 413"/>
              <a:gd name="T54" fmla="*/ 463 w 558"/>
              <a:gd name="T55" fmla="*/ 207 h 413"/>
              <a:gd name="T56" fmla="*/ 421 w 558"/>
              <a:gd name="T57" fmla="*/ 206 h 413"/>
              <a:gd name="T58" fmla="*/ 442 w 558"/>
              <a:gd name="T59" fmla="*/ 222 h 413"/>
              <a:gd name="T60" fmla="*/ 469 w 558"/>
              <a:gd name="T61" fmla="*/ 255 h 413"/>
              <a:gd name="T62" fmla="*/ 415 w 558"/>
              <a:gd name="T63" fmla="*/ 231 h 413"/>
              <a:gd name="T64" fmla="*/ 425 w 558"/>
              <a:gd name="T65" fmla="*/ 257 h 413"/>
              <a:gd name="T66" fmla="*/ 463 w 558"/>
              <a:gd name="T67" fmla="*/ 264 h 413"/>
              <a:gd name="T68" fmla="*/ 391 w 558"/>
              <a:gd name="T69" fmla="*/ 293 h 413"/>
              <a:gd name="T70" fmla="*/ 350 w 558"/>
              <a:gd name="T71" fmla="*/ 320 h 413"/>
              <a:gd name="T72" fmla="*/ 316 w 558"/>
              <a:gd name="T73" fmla="*/ 332 h 413"/>
              <a:gd name="T74" fmla="*/ 290 w 558"/>
              <a:gd name="T75" fmla="*/ 342 h 413"/>
              <a:gd name="T76" fmla="*/ 276 w 558"/>
              <a:gd name="T77" fmla="*/ 376 h 413"/>
              <a:gd name="T78" fmla="*/ 273 w 558"/>
              <a:gd name="T79" fmla="*/ 412 h 413"/>
              <a:gd name="T80" fmla="*/ 232 w 558"/>
              <a:gd name="T81" fmla="*/ 399 h 413"/>
              <a:gd name="T82" fmla="*/ 192 w 558"/>
              <a:gd name="T83" fmla="*/ 353 h 413"/>
              <a:gd name="T84" fmla="*/ 174 w 558"/>
              <a:gd name="T85" fmla="*/ 306 h 413"/>
              <a:gd name="T86" fmla="*/ 202 w 558"/>
              <a:gd name="T87" fmla="*/ 274 h 413"/>
              <a:gd name="T88" fmla="*/ 188 w 558"/>
              <a:gd name="T89" fmla="*/ 260 h 413"/>
              <a:gd name="T90" fmla="*/ 204 w 558"/>
              <a:gd name="T91" fmla="*/ 252 h 413"/>
              <a:gd name="T92" fmla="*/ 193 w 558"/>
              <a:gd name="T93" fmla="*/ 235 h 413"/>
              <a:gd name="T94" fmla="*/ 160 w 558"/>
              <a:gd name="T95" fmla="*/ 239 h 413"/>
              <a:gd name="T96" fmla="*/ 169 w 558"/>
              <a:gd name="T97" fmla="*/ 213 h 413"/>
              <a:gd name="T98" fmla="*/ 131 w 558"/>
              <a:gd name="T99" fmla="*/ 162 h 413"/>
              <a:gd name="T100" fmla="*/ 70 w 558"/>
              <a:gd name="T101" fmla="*/ 157 h 413"/>
              <a:gd name="T102" fmla="*/ 43 w 558"/>
              <a:gd name="T103" fmla="*/ 143 h 413"/>
              <a:gd name="T104" fmla="*/ 66 w 558"/>
              <a:gd name="T105" fmla="*/ 125 h 413"/>
              <a:gd name="T106" fmla="*/ 0 w 558"/>
              <a:gd name="T107" fmla="*/ 11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58" h="413">
                <a:moveTo>
                  <a:pt x="0" y="115"/>
                </a:moveTo>
                <a:lnTo>
                  <a:pt x="0" y="115"/>
                </a:lnTo>
                <a:lnTo>
                  <a:pt x="2" y="107"/>
                </a:lnTo>
                <a:lnTo>
                  <a:pt x="37" y="95"/>
                </a:lnTo>
                <a:lnTo>
                  <a:pt x="61" y="95"/>
                </a:lnTo>
                <a:lnTo>
                  <a:pt x="80" y="71"/>
                </a:lnTo>
                <a:lnTo>
                  <a:pt x="63" y="77"/>
                </a:lnTo>
                <a:lnTo>
                  <a:pt x="48" y="71"/>
                </a:lnTo>
                <a:lnTo>
                  <a:pt x="80" y="53"/>
                </a:lnTo>
                <a:lnTo>
                  <a:pt x="104" y="51"/>
                </a:lnTo>
                <a:lnTo>
                  <a:pt x="102" y="37"/>
                </a:lnTo>
                <a:lnTo>
                  <a:pt x="140" y="47"/>
                </a:lnTo>
                <a:lnTo>
                  <a:pt x="117" y="34"/>
                </a:lnTo>
                <a:lnTo>
                  <a:pt x="160" y="25"/>
                </a:lnTo>
                <a:lnTo>
                  <a:pt x="178" y="33"/>
                </a:lnTo>
                <a:lnTo>
                  <a:pt x="208" y="35"/>
                </a:lnTo>
                <a:lnTo>
                  <a:pt x="200" y="21"/>
                </a:lnTo>
                <a:lnTo>
                  <a:pt x="253" y="39"/>
                </a:lnTo>
                <a:lnTo>
                  <a:pt x="288" y="25"/>
                </a:lnTo>
                <a:lnTo>
                  <a:pt x="244" y="7"/>
                </a:lnTo>
                <a:lnTo>
                  <a:pt x="266" y="4"/>
                </a:lnTo>
                <a:lnTo>
                  <a:pt x="304" y="16"/>
                </a:lnTo>
                <a:lnTo>
                  <a:pt x="316" y="7"/>
                </a:lnTo>
                <a:lnTo>
                  <a:pt x="312" y="0"/>
                </a:lnTo>
                <a:lnTo>
                  <a:pt x="406" y="4"/>
                </a:lnTo>
                <a:lnTo>
                  <a:pt x="442" y="13"/>
                </a:lnTo>
                <a:lnTo>
                  <a:pt x="467" y="19"/>
                </a:lnTo>
                <a:lnTo>
                  <a:pt x="366" y="30"/>
                </a:lnTo>
                <a:lnTo>
                  <a:pt x="357" y="41"/>
                </a:lnTo>
                <a:lnTo>
                  <a:pt x="428" y="38"/>
                </a:lnTo>
                <a:lnTo>
                  <a:pt x="415" y="46"/>
                </a:lnTo>
                <a:lnTo>
                  <a:pt x="459" y="32"/>
                </a:lnTo>
                <a:lnTo>
                  <a:pt x="462" y="45"/>
                </a:lnTo>
                <a:lnTo>
                  <a:pt x="440" y="66"/>
                </a:lnTo>
                <a:lnTo>
                  <a:pt x="481" y="46"/>
                </a:lnTo>
                <a:lnTo>
                  <a:pt x="508" y="37"/>
                </a:lnTo>
                <a:lnTo>
                  <a:pt x="529" y="35"/>
                </a:lnTo>
                <a:lnTo>
                  <a:pt x="557" y="42"/>
                </a:lnTo>
                <a:lnTo>
                  <a:pt x="531" y="59"/>
                </a:lnTo>
                <a:lnTo>
                  <a:pt x="471" y="65"/>
                </a:lnTo>
                <a:lnTo>
                  <a:pt x="520" y="66"/>
                </a:lnTo>
                <a:lnTo>
                  <a:pt x="481" y="75"/>
                </a:lnTo>
                <a:lnTo>
                  <a:pt x="494" y="92"/>
                </a:lnTo>
                <a:lnTo>
                  <a:pt x="474" y="103"/>
                </a:lnTo>
                <a:lnTo>
                  <a:pt x="492" y="122"/>
                </a:lnTo>
                <a:lnTo>
                  <a:pt x="480" y="129"/>
                </a:lnTo>
                <a:lnTo>
                  <a:pt x="501" y="131"/>
                </a:lnTo>
                <a:lnTo>
                  <a:pt x="478" y="141"/>
                </a:lnTo>
                <a:lnTo>
                  <a:pt x="487" y="152"/>
                </a:lnTo>
                <a:lnTo>
                  <a:pt x="489" y="172"/>
                </a:lnTo>
                <a:lnTo>
                  <a:pt x="466" y="166"/>
                </a:lnTo>
                <a:lnTo>
                  <a:pt x="475" y="182"/>
                </a:lnTo>
                <a:lnTo>
                  <a:pt x="494" y="187"/>
                </a:lnTo>
                <a:lnTo>
                  <a:pt x="462" y="189"/>
                </a:lnTo>
                <a:lnTo>
                  <a:pt x="482" y="196"/>
                </a:lnTo>
                <a:lnTo>
                  <a:pt x="463" y="207"/>
                </a:lnTo>
                <a:lnTo>
                  <a:pt x="446" y="197"/>
                </a:lnTo>
                <a:lnTo>
                  <a:pt x="421" y="206"/>
                </a:lnTo>
                <a:lnTo>
                  <a:pt x="434" y="228"/>
                </a:lnTo>
                <a:lnTo>
                  <a:pt x="442" y="222"/>
                </a:lnTo>
                <a:lnTo>
                  <a:pt x="469" y="238"/>
                </a:lnTo>
                <a:lnTo>
                  <a:pt x="469" y="255"/>
                </a:lnTo>
                <a:lnTo>
                  <a:pt x="442" y="240"/>
                </a:lnTo>
                <a:lnTo>
                  <a:pt x="415" y="231"/>
                </a:lnTo>
                <a:lnTo>
                  <a:pt x="410" y="247"/>
                </a:lnTo>
                <a:lnTo>
                  <a:pt x="425" y="257"/>
                </a:lnTo>
                <a:lnTo>
                  <a:pt x="406" y="262"/>
                </a:lnTo>
                <a:lnTo>
                  <a:pt x="463" y="264"/>
                </a:lnTo>
                <a:lnTo>
                  <a:pt x="427" y="284"/>
                </a:lnTo>
                <a:lnTo>
                  <a:pt x="391" y="293"/>
                </a:lnTo>
                <a:lnTo>
                  <a:pt x="363" y="300"/>
                </a:lnTo>
                <a:lnTo>
                  <a:pt x="350" y="320"/>
                </a:lnTo>
                <a:lnTo>
                  <a:pt x="321" y="319"/>
                </a:lnTo>
                <a:lnTo>
                  <a:pt x="316" y="332"/>
                </a:lnTo>
                <a:lnTo>
                  <a:pt x="300" y="334"/>
                </a:lnTo>
                <a:lnTo>
                  <a:pt x="290" y="342"/>
                </a:lnTo>
                <a:lnTo>
                  <a:pt x="294" y="362"/>
                </a:lnTo>
                <a:lnTo>
                  <a:pt x="276" y="376"/>
                </a:lnTo>
                <a:lnTo>
                  <a:pt x="282" y="387"/>
                </a:lnTo>
                <a:lnTo>
                  <a:pt x="273" y="412"/>
                </a:lnTo>
                <a:lnTo>
                  <a:pt x="256" y="412"/>
                </a:lnTo>
                <a:lnTo>
                  <a:pt x="232" y="399"/>
                </a:lnTo>
                <a:lnTo>
                  <a:pt x="214" y="385"/>
                </a:lnTo>
                <a:lnTo>
                  <a:pt x="192" y="353"/>
                </a:lnTo>
                <a:lnTo>
                  <a:pt x="179" y="326"/>
                </a:lnTo>
                <a:lnTo>
                  <a:pt x="174" y="306"/>
                </a:lnTo>
                <a:lnTo>
                  <a:pt x="182" y="289"/>
                </a:lnTo>
                <a:lnTo>
                  <a:pt x="202" y="274"/>
                </a:lnTo>
                <a:lnTo>
                  <a:pt x="206" y="262"/>
                </a:lnTo>
                <a:lnTo>
                  <a:pt x="188" y="260"/>
                </a:lnTo>
                <a:lnTo>
                  <a:pt x="169" y="252"/>
                </a:lnTo>
                <a:lnTo>
                  <a:pt x="204" y="252"/>
                </a:lnTo>
                <a:lnTo>
                  <a:pt x="182" y="239"/>
                </a:lnTo>
                <a:lnTo>
                  <a:pt x="193" y="235"/>
                </a:lnTo>
                <a:lnTo>
                  <a:pt x="173" y="238"/>
                </a:lnTo>
                <a:lnTo>
                  <a:pt x="160" y="239"/>
                </a:lnTo>
                <a:lnTo>
                  <a:pt x="160" y="228"/>
                </a:lnTo>
                <a:lnTo>
                  <a:pt x="169" y="213"/>
                </a:lnTo>
                <a:lnTo>
                  <a:pt x="147" y="186"/>
                </a:lnTo>
                <a:lnTo>
                  <a:pt x="131" y="162"/>
                </a:lnTo>
                <a:lnTo>
                  <a:pt x="110" y="154"/>
                </a:lnTo>
                <a:lnTo>
                  <a:pt x="70" y="157"/>
                </a:lnTo>
                <a:lnTo>
                  <a:pt x="30" y="149"/>
                </a:lnTo>
                <a:lnTo>
                  <a:pt x="43" y="143"/>
                </a:lnTo>
                <a:lnTo>
                  <a:pt x="13" y="138"/>
                </a:lnTo>
                <a:lnTo>
                  <a:pt x="66" y="125"/>
                </a:lnTo>
                <a:lnTo>
                  <a:pt x="32" y="128"/>
                </a:lnTo>
                <a:lnTo>
                  <a:pt x="0" y="115"/>
                </a:lnTo>
                <a:lnTo>
                  <a:pt x="0" y="11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3" name="Freeform 43"/>
          <p:cNvSpPr>
            <a:spLocks/>
          </p:cNvSpPr>
          <p:nvPr/>
        </p:nvSpPr>
        <p:spPr bwMode="auto">
          <a:xfrm>
            <a:off x="2420938" y="2497138"/>
            <a:ext cx="119062" cy="82550"/>
          </a:xfrm>
          <a:custGeom>
            <a:avLst/>
            <a:gdLst>
              <a:gd name="T0" fmla="*/ 0 w 51"/>
              <a:gd name="T1" fmla="*/ 25 h 36"/>
              <a:gd name="T2" fmla="*/ 25 w 51"/>
              <a:gd name="T3" fmla="*/ 35 h 36"/>
              <a:gd name="T4" fmla="*/ 50 w 51"/>
              <a:gd name="T5" fmla="*/ 3 h 36"/>
              <a:gd name="T6" fmla="*/ 2 w 51"/>
              <a:gd name="T7" fmla="*/ 0 h 36"/>
              <a:gd name="T8" fmla="*/ 0 w 51"/>
              <a:gd name="T9" fmla="*/ 25 h 36"/>
              <a:gd name="T10" fmla="*/ 0 w 51"/>
              <a:gd name="T11" fmla="*/ 2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36">
                <a:moveTo>
                  <a:pt x="0" y="25"/>
                </a:moveTo>
                <a:lnTo>
                  <a:pt x="25" y="35"/>
                </a:lnTo>
                <a:lnTo>
                  <a:pt x="50" y="3"/>
                </a:lnTo>
                <a:lnTo>
                  <a:pt x="2" y="0"/>
                </a:lnTo>
                <a:lnTo>
                  <a:pt x="0" y="25"/>
                </a:lnTo>
                <a:lnTo>
                  <a:pt x="0" y="2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4" name="Freeform 44"/>
          <p:cNvSpPr>
            <a:spLocks/>
          </p:cNvSpPr>
          <p:nvPr/>
        </p:nvSpPr>
        <p:spPr bwMode="auto">
          <a:xfrm>
            <a:off x="2274888" y="2390775"/>
            <a:ext cx="109537" cy="68263"/>
          </a:xfrm>
          <a:custGeom>
            <a:avLst/>
            <a:gdLst>
              <a:gd name="T0" fmla="*/ 0 w 48"/>
              <a:gd name="T1" fmla="*/ 19 h 30"/>
              <a:gd name="T2" fmla="*/ 4 w 48"/>
              <a:gd name="T3" fmla="*/ 1 h 30"/>
              <a:gd name="T4" fmla="*/ 42 w 48"/>
              <a:gd name="T5" fmla="*/ 0 h 30"/>
              <a:gd name="T6" fmla="*/ 47 w 48"/>
              <a:gd name="T7" fmla="*/ 21 h 30"/>
              <a:gd name="T8" fmla="*/ 40 w 48"/>
              <a:gd name="T9" fmla="*/ 29 h 30"/>
              <a:gd name="T10" fmla="*/ 17 w 48"/>
              <a:gd name="T11" fmla="*/ 28 h 30"/>
              <a:gd name="T12" fmla="*/ 0 w 48"/>
              <a:gd name="T13" fmla="*/ 19 h 30"/>
              <a:gd name="T14" fmla="*/ 0 w 48"/>
              <a:gd name="T15" fmla="*/ 1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" h="30">
                <a:moveTo>
                  <a:pt x="0" y="19"/>
                </a:moveTo>
                <a:lnTo>
                  <a:pt x="4" y="1"/>
                </a:lnTo>
                <a:lnTo>
                  <a:pt x="42" y="0"/>
                </a:lnTo>
                <a:lnTo>
                  <a:pt x="47" y="21"/>
                </a:lnTo>
                <a:lnTo>
                  <a:pt x="40" y="29"/>
                </a:lnTo>
                <a:lnTo>
                  <a:pt x="17" y="28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5" name="Freeform 45"/>
          <p:cNvSpPr>
            <a:spLocks/>
          </p:cNvSpPr>
          <p:nvPr/>
        </p:nvSpPr>
        <p:spPr bwMode="auto">
          <a:xfrm>
            <a:off x="2274888" y="2497138"/>
            <a:ext cx="130175" cy="115887"/>
          </a:xfrm>
          <a:custGeom>
            <a:avLst/>
            <a:gdLst>
              <a:gd name="T0" fmla="*/ 0 w 56"/>
              <a:gd name="T1" fmla="*/ 26 h 51"/>
              <a:gd name="T2" fmla="*/ 20 w 56"/>
              <a:gd name="T3" fmla="*/ 0 h 51"/>
              <a:gd name="T4" fmla="*/ 47 w 56"/>
              <a:gd name="T5" fmla="*/ 14 h 51"/>
              <a:gd name="T6" fmla="*/ 37 w 56"/>
              <a:gd name="T7" fmla="*/ 21 h 51"/>
              <a:gd name="T8" fmla="*/ 52 w 56"/>
              <a:gd name="T9" fmla="*/ 24 h 51"/>
              <a:gd name="T10" fmla="*/ 55 w 56"/>
              <a:gd name="T11" fmla="*/ 39 h 51"/>
              <a:gd name="T12" fmla="*/ 31 w 56"/>
              <a:gd name="T13" fmla="*/ 50 h 51"/>
              <a:gd name="T14" fmla="*/ 0 w 56"/>
              <a:gd name="T15" fmla="*/ 26 h 51"/>
              <a:gd name="T16" fmla="*/ 0 w 56"/>
              <a:gd name="T17" fmla="*/ 26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6" h="51">
                <a:moveTo>
                  <a:pt x="0" y="26"/>
                </a:moveTo>
                <a:lnTo>
                  <a:pt x="20" y="0"/>
                </a:lnTo>
                <a:lnTo>
                  <a:pt x="47" y="14"/>
                </a:lnTo>
                <a:lnTo>
                  <a:pt x="37" y="21"/>
                </a:lnTo>
                <a:lnTo>
                  <a:pt x="52" y="24"/>
                </a:lnTo>
                <a:lnTo>
                  <a:pt x="55" y="39"/>
                </a:lnTo>
                <a:lnTo>
                  <a:pt x="31" y="50"/>
                </a:lnTo>
                <a:lnTo>
                  <a:pt x="0" y="26"/>
                </a:lnTo>
                <a:lnTo>
                  <a:pt x="0" y="2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6" name="Freeform 46"/>
          <p:cNvSpPr>
            <a:spLocks/>
          </p:cNvSpPr>
          <p:nvPr/>
        </p:nvSpPr>
        <p:spPr bwMode="auto">
          <a:xfrm>
            <a:off x="1951038" y="2379663"/>
            <a:ext cx="263525" cy="103187"/>
          </a:xfrm>
          <a:custGeom>
            <a:avLst/>
            <a:gdLst>
              <a:gd name="T0" fmla="*/ 0 w 113"/>
              <a:gd name="T1" fmla="*/ 28 h 45"/>
              <a:gd name="T2" fmla="*/ 24 w 113"/>
              <a:gd name="T3" fmla="*/ 6 h 45"/>
              <a:gd name="T4" fmla="*/ 45 w 113"/>
              <a:gd name="T5" fmla="*/ 12 h 45"/>
              <a:gd name="T6" fmla="*/ 57 w 113"/>
              <a:gd name="T7" fmla="*/ 23 h 45"/>
              <a:gd name="T8" fmla="*/ 80 w 113"/>
              <a:gd name="T9" fmla="*/ 24 h 45"/>
              <a:gd name="T10" fmla="*/ 65 w 113"/>
              <a:gd name="T11" fmla="*/ 7 h 45"/>
              <a:gd name="T12" fmla="*/ 80 w 113"/>
              <a:gd name="T13" fmla="*/ 0 h 45"/>
              <a:gd name="T14" fmla="*/ 87 w 113"/>
              <a:gd name="T15" fmla="*/ 9 h 45"/>
              <a:gd name="T16" fmla="*/ 104 w 113"/>
              <a:gd name="T17" fmla="*/ 14 h 45"/>
              <a:gd name="T18" fmla="*/ 112 w 113"/>
              <a:gd name="T19" fmla="*/ 22 h 45"/>
              <a:gd name="T20" fmla="*/ 105 w 113"/>
              <a:gd name="T21" fmla="*/ 32 h 45"/>
              <a:gd name="T22" fmla="*/ 81 w 113"/>
              <a:gd name="T23" fmla="*/ 31 h 45"/>
              <a:gd name="T24" fmla="*/ 45 w 113"/>
              <a:gd name="T25" fmla="*/ 44 h 45"/>
              <a:gd name="T26" fmla="*/ 0 w 113"/>
              <a:gd name="T27" fmla="*/ 28 h 45"/>
              <a:gd name="T28" fmla="*/ 0 w 113"/>
              <a:gd name="T29" fmla="*/ 2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3" h="45">
                <a:moveTo>
                  <a:pt x="0" y="28"/>
                </a:moveTo>
                <a:lnTo>
                  <a:pt x="24" y="6"/>
                </a:lnTo>
                <a:lnTo>
                  <a:pt x="45" y="12"/>
                </a:lnTo>
                <a:lnTo>
                  <a:pt x="57" y="23"/>
                </a:lnTo>
                <a:lnTo>
                  <a:pt x="80" y="24"/>
                </a:lnTo>
                <a:lnTo>
                  <a:pt x="65" y="7"/>
                </a:lnTo>
                <a:lnTo>
                  <a:pt x="80" y="0"/>
                </a:lnTo>
                <a:lnTo>
                  <a:pt x="87" y="9"/>
                </a:lnTo>
                <a:lnTo>
                  <a:pt x="104" y="14"/>
                </a:lnTo>
                <a:lnTo>
                  <a:pt x="112" y="22"/>
                </a:lnTo>
                <a:lnTo>
                  <a:pt x="105" y="32"/>
                </a:lnTo>
                <a:lnTo>
                  <a:pt x="81" y="31"/>
                </a:lnTo>
                <a:lnTo>
                  <a:pt x="45" y="44"/>
                </a:lnTo>
                <a:lnTo>
                  <a:pt x="0" y="28"/>
                </a:lnTo>
                <a:lnTo>
                  <a:pt x="0" y="28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7" name="Freeform 47"/>
          <p:cNvSpPr>
            <a:spLocks/>
          </p:cNvSpPr>
          <p:nvPr/>
        </p:nvSpPr>
        <p:spPr bwMode="auto">
          <a:xfrm>
            <a:off x="1836738" y="2343150"/>
            <a:ext cx="161925" cy="80963"/>
          </a:xfrm>
          <a:custGeom>
            <a:avLst/>
            <a:gdLst>
              <a:gd name="T0" fmla="*/ 0 w 69"/>
              <a:gd name="T1" fmla="*/ 27 h 35"/>
              <a:gd name="T2" fmla="*/ 23 w 69"/>
              <a:gd name="T3" fmla="*/ 34 h 35"/>
              <a:gd name="T4" fmla="*/ 46 w 69"/>
              <a:gd name="T5" fmla="*/ 16 h 35"/>
              <a:gd name="T6" fmla="*/ 49 w 69"/>
              <a:gd name="T7" fmla="*/ 25 h 35"/>
              <a:gd name="T8" fmla="*/ 63 w 69"/>
              <a:gd name="T9" fmla="*/ 17 h 35"/>
              <a:gd name="T10" fmla="*/ 68 w 69"/>
              <a:gd name="T11" fmla="*/ 4 h 35"/>
              <a:gd name="T12" fmla="*/ 58 w 69"/>
              <a:gd name="T13" fmla="*/ 0 h 35"/>
              <a:gd name="T14" fmla="*/ 33 w 69"/>
              <a:gd name="T15" fmla="*/ 5 h 35"/>
              <a:gd name="T16" fmla="*/ 0 w 69"/>
              <a:gd name="T17" fmla="*/ 27 h 35"/>
              <a:gd name="T18" fmla="*/ 0 w 69"/>
              <a:gd name="T19" fmla="*/ 27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35">
                <a:moveTo>
                  <a:pt x="0" y="27"/>
                </a:moveTo>
                <a:lnTo>
                  <a:pt x="23" y="34"/>
                </a:lnTo>
                <a:lnTo>
                  <a:pt x="46" y="16"/>
                </a:lnTo>
                <a:lnTo>
                  <a:pt x="49" y="25"/>
                </a:lnTo>
                <a:lnTo>
                  <a:pt x="63" y="17"/>
                </a:lnTo>
                <a:lnTo>
                  <a:pt x="68" y="4"/>
                </a:lnTo>
                <a:lnTo>
                  <a:pt x="58" y="0"/>
                </a:lnTo>
                <a:lnTo>
                  <a:pt x="33" y="5"/>
                </a:lnTo>
                <a:lnTo>
                  <a:pt x="0" y="27"/>
                </a:lnTo>
                <a:lnTo>
                  <a:pt x="0" y="27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8" name="Freeform 48"/>
          <p:cNvSpPr>
            <a:spLocks/>
          </p:cNvSpPr>
          <p:nvPr/>
        </p:nvSpPr>
        <p:spPr bwMode="auto">
          <a:xfrm>
            <a:off x="2211388" y="2268538"/>
            <a:ext cx="138112" cy="66675"/>
          </a:xfrm>
          <a:custGeom>
            <a:avLst/>
            <a:gdLst>
              <a:gd name="T0" fmla="*/ 0 w 59"/>
              <a:gd name="T1" fmla="*/ 0 h 29"/>
              <a:gd name="T2" fmla="*/ 0 w 59"/>
              <a:gd name="T3" fmla="*/ 0 h 29"/>
              <a:gd name="T4" fmla="*/ 4 w 59"/>
              <a:gd name="T5" fmla="*/ 9 h 29"/>
              <a:gd name="T6" fmla="*/ 4 w 59"/>
              <a:gd name="T7" fmla="*/ 17 h 29"/>
              <a:gd name="T8" fmla="*/ 58 w 59"/>
              <a:gd name="T9" fmla="*/ 28 h 29"/>
              <a:gd name="T10" fmla="*/ 53 w 59"/>
              <a:gd name="T11" fmla="*/ 12 h 29"/>
              <a:gd name="T12" fmla="*/ 30 w 59"/>
              <a:gd name="T13" fmla="*/ 1 h 29"/>
              <a:gd name="T14" fmla="*/ 20 w 59"/>
              <a:gd name="T15" fmla="*/ 0 h 29"/>
              <a:gd name="T16" fmla="*/ 0 w 59"/>
              <a:gd name="T17" fmla="*/ 0 h 29"/>
              <a:gd name="T18" fmla="*/ 0 w 59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29">
                <a:moveTo>
                  <a:pt x="0" y="0"/>
                </a:moveTo>
                <a:lnTo>
                  <a:pt x="0" y="0"/>
                </a:lnTo>
                <a:lnTo>
                  <a:pt x="4" y="9"/>
                </a:lnTo>
                <a:lnTo>
                  <a:pt x="4" y="17"/>
                </a:lnTo>
                <a:lnTo>
                  <a:pt x="58" y="28"/>
                </a:lnTo>
                <a:lnTo>
                  <a:pt x="53" y="12"/>
                </a:lnTo>
                <a:lnTo>
                  <a:pt x="30" y="1"/>
                </a:lnTo>
                <a:lnTo>
                  <a:pt x="2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29" name="Freeform 49"/>
          <p:cNvSpPr>
            <a:spLocks/>
          </p:cNvSpPr>
          <p:nvPr/>
        </p:nvSpPr>
        <p:spPr bwMode="auto">
          <a:xfrm>
            <a:off x="2395538" y="2370138"/>
            <a:ext cx="366712" cy="107950"/>
          </a:xfrm>
          <a:custGeom>
            <a:avLst/>
            <a:gdLst>
              <a:gd name="T0" fmla="*/ 0 w 158"/>
              <a:gd name="T1" fmla="*/ 6 h 47"/>
              <a:gd name="T2" fmla="*/ 8 w 158"/>
              <a:gd name="T3" fmla="*/ 0 h 47"/>
              <a:gd name="T4" fmla="*/ 75 w 158"/>
              <a:gd name="T5" fmla="*/ 18 h 47"/>
              <a:gd name="T6" fmla="*/ 101 w 158"/>
              <a:gd name="T7" fmla="*/ 30 h 47"/>
              <a:gd name="T8" fmla="*/ 133 w 158"/>
              <a:gd name="T9" fmla="*/ 23 h 47"/>
              <a:gd name="T10" fmla="*/ 157 w 158"/>
              <a:gd name="T11" fmla="*/ 33 h 47"/>
              <a:gd name="T12" fmla="*/ 152 w 158"/>
              <a:gd name="T13" fmla="*/ 46 h 47"/>
              <a:gd name="T14" fmla="*/ 47 w 158"/>
              <a:gd name="T15" fmla="*/ 46 h 47"/>
              <a:gd name="T16" fmla="*/ 17 w 158"/>
              <a:gd name="T17" fmla="*/ 17 h 47"/>
              <a:gd name="T18" fmla="*/ 0 w 158"/>
              <a:gd name="T19" fmla="*/ 6 h 47"/>
              <a:gd name="T20" fmla="*/ 0 w 158"/>
              <a:gd name="T21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8" h="47">
                <a:moveTo>
                  <a:pt x="0" y="6"/>
                </a:moveTo>
                <a:lnTo>
                  <a:pt x="8" y="0"/>
                </a:lnTo>
                <a:lnTo>
                  <a:pt x="75" y="18"/>
                </a:lnTo>
                <a:lnTo>
                  <a:pt x="101" y="30"/>
                </a:lnTo>
                <a:lnTo>
                  <a:pt x="133" y="23"/>
                </a:lnTo>
                <a:lnTo>
                  <a:pt x="157" y="33"/>
                </a:lnTo>
                <a:lnTo>
                  <a:pt x="152" y="46"/>
                </a:lnTo>
                <a:lnTo>
                  <a:pt x="47" y="46"/>
                </a:lnTo>
                <a:lnTo>
                  <a:pt x="17" y="17"/>
                </a:lnTo>
                <a:lnTo>
                  <a:pt x="0" y="6"/>
                </a:lnTo>
                <a:lnTo>
                  <a:pt x="0" y="6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0" name="Freeform 50"/>
          <p:cNvSpPr>
            <a:spLocks/>
          </p:cNvSpPr>
          <p:nvPr/>
        </p:nvSpPr>
        <p:spPr bwMode="auto">
          <a:xfrm>
            <a:off x="2498725" y="2082800"/>
            <a:ext cx="657225" cy="328613"/>
          </a:xfrm>
          <a:custGeom>
            <a:avLst/>
            <a:gdLst>
              <a:gd name="T0" fmla="*/ 0 w 283"/>
              <a:gd name="T1" fmla="*/ 30 h 143"/>
              <a:gd name="T2" fmla="*/ 0 w 283"/>
              <a:gd name="T3" fmla="*/ 30 h 143"/>
              <a:gd name="T4" fmla="*/ 24 w 283"/>
              <a:gd name="T5" fmla="*/ 30 h 143"/>
              <a:gd name="T6" fmla="*/ 24 w 283"/>
              <a:gd name="T7" fmla="*/ 47 h 143"/>
              <a:gd name="T8" fmla="*/ 43 w 283"/>
              <a:gd name="T9" fmla="*/ 54 h 143"/>
              <a:gd name="T10" fmla="*/ 131 w 283"/>
              <a:gd name="T11" fmla="*/ 34 h 143"/>
              <a:gd name="T12" fmla="*/ 78 w 283"/>
              <a:gd name="T13" fmla="*/ 59 h 143"/>
              <a:gd name="T14" fmla="*/ 50 w 283"/>
              <a:gd name="T15" fmla="*/ 59 h 143"/>
              <a:gd name="T16" fmla="*/ 49 w 283"/>
              <a:gd name="T17" fmla="*/ 68 h 143"/>
              <a:gd name="T18" fmla="*/ 78 w 283"/>
              <a:gd name="T19" fmla="*/ 84 h 143"/>
              <a:gd name="T20" fmla="*/ 95 w 283"/>
              <a:gd name="T21" fmla="*/ 87 h 143"/>
              <a:gd name="T22" fmla="*/ 79 w 283"/>
              <a:gd name="T23" fmla="*/ 91 h 143"/>
              <a:gd name="T24" fmla="*/ 61 w 283"/>
              <a:gd name="T25" fmla="*/ 88 h 143"/>
              <a:gd name="T26" fmla="*/ 46 w 283"/>
              <a:gd name="T27" fmla="*/ 91 h 143"/>
              <a:gd name="T28" fmla="*/ 40 w 283"/>
              <a:gd name="T29" fmla="*/ 104 h 143"/>
              <a:gd name="T30" fmla="*/ 56 w 283"/>
              <a:gd name="T31" fmla="*/ 107 h 143"/>
              <a:gd name="T32" fmla="*/ 32 w 283"/>
              <a:gd name="T33" fmla="*/ 110 h 143"/>
              <a:gd name="T34" fmla="*/ 46 w 283"/>
              <a:gd name="T35" fmla="*/ 122 h 143"/>
              <a:gd name="T36" fmla="*/ 22 w 283"/>
              <a:gd name="T37" fmla="*/ 129 h 143"/>
              <a:gd name="T38" fmla="*/ 24 w 283"/>
              <a:gd name="T39" fmla="*/ 137 h 143"/>
              <a:gd name="T40" fmla="*/ 47 w 283"/>
              <a:gd name="T41" fmla="*/ 133 h 143"/>
              <a:gd name="T42" fmla="*/ 59 w 283"/>
              <a:gd name="T43" fmla="*/ 141 h 143"/>
              <a:gd name="T44" fmla="*/ 61 w 283"/>
              <a:gd name="T45" fmla="*/ 135 h 143"/>
              <a:gd name="T46" fmla="*/ 100 w 283"/>
              <a:gd name="T47" fmla="*/ 142 h 143"/>
              <a:gd name="T48" fmla="*/ 122 w 283"/>
              <a:gd name="T49" fmla="*/ 136 h 143"/>
              <a:gd name="T50" fmla="*/ 131 w 283"/>
              <a:gd name="T51" fmla="*/ 113 h 143"/>
              <a:gd name="T52" fmla="*/ 124 w 283"/>
              <a:gd name="T53" fmla="*/ 107 h 143"/>
              <a:gd name="T54" fmla="*/ 145 w 283"/>
              <a:gd name="T55" fmla="*/ 107 h 143"/>
              <a:gd name="T56" fmla="*/ 159 w 283"/>
              <a:gd name="T57" fmla="*/ 94 h 143"/>
              <a:gd name="T58" fmla="*/ 130 w 283"/>
              <a:gd name="T59" fmla="*/ 88 h 143"/>
              <a:gd name="T60" fmla="*/ 168 w 283"/>
              <a:gd name="T61" fmla="*/ 76 h 143"/>
              <a:gd name="T62" fmla="*/ 158 w 283"/>
              <a:gd name="T63" fmla="*/ 69 h 143"/>
              <a:gd name="T64" fmla="*/ 185 w 283"/>
              <a:gd name="T65" fmla="*/ 72 h 143"/>
              <a:gd name="T66" fmla="*/ 203 w 283"/>
              <a:gd name="T67" fmla="*/ 58 h 143"/>
              <a:gd name="T68" fmla="*/ 251 w 283"/>
              <a:gd name="T69" fmla="*/ 35 h 143"/>
              <a:gd name="T70" fmla="*/ 199 w 283"/>
              <a:gd name="T71" fmla="*/ 42 h 143"/>
              <a:gd name="T72" fmla="*/ 230 w 283"/>
              <a:gd name="T73" fmla="*/ 34 h 143"/>
              <a:gd name="T74" fmla="*/ 206 w 283"/>
              <a:gd name="T75" fmla="*/ 29 h 143"/>
              <a:gd name="T76" fmla="*/ 238 w 283"/>
              <a:gd name="T77" fmla="*/ 30 h 143"/>
              <a:gd name="T78" fmla="*/ 282 w 283"/>
              <a:gd name="T79" fmla="*/ 18 h 143"/>
              <a:gd name="T80" fmla="*/ 259 w 283"/>
              <a:gd name="T81" fmla="*/ 2 h 143"/>
              <a:gd name="T82" fmla="*/ 210 w 283"/>
              <a:gd name="T83" fmla="*/ 8 h 143"/>
              <a:gd name="T84" fmla="*/ 231 w 283"/>
              <a:gd name="T85" fmla="*/ 1 h 143"/>
              <a:gd name="T86" fmla="*/ 126 w 283"/>
              <a:gd name="T87" fmla="*/ 0 h 143"/>
              <a:gd name="T88" fmla="*/ 102 w 283"/>
              <a:gd name="T89" fmla="*/ 1 h 143"/>
              <a:gd name="T90" fmla="*/ 78 w 283"/>
              <a:gd name="T91" fmla="*/ 13 h 143"/>
              <a:gd name="T92" fmla="*/ 54 w 283"/>
              <a:gd name="T93" fmla="*/ 11 h 143"/>
              <a:gd name="T94" fmla="*/ 42 w 283"/>
              <a:gd name="T95" fmla="*/ 19 h 143"/>
              <a:gd name="T96" fmla="*/ 31 w 283"/>
              <a:gd name="T97" fmla="*/ 20 h 143"/>
              <a:gd name="T98" fmla="*/ 0 w 283"/>
              <a:gd name="T99" fmla="*/ 30 h 143"/>
              <a:gd name="T100" fmla="*/ 0 w 283"/>
              <a:gd name="T101" fmla="*/ 3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3" h="143">
                <a:moveTo>
                  <a:pt x="0" y="30"/>
                </a:moveTo>
                <a:lnTo>
                  <a:pt x="0" y="30"/>
                </a:lnTo>
                <a:lnTo>
                  <a:pt x="24" y="30"/>
                </a:lnTo>
                <a:lnTo>
                  <a:pt x="24" y="47"/>
                </a:lnTo>
                <a:lnTo>
                  <a:pt x="43" y="54"/>
                </a:lnTo>
                <a:lnTo>
                  <a:pt x="131" y="34"/>
                </a:lnTo>
                <a:lnTo>
                  <a:pt x="78" y="59"/>
                </a:lnTo>
                <a:lnTo>
                  <a:pt x="50" y="59"/>
                </a:lnTo>
                <a:lnTo>
                  <a:pt x="49" y="68"/>
                </a:lnTo>
                <a:lnTo>
                  <a:pt x="78" y="84"/>
                </a:lnTo>
                <a:lnTo>
                  <a:pt x="95" y="87"/>
                </a:lnTo>
                <a:lnTo>
                  <a:pt x="79" y="91"/>
                </a:lnTo>
                <a:lnTo>
                  <a:pt x="61" y="88"/>
                </a:lnTo>
                <a:lnTo>
                  <a:pt x="46" y="91"/>
                </a:lnTo>
                <a:lnTo>
                  <a:pt x="40" y="104"/>
                </a:lnTo>
                <a:lnTo>
                  <a:pt x="56" y="107"/>
                </a:lnTo>
                <a:lnTo>
                  <a:pt x="32" y="110"/>
                </a:lnTo>
                <a:lnTo>
                  <a:pt x="46" y="122"/>
                </a:lnTo>
                <a:lnTo>
                  <a:pt x="22" y="129"/>
                </a:lnTo>
                <a:lnTo>
                  <a:pt x="24" y="137"/>
                </a:lnTo>
                <a:lnTo>
                  <a:pt x="47" y="133"/>
                </a:lnTo>
                <a:lnTo>
                  <a:pt x="59" y="141"/>
                </a:lnTo>
                <a:lnTo>
                  <a:pt x="61" y="135"/>
                </a:lnTo>
                <a:lnTo>
                  <a:pt x="100" y="142"/>
                </a:lnTo>
                <a:lnTo>
                  <a:pt x="122" y="136"/>
                </a:lnTo>
                <a:lnTo>
                  <a:pt x="131" y="113"/>
                </a:lnTo>
                <a:lnTo>
                  <a:pt x="124" y="107"/>
                </a:lnTo>
                <a:lnTo>
                  <a:pt x="145" y="107"/>
                </a:lnTo>
                <a:lnTo>
                  <a:pt x="159" y="94"/>
                </a:lnTo>
                <a:lnTo>
                  <a:pt x="130" y="88"/>
                </a:lnTo>
                <a:lnTo>
                  <a:pt x="168" y="76"/>
                </a:lnTo>
                <a:lnTo>
                  <a:pt x="158" y="69"/>
                </a:lnTo>
                <a:lnTo>
                  <a:pt x="185" y="72"/>
                </a:lnTo>
                <a:lnTo>
                  <a:pt x="203" y="58"/>
                </a:lnTo>
                <a:lnTo>
                  <a:pt x="251" y="35"/>
                </a:lnTo>
                <a:lnTo>
                  <a:pt x="199" y="42"/>
                </a:lnTo>
                <a:lnTo>
                  <a:pt x="230" y="34"/>
                </a:lnTo>
                <a:lnTo>
                  <a:pt x="206" y="29"/>
                </a:lnTo>
                <a:lnTo>
                  <a:pt x="238" y="30"/>
                </a:lnTo>
                <a:lnTo>
                  <a:pt x="282" y="18"/>
                </a:lnTo>
                <a:lnTo>
                  <a:pt x="259" y="2"/>
                </a:lnTo>
                <a:lnTo>
                  <a:pt x="210" y="8"/>
                </a:lnTo>
                <a:lnTo>
                  <a:pt x="231" y="1"/>
                </a:lnTo>
                <a:lnTo>
                  <a:pt x="126" y="0"/>
                </a:lnTo>
                <a:lnTo>
                  <a:pt x="102" y="1"/>
                </a:lnTo>
                <a:lnTo>
                  <a:pt x="78" y="13"/>
                </a:lnTo>
                <a:lnTo>
                  <a:pt x="54" y="11"/>
                </a:lnTo>
                <a:lnTo>
                  <a:pt x="42" y="19"/>
                </a:lnTo>
                <a:lnTo>
                  <a:pt x="31" y="20"/>
                </a:lnTo>
                <a:lnTo>
                  <a:pt x="0" y="30"/>
                </a:lnTo>
                <a:lnTo>
                  <a:pt x="0" y="30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1" name="Freeform 51"/>
          <p:cNvSpPr>
            <a:spLocks/>
          </p:cNvSpPr>
          <p:nvPr/>
        </p:nvSpPr>
        <p:spPr bwMode="auto">
          <a:xfrm>
            <a:off x="2406650" y="2179638"/>
            <a:ext cx="238125" cy="146050"/>
          </a:xfrm>
          <a:custGeom>
            <a:avLst/>
            <a:gdLst>
              <a:gd name="T0" fmla="*/ 0 w 103"/>
              <a:gd name="T1" fmla="*/ 15 h 64"/>
              <a:gd name="T2" fmla="*/ 25 w 103"/>
              <a:gd name="T3" fmla="*/ 12 h 64"/>
              <a:gd name="T4" fmla="*/ 11 w 103"/>
              <a:gd name="T5" fmla="*/ 3 h 64"/>
              <a:gd name="T6" fmla="*/ 44 w 103"/>
              <a:gd name="T7" fmla="*/ 0 h 64"/>
              <a:gd name="T8" fmla="*/ 51 w 103"/>
              <a:gd name="T9" fmla="*/ 12 h 64"/>
              <a:gd name="T10" fmla="*/ 79 w 103"/>
              <a:gd name="T11" fmla="*/ 15 h 64"/>
              <a:gd name="T12" fmla="*/ 79 w 103"/>
              <a:gd name="T13" fmla="*/ 32 h 64"/>
              <a:gd name="T14" fmla="*/ 95 w 103"/>
              <a:gd name="T15" fmla="*/ 32 h 64"/>
              <a:gd name="T16" fmla="*/ 102 w 103"/>
              <a:gd name="T17" fmla="*/ 39 h 64"/>
              <a:gd name="T18" fmla="*/ 74 w 103"/>
              <a:gd name="T19" fmla="*/ 43 h 64"/>
              <a:gd name="T20" fmla="*/ 69 w 103"/>
              <a:gd name="T21" fmla="*/ 63 h 64"/>
              <a:gd name="T22" fmla="*/ 39 w 103"/>
              <a:gd name="T23" fmla="*/ 61 h 64"/>
              <a:gd name="T24" fmla="*/ 23 w 103"/>
              <a:gd name="T25" fmla="*/ 44 h 64"/>
              <a:gd name="T26" fmla="*/ 56 w 103"/>
              <a:gd name="T27" fmla="*/ 38 h 64"/>
              <a:gd name="T28" fmla="*/ 16 w 103"/>
              <a:gd name="T29" fmla="*/ 39 h 64"/>
              <a:gd name="T30" fmla="*/ 0 w 103"/>
              <a:gd name="T31" fmla="*/ 15 h 64"/>
              <a:gd name="T32" fmla="*/ 0 w 103"/>
              <a:gd name="T33" fmla="*/ 1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3" h="64">
                <a:moveTo>
                  <a:pt x="0" y="15"/>
                </a:moveTo>
                <a:lnTo>
                  <a:pt x="25" y="12"/>
                </a:lnTo>
                <a:lnTo>
                  <a:pt x="11" y="3"/>
                </a:lnTo>
                <a:lnTo>
                  <a:pt x="44" y="0"/>
                </a:lnTo>
                <a:lnTo>
                  <a:pt x="51" y="12"/>
                </a:lnTo>
                <a:lnTo>
                  <a:pt x="79" y="15"/>
                </a:lnTo>
                <a:lnTo>
                  <a:pt x="79" y="32"/>
                </a:lnTo>
                <a:lnTo>
                  <a:pt x="95" y="32"/>
                </a:lnTo>
                <a:lnTo>
                  <a:pt x="102" y="39"/>
                </a:lnTo>
                <a:lnTo>
                  <a:pt x="74" y="43"/>
                </a:lnTo>
                <a:lnTo>
                  <a:pt x="69" y="63"/>
                </a:lnTo>
                <a:lnTo>
                  <a:pt x="39" y="61"/>
                </a:lnTo>
                <a:lnTo>
                  <a:pt x="23" y="44"/>
                </a:lnTo>
                <a:lnTo>
                  <a:pt x="56" y="38"/>
                </a:lnTo>
                <a:lnTo>
                  <a:pt x="16" y="39"/>
                </a:lnTo>
                <a:lnTo>
                  <a:pt x="0" y="15"/>
                </a:lnTo>
                <a:lnTo>
                  <a:pt x="0" y="15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32" name="Freeform 52"/>
          <p:cNvSpPr>
            <a:spLocks/>
          </p:cNvSpPr>
          <p:nvPr/>
        </p:nvSpPr>
        <p:spPr bwMode="auto">
          <a:xfrm>
            <a:off x="2540000" y="2509838"/>
            <a:ext cx="615950" cy="439737"/>
          </a:xfrm>
          <a:custGeom>
            <a:avLst/>
            <a:gdLst>
              <a:gd name="T0" fmla="*/ 0 w 266"/>
              <a:gd name="T1" fmla="*/ 41 h 191"/>
              <a:gd name="T2" fmla="*/ 0 w 266"/>
              <a:gd name="T3" fmla="*/ 41 h 191"/>
              <a:gd name="T4" fmla="*/ 1 w 266"/>
              <a:gd name="T5" fmla="*/ 21 h 191"/>
              <a:gd name="T6" fmla="*/ 31 w 266"/>
              <a:gd name="T7" fmla="*/ 0 h 191"/>
              <a:gd name="T8" fmla="*/ 46 w 266"/>
              <a:gd name="T9" fmla="*/ 1 h 191"/>
              <a:gd name="T10" fmla="*/ 33 w 266"/>
              <a:gd name="T11" fmla="*/ 25 h 191"/>
              <a:gd name="T12" fmla="*/ 44 w 266"/>
              <a:gd name="T13" fmla="*/ 38 h 191"/>
              <a:gd name="T14" fmla="*/ 47 w 266"/>
              <a:gd name="T15" fmla="*/ 25 h 191"/>
              <a:gd name="T16" fmla="*/ 58 w 266"/>
              <a:gd name="T17" fmla="*/ 9 h 191"/>
              <a:gd name="T18" fmla="*/ 78 w 266"/>
              <a:gd name="T19" fmla="*/ 0 h 191"/>
              <a:gd name="T20" fmla="*/ 84 w 266"/>
              <a:gd name="T21" fmla="*/ 33 h 191"/>
              <a:gd name="T22" fmla="*/ 114 w 266"/>
              <a:gd name="T23" fmla="*/ 18 h 191"/>
              <a:gd name="T24" fmla="*/ 136 w 266"/>
              <a:gd name="T25" fmla="*/ 22 h 191"/>
              <a:gd name="T26" fmla="*/ 145 w 266"/>
              <a:gd name="T27" fmla="*/ 33 h 191"/>
              <a:gd name="T28" fmla="*/ 154 w 266"/>
              <a:gd name="T29" fmla="*/ 44 h 191"/>
              <a:gd name="T30" fmla="*/ 162 w 266"/>
              <a:gd name="T31" fmla="*/ 37 h 191"/>
              <a:gd name="T32" fmla="*/ 179 w 266"/>
              <a:gd name="T33" fmla="*/ 47 h 191"/>
              <a:gd name="T34" fmla="*/ 180 w 266"/>
              <a:gd name="T35" fmla="*/ 57 h 191"/>
              <a:gd name="T36" fmla="*/ 202 w 266"/>
              <a:gd name="T37" fmla="*/ 60 h 191"/>
              <a:gd name="T38" fmla="*/ 211 w 266"/>
              <a:gd name="T39" fmla="*/ 67 h 191"/>
              <a:gd name="T40" fmla="*/ 196 w 266"/>
              <a:gd name="T41" fmla="*/ 73 h 191"/>
              <a:gd name="T42" fmla="*/ 217 w 266"/>
              <a:gd name="T43" fmla="*/ 76 h 191"/>
              <a:gd name="T44" fmla="*/ 200 w 266"/>
              <a:gd name="T45" fmla="*/ 88 h 191"/>
              <a:gd name="T46" fmla="*/ 222 w 266"/>
              <a:gd name="T47" fmla="*/ 98 h 191"/>
              <a:gd name="T48" fmla="*/ 232 w 266"/>
              <a:gd name="T49" fmla="*/ 96 h 191"/>
              <a:gd name="T50" fmla="*/ 265 w 266"/>
              <a:gd name="T51" fmla="*/ 118 h 191"/>
              <a:gd name="T52" fmla="*/ 245 w 266"/>
              <a:gd name="T53" fmla="*/ 132 h 191"/>
              <a:gd name="T54" fmla="*/ 244 w 266"/>
              <a:gd name="T55" fmla="*/ 144 h 191"/>
              <a:gd name="T56" fmla="*/ 214 w 266"/>
              <a:gd name="T57" fmla="*/ 120 h 191"/>
              <a:gd name="T58" fmla="*/ 202 w 266"/>
              <a:gd name="T59" fmla="*/ 122 h 191"/>
              <a:gd name="T60" fmla="*/ 215 w 266"/>
              <a:gd name="T61" fmla="*/ 146 h 191"/>
              <a:gd name="T62" fmla="*/ 232 w 266"/>
              <a:gd name="T63" fmla="*/ 150 h 191"/>
              <a:gd name="T64" fmla="*/ 232 w 266"/>
              <a:gd name="T65" fmla="*/ 180 h 191"/>
              <a:gd name="T66" fmla="*/ 195 w 266"/>
              <a:gd name="T67" fmla="*/ 162 h 191"/>
              <a:gd name="T68" fmla="*/ 222 w 266"/>
              <a:gd name="T69" fmla="*/ 190 h 191"/>
              <a:gd name="T70" fmla="*/ 173 w 266"/>
              <a:gd name="T71" fmla="*/ 173 h 191"/>
              <a:gd name="T72" fmla="*/ 142 w 266"/>
              <a:gd name="T73" fmla="*/ 151 h 191"/>
              <a:gd name="T74" fmla="*/ 122 w 266"/>
              <a:gd name="T75" fmla="*/ 155 h 191"/>
              <a:gd name="T76" fmla="*/ 117 w 266"/>
              <a:gd name="T77" fmla="*/ 137 h 191"/>
              <a:gd name="T78" fmla="*/ 151 w 266"/>
              <a:gd name="T79" fmla="*/ 137 h 191"/>
              <a:gd name="T80" fmla="*/ 143 w 266"/>
              <a:gd name="T81" fmla="*/ 126 h 191"/>
              <a:gd name="T82" fmla="*/ 163 w 266"/>
              <a:gd name="T83" fmla="*/ 108 h 191"/>
              <a:gd name="T84" fmla="*/ 150 w 266"/>
              <a:gd name="T85" fmla="*/ 86 h 191"/>
              <a:gd name="T86" fmla="*/ 123 w 266"/>
              <a:gd name="T87" fmla="*/ 87 h 191"/>
              <a:gd name="T88" fmla="*/ 122 w 266"/>
              <a:gd name="T89" fmla="*/ 81 h 191"/>
              <a:gd name="T90" fmla="*/ 131 w 266"/>
              <a:gd name="T91" fmla="*/ 76 h 191"/>
              <a:gd name="T92" fmla="*/ 114 w 266"/>
              <a:gd name="T93" fmla="*/ 68 h 191"/>
              <a:gd name="T94" fmla="*/ 99 w 266"/>
              <a:gd name="T95" fmla="*/ 58 h 191"/>
              <a:gd name="T96" fmla="*/ 103 w 266"/>
              <a:gd name="T97" fmla="*/ 67 h 191"/>
              <a:gd name="T98" fmla="*/ 84 w 266"/>
              <a:gd name="T99" fmla="*/ 69 h 191"/>
              <a:gd name="T100" fmla="*/ 16 w 266"/>
              <a:gd name="T101" fmla="*/ 60 h 191"/>
              <a:gd name="T102" fmla="*/ 4 w 266"/>
              <a:gd name="T103" fmla="*/ 46 h 191"/>
              <a:gd name="T104" fmla="*/ 26 w 266"/>
              <a:gd name="T105" fmla="*/ 48 h 191"/>
              <a:gd name="T106" fmla="*/ 0 w 266"/>
              <a:gd name="T107" fmla="*/ 41 h 191"/>
              <a:gd name="T108" fmla="*/ 0 w 266"/>
              <a:gd name="T109" fmla="*/ 4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6" h="191">
                <a:moveTo>
                  <a:pt x="0" y="41"/>
                </a:moveTo>
                <a:lnTo>
                  <a:pt x="0" y="41"/>
                </a:lnTo>
                <a:lnTo>
                  <a:pt x="1" y="21"/>
                </a:lnTo>
                <a:lnTo>
                  <a:pt x="31" y="0"/>
                </a:lnTo>
                <a:lnTo>
                  <a:pt x="46" y="1"/>
                </a:lnTo>
                <a:lnTo>
                  <a:pt x="33" y="25"/>
                </a:lnTo>
                <a:lnTo>
                  <a:pt x="44" y="38"/>
                </a:lnTo>
                <a:lnTo>
                  <a:pt x="47" y="25"/>
                </a:lnTo>
                <a:lnTo>
                  <a:pt x="58" y="9"/>
                </a:lnTo>
                <a:lnTo>
                  <a:pt x="78" y="0"/>
                </a:lnTo>
                <a:lnTo>
                  <a:pt x="84" y="33"/>
                </a:lnTo>
                <a:lnTo>
                  <a:pt x="114" y="18"/>
                </a:lnTo>
                <a:lnTo>
                  <a:pt x="136" y="22"/>
                </a:lnTo>
                <a:lnTo>
                  <a:pt x="145" y="33"/>
                </a:lnTo>
                <a:lnTo>
                  <a:pt x="154" y="44"/>
                </a:lnTo>
                <a:lnTo>
                  <a:pt x="162" y="37"/>
                </a:lnTo>
                <a:lnTo>
                  <a:pt x="179" y="47"/>
                </a:lnTo>
                <a:lnTo>
                  <a:pt x="180" y="57"/>
                </a:lnTo>
                <a:lnTo>
                  <a:pt x="202" y="60"/>
                </a:lnTo>
                <a:lnTo>
                  <a:pt x="211" y="67"/>
                </a:lnTo>
                <a:lnTo>
                  <a:pt x="196" y="73"/>
                </a:lnTo>
                <a:lnTo>
                  <a:pt x="217" y="76"/>
                </a:lnTo>
                <a:lnTo>
                  <a:pt x="200" y="88"/>
                </a:lnTo>
                <a:lnTo>
                  <a:pt x="222" y="98"/>
                </a:lnTo>
                <a:lnTo>
                  <a:pt x="232" y="96"/>
                </a:lnTo>
                <a:lnTo>
                  <a:pt x="265" y="118"/>
                </a:lnTo>
                <a:lnTo>
                  <a:pt x="245" y="132"/>
                </a:lnTo>
                <a:lnTo>
                  <a:pt x="244" y="144"/>
                </a:lnTo>
                <a:lnTo>
                  <a:pt x="214" y="120"/>
                </a:lnTo>
                <a:lnTo>
                  <a:pt x="202" y="122"/>
                </a:lnTo>
                <a:lnTo>
                  <a:pt x="215" y="146"/>
                </a:lnTo>
                <a:lnTo>
                  <a:pt x="232" y="150"/>
                </a:lnTo>
                <a:lnTo>
                  <a:pt x="232" y="180"/>
                </a:lnTo>
                <a:lnTo>
                  <a:pt x="195" y="162"/>
                </a:lnTo>
                <a:lnTo>
                  <a:pt x="222" y="190"/>
                </a:lnTo>
                <a:lnTo>
                  <a:pt x="173" y="173"/>
                </a:lnTo>
                <a:lnTo>
                  <a:pt x="142" y="151"/>
                </a:lnTo>
                <a:lnTo>
                  <a:pt x="122" y="155"/>
                </a:lnTo>
                <a:lnTo>
                  <a:pt x="117" y="137"/>
                </a:lnTo>
                <a:lnTo>
                  <a:pt x="151" y="137"/>
                </a:lnTo>
                <a:lnTo>
                  <a:pt x="143" y="126"/>
                </a:lnTo>
                <a:lnTo>
                  <a:pt x="163" y="108"/>
                </a:lnTo>
                <a:lnTo>
                  <a:pt x="150" y="86"/>
                </a:lnTo>
                <a:lnTo>
                  <a:pt x="123" y="87"/>
                </a:lnTo>
                <a:lnTo>
                  <a:pt x="122" y="81"/>
                </a:lnTo>
                <a:lnTo>
                  <a:pt x="131" y="76"/>
                </a:lnTo>
                <a:lnTo>
                  <a:pt x="114" y="68"/>
                </a:lnTo>
                <a:lnTo>
                  <a:pt x="99" y="58"/>
                </a:lnTo>
                <a:lnTo>
                  <a:pt x="103" y="67"/>
                </a:lnTo>
                <a:lnTo>
                  <a:pt x="84" y="69"/>
                </a:lnTo>
                <a:lnTo>
                  <a:pt x="16" y="60"/>
                </a:lnTo>
                <a:lnTo>
                  <a:pt x="4" y="46"/>
                </a:lnTo>
                <a:lnTo>
                  <a:pt x="26" y="48"/>
                </a:lnTo>
                <a:lnTo>
                  <a:pt x="0" y="41"/>
                </a:lnTo>
                <a:lnTo>
                  <a:pt x="0" y="41"/>
                </a:lnTo>
              </a:path>
            </a:pathLst>
          </a:custGeom>
          <a:solidFill>
            <a:srgbClr val="99CC00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46" name="Freeform 66"/>
          <p:cNvSpPr>
            <a:spLocks/>
          </p:cNvSpPr>
          <p:nvPr/>
        </p:nvSpPr>
        <p:spPr bwMode="auto">
          <a:xfrm>
            <a:off x="4681538" y="3425825"/>
            <a:ext cx="44450" cy="573088"/>
          </a:xfrm>
          <a:custGeom>
            <a:avLst/>
            <a:gdLst>
              <a:gd name="T0" fmla="*/ 7 w 28"/>
              <a:gd name="T1" fmla="*/ 361 h 361"/>
              <a:gd name="T2" fmla="*/ 27 w 28"/>
              <a:gd name="T3" fmla="*/ 194 h 361"/>
              <a:gd name="T4" fmla="*/ 0 w 28"/>
              <a:gd name="T5" fmla="*/ 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" h="361">
                <a:moveTo>
                  <a:pt x="7" y="361"/>
                </a:moveTo>
                <a:cubicBezTo>
                  <a:pt x="9" y="333"/>
                  <a:pt x="28" y="254"/>
                  <a:pt x="27" y="194"/>
                </a:cubicBezTo>
                <a:cubicBezTo>
                  <a:pt x="26" y="134"/>
                  <a:pt x="6" y="40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3" name="Freeform 83"/>
          <p:cNvSpPr>
            <a:spLocks/>
          </p:cNvSpPr>
          <p:nvPr/>
        </p:nvSpPr>
        <p:spPr bwMode="auto">
          <a:xfrm>
            <a:off x="4759325" y="3371850"/>
            <a:ext cx="430213" cy="207963"/>
          </a:xfrm>
          <a:custGeom>
            <a:avLst/>
            <a:gdLst>
              <a:gd name="T0" fmla="*/ 271 w 271"/>
              <a:gd name="T1" fmla="*/ 131 h 131"/>
              <a:gd name="T2" fmla="*/ 132 w 271"/>
              <a:gd name="T3" fmla="*/ 97 h 131"/>
              <a:gd name="T4" fmla="*/ 0 w 271"/>
              <a:gd name="T5" fmla="*/ 0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1" h="131">
                <a:moveTo>
                  <a:pt x="271" y="131"/>
                </a:moveTo>
                <a:cubicBezTo>
                  <a:pt x="249" y="125"/>
                  <a:pt x="177" y="119"/>
                  <a:pt x="132" y="97"/>
                </a:cubicBezTo>
                <a:cubicBezTo>
                  <a:pt x="87" y="75"/>
                  <a:pt x="27" y="20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4" name="Freeform 84"/>
          <p:cNvSpPr>
            <a:spLocks/>
          </p:cNvSpPr>
          <p:nvPr/>
        </p:nvSpPr>
        <p:spPr bwMode="auto">
          <a:xfrm>
            <a:off x="4572000" y="3179763"/>
            <a:ext cx="609600" cy="192087"/>
          </a:xfrm>
          <a:custGeom>
            <a:avLst/>
            <a:gdLst>
              <a:gd name="T0" fmla="*/ 384 w 384"/>
              <a:gd name="T1" fmla="*/ 0 h 121"/>
              <a:gd name="T2" fmla="*/ 160 w 384"/>
              <a:gd name="T3" fmla="*/ 23 h 121"/>
              <a:gd name="T4" fmla="*/ 0 w 384"/>
              <a:gd name="T5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121">
                <a:moveTo>
                  <a:pt x="384" y="0"/>
                </a:moveTo>
                <a:cubicBezTo>
                  <a:pt x="347" y="4"/>
                  <a:pt x="224" y="3"/>
                  <a:pt x="160" y="23"/>
                </a:cubicBezTo>
                <a:cubicBezTo>
                  <a:pt x="96" y="43"/>
                  <a:pt x="33" y="101"/>
                  <a:pt x="0" y="121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5" name="Freeform 85"/>
          <p:cNvSpPr>
            <a:spLocks/>
          </p:cNvSpPr>
          <p:nvPr/>
        </p:nvSpPr>
        <p:spPr bwMode="auto">
          <a:xfrm>
            <a:off x="2133600" y="3613150"/>
            <a:ext cx="708025" cy="749300"/>
          </a:xfrm>
          <a:custGeom>
            <a:avLst/>
            <a:gdLst>
              <a:gd name="T0" fmla="*/ 446 w 446"/>
              <a:gd name="T1" fmla="*/ 472 h 472"/>
              <a:gd name="T2" fmla="*/ 72 w 446"/>
              <a:gd name="T3" fmla="*/ 236 h 472"/>
              <a:gd name="T4" fmla="*/ 16 w 446"/>
              <a:gd name="T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6" h="472">
                <a:moveTo>
                  <a:pt x="446" y="472"/>
                </a:moveTo>
                <a:cubicBezTo>
                  <a:pt x="384" y="433"/>
                  <a:pt x="144" y="315"/>
                  <a:pt x="72" y="236"/>
                </a:cubicBezTo>
                <a:cubicBezTo>
                  <a:pt x="0" y="157"/>
                  <a:pt x="28" y="49"/>
                  <a:pt x="16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6" name="Freeform 86"/>
          <p:cNvSpPr>
            <a:spLocks/>
          </p:cNvSpPr>
          <p:nvPr/>
        </p:nvSpPr>
        <p:spPr bwMode="auto">
          <a:xfrm>
            <a:off x="7097713" y="3668713"/>
            <a:ext cx="360362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7" name="Freeform 87"/>
          <p:cNvSpPr>
            <a:spLocks/>
          </p:cNvSpPr>
          <p:nvPr/>
        </p:nvSpPr>
        <p:spPr bwMode="auto">
          <a:xfrm rot="6357533">
            <a:off x="6920706" y="4509294"/>
            <a:ext cx="360363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8" name="Freeform 88"/>
          <p:cNvSpPr>
            <a:spLocks/>
          </p:cNvSpPr>
          <p:nvPr/>
        </p:nvSpPr>
        <p:spPr bwMode="auto">
          <a:xfrm>
            <a:off x="5410200" y="3787775"/>
            <a:ext cx="671513" cy="214313"/>
          </a:xfrm>
          <a:custGeom>
            <a:avLst/>
            <a:gdLst>
              <a:gd name="T0" fmla="*/ 423 w 423"/>
              <a:gd name="T1" fmla="*/ 85 h 135"/>
              <a:gd name="T2" fmla="*/ 221 w 423"/>
              <a:gd name="T3" fmla="*/ 8 h 135"/>
              <a:gd name="T4" fmla="*/ 0 w 423"/>
              <a:gd name="T5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3" h="135">
                <a:moveTo>
                  <a:pt x="423" y="85"/>
                </a:moveTo>
                <a:cubicBezTo>
                  <a:pt x="389" y="72"/>
                  <a:pt x="291" y="0"/>
                  <a:pt x="221" y="8"/>
                </a:cubicBezTo>
                <a:cubicBezTo>
                  <a:pt x="151" y="16"/>
                  <a:pt x="46" y="109"/>
                  <a:pt x="0" y="135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69" name="Freeform 89"/>
          <p:cNvSpPr>
            <a:spLocks/>
          </p:cNvSpPr>
          <p:nvPr/>
        </p:nvSpPr>
        <p:spPr bwMode="auto">
          <a:xfrm>
            <a:off x="5541963" y="4054475"/>
            <a:ext cx="1498600" cy="373063"/>
          </a:xfrm>
          <a:custGeom>
            <a:avLst/>
            <a:gdLst>
              <a:gd name="T0" fmla="*/ 944 w 944"/>
              <a:gd name="T1" fmla="*/ 118 h 235"/>
              <a:gd name="T2" fmla="*/ 291 w 944"/>
              <a:gd name="T3" fmla="*/ 215 h 235"/>
              <a:gd name="T4" fmla="*/ 0 w 944"/>
              <a:gd name="T5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44" h="235">
                <a:moveTo>
                  <a:pt x="944" y="118"/>
                </a:moveTo>
                <a:cubicBezTo>
                  <a:pt x="835" y="134"/>
                  <a:pt x="448" y="235"/>
                  <a:pt x="291" y="215"/>
                </a:cubicBezTo>
                <a:cubicBezTo>
                  <a:pt x="134" y="195"/>
                  <a:pt x="61" y="45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0" name="Freeform 90"/>
          <p:cNvSpPr>
            <a:spLocks/>
          </p:cNvSpPr>
          <p:nvPr/>
        </p:nvSpPr>
        <p:spPr bwMode="auto">
          <a:xfrm rot="2944975">
            <a:off x="6892132" y="3386931"/>
            <a:ext cx="360362" cy="485775"/>
          </a:xfrm>
          <a:custGeom>
            <a:avLst/>
            <a:gdLst>
              <a:gd name="T0" fmla="*/ 0 w 227"/>
              <a:gd name="T1" fmla="*/ 306 h 306"/>
              <a:gd name="T2" fmla="*/ 61 w 227"/>
              <a:gd name="T3" fmla="*/ 153 h 306"/>
              <a:gd name="T4" fmla="*/ 227 w 227"/>
              <a:gd name="T5" fmla="*/ 0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306">
                <a:moveTo>
                  <a:pt x="0" y="306"/>
                </a:moveTo>
                <a:cubicBezTo>
                  <a:pt x="10" y="281"/>
                  <a:pt x="23" y="204"/>
                  <a:pt x="61" y="153"/>
                </a:cubicBezTo>
                <a:cubicBezTo>
                  <a:pt x="99" y="102"/>
                  <a:pt x="193" y="32"/>
                  <a:pt x="227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1" name="Freeform 91"/>
          <p:cNvSpPr>
            <a:spLocks/>
          </p:cNvSpPr>
          <p:nvPr/>
        </p:nvSpPr>
        <p:spPr bwMode="auto">
          <a:xfrm>
            <a:off x="7315200" y="3581400"/>
            <a:ext cx="1524000" cy="457200"/>
          </a:xfrm>
          <a:custGeom>
            <a:avLst/>
            <a:gdLst>
              <a:gd name="T0" fmla="*/ 0 w 960"/>
              <a:gd name="T1" fmla="*/ 288 h 288"/>
              <a:gd name="T2" fmla="*/ 576 w 960"/>
              <a:gd name="T3" fmla="*/ 96 h 288"/>
              <a:gd name="T4" fmla="*/ 960 w 960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60" h="288">
                <a:moveTo>
                  <a:pt x="0" y="288"/>
                </a:moveTo>
                <a:cubicBezTo>
                  <a:pt x="208" y="216"/>
                  <a:pt x="416" y="144"/>
                  <a:pt x="576" y="96"/>
                </a:cubicBezTo>
                <a:cubicBezTo>
                  <a:pt x="736" y="48"/>
                  <a:pt x="848" y="24"/>
                  <a:pt x="96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2" name="Freeform 92"/>
          <p:cNvSpPr>
            <a:spLocks/>
          </p:cNvSpPr>
          <p:nvPr/>
        </p:nvSpPr>
        <p:spPr bwMode="auto">
          <a:xfrm>
            <a:off x="990600" y="3657600"/>
            <a:ext cx="990600" cy="304800"/>
          </a:xfrm>
          <a:custGeom>
            <a:avLst/>
            <a:gdLst>
              <a:gd name="T0" fmla="*/ 0 w 624"/>
              <a:gd name="T1" fmla="*/ 192 h 192"/>
              <a:gd name="T2" fmla="*/ 432 w 624"/>
              <a:gd name="T3" fmla="*/ 48 h 192"/>
              <a:gd name="T4" fmla="*/ 624 w 624"/>
              <a:gd name="T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192">
                <a:moveTo>
                  <a:pt x="0" y="192"/>
                </a:moveTo>
                <a:cubicBezTo>
                  <a:pt x="164" y="136"/>
                  <a:pt x="328" y="80"/>
                  <a:pt x="432" y="48"/>
                </a:cubicBezTo>
                <a:cubicBezTo>
                  <a:pt x="536" y="16"/>
                  <a:pt x="580" y="8"/>
                  <a:pt x="624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3" name="Freeform 93"/>
          <p:cNvSpPr>
            <a:spLocks/>
          </p:cNvSpPr>
          <p:nvPr/>
        </p:nvSpPr>
        <p:spPr bwMode="auto">
          <a:xfrm>
            <a:off x="5013325" y="3889375"/>
            <a:ext cx="363538" cy="22225"/>
          </a:xfrm>
          <a:custGeom>
            <a:avLst/>
            <a:gdLst>
              <a:gd name="T0" fmla="*/ 0 w 229"/>
              <a:gd name="T1" fmla="*/ 14 h 14"/>
              <a:gd name="T2" fmla="*/ 83 w 229"/>
              <a:gd name="T3" fmla="*/ 0 h 14"/>
              <a:gd name="T4" fmla="*/ 229 w 229"/>
              <a:gd name="T5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" h="14">
                <a:moveTo>
                  <a:pt x="0" y="14"/>
                </a:moveTo>
                <a:cubicBezTo>
                  <a:pt x="15" y="10"/>
                  <a:pt x="45" y="0"/>
                  <a:pt x="83" y="0"/>
                </a:cubicBezTo>
                <a:cubicBezTo>
                  <a:pt x="121" y="0"/>
                  <a:pt x="199" y="11"/>
                  <a:pt x="229" y="14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4" name="Freeform 94"/>
          <p:cNvSpPr>
            <a:spLocks/>
          </p:cNvSpPr>
          <p:nvPr/>
        </p:nvSpPr>
        <p:spPr bwMode="auto">
          <a:xfrm>
            <a:off x="6654800" y="4362450"/>
            <a:ext cx="100013" cy="188913"/>
          </a:xfrm>
          <a:custGeom>
            <a:avLst/>
            <a:gdLst>
              <a:gd name="T0" fmla="*/ 63 w 63"/>
              <a:gd name="T1" fmla="*/ 119 h 119"/>
              <a:gd name="T2" fmla="*/ 13 w 63"/>
              <a:gd name="T3" fmla="*/ 90 h 119"/>
              <a:gd name="T4" fmla="*/ 0 w 63"/>
              <a:gd name="T5" fmla="*/ 0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" h="119">
                <a:moveTo>
                  <a:pt x="63" y="119"/>
                </a:moveTo>
                <a:cubicBezTo>
                  <a:pt x="55" y="114"/>
                  <a:pt x="23" y="110"/>
                  <a:pt x="13" y="90"/>
                </a:cubicBezTo>
                <a:cubicBezTo>
                  <a:pt x="3" y="70"/>
                  <a:pt x="3" y="19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5" name="Freeform 95"/>
          <p:cNvSpPr>
            <a:spLocks/>
          </p:cNvSpPr>
          <p:nvPr/>
        </p:nvSpPr>
        <p:spPr bwMode="auto">
          <a:xfrm>
            <a:off x="1066800" y="4191000"/>
            <a:ext cx="2057400" cy="457200"/>
          </a:xfrm>
          <a:custGeom>
            <a:avLst/>
            <a:gdLst>
              <a:gd name="T0" fmla="*/ 1296 w 1296"/>
              <a:gd name="T1" fmla="*/ 288 h 288"/>
              <a:gd name="T2" fmla="*/ 816 w 1296"/>
              <a:gd name="T3" fmla="*/ 144 h 288"/>
              <a:gd name="T4" fmla="*/ 0 w 1296"/>
              <a:gd name="T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6" h="288">
                <a:moveTo>
                  <a:pt x="1296" y="288"/>
                </a:moveTo>
                <a:cubicBezTo>
                  <a:pt x="1164" y="240"/>
                  <a:pt x="1032" y="192"/>
                  <a:pt x="816" y="144"/>
                </a:cubicBezTo>
                <a:cubicBezTo>
                  <a:pt x="600" y="96"/>
                  <a:pt x="300" y="48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65376" name="Freeform 96"/>
          <p:cNvSpPr>
            <a:spLocks/>
          </p:cNvSpPr>
          <p:nvPr/>
        </p:nvSpPr>
        <p:spPr bwMode="auto">
          <a:xfrm>
            <a:off x="7513638" y="3668713"/>
            <a:ext cx="1249362" cy="827087"/>
          </a:xfrm>
          <a:custGeom>
            <a:avLst/>
            <a:gdLst>
              <a:gd name="T0" fmla="*/ 787 w 787"/>
              <a:gd name="T1" fmla="*/ 521 h 521"/>
              <a:gd name="T2" fmla="*/ 211 w 787"/>
              <a:gd name="T3" fmla="*/ 281 h 521"/>
              <a:gd name="T4" fmla="*/ 0 w 787"/>
              <a:gd name="T5" fmla="*/ 0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87" h="521">
                <a:moveTo>
                  <a:pt x="787" y="521"/>
                </a:moveTo>
                <a:cubicBezTo>
                  <a:pt x="563" y="441"/>
                  <a:pt x="342" y="368"/>
                  <a:pt x="211" y="281"/>
                </a:cubicBezTo>
                <a:cubicBezTo>
                  <a:pt x="80" y="194"/>
                  <a:pt x="44" y="59"/>
                  <a:pt x="0" y="0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6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2772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Local Migration</a:t>
            </a:r>
          </a:p>
          <a:p>
            <a:pPr lvl="1"/>
            <a:r>
              <a:rPr lang="en-US" sz="2000"/>
              <a:t>No state boundaries are crossed.</a:t>
            </a:r>
          </a:p>
          <a:p>
            <a:pPr lvl="1"/>
            <a:r>
              <a:rPr lang="en-US" sz="2000"/>
              <a:t>Buying a new house in the same town or city.</a:t>
            </a:r>
          </a:p>
          <a:p>
            <a:pPr lvl="1"/>
            <a:r>
              <a:rPr lang="en-US" sz="2000"/>
              <a:t>Difficult to research since they are usually missed in census data.</a:t>
            </a:r>
          </a:p>
          <a:p>
            <a:pPr lvl="1"/>
            <a:r>
              <a:rPr lang="en-US" sz="2000"/>
              <a:t>Based on change of income or lifestyle.</a:t>
            </a:r>
          </a:p>
          <a:p>
            <a:pPr lvl="1"/>
            <a:r>
              <a:rPr lang="en-US" sz="2000"/>
              <a:t>Often very high levels of local migration.</a:t>
            </a:r>
          </a:p>
        </p:txBody>
      </p:sp>
      <p:sp>
        <p:nvSpPr>
          <p:cNvPr id="672774" name="Oval 1030"/>
          <p:cNvSpPr>
            <a:spLocks noChangeArrowheads="1"/>
          </p:cNvSpPr>
          <p:nvPr/>
        </p:nvSpPr>
        <p:spPr bwMode="auto">
          <a:xfrm>
            <a:off x="1600200" y="2133600"/>
            <a:ext cx="2895600" cy="28956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2775" name="Oval 1031"/>
          <p:cNvSpPr>
            <a:spLocks noChangeArrowheads="1"/>
          </p:cNvSpPr>
          <p:nvPr/>
        </p:nvSpPr>
        <p:spPr bwMode="auto">
          <a:xfrm>
            <a:off x="2590800" y="3048000"/>
            <a:ext cx="914400" cy="914400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2776" name="Text Box 1032"/>
          <p:cNvSpPr txBox="1">
            <a:spLocks noChangeArrowheads="1"/>
          </p:cNvSpPr>
          <p:nvPr/>
        </p:nvSpPr>
        <p:spPr bwMode="auto">
          <a:xfrm>
            <a:off x="2277959" y="3208338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latin typeface="AvantGarde Bk BT" pitchFamily="34" charset="0"/>
              </a:rPr>
              <a:t>Central City</a:t>
            </a:r>
          </a:p>
        </p:txBody>
      </p:sp>
      <p:sp>
        <p:nvSpPr>
          <p:cNvPr id="672777" name="Text Box 1033"/>
          <p:cNvSpPr txBox="1">
            <a:spLocks noChangeArrowheads="1"/>
          </p:cNvSpPr>
          <p:nvPr/>
        </p:nvSpPr>
        <p:spPr bwMode="auto">
          <a:xfrm>
            <a:off x="2514600" y="4343400"/>
            <a:ext cx="1171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400">
                <a:latin typeface="AvantGarde Bk BT" pitchFamily="34" charset="0"/>
              </a:rPr>
              <a:t>Suburb</a:t>
            </a:r>
          </a:p>
        </p:txBody>
      </p:sp>
      <p:sp>
        <p:nvSpPr>
          <p:cNvPr id="672778" name="Line 1034"/>
          <p:cNvSpPr>
            <a:spLocks noChangeShapeType="1"/>
          </p:cNvSpPr>
          <p:nvPr/>
        </p:nvSpPr>
        <p:spPr bwMode="auto">
          <a:xfrm flipH="1">
            <a:off x="2286000" y="3733800"/>
            <a:ext cx="6096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2779" name="Line 1035"/>
          <p:cNvSpPr>
            <a:spLocks noChangeShapeType="1"/>
          </p:cNvSpPr>
          <p:nvPr/>
        </p:nvSpPr>
        <p:spPr bwMode="auto">
          <a:xfrm flipH="1" flipV="1">
            <a:off x="3276600" y="3733800"/>
            <a:ext cx="685800" cy="609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2780" name="Line 1036"/>
          <p:cNvSpPr>
            <a:spLocks noChangeShapeType="1"/>
          </p:cNvSpPr>
          <p:nvPr/>
        </p:nvSpPr>
        <p:spPr bwMode="auto">
          <a:xfrm flipH="1">
            <a:off x="2362200" y="2667000"/>
            <a:ext cx="1295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23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8" name="Oval 28"/>
          <p:cNvSpPr>
            <a:spLocks noChangeArrowheads="1"/>
          </p:cNvSpPr>
          <p:nvPr/>
        </p:nvSpPr>
        <p:spPr bwMode="auto">
          <a:xfrm rot="6967462">
            <a:off x="3314700" y="34829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7" name="Oval 27"/>
          <p:cNvSpPr>
            <a:spLocks noChangeArrowheads="1"/>
          </p:cNvSpPr>
          <p:nvPr/>
        </p:nvSpPr>
        <p:spPr bwMode="auto">
          <a:xfrm rot="5270241">
            <a:off x="2476500" y="27971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6" name="Oval 26"/>
          <p:cNvSpPr>
            <a:spLocks noChangeArrowheads="1"/>
          </p:cNvSpPr>
          <p:nvPr/>
        </p:nvSpPr>
        <p:spPr bwMode="auto">
          <a:xfrm rot="4147388">
            <a:off x="1562100" y="27971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5" name="Oval 25"/>
          <p:cNvSpPr>
            <a:spLocks noChangeArrowheads="1"/>
          </p:cNvSpPr>
          <p:nvPr/>
        </p:nvSpPr>
        <p:spPr bwMode="auto">
          <a:xfrm rot="2884296">
            <a:off x="952500" y="34829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63" name="Oval 23"/>
          <p:cNvSpPr>
            <a:spLocks noChangeArrowheads="1"/>
          </p:cNvSpPr>
          <p:nvPr/>
        </p:nvSpPr>
        <p:spPr bwMode="auto">
          <a:xfrm rot="536190">
            <a:off x="838200" y="4664075"/>
            <a:ext cx="2209800" cy="762000"/>
          </a:xfrm>
          <a:prstGeom prst="ellipse">
            <a:avLst/>
          </a:prstGeom>
          <a:solidFill>
            <a:srgbClr val="99CCFF"/>
          </a:solidFill>
          <a:ln w="254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Temporary migration</a:t>
            </a:r>
          </a:p>
          <a:p>
            <a:pPr lvl="1"/>
            <a:r>
              <a:rPr lang="en-US" sz="2000"/>
              <a:t>The mover still maintains roots at the source.</a:t>
            </a:r>
          </a:p>
          <a:p>
            <a:pPr lvl="1"/>
            <a:r>
              <a:rPr lang="en-US" sz="2000"/>
              <a:t>Activity space.</a:t>
            </a:r>
          </a:p>
          <a:p>
            <a:pPr lvl="1"/>
            <a:r>
              <a:rPr lang="en-US" sz="2000"/>
              <a:t>Difficult to quantify.</a:t>
            </a:r>
          </a:p>
          <a:p>
            <a:pPr lvl="1"/>
            <a:r>
              <a:rPr lang="en-US" sz="2000"/>
              <a:t>Commuting:</a:t>
            </a:r>
          </a:p>
          <a:p>
            <a:pPr lvl="2"/>
            <a:r>
              <a:rPr lang="en-US" sz="1800"/>
              <a:t>Cyclical migration.</a:t>
            </a:r>
          </a:p>
          <a:p>
            <a:pPr lvl="2"/>
            <a:r>
              <a:rPr lang="en-US" sz="1800"/>
              <a:t>Usually done on a daily basis.</a:t>
            </a:r>
          </a:p>
          <a:p>
            <a:pPr lvl="1"/>
            <a:r>
              <a:rPr lang="en-US" sz="2000"/>
              <a:t>Shopping.</a:t>
            </a:r>
          </a:p>
          <a:p>
            <a:pPr lvl="1"/>
            <a:r>
              <a:rPr lang="en-US" sz="2000"/>
              <a:t>Often “consolidated” in one trip with several stops.</a:t>
            </a:r>
          </a:p>
          <a:p>
            <a:pPr lvl="1"/>
            <a:r>
              <a:rPr lang="en-US" sz="2000"/>
              <a:t>Students/military.</a:t>
            </a:r>
          </a:p>
          <a:p>
            <a:pPr lvl="2"/>
            <a:r>
              <a:rPr lang="en-US" sz="1800"/>
              <a:t>Periodic migration.</a:t>
            </a:r>
          </a:p>
          <a:p>
            <a:pPr lvl="1"/>
            <a:r>
              <a:rPr lang="en-US" sz="2000"/>
              <a:t>Tourism or business travel.</a:t>
            </a:r>
          </a:p>
        </p:txBody>
      </p:sp>
      <p:sp>
        <p:nvSpPr>
          <p:cNvPr id="675846" name="Oval 6"/>
          <p:cNvSpPr>
            <a:spLocks noChangeArrowheads="1"/>
          </p:cNvSpPr>
          <p:nvPr/>
        </p:nvSpPr>
        <p:spPr bwMode="auto">
          <a:xfrm>
            <a:off x="3124200" y="4816475"/>
            <a:ext cx="838200" cy="838200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47" name="Text Box 7"/>
          <p:cNvSpPr txBox="1">
            <a:spLocks noChangeArrowheads="1"/>
          </p:cNvSpPr>
          <p:nvPr/>
        </p:nvSpPr>
        <p:spPr bwMode="auto">
          <a:xfrm>
            <a:off x="2725633" y="5738813"/>
            <a:ext cx="212269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Permanent place</a:t>
            </a:r>
          </a:p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of residence</a:t>
            </a:r>
          </a:p>
        </p:txBody>
      </p:sp>
      <p:sp>
        <p:nvSpPr>
          <p:cNvPr id="675852" name="Text Box 12"/>
          <p:cNvSpPr txBox="1">
            <a:spLocks noChangeArrowheads="1"/>
          </p:cNvSpPr>
          <p:nvPr/>
        </p:nvSpPr>
        <p:spPr bwMode="auto">
          <a:xfrm>
            <a:off x="1313609" y="3208338"/>
            <a:ext cx="7779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Work</a:t>
            </a:r>
          </a:p>
        </p:txBody>
      </p:sp>
      <p:sp>
        <p:nvSpPr>
          <p:cNvPr id="675853" name="Text Box 13"/>
          <p:cNvSpPr txBox="1">
            <a:spLocks noChangeArrowheads="1"/>
          </p:cNvSpPr>
          <p:nvPr/>
        </p:nvSpPr>
        <p:spPr bwMode="auto">
          <a:xfrm>
            <a:off x="3810000" y="3436938"/>
            <a:ext cx="1377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Education</a:t>
            </a:r>
          </a:p>
        </p:txBody>
      </p:sp>
      <p:sp>
        <p:nvSpPr>
          <p:cNvPr id="675854" name="Text Box 14"/>
          <p:cNvSpPr txBox="1">
            <a:spLocks noChangeArrowheads="1"/>
          </p:cNvSpPr>
          <p:nvPr/>
        </p:nvSpPr>
        <p:spPr bwMode="auto">
          <a:xfrm>
            <a:off x="1032341" y="4732338"/>
            <a:ext cx="11642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Vacation</a:t>
            </a:r>
          </a:p>
        </p:txBody>
      </p:sp>
      <p:sp>
        <p:nvSpPr>
          <p:cNvPr id="675855" name="Line 15"/>
          <p:cNvSpPr>
            <a:spLocks noChangeShapeType="1"/>
          </p:cNvSpPr>
          <p:nvPr/>
        </p:nvSpPr>
        <p:spPr bwMode="auto">
          <a:xfrm flipV="1">
            <a:off x="3886200" y="3902075"/>
            <a:ext cx="457200" cy="914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6" name="Line 16"/>
          <p:cNvSpPr>
            <a:spLocks noChangeShapeType="1"/>
          </p:cNvSpPr>
          <p:nvPr/>
        </p:nvSpPr>
        <p:spPr bwMode="auto">
          <a:xfrm flipH="1" flipV="1">
            <a:off x="1752600" y="3597275"/>
            <a:ext cx="1295400" cy="1295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7" name="Line 17"/>
          <p:cNvSpPr>
            <a:spLocks noChangeShapeType="1"/>
          </p:cNvSpPr>
          <p:nvPr/>
        </p:nvSpPr>
        <p:spPr bwMode="auto">
          <a:xfrm flipH="1" flipV="1">
            <a:off x="2209800" y="5045075"/>
            <a:ext cx="838200" cy="228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58" name="Text Box 18"/>
          <p:cNvSpPr txBox="1">
            <a:spLocks noChangeArrowheads="1"/>
          </p:cNvSpPr>
          <p:nvPr/>
        </p:nvSpPr>
        <p:spPr bwMode="auto">
          <a:xfrm>
            <a:off x="1870075" y="2233613"/>
            <a:ext cx="1304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Shopping</a:t>
            </a:r>
          </a:p>
        </p:txBody>
      </p:sp>
      <p:sp>
        <p:nvSpPr>
          <p:cNvPr id="675859" name="Text Box 19"/>
          <p:cNvSpPr txBox="1">
            <a:spLocks noChangeArrowheads="1"/>
          </p:cNvSpPr>
          <p:nvPr/>
        </p:nvSpPr>
        <p:spPr bwMode="auto">
          <a:xfrm>
            <a:off x="3105585" y="2386013"/>
            <a:ext cx="10262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Leisure</a:t>
            </a:r>
          </a:p>
        </p:txBody>
      </p:sp>
      <p:sp>
        <p:nvSpPr>
          <p:cNvPr id="675860" name="Line 20"/>
          <p:cNvSpPr>
            <a:spLocks noChangeShapeType="1"/>
          </p:cNvSpPr>
          <p:nvPr/>
        </p:nvSpPr>
        <p:spPr bwMode="auto">
          <a:xfrm flipH="1" flipV="1">
            <a:off x="2590800" y="2759075"/>
            <a:ext cx="685800" cy="1981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sp>
        <p:nvSpPr>
          <p:cNvPr id="675861" name="Line 21"/>
          <p:cNvSpPr>
            <a:spLocks noChangeShapeType="1"/>
          </p:cNvSpPr>
          <p:nvPr/>
        </p:nvSpPr>
        <p:spPr bwMode="auto">
          <a:xfrm flipV="1">
            <a:off x="3581400" y="2987675"/>
            <a:ext cx="0" cy="1600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  <p:pic>
        <p:nvPicPr>
          <p:cNvPr id="675862" name="Picture 22" descr="PE0320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57763"/>
            <a:ext cx="6985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69" name="Oval 29"/>
          <p:cNvSpPr>
            <a:spLocks noChangeArrowheads="1"/>
          </p:cNvSpPr>
          <p:nvPr/>
        </p:nvSpPr>
        <p:spPr bwMode="auto">
          <a:xfrm rot="-1155236">
            <a:off x="1108075" y="1851025"/>
            <a:ext cx="2971800" cy="1981200"/>
          </a:xfrm>
          <a:prstGeom prst="ellips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5870" name="Text Box 30"/>
          <p:cNvSpPr txBox="1">
            <a:spLocks noChangeArrowheads="1"/>
          </p:cNvSpPr>
          <p:nvPr/>
        </p:nvSpPr>
        <p:spPr bwMode="auto">
          <a:xfrm rot="-1800000">
            <a:off x="1047109" y="1700183"/>
            <a:ext cx="17411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3153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67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4275" y="1447800"/>
            <a:ext cx="3997325" cy="5257800"/>
          </a:xfrm>
        </p:spPr>
        <p:txBody>
          <a:bodyPr/>
          <a:lstStyle/>
          <a:p>
            <a:r>
              <a:rPr lang="en-US" sz="2400"/>
              <a:t>Circular migration</a:t>
            </a:r>
          </a:p>
          <a:p>
            <a:pPr lvl="1"/>
            <a:r>
              <a:rPr lang="en-US" sz="2000"/>
              <a:t>A type of temporary migration.</a:t>
            </a:r>
          </a:p>
          <a:p>
            <a:pPr lvl="1"/>
            <a:r>
              <a:rPr lang="en-US" sz="2000"/>
              <a:t>Associated with agricultural work.</a:t>
            </a:r>
          </a:p>
          <a:p>
            <a:pPr lvl="1"/>
            <a:r>
              <a:rPr lang="en-US" sz="2000"/>
              <a:t>The migrant follows the harvest of various crops, moving from one place to another each time.</a:t>
            </a:r>
          </a:p>
          <a:p>
            <a:pPr lvl="1"/>
            <a:r>
              <a:rPr lang="en-US" sz="2000"/>
              <a:t>Very common in the US Southwest (Mexican farm workers) and in Western Europe (Eastern European farm workers).</a:t>
            </a:r>
          </a:p>
        </p:txBody>
      </p:sp>
      <p:sp>
        <p:nvSpPr>
          <p:cNvPr id="676870" name="Oval 6"/>
          <p:cNvSpPr>
            <a:spLocks noChangeArrowheads="1"/>
          </p:cNvSpPr>
          <p:nvPr/>
        </p:nvSpPr>
        <p:spPr bwMode="auto">
          <a:xfrm>
            <a:off x="2667000" y="4648200"/>
            <a:ext cx="1066800" cy="1066800"/>
          </a:xfrm>
          <a:prstGeom prst="ellipse">
            <a:avLst/>
          </a:prstGeom>
          <a:solidFill>
            <a:srgbClr val="FFCC00"/>
          </a:soli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it-IT"/>
          </a:p>
        </p:txBody>
      </p:sp>
      <p:sp>
        <p:nvSpPr>
          <p:cNvPr id="676871" name="Text Box 7"/>
          <p:cNvSpPr txBox="1">
            <a:spLocks noChangeArrowheads="1"/>
          </p:cNvSpPr>
          <p:nvPr/>
        </p:nvSpPr>
        <p:spPr bwMode="auto">
          <a:xfrm>
            <a:off x="2502968" y="5722938"/>
            <a:ext cx="15520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Fall / Winter</a:t>
            </a:r>
          </a:p>
        </p:txBody>
      </p:sp>
      <p:grpSp>
        <p:nvGrpSpPr>
          <p:cNvPr id="676879" name="Group 15"/>
          <p:cNvGrpSpPr>
            <a:grpSpLocks/>
          </p:cNvGrpSpPr>
          <p:nvPr/>
        </p:nvGrpSpPr>
        <p:grpSpPr bwMode="auto">
          <a:xfrm>
            <a:off x="1371600" y="2141538"/>
            <a:ext cx="1447800" cy="2582862"/>
            <a:chOff x="1056" y="1349"/>
            <a:chExt cx="912" cy="1627"/>
          </a:xfrm>
        </p:grpSpPr>
        <p:sp>
          <p:nvSpPr>
            <p:cNvPr id="676872" name="Oval 8"/>
            <p:cNvSpPr>
              <a:spLocks noChangeArrowheads="1"/>
            </p:cNvSpPr>
            <p:nvPr/>
          </p:nvSpPr>
          <p:spPr bwMode="auto">
            <a:xfrm>
              <a:off x="1056" y="1632"/>
              <a:ext cx="672" cy="672"/>
            </a:xfrm>
            <a:prstGeom prst="ellipse">
              <a:avLst/>
            </a:prstGeom>
            <a:solidFill>
              <a:srgbClr val="99CC00"/>
            </a:solidFill>
            <a:ln w="25400">
              <a:solidFill>
                <a:srgbClr val="0033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4" name="Line 10"/>
            <p:cNvSpPr>
              <a:spLocks noChangeShapeType="1"/>
            </p:cNvSpPr>
            <p:nvPr/>
          </p:nvSpPr>
          <p:spPr bwMode="auto">
            <a:xfrm flipH="1" flipV="1">
              <a:off x="1584" y="2352"/>
              <a:ext cx="384" cy="62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5" name="Text Box 11"/>
            <p:cNvSpPr txBox="1">
              <a:spLocks noChangeArrowheads="1"/>
            </p:cNvSpPr>
            <p:nvPr/>
          </p:nvSpPr>
          <p:spPr bwMode="auto">
            <a:xfrm>
              <a:off x="1101" y="1349"/>
              <a:ext cx="58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>
                  <a:solidFill>
                    <a:schemeClr val="tx1"/>
                  </a:solidFill>
                  <a:latin typeface="AvantGarde Bk BT" pitchFamily="34" charset="0"/>
                </a:rPr>
                <a:t>Spring</a:t>
              </a:r>
            </a:p>
          </p:txBody>
        </p:sp>
      </p:grpSp>
      <p:grpSp>
        <p:nvGrpSpPr>
          <p:cNvPr id="676880" name="Group 16"/>
          <p:cNvGrpSpPr>
            <a:grpSpLocks/>
          </p:cNvGrpSpPr>
          <p:nvPr/>
        </p:nvGrpSpPr>
        <p:grpSpPr bwMode="auto">
          <a:xfrm>
            <a:off x="2514600" y="2217738"/>
            <a:ext cx="2154238" cy="1516062"/>
            <a:chOff x="1776" y="1397"/>
            <a:chExt cx="1357" cy="955"/>
          </a:xfrm>
        </p:grpSpPr>
        <p:sp>
          <p:nvSpPr>
            <p:cNvPr id="676873" name="Oval 9"/>
            <p:cNvSpPr>
              <a:spLocks noChangeArrowheads="1"/>
            </p:cNvSpPr>
            <p:nvPr/>
          </p:nvSpPr>
          <p:spPr bwMode="auto">
            <a:xfrm>
              <a:off x="2400" y="1680"/>
              <a:ext cx="672" cy="672"/>
            </a:xfrm>
            <a:prstGeom prst="ellipse">
              <a:avLst/>
            </a:prstGeom>
            <a:solidFill>
              <a:srgbClr val="FF9900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None/>
              </a:pPr>
              <a:endParaRPr lang="it-IT"/>
            </a:p>
          </p:txBody>
        </p:sp>
        <p:sp>
          <p:nvSpPr>
            <p:cNvPr id="676876" name="Text Box 12"/>
            <p:cNvSpPr txBox="1">
              <a:spLocks noChangeArrowheads="1"/>
            </p:cNvSpPr>
            <p:nvPr/>
          </p:nvSpPr>
          <p:spPr bwMode="auto">
            <a:xfrm>
              <a:off x="2404" y="1397"/>
              <a:ext cx="7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buNone/>
              </a:pPr>
              <a:r>
                <a:rPr lang="en-US" sz="2000">
                  <a:solidFill>
                    <a:schemeClr val="tx1"/>
                  </a:solidFill>
                  <a:latin typeface="AvantGarde Bk BT" pitchFamily="34" charset="0"/>
                </a:rPr>
                <a:t>Summer</a:t>
              </a:r>
            </a:p>
          </p:txBody>
        </p:sp>
        <p:sp>
          <p:nvSpPr>
            <p:cNvPr id="676877" name="Line 13"/>
            <p:cNvSpPr>
              <a:spLocks noChangeShapeType="1"/>
            </p:cNvSpPr>
            <p:nvPr/>
          </p:nvSpPr>
          <p:spPr bwMode="auto">
            <a:xfrm>
              <a:off x="1776" y="1920"/>
              <a:ext cx="576" cy="4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None/>
              </a:pPr>
              <a:endParaRPr lang="it-IT"/>
            </a:p>
          </p:txBody>
        </p:sp>
      </p:grpSp>
      <p:sp>
        <p:nvSpPr>
          <p:cNvPr id="676878" name="Line 14"/>
          <p:cNvSpPr>
            <a:spLocks noChangeShapeType="1"/>
          </p:cNvSpPr>
          <p:nvPr/>
        </p:nvSpPr>
        <p:spPr bwMode="auto">
          <a:xfrm flipH="1">
            <a:off x="3505200" y="3810000"/>
            <a:ext cx="38100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None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77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78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Migration</a:t>
            </a:r>
          </a:p>
        </p:txBody>
      </p:sp>
      <p:sp>
        <p:nvSpPr>
          <p:cNvPr id="5150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Voluntary migration</a:t>
            </a:r>
          </a:p>
          <a:p>
            <a:pPr lvl="1"/>
            <a:r>
              <a:rPr lang="en-US" dirty="0"/>
              <a:t>The migrant makes the decision to move.</a:t>
            </a:r>
          </a:p>
          <a:p>
            <a:pPr lvl="1"/>
            <a:r>
              <a:rPr lang="en-US" dirty="0"/>
              <a:t>Most migration is voluntary.</a:t>
            </a:r>
          </a:p>
          <a:p>
            <a:r>
              <a:rPr lang="en-US" dirty="0"/>
              <a:t>Involuntary</a:t>
            </a:r>
          </a:p>
          <a:p>
            <a:pPr lvl="1"/>
            <a:r>
              <a:rPr lang="en-US" dirty="0"/>
              <a:t>Forced migration in which the mover has no role in the decision-making process.</a:t>
            </a:r>
          </a:p>
          <a:p>
            <a:pPr lvl="1"/>
            <a:r>
              <a:rPr lang="en-US" dirty="0"/>
              <a:t>Slavery:</a:t>
            </a:r>
          </a:p>
          <a:p>
            <a:pPr lvl="2"/>
            <a:r>
              <a:rPr lang="en-US" dirty="0"/>
              <a:t>About 11 million African slaves were brought to the Americas between 1519 and 1867.</a:t>
            </a:r>
          </a:p>
          <a:p>
            <a:pPr lvl="2"/>
            <a:r>
              <a:rPr lang="en-US" dirty="0"/>
              <a:t>In 1860, there were close to 4 million slaves in the United States.</a:t>
            </a:r>
          </a:p>
          <a:p>
            <a:pPr lvl="1"/>
            <a:r>
              <a:rPr lang="en-US" dirty="0"/>
              <a:t>Refugees.</a:t>
            </a:r>
          </a:p>
          <a:p>
            <a:pPr lvl="1"/>
            <a:r>
              <a:rPr lang="en-US" dirty="0"/>
              <a:t>Military conscription.</a:t>
            </a:r>
          </a:p>
          <a:p>
            <a:pPr lvl="1"/>
            <a:r>
              <a:rPr lang="en-US" dirty="0"/>
              <a:t>Children of migrants.</a:t>
            </a:r>
          </a:p>
          <a:p>
            <a:pPr lvl="1"/>
            <a:r>
              <a:rPr lang="en-US" dirty="0"/>
              <a:t>Situations of divorce or separation.</a:t>
            </a:r>
          </a:p>
        </p:txBody>
      </p:sp>
    </p:spTree>
    <p:extLst>
      <p:ext uri="{BB962C8B-B14F-4D97-AF65-F5344CB8AC3E}">
        <p14:creationId xmlns:p14="http://schemas.microsoft.com/office/powerpoint/2010/main" val="427851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Trends in Population Growth, 2000-2050 (in billions)</a:t>
            </a:r>
          </a:p>
        </p:txBody>
      </p:sp>
      <p:graphicFrame>
        <p:nvGraphicFramePr>
          <p:cNvPr id="471043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38200" y="1663700"/>
          <a:ext cx="8153400" cy="482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Chart" r:id="rId4" imgW="7772408" imgH="4752990" progId="MSGraph.Chart.8">
                  <p:embed followColorScheme="full"/>
                </p:oleObj>
              </mc:Choice>
              <mc:Fallback>
                <p:oleObj name="Chart" r:id="rId4" imgW="7772408" imgH="475299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63700"/>
                        <a:ext cx="8153400" cy="482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62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2" name="Rectangle 4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Selective Migration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Many migrations are selective.</a:t>
            </a:r>
          </a:p>
          <a:p>
            <a:pPr lvl="1"/>
            <a:r>
              <a:rPr lang="en-US" dirty="0"/>
              <a:t>Do not represent a cross section of the source population.</a:t>
            </a:r>
          </a:p>
          <a:p>
            <a:pPr lvl="1"/>
            <a:r>
              <a:rPr lang="en-US" dirty="0"/>
              <a:t>Especially true in the early stages of a migration process.</a:t>
            </a:r>
          </a:p>
          <a:p>
            <a:r>
              <a:rPr lang="en-US" dirty="0"/>
              <a:t>Age-specific migrations</a:t>
            </a:r>
          </a:p>
          <a:p>
            <a:pPr lvl="1"/>
            <a:r>
              <a:rPr lang="en-US" dirty="0"/>
              <a:t>One age group is dominant in a particular migration.</a:t>
            </a:r>
          </a:p>
          <a:p>
            <a:pPr lvl="1"/>
            <a:r>
              <a:rPr lang="en-US" dirty="0"/>
              <a:t>International migration tends to involve younger people.</a:t>
            </a:r>
          </a:p>
          <a:p>
            <a:pPr lvl="1"/>
            <a:r>
              <a:rPr lang="en-US" dirty="0"/>
              <a:t>The dominant group is between 25 and 45.</a:t>
            </a:r>
          </a:p>
          <a:p>
            <a:pPr lvl="1"/>
            <a:r>
              <a:rPr lang="en-US" dirty="0"/>
              <a:t>Studies and retirement are also age-specific migrations.</a:t>
            </a:r>
          </a:p>
        </p:txBody>
      </p:sp>
    </p:spTree>
    <p:extLst>
      <p:ext uri="{BB962C8B-B14F-4D97-AF65-F5344CB8AC3E}">
        <p14:creationId xmlns:p14="http://schemas.microsoft.com/office/powerpoint/2010/main" val="175341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52941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Context</a:t>
            </a:r>
          </a:p>
          <a:p>
            <a:pPr lvl="1"/>
            <a:r>
              <a:rPr lang="en-US" dirty="0"/>
              <a:t>Migrations as the response of individual decision-makers.</a:t>
            </a:r>
          </a:p>
          <a:p>
            <a:pPr lvl="1"/>
            <a:r>
              <a:rPr lang="en-US" dirty="0"/>
              <a:t>Negative or push factors in his current area of residence:</a:t>
            </a:r>
          </a:p>
          <a:p>
            <a:pPr lvl="2"/>
            <a:r>
              <a:rPr lang="en-US" dirty="0"/>
              <a:t>High unemployment and little opportunity.</a:t>
            </a:r>
          </a:p>
          <a:p>
            <a:pPr lvl="2"/>
            <a:r>
              <a:rPr lang="en-US" dirty="0"/>
              <a:t>Great poverty.</a:t>
            </a:r>
          </a:p>
          <a:p>
            <a:pPr lvl="2"/>
            <a:r>
              <a:rPr lang="en-US" dirty="0"/>
              <a:t>High crime.</a:t>
            </a:r>
          </a:p>
          <a:p>
            <a:pPr lvl="2"/>
            <a:r>
              <a:rPr lang="en-US" dirty="0"/>
              <a:t>Repression or a recent disaster (e.g., drought or earthquake).</a:t>
            </a:r>
          </a:p>
          <a:p>
            <a:pPr lvl="1"/>
            <a:r>
              <a:rPr lang="en-US" dirty="0"/>
              <a:t>Positive or pull factors in the potential destination:</a:t>
            </a:r>
          </a:p>
          <a:p>
            <a:pPr lvl="2"/>
            <a:r>
              <a:rPr lang="en-US" dirty="0"/>
              <a:t>High job availability and higher wages.</a:t>
            </a:r>
          </a:p>
          <a:p>
            <a:pPr lvl="2"/>
            <a:r>
              <a:rPr lang="en-US" dirty="0"/>
              <a:t>More exciting lifestyle.</a:t>
            </a:r>
          </a:p>
          <a:p>
            <a:pPr lvl="2"/>
            <a:r>
              <a:rPr lang="en-US" dirty="0"/>
              <a:t>Political freedom, greater safety and security, etc.</a:t>
            </a:r>
          </a:p>
        </p:txBody>
      </p:sp>
      <p:sp>
        <p:nvSpPr>
          <p:cNvPr id="529414" name="Rectangle 6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78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53248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Intervening obstacles</a:t>
            </a:r>
          </a:p>
          <a:p>
            <a:pPr lvl="1"/>
            <a:r>
              <a:rPr lang="en-US" dirty="0"/>
              <a:t>Migration costs / transportation.</a:t>
            </a:r>
          </a:p>
          <a:p>
            <a:pPr lvl="1"/>
            <a:r>
              <a:rPr lang="en-US" dirty="0"/>
              <a:t>Immigration laws and policies of the destination country.</a:t>
            </a:r>
          </a:p>
          <a:p>
            <a:r>
              <a:rPr lang="en-US" dirty="0"/>
              <a:t>The problem of perception</a:t>
            </a:r>
          </a:p>
          <a:p>
            <a:pPr lvl="1"/>
            <a:r>
              <a:rPr lang="en-US" dirty="0"/>
              <a:t>Assumes rational behavior on the part of the migrant:</a:t>
            </a:r>
          </a:p>
          <a:p>
            <a:pPr lvl="2"/>
            <a:r>
              <a:rPr lang="en-US" dirty="0"/>
              <a:t>Not necessarily true since a migrant cannot be truly informed.</a:t>
            </a:r>
          </a:p>
          <a:p>
            <a:pPr lvl="2"/>
            <a:r>
              <a:rPr lang="en-US" dirty="0"/>
              <a:t>The key word is perception of the pull factors.</a:t>
            </a:r>
          </a:p>
          <a:p>
            <a:pPr lvl="2"/>
            <a:r>
              <a:rPr lang="en-US" dirty="0"/>
              <a:t>Information is never complete.</a:t>
            </a:r>
          </a:p>
          <a:p>
            <a:pPr lvl="2"/>
            <a:r>
              <a:rPr lang="en-US" dirty="0"/>
              <a:t>Decisions are made based upon perceptions of reality at the destination relative to the known reality at the source.</a:t>
            </a:r>
          </a:p>
          <a:p>
            <a:pPr lvl="1"/>
            <a:r>
              <a:rPr lang="en-US" dirty="0"/>
              <a:t>When the migrant’s information is highly inaccurate, a return migration may be one possible outcome.</a:t>
            </a:r>
          </a:p>
        </p:txBody>
      </p:sp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 dirty="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66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Push - Pull Theory</a:t>
            </a:r>
          </a:p>
        </p:txBody>
      </p:sp>
      <p:sp>
        <p:nvSpPr>
          <p:cNvPr id="717828" name="Oval 4"/>
          <p:cNvSpPr>
            <a:spLocks noChangeArrowheads="1"/>
          </p:cNvSpPr>
          <p:nvPr/>
        </p:nvSpPr>
        <p:spPr bwMode="auto">
          <a:xfrm>
            <a:off x="1600200" y="2266950"/>
            <a:ext cx="2286000" cy="22860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29" name="Oval 5"/>
          <p:cNvSpPr>
            <a:spLocks noChangeArrowheads="1"/>
          </p:cNvSpPr>
          <p:nvPr/>
        </p:nvSpPr>
        <p:spPr bwMode="auto">
          <a:xfrm>
            <a:off x="6400800" y="2266950"/>
            <a:ext cx="2286000" cy="22860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0" name="Rectangle 6"/>
          <p:cNvSpPr>
            <a:spLocks noChangeArrowheads="1"/>
          </p:cNvSpPr>
          <p:nvPr/>
        </p:nvSpPr>
        <p:spPr bwMode="auto">
          <a:xfrm>
            <a:off x="2133600" y="533400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1" name="Rectangle 7"/>
          <p:cNvSpPr>
            <a:spLocks noChangeArrowheads="1"/>
          </p:cNvSpPr>
          <p:nvPr/>
        </p:nvSpPr>
        <p:spPr bwMode="auto">
          <a:xfrm>
            <a:off x="2133600" y="594360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2" name="Rectangle 8"/>
          <p:cNvSpPr>
            <a:spLocks noChangeArrowheads="1"/>
          </p:cNvSpPr>
          <p:nvPr/>
        </p:nvSpPr>
        <p:spPr bwMode="auto">
          <a:xfrm>
            <a:off x="2133600" y="563880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3" name="Rectangle 9"/>
          <p:cNvSpPr>
            <a:spLocks noChangeArrowheads="1"/>
          </p:cNvSpPr>
          <p:nvPr/>
        </p:nvSpPr>
        <p:spPr bwMode="auto">
          <a:xfrm>
            <a:off x="0" y="152400"/>
            <a:ext cx="838200" cy="1104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lang="en-US" sz="66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sp>
        <p:nvSpPr>
          <p:cNvPr id="717834" name="Text Box 10"/>
          <p:cNvSpPr txBox="1">
            <a:spLocks noChangeArrowheads="1"/>
          </p:cNvSpPr>
          <p:nvPr/>
        </p:nvSpPr>
        <p:spPr bwMode="auto">
          <a:xfrm>
            <a:off x="2422525" y="5257800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Positive factors</a:t>
            </a:r>
          </a:p>
        </p:txBody>
      </p:sp>
      <p:sp>
        <p:nvSpPr>
          <p:cNvPr id="717835" name="Text Box 11"/>
          <p:cNvSpPr txBox="1">
            <a:spLocks noChangeArrowheads="1"/>
          </p:cNvSpPr>
          <p:nvPr/>
        </p:nvSpPr>
        <p:spPr bwMode="auto">
          <a:xfrm>
            <a:off x="2438400" y="5546725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Neutral factors</a:t>
            </a:r>
          </a:p>
        </p:txBody>
      </p:sp>
      <p:sp>
        <p:nvSpPr>
          <p:cNvPr id="717836" name="Text Box 12"/>
          <p:cNvSpPr txBox="1">
            <a:spLocks noChangeArrowheads="1"/>
          </p:cNvSpPr>
          <p:nvPr/>
        </p:nvSpPr>
        <p:spPr bwMode="auto">
          <a:xfrm>
            <a:off x="2438400" y="5851525"/>
            <a:ext cx="1804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Negative factors</a:t>
            </a:r>
          </a:p>
        </p:txBody>
      </p:sp>
      <p:sp>
        <p:nvSpPr>
          <p:cNvPr id="717837" name="Rectangle 13"/>
          <p:cNvSpPr>
            <a:spLocks noChangeArrowheads="1"/>
          </p:cNvSpPr>
          <p:nvPr/>
        </p:nvSpPr>
        <p:spPr bwMode="auto">
          <a:xfrm>
            <a:off x="2057400" y="28003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38" name="Text Box 14"/>
          <p:cNvSpPr txBox="1">
            <a:spLocks noChangeArrowheads="1"/>
          </p:cNvSpPr>
          <p:nvPr/>
        </p:nvSpPr>
        <p:spPr bwMode="auto">
          <a:xfrm>
            <a:off x="2252663" y="4610100"/>
            <a:ext cx="88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Origin</a:t>
            </a:r>
          </a:p>
        </p:txBody>
      </p:sp>
      <p:sp>
        <p:nvSpPr>
          <p:cNvPr id="717839" name="Text Box 15"/>
          <p:cNvSpPr txBox="1">
            <a:spLocks noChangeArrowheads="1"/>
          </p:cNvSpPr>
          <p:nvPr/>
        </p:nvSpPr>
        <p:spPr bwMode="auto">
          <a:xfrm>
            <a:off x="6781800" y="4610100"/>
            <a:ext cx="1501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Destination</a:t>
            </a:r>
          </a:p>
        </p:txBody>
      </p:sp>
      <p:sp>
        <p:nvSpPr>
          <p:cNvPr id="717840" name="Rectangle 16"/>
          <p:cNvSpPr>
            <a:spLocks noChangeArrowheads="1"/>
          </p:cNvSpPr>
          <p:nvPr/>
        </p:nvSpPr>
        <p:spPr bwMode="auto">
          <a:xfrm>
            <a:off x="2971800" y="2952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1" name="Rectangle 17"/>
          <p:cNvSpPr>
            <a:spLocks noChangeArrowheads="1"/>
          </p:cNvSpPr>
          <p:nvPr/>
        </p:nvSpPr>
        <p:spPr bwMode="auto">
          <a:xfrm>
            <a:off x="2590800" y="3867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2" name="Rectangle 18"/>
          <p:cNvSpPr>
            <a:spLocks noChangeArrowheads="1"/>
          </p:cNvSpPr>
          <p:nvPr/>
        </p:nvSpPr>
        <p:spPr bwMode="auto">
          <a:xfrm>
            <a:off x="1905000" y="34099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3" name="Rectangle 19"/>
          <p:cNvSpPr>
            <a:spLocks noChangeArrowheads="1"/>
          </p:cNvSpPr>
          <p:nvPr/>
        </p:nvSpPr>
        <p:spPr bwMode="auto">
          <a:xfrm>
            <a:off x="2743200" y="24955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4" name="Rectangle 20"/>
          <p:cNvSpPr>
            <a:spLocks noChangeArrowheads="1"/>
          </p:cNvSpPr>
          <p:nvPr/>
        </p:nvSpPr>
        <p:spPr bwMode="auto">
          <a:xfrm>
            <a:off x="3276600" y="35623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5" name="Rectangle 21"/>
          <p:cNvSpPr>
            <a:spLocks noChangeArrowheads="1"/>
          </p:cNvSpPr>
          <p:nvPr/>
        </p:nvSpPr>
        <p:spPr bwMode="auto">
          <a:xfrm>
            <a:off x="21336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6" name="Rectangle 22"/>
          <p:cNvSpPr>
            <a:spLocks noChangeArrowheads="1"/>
          </p:cNvSpPr>
          <p:nvPr/>
        </p:nvSpPr>
        <p:spPr bwMode="auto">
          <a:xfrm>
            <a:off x="2286000" y="3181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7" name="Rectangle 23"/>
          <p:cNvSpPr>
            <a:spLocks noChangeArrowheads="1"/>
          </p:cNvSpPr>
          <p:nvPr/>
        </p:nvSpPr>
        <p:spPr bwMode="auto">
          <a:xfrm>
            <a:off x="2438400" y="2419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8" name="Rectangle 24"/>
          <p:cNvSpPr>
            <a:spLocks noChangeArrowheads="1"/>
          </p:cNvSpPr>
          <p:nvPr/>
        </p:nvSpPr>
        <p:spPr bwMode="auto">
          <a:xfrm>
            <a:off x="2743200" y="3486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49" name="Rectangle 25"/>
          <p:cNvSpPr>
            <a:spLocks noChangeArrowheads="1"/>
          </p:cNvSpPr>
          <p:nvPr/>
        </p:nvSpPr>
        <p:spPr bwMode="auto">
          <a:xfrm>
            <a:off x="3505200" y="3105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0" name="Rectangle 26"/>
          <p:cNvSpPr>
            <a:spLocks noChangeArrowheads="1"/>
          </p:cNvSpPr>
          <p:nvPr/>
        </p:nvSpPr>
        <p:spPr bwMode="auto">
          <a:xfrm>
            <a:off x="30480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1" name="Rectangle 27"/>
          <p:cNvSpPr>
            <a:spLocks noChangeArrowheads="1"/>
          </p:cNvSpPr>
          <p:nvPr/>
        </p:nvSpPr>
        <p:spPr bwMode="auto">
          <a:xfrm>
            <a:off x="6781800" y="28003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2" name="Rectangle 28"/>
          <p:cNvSpPr>
            <a:spLocks noChangeArrowheads="1"/>
          </p:cNvSpPr>
          <p:nvPr/>
        </p:nvSpPr>
        <p:spPr bwMode="auto">
          <a:xfrm>
            <a:off x="7315200" y="3486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3" name="Rectangle 29"/>
          <p:cNvSpPr>
            <a:spLocks noChangeArrowheads="1"/>
          </p:cNvSpPr>
          <p:nvPr/>
        </p:nvSpPr>
        <p:spPr bwMode="auto">
          <a:xfrm>
            <a:off x="6705600" y="38671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4" name="Rectangle 30"/>
          <p:cNvSpPr>
            <a:spLocks noChangeArrowheads="1"/>
          </p:cNvSpPr>
          <p:nvPr/>
        </p:nvSpPr>
        <p:spPr bwMode="auto">
          <a:xfrm>
            <a:off x="6553200" y="3333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5" name="Rectangle 31"/>
          <p:cNvSpPr>
            <a:spLocks noChangeArrowheads="1"/>
          </p:cNvSpPr>
          <p:nvPr/>
        </p:nvSpPr>
        <p:spPr bwMode="auto">
          <a:xfrm>
            <a:off x="8153400" y="28765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6" name="Rectangle 32"/>
          <p:cNvSpPr>
            <a:spLocks noChangeArrowheads="1"/>
          </p:cNvSpPr>
          <p:nvPr/>
        </p:nvSpPr>
        <p:spPr bwMode="auto">
          <a:xfrm>
            <a:off x="8077200" y="37147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7" name="Rectangle 33"/>
          <p:cNvSpPr>
            <a:spLocks noChangeArrowheads="1"/>
          </p:cNvSpPr>
          <p:nvPr/>
        </p:nvSpPr>
        <p:spPr bwMode="auto">
          <a:xfrm>
            <a:off x="7620000" y="2495550"/>
            <a:ext cx="228600" cy="228600"/>
          </a:xfrm>
          <a:prstGeom prst="rect">
            <a:avLst/>
          </a:prstGeom>
          <a:solidFill>
            <a:srgbClr val="00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8" name="Rectangle 34"/>
          <p:cNvSpPr>
            <a:spLocks noChangeArrowheads="1"/>
          </p:cNvSpPr>
          <p:nvPr/>
        </p:nvSpPr>
        <p:spPr bwMode="auto">
          <a:xfrm>
            <a:off x="7239000" y="26479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59" name="Rectangle 35"/>
          <p:cNvSpPr>
            <a:spLocks noChangeArrowheads="1"/>
          </p:cNvSpPr>
          <p:nvPr/>
        </p:nvSpPr>
        <p:spPr bwMode="auto">
          <a:xfrm>
            <a:off x="7239000" y="40195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0" name="Rectangle 36"/>
          <p:cNvSpPr>
            <a:spLocks noChangeArrowheads="1"/>
          </p:cNvSpPr>
          <p:nvPr/>
        </p:nvSpPr>
        <p:spPr bwMode="auto">
          <a:xfrm>
            <a:off x="8229600" y="3333750"/>
            <a:ext cx="228600" cy="228600"/>
          </a:xfrm>
          <a:prstGeom prst="rect">
            <a:avLst/>
          </a:prstGeom>
          <a:solidFill>
            <a:srgbClr val="FFFF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1" name="Rectangle 37"/>
          <p:cNvSpPr>
            <a:spLocks noChangeArrowheads="1"/>
          </p:cNvSpPr>
          <p:nvPr/>
        </p:nvSpPr>
        <p:spPr bwMode="auto">
          <a:xfrm>
            <a:off x="7010400" y="31051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2" name="Rectangle 38"/>
          <p:cNvSpPr>
            <a:spLocks noChangeArrowheads="1"/>
          </p:cNvSpPr>
          <p:nvPr/>
        </p:nvSpPr>
        <p:spPr bwMode="auto">
          <a:xfrm>
            <a:off x="7620000" y="3181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3" name="Rectangle 39"/>
          <p:cNvSpPr>
            <a:spLocks noChangeArrowheads="1"/>
          </p:cNvSpPr>
          <p:nvPr/>
        </p:nvSpPr>
        <p:spPr bwMode="auto">
          <a:xfrm>
            <a:off x="7620000" y="3943350"/>
            <a:ext cx="228600" cy="228600"/>
          </a:xfrm>
          <a:prstGeom prst="rect">
            <a:avLst/>
          </a:prstGeom>
          <a:solidFill>
            <a:srgbClr val="FF0000"/>
          </a:solidFill>
          <a:ln w="190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5" name="Rectangle 41"/>
          <p:cNvSpPr>
            <a:spLocks noChangeArrowheads="1"/>
          </p:cNvSpPr>
          <p:nvPr/>
        </p:nvSpPr>
        <p:spPr bwMode="auto">
          <a:xfrm>
            <a:off x="4343400" y="2895600"/>
            <a:ext cx="762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6" name="Rectangle 42"/>
          <p:cNvSpPr>
            <a:spLocks noChangeArrowheads="1"/>
          </p:cNvSpPr>
          <p:nvPr/>
        </p:nvSpPr>
        <p:spPr bwMode="auto">
          <a:xfrm>
            <a:off x="4648200" y="2895600"/>
            <a:ext cx="3048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7" name="Rectangle 43"/>
          <p:cNvSpPr>
            <a:spLocks noChangeArrowheads="1"/>
          </p:cNvSpPr>
          <p:nvPr/>
        </p:nvSpPr>
        <p:spPr bwMode="auto">
          <a:xfrm>
            <a:off x="5105400" y="2895600"/>
            <a:ext cx="152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8" name="Rectangle 44"/>
          <p:cNvSpPr>
            <a:spLocks noChangeArrowheads="1"/>
          </p:cNvSpPr>
          <p:nvPr/>
        </p:nvSpPr>
        <p:spPr bwMode="auto">
          <a:xfrm>
            <a:off x="5486400" y="2895600"/>
            <a:ext cx="152400" cy="990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4" name="AutoShape 40"/>
          <p:cNvSpPr>
            <a:spLocks noChangeArrowheads="1"/>
          </p:cNvSpPr>
          <p:nvPr/>
        </p:nvSpPr>
        <p:spPr bwMode="auto">
          <a:xfrm>
            <a:off x="4114800" y="3113088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FFFF99"/>
          </a:solidFill>
          <a:ln w="3175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69" name="Text Box 45"/>
          <p:cNvSpPr txBox="1">
            <a:spLocks noChangeArrowheads="1"/>
          </p:cNvSpPr>
          <p:nvPr/>
        </p:nvSpPr>
        <p:spPr bwMode="auto">
          <a:xfrm>
            <a:off x="3814763" y="2430463"/>
            <a:ext cx="27066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vantGarde Bk BT" pitchFamily="34" charset="0"/>
              </a:rPr>
              <a:t>Intervening obstacles</a:t>
            </a:r>
          </a:p>
        </p:txBody>
      </p:sp>
    </p:spTree>
    <p:extLst>
      <p:ext uri="{BB962C8B-B14F-4D97-AF65-F5344CB8AC3E}">
        <p14:creationId xmlns:p14="http://schemas.microsoft.com/office/powerpoint/2010/main" val="9899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40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1. Push - Pull Theory</a:t>
            </a:r>
          </a:p>
        </p:txBody>
      </p:sp>
      <p:graphicFrame>
        <p:nvGraphicFramePr>
          <p:cNvPr id="1040429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1820897"/>
              </p:ext>
            </p:extLst>
          </p:nvPr>
        </p:nvGraphicFramePr>
        <p:xfrm>
          <a:off x="757238" y="1311275"/>
          <a:ext cx="8245475" cy="5343526"/>
        </p:xfrm>
        <a:graphic>
          <a:graphicData uri="http://schemas.openxmlformats.org/drawingml/2006/table">
            <a:tbl>
              <a:tblPr firstCol="1">
                <a:tableStyleId>{0E3FDE45-AF77-4B5C-9715-49D594BDF05E}</a:tableStyleId>
              </a:tblPr>
              <a:tblGrid>
                <a:gridCol w="2425800"/>
                <a:gridCol w="5819675"/>
              </a:tblGrid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Push Factors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 unemployment and little opportunity.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Poverty.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High crime and corruption.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Repression (political, religious).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Recent disaster (drought, earthquake or war).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Pull Factors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High job availability and higher wages.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More exciting lifestyle.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Access to social services (healthcare and education).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Greater safety and security.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  <a:tr h="171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Intervening opportunities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Migration costs / transportation.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Immigration laws and policies of the destination country.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8" marB="46038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39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1. Causes of Migration</a:t>
            </a:r>
            <a:endParaRPr lang="en-US" dirty="0" smtClean="0"/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3811588" y="1447800"/>
            <a:ext cx="5191125" cy="51371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 smtClean="0"/>
              <a:t>Labor mobility</a:t>
            </a:r>
          </a:p>
          <a:p>
            <a:pPr lvl="1" eaLnBrk="1" hangingPunct="1"/>
            <a:r>
              <a:rPr lang="en-US" sz="2000" dirty="0" smtClean="0"/>
              <a:t>The primary issue behind migration.</a:t>
            </a:r>
          </a:p>
          <a:p>
            <a:pPr lvl="1" eaLnBrk="1" hangingPunct="1"/>
            <a:r>
              <a:rPr lang="en-US" sz="2000" dirty="0" smtClean="0"/>
              <a:t>Notably the case at the national level.</a:t>
            </a:r>
          </a:p>
          <a:p>
            <a:pPr lvl="1" eaLnBrk="1" hangingPunct="1"/>
            <a:r>
              <a:rPr lang="en-US" sz="2000" dirty="0" smtClean="0"/>
              <a:t>Equilibrate the geographical differences in labor supply and demand.</a:t>
            </a:r>
          </a:p>
          <a:p>
            <a:pPr lvl="1" eaLnBrk="1" hangingPunct="1"/>
            <a:r>
              <a:rPr lang="en-US" sz="2000" dirty="0" smtClean="0"/>
              <a:t>Accelerated with the globalization of the economy.</a:t>
            </a:r>
          </a:p>
          <a:p>
            <a:pPr eaLnBrk="1" hangingPunct="1"/>
            <a:r>
              <a:rPr lang="en-US" sz="2400" dirty="0" smtClean="0"/>
              <a:t>Remittances</a:t>
            </a:r>
          </a:p>
          <a:p>
            <a:pPr lvl="1" eaLnBrk="1" hangingPunct="1"/>
            <a:r>
              <a:rPr lang="en-US" sz="2000" dirty="0" smtClean="0"/>
              <a:t>Capital sent by workers working abroad to their family / relatives at home.</a:t>
            </a:r>
          </a:p>
          <a:p>
            <a:pPr lvl="1" eaLnBrk="1" hangingPunct="1"/>
            <a:r>
              <a:rPr lang="en-US" sz="2000" dirty="0" smtClean="0"/>
              <a:t>$276 billion in 2006 ($85 billion in 2000):</a:t>
            </a:r>
          </a:p>
          <a:p>
            <a:pPr lvl="2" eaLnBrk="1" hangingPunct="1"/>
            <a:r>
              <a:rPr lang="en-US" sz="1800" dirty="0" smtClean="0"/>
              <a:t>$16 billion each year goes out of Saudi Arabia as remittances.</a:t>
            </a:r>
          </a:p>
          <a:p>
            <a:pPr lvl="2" eaLnBrk="1" hangingPunct="1"/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most important most important source of income for Mexico (after oil and before tourism); $25 billion in 2006.</a:t>
            </a:r>
          </a:p>
          <a:p>
            <a:pPr lvl="2" eaLnBrk="1" hangingPunct="1"/>
            <a:r>
              <a:rPr lang="en-US" sz="1800" dirty="0" smtClean="0"/>
              <a:t>Now higher than official aid.</a:t>
            </a:r>
          </a:p>
        </p:txBody>
      </p:sp>
      <p:sp>
        <p:nvSpPr>
          <p:cNvPr id="62468" name="Oval 1030"/>
          <p:cNvSpPr>
            <a:spLocks noChangeArrowheads="1"/>
          </p:cNvSpPr>
          <p:nvPr/>
        </p:nvSpPr>
        <p:spPr bwMode="auto">
          <a:xfrm>
            <a:off x="1517650" y="1524000"/>
            <a:ext cx="2057400" cy="2057400"/>
          </a:xfrm>
          <a:prstGeom prst="ellipse">
            <a:avLst/>
          </a:prstGeom>
          <a:solidFill>
            <a:srgbClr val="99CC00"/>
          </a:solidFill>
          <a:ln w="38100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Labor shortages</a:t>
            </a:r>
          </a:p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High wages</a:t>
            </a:r>
          </a:p>
        </p:txBody>
      </p:sp>
      <p:sp>
        <p:nvSpPr>
          <p:cNvPr id="62469" name="Oval 1031"/>
          <p:cNvSpPr>
            <a:spLocks noChangeArrowheads="1"/>
          </p:cNvSpPr>
          <p:nvPr/>
        </p:nvSpPr>
        <p:spPr bwMode="auto">
          <a:xfrm>
            <a:off x="1517650" y="4343400"/>
            <a:ext cx="2057400" cy="2057400"/>
          </a:xfrm>
          <a:prstGeom prst="ellipse">
            <a:avLst/>
          </a:prstGeom>
          <a:solidFill>
            <a:srgbClr val="FFCC00"/>
          </a:solidFill>
          <a:ln w="381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Surplus labor</a:t>
            </a:r>
          </a:p>
          <a:p>
            <a:pPr algn="ctr" eaLnBrk="0" hangingPunct="0">
              <a:buNone/>
            </a:pPr>
            <a:r>
              <a:rPr lang="en-US" sz="2000" b="1" i="0">
                <a:latin typeface="AvantGarde Bk BT"/>
              </a:rPr>
              <a:t>Low wages</a:t>
            </a:r>
          </a:p>
        </p:txBody>
      </p:sp>
      <p:sp>
        <p:nvSpPr>
          <p:cNvPr id="62470" name="AutoShape 1032"/>
          <p:cNvSpPr>
            <a:spLocks noChangeArrowheads="1"/>
          </p:cNvSpPr>
          <p:nvPr/>
        </p:nvSpPr>
        <p:spPr bwMode="auto">
          <a:xfrm>
            <a:off x="2203450" y="3429000"/>
            <a:ext cx="685800" cy="1143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en-US"/>
          </a:p>
        </p:txBody>
      </p:sp>
      <p:sp>
        <p:nvSpPr>
          <p:cNvPr id="62471" name="Text Box 1033"/>
          <p:cNvSpPr txBox="1">
            <a:spLocks noChangeArrowheads="1"/>
          </p:cNvSpPr>
          <p:nvPr/>
        </p:nvSpPr>
        <p:spPr bwMode="auto">
          <a:xfrm>
            <a:off x="843953" y="3741738"/>
            <a:ext cx="1568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US" sz="2400" b="1" i="0">
                <a:latin typeface="AvantGarde Bk BT"/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2038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/>
              <a:t>2. Migration Policies and Global Migration Patterns</a:t>
            </a:r>
            <a:br>
              <a:rPr lang="en-US" sz="2400" dirty="0" smtClean="0"/>
            </a:br>
            <a:endParaRPr lang="en-US" sz="2400" dirty="0" smtClean="0"/>
          </a:p>
        </p:txBody>
      </p:sp>
      <p:graphicFrame>
        <p:nvGraphicFramePr>
          <p:cNvPr id="103833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060526"/>
              </p:ext>
            </p:extLst>
          </p:nvPr>
        </p:nvGraphicFramePr>
        <p:xfrm>
          <a:off x="757238" y="1052736"/>
          <a:ext cx="8245475" cy="56626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350164"/>
                <a:gridCol w="3307180"/>
                <a:gridCol w="3588131"/>
              </a:tblGrid>
              <a:tr h="519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Period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Policies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Pattern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</a:tr>
              <a:tr h="118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Before 1914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Open policies (“showing up”). Immigration as a source of labor and development.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From developed (Europe) to developing countries (Americas, Africa, Australia). Immigration from Europe between 1880 and 1910 was exceeded 25 million.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</a:tr>
              <a:tr h="1026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1920s and 1930s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“Closed door” linked with the economic depression. Deportation of immigrants.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Limited migration.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</a:tr>
              <a:tr h="10269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After 1945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More open policies. Reconstruction in Europe (12% of labor force) and economic growth in America.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Beginning to shift from developing to developed countries (12%).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</a:tr>
              <a:tr h="118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After 1973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Relatively open policies, but with more stringent requirements. Growth of refugees and illegal immigration.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 Narrow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From developing to developed countries (88%). 3 million illegal immigrants entering the US per year. Estimates of 20-38 million </a:t>
                      </a:r>
                      <a:r>
                        <a:rPr kumimoji="0" lang="en-US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illegals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in the US alone.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3115" marR="93115" marT="46032" marB="46032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61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Global Net Migration (2005-2010)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11407" r="4426" b="11407"/>
          <a:stretch/>
        </p:blipFill>
        <p:spPr>
          <a:xfrm>
            <a:off x="0" y="1379092"/>
            <a:ext cx="9144000" cy="465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2. </a:t>
            </a:r>
            <a:r>
              <a:rPr lang="en-US" dirty="0"/>
              <a:t>Patterns of </a:t>
            </a:r>
            <a:r>
              <a:rPr lang="en-US" dirty="0" smtClean="0"/>
              <a:t>Migration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 smtClean="0"/>
              <a:t>Growing level of temporary migration schemes</a:t>
            </a:r>
          </a:p>
          <a:p>
            <a:pPr lvl="1" eaLnBrk="1" hangingPunct="1"/>
            <a:r>
              <a:rPr lang="en-US" dirty="0" smtClean="0"/>
              <a:t>Work permits.</a:t>
            </a:r>
          </a:p>
          <a:p>
            <a:pPr lvl="1" eaLnBrk="1" hangingPunct="1"/>
            <a:r>
              <a:rPr lang="en-US" dirty="0" smtClean="0"/>
              <a:t>More in tune with seasonal and economic cycles.</a:t>
            </a:r>
          </a:p>
          <a:p>
            <a:pPr eaLnBrk="1" hangingPunct="1"/>
            <a:r>
              <a:rPr lang="en-US" dirty="0" smtClean="0"/>
              <a:t>Skilled migrants are increasingly sought after</a:t>
            </a:r>
          </a:p>
          <a:p>
            <a:pPr lvl="1" eaLnBrk="1" hangingPunct="1"/>
            <a:r>
              <a:rPr lang="en-US" dirty="0" smtClean="0"/>
              <a:t>Lower costs.</a:t>
            </a:r>
          </a:p>
          <a:p>
            <a:pPr lvl="1" eaLnBrk="1" hangingPunct="1"/>
            <a:r>
              <a:rPr lang="en-US" dirty="0" smtClean="0"/>
              <a:t>Cannot be easily recruited by another corporation.</a:t>
            </a:r>
          </a:p>
          <a:p>
            <a:pPr eaLnBrk="1" hangingPunct="1"/>
            <a:r>
              <a:rPr lang="en-US" dirty="0" smtClean="0"/>
              <a:t>Growing anti-immigration stance in many countries</a:t>
            </a:r>
          </a:p>
          <a:p>
            <a:pPr lvl="1" eaLnBrk="1" hangingPunct="1"/>
            <a:r>
              <a:rPr lang="en-US" dirty="0" smtClean="0"/>
              <a:t>Health: carry endemic diseases.</a:t>
            </a:r>
          </a:p>
          <a:p>
            <a:pPr lvl="1" eaLnBrk="1" hangingPunct="1"/>
            <a:r>
              <a:rPr lang="en-US" dirty="0" smtClean="0"/>
              <a:t>Economic: depress wages and increase social burden.</a:t>
            </a:r>
          </a:p>
          <a:p>
            <a:pPr lvl="1" eaLnBrk="1" hangingPunct="1"/>
            <a:r>
              <a:rPr lang="en-US" dirty="0" smtClean="0"/>
              <a:t>Nationalism: undermine the cohesion of nation-states.</a:t>
            </a:r>
          </a:p>
          <a:p>
            <a:pPr lvl="1" eaLnBrk="1" hangingPunct="1"/>
            <a:r>
              <a:rPr lang="en-US" dirty="0" smtClean="0"/>
              <a:t>Environment: cause additional population burdens.</a:t>
            </a:r>
          </a:p>
        </p:txBody>
      </p:sp>
    </p:spTree>
    <p:extLst>
      <p:ext uri="{BB962C8B-B14F-4D97-AF65-F5344CB8AC3E}">
        <p14:creationId xmlns:p14="http://schemas.microsoft.com/office/powerpoint/2010/main" val="372905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References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b="1" dirty="0"/>
              <a:t>GEOG 135 - </a:t>
            </a:r>
            <a:r>
              <a:rPr lang="it-IT" b="1" dirty="0" err="1"/>
              <a:t>Economic</a:t>
            </a:r>
            <a:r>
              <a:rPr lang="it-IT" b="1" dirty="0"/>
              <a:t> </a:t>
            </a:r>
            <a:r>
              <a:rPr lang="it-IT" b="1" dirty="0" err="1"/>
              <a:t>Geography</a:t>
            </a:r>
            <a:endParaRPr lang="it-IT" b="1" dirty="0"/>
          </a:p>
          <a:p>
            <a:r>
              <a:rPr lang="it-IT" dirty="0"/>
              <a:t>Professor: </a:t>
            </a:r>
            <a:r>
              <a:rPr lang="it-IT" b="1" dirty="0"/>
              <a:t>Dr. Jean-Paul </a:t>
            </a:r>
            <a:r>
              <a:rPr lang="it-IT" b="1" dirty="0" err="1"/>
              <a:t>Rodrigue</a:t>
            </a:r>
            <a:endParaRPr lang="it-IT" dirty="0"/>
          </a:p>
          <a:p>
            <a:r>
              <a:rPr lang="it-IT" dirty="0" err="1" smtClean="0">
                <a:hlinkClick r:id="rId2"/>
              </a:rPr>
              <a:t>Powerpoint</a:t>
            </a:r>
            <a:r>
              <a:rPr lang="it-IT" dirty="0" smtClean="0">
                <a:hlinkClick r:id="rId2"/>
              </a:rPr>
              <a:t> </a:t>
            </a:r>
            <a:r>
              <a:rPr lang="it-IT" dirty="0" err="1" smtClean="0">
                <a:hlinkClick r:id="rId2"/>
              </a:rPr>
              <a:t>presentation</a:t>
            </a:r>
            <a:r>
              <a:rPr lang="it-IT" dirty="0" smtClean="0">
                <a:hlinkClick r:id="rId2"/>
              </a:rPr>
              <a:t> ‘</a:t>
            </a:r>
            <a:r>
              <a:rPr lang="it-IT" dirty="0" err="1" smtClean="0">
                <a:hlinkClick r:id="rId2"/>
              </a:rPr>
              <a:t>population</a:t>
            </a:r>
            <a:r>
              <a:rPr lang="it-IT" dirty="0" smtClean="0">
                <a:hlinkClick r:id="rId2"/>
              </a:rPr>
              <a:t>’</a:t>
            </a:r>
          </a:p>
          <a:p>
            <a:r>
              <a:rPr lang="it-IT" dirty="0" err="1" smtClean="0">
                <a:hlinkClick r:id="rId2"/>
              </a:rPr>
              <a:t>Websites</a:t>
            </a:r>
            <a:endParaRPr lang="it-IT" dirty="0" smtClean="0">
              <a:hlinkClick r:id="rId2"/>
            </a:endParaRPr>
          </a:p>
          <a:p>
            <a:pPr lvl="1"/>
            <a:r>
              <a:rPr lang="it-IT" dirty="0">
                <a:hlinkClick r:id="rId2"/>
              </a:rPr>
              <a:t>http://people.hofstra.edu/jean-paul_rodrigue/downloads/GEOG%20135%20Topic%203.pptx</a:t>
            </a:r>
          </a:p>
          <a:p>
            <a:pPr lvl="1"/>
            <a:r>
              <a:rPr lang="it-IT" dirty="0" smtClean="0">
                <a:hlinkClick r:id="rId2"/>
              </a:rPr>
              <a:t>http</a:t>
            </a:r>
            <a:r>
              <a:rPr lang="it-IT" dirty="0">
                <a:hlinkClick r:id="rId2"/>
              </a:rPr>
              <a:t>://</a:t>
            </a:r>
            <a:r>
              <a:rPr lang="it-IT" dirty="0" smtClean="0">
                <a:hlinkClick r:id="rId2"/>
              </a:rPr>
              <a:t>www.economist.com/blogs/dailychart/2011/10/world-population</a:t>
            </a:r>
            <a:endParaRPr lang="it-IT" dirty="0" smtClean="0"/>
          </a:p>
          <a:p>
            <a:pPr lvl="1"/>
            <a:r>
              <a:rPr lang="it-IT" dirty="0">
                <a:hlinkClick r:id="rId3"/>
              </a:rPr>
              <a:t>http://</a:t>
            </a:r>
            <a:r>
              <a:rPr lang="it-IT" dirty="0" smtClean="0">
                <a:hlinkClick r:id="rId3"/>
              </a:rPr>
              <a:t>www.economist.com/node/18200618</a:t>
            </a:r>
            <a:endParaRPr lang="it-IT" dirty="0" smtClean="0"/>
          </a:p>
          <a:p>
            <a:pPr lvl="1"/>
            <a:r>
              <a:rPr lang="en-US" dirty="0">
                <a:hlinkClick r:id="rId4"/>
              </a:rPr>
              <a:t>http://geodata.grid.unep.ch</a:t>
            </a:r>
            <a:r>
              <a:rPr lang="en-US" dirty="0" smtClean="0"/>
              <a:t>.</a:t>
            </a:r>
          </a:p>
          <a:p>
            <a:pPr lvl="1"/>
            <a:r>
              <a:rPr lang="it-IT" dirty="0">
                <a:hlinkClick r:id="rId5"/>
              </a:rPr>
              <a:t>http://</a:t>
            </a:r>
            <a:r>
              <a:rPr lang="it-IT" dirty="0" smtClean="0">
                <a:hlinkClick r:id="rId5"/>
              </a:rPr>
              <a:t>www.economist.com/blogs/dailychart/2011/05/world_population</a:t>
            </a:r>
            <a:endParaRPr lang="it-IT" dirty="0" smtClean="0"/>
          </a:p>
          <a:p>
            <a:pPr lvl="1"/>
            <a:r>
              <a:rPr lang="it-IT" dirty="0">
                <a:hlinkClick r:id="rId6"/>
              </a:rPr>
              <a:t>http://</a:t>
            </a:r>
            <a:r>
              <a:rPr lang="it-IT" dirty="0" smtClean="0">
                <a:hlinkClick r:id="rId6"/>
              </a:rPr>
              <a:t>www.geohive.com/earth/population_now.aspx</a:t>
            </a:r>
            <a:endParaRPr lang="it-IT" dirty="0" smtClean="0"/>
          </a:p>
          <a:p>
            <a:pPr lvl="1"/>
            <a:r>
              <a:rPr lang="it-IT" dirty="0">
                <a:hlinkClick r:id="rId7"/>
              </a:rPr>
              <a:t>http://sedac.ciesin.columbia.edu/data/collection/gpw-v3/maps/gallery/browse</a:t>
            </a: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624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AV2_1">
  <a:themeElements>
    <a:clrScheme name="AV2_1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4_AV2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3333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è"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333333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2"/>
          </a:buClr>
          <a:buSzTx/>
          <a:buFont typeface="Monotype Sorts" pitchFamily="2" charset="2"/>
          <a:buChar char="è"/>
          <a:tabLst/>
          <a:defRPr kumimoji="0" lang="it-IT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V2_1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2_1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2_1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C:\Dati\Documenti\Lezioni\AV2_1.ppt</Template>
  <TotalTime>16884</TotalTime>
  <Words>6777</Words>
  <Application>Microsoft Office PowerPoint</Application>
  <PresentationFormat>Presentazione su schermo (4:3)</PresentationFormat>
  <Paragraphs>1265</Paragraphs>
  <Slides>101</Slides>
  <Notes>73</Notes>
  <HiddenSlides>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101</vt:i4>
      </vt:variant>
    </vt:vector>
  </HeadingPairs>
  <TitlesOfParts>
    <vt:vector size="103" baseType="lpstr">
      <vt:lpstr>4_AV2_1</vt:lpstr>
      <vt:lpstr>Chart</vt:lpstr>
      <vt:lpstr>Economic Geography   8 – Geography of population</vt:lpstr>
      <vt:lpstr>Conditions of Usage</vt:lpstr>
      <vt:lpstr>Population Distribution and Structure</vt:lpstr>
      <vt:lpstr>Demography and Population Geography</vt:lpstr>
      <vt:lpstr>The Explosion of the World’s Population</vt:lpstr>
      <vt:lpstr>The Explosion of the World’s Population</vt:lpstr>
      <vt:lpstr>World Population, 1000BC-2050AD (in billions)</vt:lpstr>
      <vt:lpstr>World Population 1804-2054 (in billions)</vt:lpstr>
      <vt:lpstr>Possible Trends in Population Growth, 2000-2050 (in billions)</vt:lpstr>
      <vt:lpstr>The Explosion of the World’s Population</vt:lpstr>
      <vt:lpstr>The Explosion of the World’s Population</vt:lpstr>
      <vt:lpstr>The Explosion of the World’s Population</vt:lpstr>
      <vt:lpstr>Context</vt:lpstr>
      <vt:lpstr>Context</vt:lpstr>
      <vt:lpstr>Context</vt:lpstr>
      <vt:lpstr>Growth Rates</vt:lpstr>
      <vt:lpstr>15 Largest Countries, 2005, 2050 (in millions)</vt:lpstr>
      <vt:lpstr>World Population Distribution</vt:lpstr>
      <vt:lpstr>World Population Distribution</vt:lpstr>
      <vt:lpstr> Population Count Future Estimates 2010</vt:lpstr>
      <vt:lpstr>World Population Density and Distribution, 2005</vt:lpstr>
      <vt:lpstr>Fertility and Mortality</vt:lpstr>
      <vt:lpstr>Total Fertility Rate, Selected Countries, 1995-2010</vt:lpstr>
      <vt:lpstr>TFR among Developed Countries, 2005, 2010</vt:lpstr>
      <vt:lpstr>Fertility and Mortality</vt:lpstr>
      <vt:lpstr>Crude Death Rate, 2000</vt:lpstr>
      <vt:lpstr>2. Fertility and Mortality</vt:lpstr>
      <vt:lpstr>Life Expectancy Through Human History</vt:lpstr>
      <vt:lpstr>2. Fertility and Mortality</vt:lpstr>
      <vt:lpstr>What Difference a Century Makes: Life Expectancy at Birth, 1910 and 1998</vt:lpstr>
      <vt:lpstr>World Average Life Expectancy, 1950-2010</vt:lpstr>
      <vt:lpstr>Fertility and Mortality</vt:lpstr>
      <vt:lpstr>Population Pyramid</vt:lpstr>
      <vt:lpstr>Population  pyramids </vt:lpstr>
      <vt:lpstr>Population pyramids </vt:lpstr>
      <vt:lpstr>Population  pyramids</vt:lpstr>
      <vt:lpstr>Population Pyramid of Mexico, 2010</vt:lpstr>
      <vt:lpstr>Population Pyramid of Sweden, 2010</vt:lpstr>
      <vt:lpstr>Population Pyramid of United States, 2010</vt:lpstr>
      <vt:lpstr>Population  pyramids</vt:lpstr>
      <vt:lpstr>The world in 2100 The world's population pyramid is changing shape</vt:lpstr>
      <vt:lpstr>Current world population (ranked)  </vt:lpstr>
      <vt:lpstr>Dependency Ratio</vt:lpstr>
      <vt:lpstr>Dependency Ratio</vt:lpstr>
      <vt:lpstr>Dependency Ratio</vt:lpstr>
      <vt:lpstr>Population 60 and Over, Industrial and Developing Countries, 1950-95, With Projections to 2050</vt:lpstr>
      <vt:lpstr>Dependency Ratio</vt:lpstr>
      <vt:lpstr>Demographic Theory</vt:lpstr>
      <vt:lpstr>Malthusianism</vt:lpstr>
      <vt:lpstr>Concept</vt:lpstr>
      <vt:lpstr>1. The Malthusian Trap</vt:lpstr>
      <vt:lpstr>1. The Malthusian Trap</vt:lpstr>
      <vt:lpstr>1. The Malthusian Trap</vt:lpstr>
      <vt:lpstr>1. The Malthusian Trap</vt:lpstr>
      <vt:lpstr>1. The Malthusian Trap</vt:lpstr>
      <vt:lpstr>The Malthusian Crisis</vt:lpstr>
      <vt:lpstr>The Malthusian Crisis</vt:lpstr>
      <vt:lpstr>The Malthusian Crisis</vt:lpstr>
      <vt:lpstr>1. Global Cereal Yields, 1961-2009 (kg per hectare)</vt:lpstr>
      <vt:lpstr>Contemporary Issues</vt:lpstr>
      <vt:lpstr>Contemporary Issues</vt:lpstr>
      <vt:lpstr>Neo-Malthusianism</vt:lpstr>
      <vt:lpstr>Neo-Malthusian Concepts</vt:lpstr>
      <vt:lpstr>Neo-Malthusian Concepts</vt:lpstr>
      <vt:lpstr>Demographic Transition</vt:lpstr>
      <vt:lpstr>Concept</vt:lpstr>
      <vt:lpstr>The demographic transition  </vt:lpstr>
      <vt:lpstr>Total Fertility Rate, Selected Units, 1950-2010</vt:lpstr>
      <vt:lpstr>Global Population (1950-2010) and Growth Scenarios, 2010-2050</vt:lpstr>
      <vt:lpstr>Metropolitan Areas of More than 10 Million Inhabitants, 2010</vt:lpstr>
      <vt:lpstr>Major Phases of Demographic Change</vt:lpstr>
      <vt:lpstr>Stages in Demographic Transition</vt:lpstr>
      <vt:lpstr>Geographical Variations</vt:lpstr>
      <vt:lpstr>Beginning of Demographic Transition</vt:lpstr>
      <vt:lpstr>Migration</vt:lpstr>
      <vt:lpstr>1. Causes of Migration</vt:lpstr>
      <vt:lpstr>Concepts Linked to Migration</vt:lpstr>
      <vt:lpstr>Concepts Linked to Migration</vt:lpstr>
      <vt:lpstr>Concepts Linked to Migration</vt:lpstr>
      <vt:lpstr>Concepts Linked to Migration</vt:lpstr>
      <vt:lpstr>Concepts Linked to Migration</vt:lpstr>
      <vt:lpstr>Concepts Linked to Migration</vt:lpstr>
      <vt:lpstr>Types of Migration</vt:lpstr>
      <vt:lpstr>Types of Migration</vt:lpstr>
      <vt:lpstr>Major International Migration Patterns, Early 1990s</vt:lpstr>
      <vt:lpstr>Types of Migration</vt:lpstr>
      <vt:lpstr>Types of Migration</vt:lpstr>
      <vt:lpstr>Types of Migration</vt:lpstr>
      <vt:lpstr>Types of Migration</vt:lpstr>
      <vt:lpstr>Selective Migration</vt:lpstr>
      <vt:lpstr>Push - Pull Theory</vt:lpstr>
      <vt:lpstr>Push - Pull Theory</vt:lpstr>
      <vt:lpstr>Push - Pull Theory</vt:lpstr>
      <vt:lpstr>1. Push - Pull Theory</vt:lpstr>
      <vt:lpstr>1. Causes of Migration</vt:lpstr>
      <vt:lpstr>2. Migration Policies and Global Migration Patterns </vt:lpstr>
      <vt:lpstr>2. Global Net Migration (2005-2010)</vt:lpstr>
      <vt:lpstr>2. Patterns of Migration</vt:lpstr>
      <vt:lpstr>References</vt:lpstr>
      <vt:lpstr>Links</vt:lpstr>
      <vt:lpstr>Links</vt:lpstr>
    </vt:vector>
  </TitlesOfParts>
  <Company>DSGS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Economica II modulo</dc:title>
  <dc:creator>9373 - Giuseppe  Borruso</dc:creator>
  <cp:lastModifiedBy>9373</cp:lastModifiedBy>
  <cp:revision>457</cp:revision>
  <cp:lastPrinted>2001-12-11T18:28:57Z</cp:lastPrinted>
  <dcterms:created xsi:type="dcterms:W3CDTF">2000-04-10T11:43:56Z</dcterms:created>
  <dcterms:modified xsi:type="dcterms:W3CDTF">2017-11-30T10:27:46Z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giuseppeb@econ.univ.trieste.it</vt:lpwstr>
  </property>
  <property fmtid="{D5CDD505-2E9C-101B-9397-08002B2CF9AE}" pid="8" name="HomePage">
    <vt:lpwstr/>
  </property>
  <property fmtid="{D5CDD505-2E9C-101B-9397-08002B2CF9AE}" pid="9" name="Other">
    <vt:lpwstr>Seminari introduttivi ai GIS_x000d_
Incontri tenuti dal Dott. Giuseppe Borruso</vt:lpwstr>
  </property>
  <property fmtid="{D5CDD505-2E9C-101B-9397-08002B2CF9AE}" pid="10" name="DownloadOriginal">
    <vt:bool>false</vt:bool>
  </property>
  <property fmtid="{D5CDD505-2E9C-101B-9397-08002B2CF9AE}" pid="11" name="DownloadIEButton">
    <vt:bool>true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C:\Dati\Documenti\Varie</vt:lpwstr>
  </property>
</Properties>
</file>