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34"/>
  </p:notesMasterIdLst>
  <p:handoutMasterIdLst>
    <p:handoutMasterId r:id="rId35"/>
  </p:handoutMasterIdLst>
  <p:sldIdLst>
    <p:sldId id="328" r:id="rId2"/>
    <p:sldId id="437" r:id="rId3"/>
    <p:sldId id="410" r:id="rId4"/>
    <p:sldId id="411" r:id="rId5"/>
    <p:sldId id="412" r:id="rId6"/>
    <p:sldId id="413" r:id="rId7"/>
    <p:sldId id="414" r:id="rId8"/>
    <p:sldId id="415" r:id="rId9"/>
    <p:sldId id="416" r:id="rId10"/>
    <p:sldId id="417" r:id="rId11"/>
    <p:sldId id="418" r:id="rId12"/>
    <p:sldId id="419" r:id="rId13"/>
    <p:sldId id="423" r:id="rId14"/>
    <p:sldId id="421" r:id="rId15"/>
    <p:sldId id="422" r:id="rId16"/>
    <p:sldId id="436" r:id="rId17"/>
    <p:sldId id="432" r:id="rId18"/>
    <p:sldId id="430" r:id="rId19"/>
    <p:sldId id="431" r:id="rId20"/>
    <p:sldId id="409" r:id="rId21"/>
    <p:sldId id="426" r:id="rId22"/>
    <p:sldId id="433" r:id="rId23"/>
    <p:sldId id="434" r:id="rId24"/>
    <p:sldId id="425" r:id="rId25"/>
    <p:sldId id="424" r:id="rId26"/>
    <p:sldId id="427" r:id="rId27"/>
    <p:sldId id="407" r:id="rId28"/>
    <p:sldId id="429" r:id="rId29"/>
    <p:sldId id="435" r:id="rId30"/>
    <p:sldId id="408" r:id="rId31"/>
    <p:sldId id="438" r:id="rId32"/>
    <p:sldId id="439" r:id="rId33"/>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5">
          <p15:clr>
            <a:srgbClr val="A4A3A4"/>
          </p15:clr>
        </p15:guide>
        <p15:guide id="2" pos="21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94417"/>
    <a:srgbClr val="527A5B"/>
    <a:srgbClr val="BA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3073" autoAdjust="0"/>
  </p:normalViewPr>
  <p:slideViewPr>
    <p:cSldViewPr>
      <p:cViewPr varScale="1">
        <p:scale>
          <a:sx n="105" d="100"/>
          <a:sy n="105" d="100"/>
        </p:scale>
        <p:origin x="-178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2310" y="-348"/>
      </p:cViewPr>
      <p:guideLst>
        <p:guide orient="horz" pos="3125"/>
        <p:guide pos="213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E187A46E-50F6-4EC2-A1B9-3366B1C400A8}" type="slidenum">
              <a:rPr lang="it-IT"/>
              <a:pPr>
                <a:defRPr/>
              </a:pPr>
              <a:t>‹N›</a:t>
            </a:fld>
            <a:endParaRPr lang="it-IT"/>
          </a:p>
        </p:txBody>
      </p:sp>
    </p:spTree>
    <p:extLst>
      <p:ext uri="{BB962C8B-B14F-4D97-AF65-F5344CB8AC3E}">
        <p14:creationId xmlns:p14="http://schemas.microsoft.com/office/powerpoint/2010/main" val="2865760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307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smtClean="0"/>
              <a:t>Fare clic per modificare gli stili del testo dello schema</a:t>
            </a:r>
          </a:p>
          <a:p>
            <a:pPr lvl="0"/>
            <a:r>
              <a:rPr lang="it-IT" noProof="0" smtClean="0"/>
              <a:t>Secondo livello</a:t>
            </a:r>
          </a:p>
          <a:p>
            <a:pPr lvl="0"/>
            <a:r>
              <a:rPr lang="it-IT" noProof="0" smtClean="0"/>
              <a:t>Terzo livello</a:t>
            </a:r>
          </a:p>
          <a:p>
            <a:pPr lvl="0"/>
            <a:r>
              <a:rPr lang="it-IT" noProof="0" smtClean="0"/>
              <a:t>Quarto livello</a:t>
            </a:r>
          </a:p>
          <a:p>
            <a:pPr lvl="0"/>
            <a:r>
              <a:rPr lang="it-IT" noProof="0" smtClean="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9A551D0F-60C2-4B73-8976-1C2F4460E650}" type="slidenum">
              <a:rPr lang="it-IT"/>
              <a:pPr>
                <a:defRPr/>
              </a:pPr>
              <a:t>‹N›</a:t>
            </a:fld>
            <a:endParaRPr lang="it-IT"/>
          </a:p>
        </p:txBody>
      </p:sp>
    </p:spTree>
    <p:extLst>
      <p:ext uri="{BB962C8B-B14F-4D97-AF65-F5344CB8AC3E}">
        <p14:creationId xmlns:p14="http://schemas.microsoft.com/office/powerpoint/2010/main" val="338394075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Geografia delle Reti EC 503</a:t>
            </a:r>
          </a:p>
          <a:p>
            <a:pPr eaLnBrk="0" hangingPunct="0"/>
            <a:r>
              <a:rPr lang="it-IT" sz="1200"/>
              <a:t>I Modulo</a:t>
            </a:r>
          </a:p>
          <a:p>
            <a:pPr eaLnBrk="0" hangingPunct="0"/>
            <a:r>
              <a:rPr lang="it-IT" sz="1200"/>
              <a:t>Giuseppe Borruso</a:t>
            </a:r>
          </a:p>
        </p:txBody>
      </p:sp>
      <p:sp>
        <p:nvSpPr>
          <p:cNvPr id="6146"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72C443E6-AA64-4D61-B9A7-B718B38AD796}" type="slidenum">
              <a:rPr lang="it-IT" sz="1200"/>
              <a:pPr algn="r" eaLnBrk="0" hangingPunct="0"/>
              <a:t>1</a:t>
            </a:fld>
            <a:endParaRPr lang="it-IT"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r>
              <a:rPr lang="it-IT" smtClean="0"/>
              <a:t>Slides with (*) in footnotes realized by Jean-Paul Rodrigue and modified. (See copyright). I have modified and elaborated materials in order to be suitable for the current course. </a:t>
            </a:r>
          </a:p>
          <a:p>
            <a:pPr eaLnBrk="1" hangingPunct="1">
              <a:spcBef>
                <a:spcPct val="0"/>
              </a:spcBef>
            </a:pPr>
            <a:r>
              <a:rPr lang="en-US" smtClean="0">
                <a:solidFill>
                  <a:srgbClr val="1C1C1C"/>
                </a:solidFill>
              </a:rPr>
              <a:t>Copyright ©, Dr. Jean-Paul Rodrigue, Dept. of Global Studies &amp; Geography, Hofstra University. For personal or classroom use ONLY. </a:t>
            </a:r>
          </a:p>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72DD26BE-E036-440F-88EF-2A8CE58962A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936F8297-7A5B-41E7-8F81-763765C3C1C7}" type="slidenum">
              <a:rPr lang="it-IT" altLang="it-IT"/>
              <a:pPr/>
              <a:t>‹N›</a:t>
            </a:fld>
            <a:endParaRPr lang="it-IT" altLang="it-IT"/>
          </a:p>
        </p:txBody>
      </p:sp>
    </p:spTree>
    <p:extLst>
      <p:ext uri="{BB962C8B-B14F-4D97-AF65-F5344CB8AC3E}">
        <p14:creationId xmlns:p14="http://schemas.microsoft.com/office/powerpoint/2010/main" val="283323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99F8F270-9AF3-42E9-A5A6-A0A7E042E5E4}" type="slidenum">
              <a:rPr lang="it-IT" altLang="it-IT"/>
              <a:pPr/>
              <a:t>‹N›</a:t>
            </a:fld>
            <a:endParaRPr lang="it-IT" altLang="it-IT"/>
          </a:p>
        </p:txBody>
      </p:sp>
    </p:spTree>
    <p:extLst>
      <p:ext uri="{BB962C8B-B14F-4D97-AF65-F5344CB8AC3E}">
        <p14:creationId xmlns:p14="http://schemas.microsoft.com/office/powerpoint/2010/main" val="254972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D9A8C212-C803-440F-8B38-EA5A9E032405}" type="slidenum">
              <a:rPr lang="it-IT" altLang="it-IT"/>
              <a:pPr/>
              <a:t>‹N›</a:t>
            </a:fld>
            <a:endParaRPr lang="it-IT" altLang="it-IT"/>
          </a:p>
        </p:txBody>
      </p:sp>
    </p:spTree>
    <p:extLst>
      <p:ext uri="{BB962C8B-B14F-4D97-AF65-F5344CB8AC3E}">
        <p14:creationId xmlns:p14="http://schemas.microsoft.com/office/powerpoint/2010/main" val="221722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CE0292E-70C7-4F74-8CAB-7A868789F369}" type="datetimeFigureOut">
              <a:rPr lang="it-IT" smtClean="0"/>
              <a:pPr/>
              <a:t>12/12/2017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3CCBBD6-9630-4342-AC8C-3F33589530AD}" type="slidenum">
              <a:rPr lang="it-IT" smtClean="0"/>
              <a:pPr/>
              <a:t>‹N›</a:t>
            </a:fld>
            <a:endParaRPr lang="it-IT"/>
          </a:p>
        </p:txBody>
      </p:sp>
    </p:spTree>
    <p:extLst>
      <p:ext uri="{BB962C8B-B14F-4D97-AF65-F5344CB8AC3E}">
        <p14:creationId xmlns:p14="http://schemas.microsoft.com/office/powerpoint/2010/main" val="3827786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smtClean="0"/>
              <a:t>Fare clic per modificare lo stile del titolo dello schema</a:t>
            </a:r>
          </a:p>
        </p:txBody>
      </p:sp>
      <p:sp>
        <p:nvSpPr>
          <p:cNvPr id="1027"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33"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latin typeface="+mn-lt"/>
              </a:defRPr>
            </a:lvl1pPr>
          </a:lstStyle>
          <a:p>
            <a:pPr>
              <a:defRPr/>
            </a:pPr>
            <a:endParaRPr lang="it-IT"/>
          </a:p>
        </p:txBody>
      </p:sp>
      <p:sp>
        <p:nvSpPr>
          <p:cNvPr id="134"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latin typeface="+mn-lt"/>
              </a:defRPr>
            </a:lvl1pPr>
          </a:lstStyle>
          <a:p>
            <a:pPr>
              <a:defRPr/>
            </a:pPr>
            <a:endParaRPr lang="it-IT"/>
          </a:p>
        </p:txBody>
      </p:sp>
      <p:sp>
        <p:nvSpPr>
          <p:cNvPr id="135"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latin typeface="+mn-lt"/>
              </a:defRPr>
            </a:lvl1pPr>
          </a:lstStyle>
          <a:p>
            <a:pPr>
              <a:defRPr/>
            </a:pPr>
            <a:fld id="{80D56FB0-C8B8-4E80-8F17-FA4D7D85ECA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1" r:id="rId5"/>
  </p:sldLayoutIdLst>
  <p:txStyles>
    <p:titleStyle>
      <a:lvl1pPr algn="l" rtl="0" eaLnBrk="0" fontAlgn="base" hangingPunct="0">
        <a:spcBef>
          <a:spcPct val="0"/>
        </a:spcBef>
        <a:spcAft>
          <a:spcPct val="0"/>
        </a:spcAft>
        <a:defRPr sz="4400">
          <a:solidFill>
            <a:schemeClr val="tx2"/>
          </a:solidFill>
          <a:latin typeface="Arial" charset="0"/>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Arial"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Arial" charset="0"/>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Arial"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iuseppe.borruso@econ.units.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hyperlink" Target="http://en.wikipedia.org/wiki/Credibility" TargetMode="External"/><Relationship Id="rId3" Type="http://schemas.openxmlformats.org/officeDocument/2006/relationships/hyperlink" Target="http://en.wikipedia.org/wiki/WikiMapia" TargetMode="External"/><Relationship Id="rId7" Type="http://schemas.openxmlformats.org/officeDocument/2006/relationships/hyperlink" Target="http://en.wikipedia.org/wiki/Volunteered_geographic_information" TargetMode="External"/><Relationship Id="rId2" Type="http://schemas.openxmlformats.org/officeDocument/2006/relationships/hyperlink" Target="http://en.wikipedia.org/wiki/Wikipedia" TargetMode="External"/><Relationship Id="rId1" Type="http://schemas.openxmlformats.org/officeDocument/2006/relationships/slideLayout" Target="../slideLayouts/slideLayout5.xml"/><Relationship Id="rId6" Type="http://schemas.openxmlformats.org/officeDocument/2006/relationships/hyperlink" Target="http://en.wikipedia.org/wiki/Geographic_information_systems" TargetMode="External"/><Relationship Id="rId5" Type="http://schemas.openxmlformats.org/officeDocument/2006/relationships/hyperlink" Target="http://en.wikipedia.org/wiki/Google_Map_Maker" TargetMode="External"/><Relationship Id="rId4" Type="http://schemas.openxmlformats.org/officeDocument/2006/relationships/hyperlink" Target="http://en.wikipedia.org/wiki/OpenStreetMa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resultmaps.neis-one.org/osm-typhoon-haiyan-2013/?utm_source=buffer&amp;utm_campaign=Buffer&amp;utm_content=buffer5d3ad&amp;utm_medium=twitter"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wiki.openstreetmap.org/wiki/Typhoon_Haiyan_(201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theguardian.com/technology/2013/nov/11/apple-maps-google-iphone-users"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hyperlink" Target="http://apb.directionsmag.com/entry/google-shares-oxeras-report-on-impact-of-geospatial-services-on-the-wo/306916" TargetMode="External"/><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arcgis.com/" TargetMode="External"/><Relationship Id="rId2" Type="http://schemas.openxmlformats.org/officeDocument/2006/relationships/hyperlink" Target="http://geocommons.com/" TargetMode="External"/><Relationship Id="rId1" Type="http://schemas.openxmlformats.org/officeDocument/2006/relationships/slideLayout" Target="../slideLayouts/slideLayout2.xml"/><Relationship Id="rId5" Type="http://schemas.openxmlformats.org/officeDocument/2006/relationships/hyperlink" Target="https://mapsengine.google.com/map/" TargetMode="External"/><Relationship Id="rId4" Type="http://schemas.openxmlformats.org/officeDocument/2006/relationships/hyperlink" Target="http://www.giscloud.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geospatialrevolution.psu.edu/episode2/complete" TargetMode="External"/><Relationship Id="rId2" Type="http://schemas.openxmlformats.org/officeDocument/2006/relationships/hyperlink" Target="http://geospatialrevolution.psu.edu/episode1/complet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t.co/0C3L8lf9vJ"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geocommons.com/maps/20149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hyperlink" Target="http://www.wiley.com/gi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arcgis.com/home/webmap/viewer.html?webmap=df8bcc10430f48878b01c96e907a1fc3" TargetMode="External"/><Relationship Id="rId2" Type="http://schemas.openxmlformats.org/officeDocument/2006/relationships/hyperlink" Target="https://esrimedia.maps.arcgis.com/apps/Minimalist/index.html?appid=f3fc8d5650e64a7a8a5cc6490326f3e1" TargetMode="External"/><Relationship Id="rId1" Type="http://schemas.openxmlformats.org/officeDocument/2006/relationships/slideLayout" Target="../slideLayouts/slideLayout2.xml"/><Relationship Id="rId4" Type="http://schemas.openxmlformats.org/officeDocument/2006/relationships/hyperlink" Target="https://www.usgs.gov/products/data-and-tools/real-time-data/wildfire"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ec.europa.eu/eurostat/web/gisco/geodata" TargetMode="External"/><Relationship Id="rId3" Type="http://schemas.openxmlformats.org/officeDocument/2006/relationships/hyperlink" Target="https://earthdata.nasa.gov/earth-observation-data/near-real-time/download-nrt-data#ed-modis" TargetMode="External"/><Relationship Id="rId7" Type="http://schemas.openxmlformats.org/officeDocument/2006/relationships/hyperlink" Target="https://www.ons.gov.uk/help/localstatistics" TargetMode="External"/><Relationship Id="rId2" Type="http://schemas.openxmlformats.org/officeDocument/2006/relationships/hyperlink" Target="https://www.ushahidi.com/" TargetMode="External"/><Relationship Id="rId1" Type="http://schemas.openxmlformats.org/officeDocument/2006/relationships/slideLayout" Target="../slideLayouts/slideLayout2.xml"/><Relationship Id="rId6" Type="http://schemas.openxmlformats.org/officeDocument/2006/relationships/hyperlink" Target="https://www.oxera.com/Latest-Thinking/Publications/Reports/2013/What-is-the-economic-impact-of-Geo-services.aspx" TargetMode="External"/><Relationship Id="rId5" Type="http://schemas.openxmlformats.org/officeDocument/2006/relationships/hyperlink" Target="https://esrimedia.maps.arcgis.com/apps/Minimalist/index.html?appid=f3fc8d5650e64a7a8a5cc6490326f3e1" TargetMode="External"/><Relationship Id="rId10" Type="http://schemas.openxmlformats.org/officeDocument/2006/relationships/hyperlink" Target="http://ec.europa.eu/eurostat/web/gisco/geodata/reference-data/population-distribution-demography" TargetMode="External"/><Relationship Id="rId4" Type="http://schemas.openxmlformats.org/officeDocument/2006/relationships/hyperlink" Target="https://www.arcgis.com/home/webmap/viewer.html?webmap=df8bcc10430f48878b01c96e907a1fc3" TargetMode="External"/><Relationship Id="rId9" Type="http://schemas.openxmlformats.org/officeDocument/2006/relationships/hyperlink" Target="http://ec.europa.eu/eurostat/statistics-explained/images/d/da/Gross_domestic_product_(GDP)_per_inhabitant,_in_purchasing_power_standard_(PPS),_by_NUTS_2_regions,_2010.p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idx="4294967295"/>
          </p:nvPr>
        </p:nvSpPr>
        <p:spPr>
          <a:xfrm>
            <a:off x="990600" y="1857375"/>
            <a:ext cx="7772400" cy="1143000"/>
          </a:xfrm>
        </p:spPr>
        <p:txBody>
          <a:bodyPr/>
          <a:lstStyle/>
          <a:p>
            <a:pPr eaLnBrk="1" hangingPunct="1"/>
            <a:r>
              <a:rPr lang="en-GB" sz="3600" b="1" dirty="0" smtClean="0"/>
              <a:t>Economic Geography </a:t>
            </a:r>
            <a:br>
              <a:rPr lang="en-GB" sz="3600" b="1" dirty="0" smtClean="0"/>
            </a:br>
            <a:r>
              <a:rPr lang="en-GB" sz="3600" b="1" dirty="0" smtClean="0"/>
              <a:t/>
            </a:r>
            <a:br>
              <a:rPr lang="en-GB" sz="3600" b="1" dirty="0" smtClean="0"/>
            </a:br>
            <a:r>
              <a:rPr lang="en-GB" sz="2800" smtClean="0">
                <a:latin typeface="Tahoma" pitchFamily="34" charset="0"/>
              </a:rPr>
              <a:t>9 – Geographic </a:t>
            </a:r>
            <a:r>
              <a:rPr lang="en-GB" sz="2800" smtClean="0">
                <a:latin typeface="Tahoma" pitchFamily="34" charset="0"/>
              </a:rPr>
              <a:t>Information </a:t>
            </a:r>
            <a:r>
              <a:rPr lang="en-GB" sz="2800" smtClean="0">
                <a:latin typeface="Tahoma" pitchFamily="34" charset="0"/>
              </a:rPr>
              <a:t>Systems and </a:t>
            </a:r>
            <a:r>
              <a:rPr lang="en-GB" sz="2800" dirty="0" smtClean="0">
                <a:latin typeface="Tahoma" pitchFamily="34" charset="0"/>
              </a:rPr>
              <a:t>Geospatial technologies</a:t>
            </a:r>
            <a:endParaRPr lang="en-GB" sz="2400" b="1" i="1" dirty="0" smtClean="0"/>
          </a:p>
        </p:txBody>
      </p:sp>
      <p:sp>
        <p:nvSpPr>
          <p:cNvPr id="5122" name="Rectangle 3" descr="Rectangle: Click to edit Master text styles&#10;Second level&#10;Third level&#10;Fourth level&#10;Fifth level"/>
          <p:cNvSpPr>
            <a:spLocks noGrp="1" noChangeArrowheads="1"/>
          </p:cNvSpPr>
          <p:nvPr>
            <p:ph type="subTitle" idx="4294967295"/>
          </p:nvPr>
        </p:nvSpPr>
        <p:spPr>
          <a:xfrm>
            <a:off x="957263" y="3309938"/>
            <a:ext cx="6400800" cy="1752600"/>
          </a:xfrm>
        </p:spPr>
        <p:txBody>
          <a:bodyPr/>
          <a:lstStyle/>
          <a:p>
            <a:pPr marL="0" indent="0" eaLnBrk="1" hangingPunct="1">
              <a:buFont typeface="Wingdings" pitchFamily="2" charset="2"/>
              <a:buNone/>
            </a:pPr>
            <a:endParaRPr lang="it-IT" sz="1800" dirty="0" smtClean="0"/>
          </a:p>
          <a:p>
            <a:pPr marL="0" indent="0" eaLnBrk="1" hangingPunct="1">
              <a:buFont typeface="Wingdings" pitchFamily="2" charset="2"/>
              <a:buNone/>
            </a:pPr>
            <a:r>
              <a:rPr lang="it-IT" sz="1800" dirty="0" smtClean="0"/>
              <a:t>121EC</a:t>
            </a:r>
          </a:p>
          <a:p>
            <a:pPr marL="0" indent="0" eaLnBrk="1" hangingPunct="1">
              <a:buFont typeface="Wingdings" pitchFamily="2" charset="2"/>
              <a:buNone/>
            </a:pPr>
            <a:endParaRPr lang="it-IT" sz="1800" dirty="0" smtClean="0"/>
          </a:p>
          <a:p>
            <a:pPr marL="0" indent="0" eaLnBrk="1" hangingPunct="1">
              <a:buFont typeface="Wingdings" pitchFamily="2" charset="2"/>
              <a:buNone/>
            </a:pPr>
            <a:endParaRPr lang="it-IT" sz="1800" dirty="0" smtClean="0"/>
          </a:p>
          <a:p>
            <a:pPr marL="0" indent="0" eaLnBrk="1" hangingPunct="1">
              <a:spcBef>
                <a:spcPct val="15000"/>
              </a:spcBef>
              <a:buFont typeface="Wingdings" pitchFamily="2" charset="2"/>
              <a:buNone/>
            </a:pPr>
            <a:r>
              <a:rPr lang="en-GB" sz="1600" dirty="0" smtClean="0"/>
              <a:t>A.Y. 2017/2018</a:t>
            </a:r>
          </a:p>
          <a:p>
            <a:pPr marL="0" indent="0" eaLnBrk="1" hangingPunct="1">
              <a:spcBef>
                <a:spcPct val="15000"/>
              </a:spcBef>
              <a:buFont typeface="Wingdings" pitchFamily="2" charset="2"/>
              <a:buNone/>
            </a:pPr>
            <a:r>
              <a:rPr lang="en-GB" sz="1600" dirty="0" err="1" smtClean="0"/>
              <a:t>Dr.</a:t>
            </a:r>
            <a:r>
              <a:rPr lang="en-GB" sz="1600" dirty="0" smtClean="0"/>
              <a:t> Giuseppe </a:t>
            </a:r>
            <a:r>
              <a:rPr lang="en-GB" sz="1600" dirty="0" err="1" smtClean="0"/>
              <a:t>Borruso</a:t>
            </a:r>
            <a:endParaRPr lang="en-GB" sz="1600" dirty="0" smtClean="0"/>
          </a:p>
          <a:p>
            <a:pPr marL="0" indent="0" eaLnBrk="1" hangingPunct="1">
              <a:spcBef>
                <a:spcPct val="15000"/>
              </a:spcBef>
              <a:buFont typeface="Wingdings" pitchFamily="2" charset="2"/>
              <a:buNone/>
            </a:pPr>
            <a:r>
              <a:rPr lang="en-GB" sz="1600" dirty="0" smtClean="0"/>
              <a:t>Faculty of Economics</a:t>
            </a:r>
          </a:p>
          <a:p>
            <a:pPr marL="0" indent="0" eaLnBrk="1" hangingPunct="1">
              <a:spcBef>
                <a:spcPct val="15000"/>
              </a:spcBef>
              <a:buFont typeface="Wingdings" pitchFamily="2" charset="2"/>
              <a:buNone/>
            </a:pPr>
            <a:r>
              <a:rPr lang="en-GB" sz="1600" dirty="0" smtClean="0"/>
              <a:t>University of Trieste</a:t>
            </a:r>
          </a:p>
          <a:p>
            <a:pPr marL="0" indent="0" eaLnBrk="1" hangingPunct="1">
              <a:spcBef>
                <a:spcPct val="15000"/>
              </a:spcBef>
              <a:buFont typeface="Wingdings" pitchFamily="2" charset="2"/>
              <a:buNone/>
            </a:pPr>
            <a:r>
              <a:rPr lang="en-GB" sz="1600" dirty="0" smtClean="0"/>
              <a:t>E-mail. </a:t>
            </a:r>
            <a:r>
              <a:rPr lang="en-GB" sz="1600" dirty="0" smtClean="0">
                <a:hlinkClick r:id="rId3"/>
              </a:rPr>
              <a:t>giuseppe.borruso@econ.units.it</a:t>
            </a:r>
            <a:endParaRPr lang="en-GB" sz="1600" dirty="0" smtClean="0"/>
          </a:p>
          <a:p>
            <a:pPr marL="0" indent="0" eaLnBrk="1" hangingPunct="1">
              <a:spcBef>
                <a:spcPct val="15000"/>
              </a:spcBef>
              <a:buFont typeface="Wingdings" pitchFamily="2" charset="2"/>
              <a:buNone/>
            </a:pPr>
            <a:r>
              <a:rPr lang="en-GB" sz="1600" dirty="0" smtClean="0"/>
              <a:t>Ph. +39 040 558 </a:t>
            </a:r>
            <a:r>
              <a:rPr lang="en-GB" sz="1600" b="1" dirty="0" smtClean="0"/>
              <a:t>7008</a:t>
            </a:r>
          </a:p>
          <a:p>
            <a:pPr marL="0" indent="0" eaLnBrk="1" hangingPunct="1">
              <a:spcBef>
                <a:spcPct val="15000"/>
              </a:spcBef>
              <a:buFont typeface="Wingdings" pitchFamily="2" charset="2"/>
              <a:buNone/>
            </a:pPr>
            <a:r>
              <a:rPr lang="en-GB" sz="1600" dirty="0" smtClean="0"/>
              <a:t>Skype:  </a:t>
            </a:r>
            <a:r>
              <a:rPr lang="en-GB" sz="1600" dirty="0" err="1" smtClean="0"/>
              <a:t>giuseppe.borruso</a:t>
            </a:r>
            <a:r>
              <a:rPr lang="en-GB" sz="1600" dirty="0" smtClean="0"/>
              <a:t> </a:t>
            </a:r>
          </a:p>
        </p:txBody>
      </p:sp>
      <p:pic>
        <p:nvPicPr>
          <p:cNvPr id="5" name="Picture 4" descr="Università degli Studi di Tries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677" name="Rectangle 5"/>
          <p:cNvSpPr>
            <a:spLocks noGrp="1" noChangeArrowheads="1"/>
          </p:cNvSpPr>
          <p:nvPr>
            <p:ph type="title"/>
          </p:nvPr>
        </p:nvSpPr>
        <p:spPr/>
        <p:txBody>
          <a:bodyPr>
            <a:noAutofit/>
          </a:bodyPr>
          <a:lstStyle/>
          <a:p>
            <a:r>
              <a:rPr lang="it-IT" sz="2400" dirty="0" err="1">
                <a:latin typeface="Tahoma" pitchFamily="34" charset="0"/>
              </a:rPr>
              <a:t>Geography</a:t>
            </a:r>
            <a:r>
              <a:rPr lang="it-IT" sz="2400" dirty="0">
                <a:latin typeface="Tahoma" pitchFamily="34" charset="0"/>
              </a:rPr>
              <a:t> </a:t>
            </a:r>
            <a:r>
              <a:rPr lang="it-IT" sz="2400" dirty="0" err="1">
                <a:latin typeface="Tahoma" pitchFamily="34" charset="0"/>
              </a:rPr>
              <a:t>at</a:t>
            </a:r>
            <a:r>
              <a:rPr lang="it-IT" sz="2400" dirty="0">
                <a:latin typeface="Tahoma" pitchFamily="34" charset="0"/>
              </a:rPr>
              <a:t> </a:t>
            </a:r>
            <a:r>
              <a:rPr lang="it-IT" sz="2400" dirty="0" err="1">
                <a:latin typeface="Tahoma" pitchFamily="34" charset="0"/>
              </a:rPr>
              <a:t>your</a:t>
            </a:r>
            <a:r>
              <a:rPr lang="it-IT" sz="2400" dirty="0">
                <a:latin typeface="Tahoma" pitchFamily="34" charset="0"/>
              </a:rPr>
              <a:t> </a:t>
            </a:r>
            <a:r>
              <a:rPr lang="it-IT" sz="2400" dirty="0" err="1">
                <a:latin typeface="Tahoma" pitchFamily="34" charset="0"/>
              </a:rPr>
              <a:t>fingertips</a:t>
            </a:r>
            <a:r>
              <a:rPr lang="it-IT" sz="2400" dirty="0">
                <a:latin typeface="Tahoma" pitchFamily="34" charset="0"/>
              </a:rPr>
              <a:t/>
            </a:r>
            <a:br>
              <a:rPr lang="it-IT" sz="2400" dirty="0">
                <a:latin typeface="Tahoma" pitchFamily="34" charset="0"/>
              </a:rPr>
            </a:br>
            <a:r>
              <a:rPr lang="it-IT" sz="2400" dirty="0">
                <a:latin typeface="Tahoma" pitchFamily="34" charset="0"/>
              </a:rPr>
              <a:t>…</a:t>
            </a:r>
            <a:r>
              <a:rPr lang="it-IT" sz="2400" dirty="0" err="1">
                <a:latin typeface="Tahoma" pitchFamily="34" charset="0"/>
              </a:rPr>
              <a:t>geographical</a:t>
            </a:r>
            <a:r>
              <a:rPr lang="it-IT" sz="2400" dirty="0">
                <a:latin typeface="Tahoma" pitchFamily="34" charset="0"/>
              </a:rPr>
              <a:t> data </a:t>
            </a:r>
            <a:r>
              <a:rPr lang="it-IT" sz="2400" dirty="0" smtClean="0">
                <a:latin typeface="Tahoma" pitchFamily="34" charset="0"/>
              </a:rPr>
              <a:t>and 3D </a:t>
            </a:r>
            <a:r>
              <a:rPr lang="it-IT" sz="2400" dirty="0" err="1" smtClean="0">
                <a:latin typeface="Tahoma" pitchFamily="34" charset="0"/>
              </a:rPr>
              <a:t>mapping</a:t>
            </a:r>
            <a:r>
              <a:rPr lang="it-IT" sz="2400" dirty="0" smtClean="0">
                <a:latin typeface="Tahoma" pitchFamily="34" charset="0"/>
              </a:rPr>
              <a:t>…</a:t>
            </a:r>
            <a:br>
              <a:rPr lang="it-IT" sz="2400" dirty="0" smtClean="0">
                <a:latin typeface="Tahoma" pitchFamily="34" charset="0"/>
              </a:rPr>
            </a:br>
            <a:endParaRPr lang="it-IT" sz="2400" dirty="0">
              <a:latin typeface="Tahoma" pitchFamily="34" charset="0"/>
            </a:endParaRPr>
          </a:p>
        </p:txBody>
      </p:sp>
    </p:spTree>
    <p:extLst>
      <p:ext uri="{BB962C8B-B14F-4D97-AF65-F5344CB8AC3E}">
        <p14:creationId xmlns:p14="http://schemas.microsoft.com/office/powerpoint/2010/main" val="19290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2677"/>
                                        </p:tgtEl>
                                        <p:attrNameLst>
                                          <p:attrName>style.visibility</p:attrName>
                                        </p:attrNameLst>
                                      </p:cBhvr>
                                      <p:to>
                                        <p:strVal val="visible"/>
                                      </p:to>
                                    </p:set>
                                    <p:anim calcmode="lin" valueType="num">
                                      <p:cBhvr>
                                        <p:cTn id="7" dur="500" fill="hold"/>
                                        <p:tgtEl>
                                          <p:spTgt spid="412677"/>
                                        </p:tgtEl>
                                        <p:attrNameLst>
                                          <p:attrName>ppt_w</p:attrName>
                                        </p:attrNameLst>
                                      </p:cBhvr>
                                      <p:tavLst>
                                        <p:tav tm="0">
                                          <p:val>
                                            <p:fltVal val="0"/>
                                          </p:val>
                                        </p:tav>
                                        <p:tav tm="100000">
                                          <p:val>
                                            <p:strVal val="#ppt_w"/>
                                          </p:val>
                                        </p:tav>
                                      </p:tavLst>
                                    </p:anim>
                                    <p:anim calcmode="lin" valueType="num">
                                      <p:cBhvr>
                                        <p:cTn id="8" dur="500" fill="hold"/>
                                        <p:tgtEl>
                                          <p:spTgt spid="412677"/>
                                        </p:tgtEl>
                                        <p:attrNameLst>
                                          <p:attrName>ppt_h</p:attrName>
                                        </p:attrNameLst>
                                      </p:cBhvr>
                                      <p:tavLst>
                                        <p:tav tm="0">
                                          <p:val>
                                            <p:fltVal val="0"/>
                                          </p:val>
                                        </p:tav>
                                        <p:tav tm="100000">
                                          <p:val>
                                            <p:strVal val="#ppt_h"/>
                                          </p:val>
                                        </p:tav>
                                      </p:tavLst>
                                    </p:anim>
                                    <p:animEffect transition="in" filter="fade">
                                      <p:cBhvr>
                                        <p:cTn id="9" dur="500"/>
                                        <p:tgtEl>
                                          <p:spTgt spid="41267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2676"/>
                                        </p:tgtEl>
                                        <p:attrNameLst>
                                          <p:attrName>style.visibility</p:attrName>
                                        </p:attrNameLst>
                                      </p:cBhvr>
                                      <p:to>
                                        <p:strVal val="visible"/>
                                      </p:to>
                                    </p:set>
                                    <p:animEffect transition="in" filter="fade">
                                      <p:cBhvr>
                                        <p:cTn id="14" dur="500"/>
                                        <p:tgtEl>
                                          <p:spTgt spid="412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normAutofit fontScale="90000"/>
          </a:bodyPr>
          <a:lstStyle/>
          <a:p>
            <a:r>
              <a:rPr lang="it-IT" dirty="0" smtClean="0"/>
              <a:t>Position on Earth</a:t>
            </a:r>
            <a:br>
              <a:rPr lang="it-IT" dirty="0" smtClean="0"/>
            </a:br>
            <a:r>
              <a:rPr lang="it-IT" dirty="0" err="1" smtClean="0"/>
              <a:t>Latitude</a:t>
            </a:r>
            <a:r>
              <a:rPr lang="it-IT" dirty="0" smtClean="0"/>
              <a:t> and </a:t>
            </a:r>
            <a:r>
              <a:rPr lang="it-IT" dirty="0" err="1" smtClean="0"/>
              <a:t>Longitude</a:t>
            </a:r>
            <a:endParaRPr lang="it-IT" dirty="0"/>
          </a:p>
        </p:txBody>
      </p:sp>
      <p:graphicFrame>
        <p:nvGraphicFramePr>
          <p:cNvPr id="223235" name="Object 3"/>
          <p:cNvGraphicFramePr>
            <a:graphicFrameLocks noGrp="1" noChangeAspect="1"/>
          </p:cNvGraphicFramePr>
          <p:nvPr>
            <p:ph idx="1"/>
            <p:extLst>
              <p:ext uri="{D42A27DB-BD31-4B8C-83A1-F6EECF244321}">
                <p14:modId xmlns:p14="http://schemas.microsoft.com/office/powerpoint/2010/main" val="92796876"/>
              </p:ext>
            </p:extLst>
          </p:nvPr>
        </p:nvGraphicFramePr>
        <p:xfrm>
          <a:off x="539552" y="1412776"/>
          <a:ext cx="3024336" cy="2776550"/>
        </p:xfrm>
        <a:graphic>
          <a:graphicData uri="http://schemas.openxmlformats.org/presentationml/2006/ole">
            <mc:AlternateContent xmlns:mc="http://schemas.openxmlformats.org/markup-compatibility/2006">
              <mc:Choice xmlns:v="urn:schemas-microsoft-com:vml" Requires="v">
                <p:oleObj spid="_x0000_s47124" name="Fotografia di Photo Editor " r:id="rId4" imgW="4514286" imgH="4142857" progId="">
                  <p:embed/>
                </p:oleObj>
              </mc:Choice>
              <mc:Fallback>
                <p:oleObj name="Fotografia di Photo Editor " r:id="rId4" imgW="4514286" imgH="4142857" progId="">
                  <p:embed/>
                  <p:pic>
                    <p:nvPicPr>
                      <p:cNvPr id="0" name="Picture 1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412776"/>
                        <a:ext cx="3024336" cy="277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3236" name="Picture 4" descr="figure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527973"/>
            <a:ext cx="3668216" cy="254909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uppo 72"/>
          <p:cNvGrpSpPr>
            <a:grpSpLocks noChangeAspect="1"/>
          </p:cNvGrpSpPr>
          <p:nvPr/>
        </p:nvGrpSpPr>
        <p:grpSpPr>
          <a:xfrm>
            <a:off x="3234298" y="3578338"/>
            <a:ext cx="2590800" cy="3167380"/>
            <a:chOff x="5365750" y="1774825"/>
            <a:chExt cx="3238500" cy="3959225"/>
          </a:xfrm>
        </p:grpSpPr>
        <p:sp>
          <p:nvSpPr>
            <p:cNvPr id="74" name="Line 19"/>
            <p:cNvSpPr>
              <a:spLocks noChangeShapeType="1"/>
            </p:cNvSpPr>
            <p:nvPr/>
          </p:nvSpPr>
          <p:spPr bwMode="auto">
            <a:xfrm rot="10800000" flipV="1">
              <a:off x="7000875" y="3933825"/>
              <a:ext cx="0" cy="1800225"/>
            </a:xfrm>
            <a:prstGeom prst="line">
              <a:avLst/>
            </a:prstGeom>
            <a:noFill/>
            <a:ln w="2857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5" name="Oval 15"/>
            <p:cNvSpPr>
              <a:spLocks noChangeArrowheads="1"/>
            </p:cNvSpPr>
            <p:nvPr/>
          </p:nvSpPr>
          <p:spPr bwMode="auto">
            <a:xfrm>
              <a:off x="5365750" y="2206625"/>
              <a:ext cx="3238500" cy="32385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6" name="Oval 16"/>
            <p:cNvSpPr>
              <a:spLocks noChangeArrowheads="1"/>
            </p:cNvSpPr>
            <p:nvPr/>
          </p:nvSpPr>
          <p:spPr bwMode="auto">
            <a:xfrm>
              <a:off x="5365750" y="3300413"/>
              <a:ext cx="3238500" cy="1079500"/>
            </a:xfrm>
            <a:prstGeom prst="ellipse">
              <a:avLst/>
            </a:prstGeom>
            <a:solidFill>
              <a:schemeClr val="accent2">
                <a:alpha val="55000"/>
              </a:schemeClr>
            </a:solidFill>
            <a:ln w="1905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7" name="Line 17"/>
            <p:cNvSpPr>
              <a:spLocks noChangeShapeType="1"/>
            </p:cNvSpPr>
            <p:nvPr/>
          </p:nvSpPr>
          <p:spPr bwMode="auto">
            <a:xfrm flipV="1">
              <a:off x="7000875" y="1774825"/>
              <a:ext cx="0" cy="2159000"/>
            </a:xfrm>
            <a:prstGeom prst="line">
              <a:avLst/>
            </a:prstGeom>
            <a:noFill/>
            <a:ln w="2857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8" name="Text Box 18"/>
            <p:cNvSpPr txBox="1">
              <a:spLocks noChangeArrowheads="1"/>
            </p:cNvSpPr>
            <p:nvPr/>
          </p:nvSpPr>
          <p:spPr bwMode="auto">
            <a:xfrm>
              <a:off x="6605588" y="3540125"/>
              <a:ext cx="43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dirty="0"/>
                <a:t>O</a:t>
              </a:r>
            </a:p>
          </p:txBody>
        </p:sp>
        <p:sp>
          <p:nvSpPr>
            <p:cNvPr id="79" name="Arc 22"/>
            <p:cNvSpPr>
              <a:spLocks/>
            </p:cNvSpPr>
            <p:nvPr/>
          </p:nvSpPr>
          <p:spPr bwMode="auto">
            <a:xfrm>
              <a:off x="7019925" y="2205038"/>
              <a:ext cx="968375" cy="3238500"/>
            </a:xfrm>
            <a:custGeom>
              <a:avLst/>
              <a:gdLst>
                <a:gd name="G0" fmla="+- 1285 0 0"/>
                <a:gd name="G1" fmla="+- 21600 0 0"/>
                <a:gd name="G2" fmla="+- 21600 0 0"/>
                <a:gd name="T0" fmla="*/ 1285 w 22885"/>
                <a:gd name="T1" fmla="*/ 0 h 43200"/>
                <a:gd name="T2" fmla="*/ 0 w 22885"/>
                <a:gd name="T3" fmla="*/ 43162 h 43200"/>
                <a:gd name="T4" fmla="*/ 1285 w 22885"/>
                <a:gd name="T5" fmla="*/ 21600 h 43200"/>
              </a:gdLst>
              <a:ahLst/>
              <a:cxnLst>
                <a:cxn ang="0">
                  <a:pos x="T0" y="T1"/>
                </a:cxn>
                <a:cxn ang="0">
                  <a:pos x="T2" y="T3"/>
                </a:cxn>
                <a:cxn ang="0">
                  <a:pos x="T4" y="T5"/>
                </a:cxn>
              </a:cxnLst>
              <a:rect l="0" t="0" r="r" b="b"/>
              <a:pathLst>
                <a:path w="22885" h="43200" fill="none" extrusionOk="0">
                  <a:moveTo>
                    <a:pt x="1284" y="0"/>
                  </a:moveTo>
                  <a:cubicBezTo>
                    <a:pt x="13214" y="0"/>
                    <a:pt x="22885" y="9670"/>
                    <a:pt x="22885" y="21600"/>
                  </a:cubicBezTo>
                  <a:cubicBezTo>
                    <a:pt x="22885" y="33529"/>
                    <a:pt x="13214" y="43200"/>
                    <a:pt x="1285" y="43200"/>
                  </a:cubicBezTo>
                  <a:cubicBezTo>
                    <a:pt x="856" y="43200"/>
                    <a:pt x="427" y="43187"/>
                    <a:pt x="0" y="43161"/>
                  </a:cubicBezTo>
                </a:path>
                <a:path w="22885" h="43200" stroke="0" extrusionOk="0">
                  <a:moveTo>
                    <a:pt x="1284" y="0"/>
                  </a:moveTo>
                  <a:cubicBezTo>
                    <a:pt x="13214" y="0"/>
                    <a:pt x="22885" y="9670"/>
                    <a:pt x="22885" y="21600"/>
                  </a:cubicBezTo>
                  <a:cubicBezTo>
                    <a:pt x="22885" y="33529"/>
                    <a:pt x="13214" y="43200"/>
                    <a:pt x="1285" y="43200"/>
                  </a:cubicBezTo>
                  <a:cubicBezTo>
                    <a:pt x="856" y="43200"/>
                    <a:pt x="427" y="43187"/>
                    <a:pt x="0" y="43161"/>
                  </a:cubicBezTo>
                  <a:lnTo>
                    <a:pt x="1285"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0" name="Arc 23"/>
            <p:cNvSpPr>
              <a:spLocks/>
            </p:cNvSpPr>
            <p:nvPr/>
          </p:nvSpPr>
          <p:spPr bwMode="auto">
            <a:xfrm rot="10800000">
              <a:off x="6011863" y="2205038"/>
              <a:ext cx="968375" cy="3238500"/>
            </a:xfrm>
            <a:custGeom>
              <a:avLst/>
              <a:gdLst>
                <a:gd name="G0" fmla="+- 1285 0 0"/>
                <a:gd name="G1" fmla="+- 21600 0 0"/>
                <a:gd name="G2" fmla="+- 21600 0 0"/>
                <a:gd name="T0" fmla="*/ 1285 w 22885"/>
                <a:gd name="T1" fmla="*/ 0 h 43200"/>
                <a:gd name="T2" fmla="*/ 0 w 22885"/>
                <a:gd name="T3" fmla="*/ 43162 h 43200"/>
                <a:gd name="T4" fmla="*/ 1285 w 22885"/>
                <a:gd name="T5" fmla="*/ 21600 h 43200"/>
              </a:gdLst>
              <a:ahLst/>
              <a:cxnLst>
                <a:cxn ang="0">
                  <a:pos x="T0" y="T1"/>
                </a:cxn>
                <a:cxn ang="0">
                  <a:pos x="T2" y="T3"/>
                </a:cxn>
                <a:cxn ang="0">
                  <a:pos x="T4" y="T5"/>
                </a:cxn>
              </a:cxnLst>
              <a:rect l="0" t="0" r="r" b="b"/>
              <a:pathLst>
                <a:path w="22885" h="43200" fill="none" extrusionOk="0">
                  <a:moveTo>
                    <a:pt x="1284" y="0"/>
                  </a:moveTo>
                  <a:cubicBezTo>
                    <a:pt x="13214" y="0"/>
                    <a:pt x="22885" y="9670"/>
                    <a:pt x="22885" y="21600"/>
                  </a:cubicBezTo>
                  <a:cubicBezTo>
                    <a:pt x="22885" y="33529"/>
                    <a:pt x="13214" y="43200"/>
                    <a:pt x="1285" y="43200"/>
                  </a:cubicBezTo>
                  <a:cubicBezTo>
                    <a:pt x="856" y="43200"/>
                    <a:pt x="427" y="43187"/>
                    <a:pt x="0" y="43161"/>
                  </a:cubicBezTo>
                </a:path>
                <a:path w="22885" h="43200" stroke="0" extrusionOk="0">
                  <a:moveTo>
                    <a:pt x="1284" y="0"/>
                  </a:moveTo>
                  <a:cubicBezTo>
                    <a:pt x="13214" y="0"/>
                    <a:pt x="22885" y="9670"/>
                    <a:pt x="22885" y="21600"/>
                  </a:cubicBezTo>
                  <a:cubicBezTo>
                    <a:pt x="22885" y="33529"/>
                    <a:pt x="13214" y="43200"/>
                    <a:pt x="1285" y="43200"/>
                  </a:cubicBezTo>
                  <a:cubicBezTo>
                    <a:pt x="856" y="43200"/>
                    <a:pt x="427" y="43187"/>
                    <a:pt x="0" y="43161"/>
                  </a:cubicBezTo>
                  <a:lnTo>
                    <a:pt x="1285" y="2160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 name="Arc 25"/>
            <p:cNvSpPr>
              <a:spLocks/>
            </p:cNvSpPr>
            <p:nvPr/>
          </p:nvSpPr>
          <p:spPr bwMode="auto">
            <a:xfrm rot="5400000">
              <a:off x="6728619" y="1804194"/>
              <a:ext cx="514350" cy="2592388"/>
            </a:xfrm>
            <a:custGeom>
              <a:avLst/>
              <a:gdLst>
                <a:gd name="G0" fmla="+- 3079 0 0"/>
                <a:gd name="G1" fmla="+- 21600 0 0"/>
                <a:gd name="G2" fmla="+- 21600 0 0"/>
                <a:gd name="T0" fmla="*/ 593 w 24679"/>
                <a:gd name="T1" fmla="*/ 144 h 43200"/>
                <a:gd name="T2" fmla="*/ 0 w 24679"/>
                <a:gd name="T3" fmla="*/ 42979 h 43200"/>
                <a:gd name="T4" fmla="*/ 3079 w 24679"/>
                <a:gd name="T5" fmla="*/ 21600 h 43200"/>
              </a:gdLst>
              <a:ahLst/>
              <a:cxnLst>
                <a:cxn ang="0">
                  <a:pos x="T0" y="T1"/>
                </a:cxn>
                <a:cxn ang="0">
                  <a:pos x="T2" y="T3"/>
                </a:cxn>
                <a:cxn ang="0">
                  <a:pos x="T4" y="T5"/>
                </a:cxn>
              </a:cxnLst>
              <a:rect l="0" t="0" r="r" b="b"/>
              <a:pathLst>
                <a:path w="24679" h="43200" fill="none" extrusionOk="0">
                  <a:moveTo>
                    <a:pt x="592" y="143"/>
                  </a:moveTo>
                  <a:cubicBezTo>
                    <a:pt x="1418" y="47"/>
                    <a:pt x="2248" y="-1"/>
                    <a:pt x="3079" y="0"/>
                  </a:cubicBezTo>
                  <a:cubicBezTo>
                    <a:pt x="15008" y="0"/>
                    <a:pt x="24679" y="9670"/>
                    <a:pt x="24679" y="21600"/>
                  </a:cubicBezTo>
                  <a:cubicBezTo>
                    <a:pt x="24679" y="33529"/>
                    <a:pt x="15008" y="43200"/>
                    <a:pt x="3079" y="43200"/>
                  </a:cubicBezTo>
                  <a:cubicBezTo>
                    <a:pt x="2048" y="43200"/>
                    <a:pt x="1019" y="43126"/>
                    <a:pt x="-1" y="42979"/>
                  </a:cubicBezTo>
                </a:path>
                <a:path w="24679" h="43200" stroke="0" extrusionOk="0">
                  <a:moveTo>
                    <a:pt x="592" y="143"/>
                  </a:moveTo>
                  <a:cubicBezTo>
                    <a:pt x="1418" y="47"/>
                    <a:pt x="2248" y="-1"/>
                    <a:pt x="3079" y="0"/>
                  </a:cubicBezTo>
                  <a:cubicBezTo>
                    <a:pt x="15008" y="0"/>
                    <a:pt x="24679" y="9670"/>
                    <a:pt x="24679" y="21600"/>
                  </a:cubicBezTo>
                  <a:cubicBezTo>
                    <a:pt x="24679" y="33529"/>
                    <a:pt x="15008" y="43200"/>
                    <a:pt x="3079" y="43200"/>
                  </a:cubicBezTo>
                  <a:cubicBezTo>
                    <a:pt x="2048" y="43200"/>
                    <a:pt x="1019" y="43126"/>
                    <a:pt x="-1" y="42979"/>
                  </a:cubicBezTo>
                  <a:lnTo>
                    <a:pt x="3079" y="21600"/>
                  </a:lnTo>
                  <a:close/>
                </a:path>
              </a:pathLst>
            </a:custGeom>
            <a:noFill/>
            <a:ln w="19050">
              <a:solidFill>
                <a:schemeClr val="tx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 name="Line 26"/>
            <p:cNvSpPr>
              <a:spLocks noChangeShapeType="1"/>
            </p:cNvSpPr>
            <p:nvPr/>
          </p:nvSpPr>
          <p:spPr bwMode="auto">
            <a:xfrm flipV="1">
              <a:off x="6084888" y="3933825"/>
              <a:ext cx="935037" cy="358775"/>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3" name="Line 27"/>
            <p:cNvSpPr>
              <a:spLocks noChangeShapeType="1"/>
            </p:cNvSpPr>
            <p:nvPr/>
          </p:nvSpPr>
          <p:spPr bwMode="auto">
            <a:xfrm flipH="1" flipV="1">
              <a:off x="7019925" y="3933825"/>
              <a:ext cx="936625" cy="358775"/>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4" name="Arc 28"/>
            <p:cNvSpPr>
              <a:spLocks/>
            </p:cNvSpPr>
            <p:nvPr/>
          </p:nvSpPr>
          <p:spPr bwMode="auto">
            <a:xfrm rot="8200749">
              <a:off x="6786563" y="3805238"/>
              <a:ext cx="427037" cy="395287"/>
            </a:xfrm>
            <a:custGeom>
              <a:avLst/>
              <a:gdLst>
                <a:gd name="G0" fmla="+- 0 0 0"/>
                <a:gd name="G1" fmla="+- 21534 0 0"/>
                <a:gd name="G2" fmla="+- 21600 0 0"/>
                <a:gd name="T0" fmla="*/ 1683 w 21360"/>
                <a:gd name="T1" fmla="*/ 0 h 21534"/>
                <a:gd name="T2" fmla="*/ 21360 w 21360"/>
                <a:gd name="T3" fmla="*/ 18320 h 21534"/>
                <a:gd name="T4" fmla="*/ 0 w 21360"/>
                <a:gd name="T5" fmla="*/ 21534 h 21534"/>
              </a:gdLst>
              <a:ahLst/>
              <a:cxnLst>
                <a:cxn ang="0">
                  <a:pos x="T0" y="T1"/>
                </a:cxn>
                <a:cxn ang="0">
                  <a:pos x="T2" y="T3"/>
                </a:cxn>
                <a:cxn ang="0">
                  <a:pos x="T4" y="T5"/>
                </a:cxn>
              </a:cxnLst>
              <a:rect l="0" t="0" r="r" b="b"/>
              <a:pathLst>
                <a:path w="21360" h="21534" fill="none" extrusionOk="0">
                  <a:moveTo>
                    <a:pt x="1683" y="-1"/>
                  </a:moveTo>
                  <a:cubicBezTo>
                    <a:pt x="11706" y="783"/>
                    <a:pt x="19863" y="8378"/>
                    <a:pt x="21359" y="18320"/>
                  </a:cubicBezTo>
                </a:path>
                <a:path w="21360" h="21534" stroke="0" extrusionOk="0">
                  <a:moveTo>
                    <a:pt x="1683" y="-1"/>
                  </a:moveTo>
                  <a:cubicBezTo>
                    <a:pt x="11706" y="783"/>
                    <a:pt x="19863" y="8378"/>
                    <a:pt x="21359" y="18320"/>
                  </a:cubicBezTo>
                  <a:lnTo>
                    <a:pt x="0" y="2153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5" name="Line 29"/>
            <p:cNvSpPr>
              <a:spLocks noChangeShapeType="1"/>
            </p:cNvSpPr>
            <p:nvPr/>
          </p:nvSpPr>
          <p:spPr bwMode="auto">
            <a:xfrm flipV="1">
              <a:off x="7019925" y="3213100"/>
              <a:ext cx="936625" cy="720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6" name="Arc 30"/>
            <p:cNvSpPr>
              <a:spLocks/>
            </p:cNvSpPr>
            <p:nvPr/>
          </p:nvSpPr>
          <p:spPr bwMode="auto">
            <a:xfrm>
              <a:off x="7345363" y="3663950"/>
              <a:ext cx="215900" cy="417513"/>
            </a:xfrm>
            <a:custGeom>
              <a:avLst/>
              <a:gdLst>
                <a:gd name="G0" fmla="+- 0 0 0"/>
                <a:gd name="G1" fmla="+- 21600 0 0"/>
                <a:gd name="G2" fmla="+- 21600 0 0"/>
                <a:gd name="T0" fmla="*/ 0 w 21600"/>
                <a:gd name="T1" fmla="*/ 0 h 31164"/>
                <a:gd name="T2" fmla="*/ 19367 w 21600"/>
                <a:gd name="T3" fmla="*/ 31164 h 31164"/>
                <a:gd name="T4" fmla="*/ 0 w 21600"/>
                <a:gd name="T5" fmla="*/ 21600 h 31164"/>
              </a:gdLst>
              <a:ahLst/>
              <a:cxnLst>
                <a:cxn ang="0">
                  <a:pos x="T0" y="T1"/>
                </a:cxn>
                <a:cxn ang="0">
                  <a:pos x="T2" y="T3"/>
                </a:cxn>
                <a:cxn ang="0">
                  <a:pos x="T4" y="T5"/>
                </a:cxn>
              </a:cxnLst>
              <a:rect l="0" t="0" r="r" b="b"/>
              <a:pathLst>
                <a:path w="21600" h="31164" fill="none" extrusionOk="0">
                  <a:moveTo>
                    <a:pt x="-1" y="0"/>
                  </a:moveTo>
                  <a:cubicBezTo>
                    <a:pt x="11929" y="0"/>
                    <a:pt x="21600" y="9670"/>
                    <a:pt x="21600" y="21600"/>
                  </a:cubicBezTo>
                  <a:cubicBezTo>
                    <a:pt x="21600" y="24917"/>
                    <a:pt x="20835" y="28189"/>
                    <a:pt x="19367" y="31164"/>
                  </a:cubicBezTo>
                </a:path>
                <a:path w="21600" h="31164" stroke="0" extrusionOk="0">
                  <a:moveTo>
                    <a:pt x="-1" y="0"/>
                  </a:moveTo>
                  <a:cubicBezTo>
                    <a:pt x="11929" y="0"/>
                    <a:pt x="21600" y="9670"/>
                    <a:pt x="21600" y="21600"/>
                  </a:cubicBezTo>
                  <a:cubicBezTo>
                    <a:pt x="21600" y="24917"/>
                    <a:pt x="20835" y="28189"/>
                    <a:pt x="19367" y="31164"/>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 name="Rectangle 33"/>
            <p:cNvSpPr>
              <a:spLocks noChangeArrowheads="1"/>
            </p:cNvSpPr>
            <p:nvPr/>
          </p:nvSpPr>
          <p:spPr bwMode="auto">
            <a:xfrm>
              <a:off x="6642100" y="3933825"/>
              <a:ext cx="358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Monotype Sorts" pitchFamily="2" charset="2"/>
                <a:buNone/>
              </a:pPr>
              <a:r>
                <a:rPr lang="it-IT" b="1"/>
                <a:t>λ</a:t>
              </a:r>
            </a:p>
          </p:txBody>
        </p:sp>
        <p:sp>
          <p:nvSpPr>
            <p:cNvPr id="88" name="Rectangle 34"/>
            <p:cNvSpPr>
              <a:spLocks noChangeArrowheads="1"/>
            </p:cNvSpPr>
            <p:nvPr/>
          </p:nvSpPr>
          <p:spPr bwMode="auto">
            <a:xfrm>
              <a:off x="7478713" y="3486150"/>
              <a:ext cx="40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Monotype Sorts" pitchFamily="2" charset="2"/>
                <a:buNone/>
              </a:pPr>
              <a:r>
                <a:rPr lang="it-IT" b="1"/>
                <a:t>φ</a:t>
              </a:r>
            </a:p>
          </p:txBody>
        </p:sp>
        <p:sp>
          <p:nvSpPr>
            <p:cNvPr id="89" name="Text Box 35"/>
            <p:cNvSpPr txBox="1">
              <a:spLocks noChangeArrowheads="1"/>
            </p:cNvSpPr>
            <p:nvPr/>
          </p:nvSpPr>
          <p:spPr bwMode="auto">
            <a:xfrm>
              <a:off x="7812088" y="2693988"/>
              <a:ext cx="431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a:t>P</a:t>
              </a:r>
            </a:p>
          </p:txBody>
        </p:sp>
      </p:grpSp>
      <p:sp>
        <p:nvSpPr>
          <p:cNvPr id="90" name="Text Box 31"/>
          <p:cNvSpPr txBox="1">
            <a:spLocks noChangeArrowheads="1"/>
          </p:cNvSpPr>
          <p:nvPr/>
        </p:nvSpPr>
        <p:spPr bwMode="auto">
          <a:xfrm>
            <a:off x="2217836" y="5305538"/>
            <a:ext cx="1081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sz="1400" b="1" dirty="0" err="1" smtClean="0">
                <a:latin typeface="Tahoma" pitchFamily="34" charset="0"/>
              </a:rPr>
              <a:t>Equator</a:t>
            </a:r>
            <a:r>
              <a:rPr lang="it-IT" sz="1400" b="1" dirty="0">
                <a:latin typeface="Tahoma" pitchFamily="34" charset="0"/>
              </a:rPr>
              <a:t/>
            </a:r>
            <a:br>
              <a:rPr lang="it-IT" sz="1400" b="1" dirty="0">
                <a:latin typeface="Tahoma" pitchFamily="34" charset="0"/>
              </a:rPr>
            </a:br>
            <a:r>
              <a:rPr lang="it-IT" sz="1400" b="1" dirty="0">
                <a:latin typeface="Tahoma" pitchFamily="34" charset="0"/>
              </a:rPr>
              <a:t>φ = 0</a:t>
            </a:r>
          </a:p>
        </p:txBody>
      </p:sp>
      <p:sp>
        <p:nvSpPr>
          <p:cNvPr id="91" name="Text Box 32"/>
          <p:cNvSpPr txBox="1">
            <a:spLocks noChangeArrowheads="1"/>
          </p:cNvSpPr>
          <p:nvPr/>
        </p:nvSpPr>
        <p:spPr bwMode="auto">
          <a:xfrm>
            <a:off x="3580452" y="3213213"/>
            <a:ext cx="15113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Monotype Sorts" pitchFamily="2" charset="2"/>
              <a:buNone/>
            </a:pPr>
            <a:r>
              <a:rPr lang="it-IT" sz="1400" b="1" dirty="0" smtClean="0">
                <a:latin typeface="Tahoma" pitchFamily="34" charset="0"/>
              </a:rPr>
              <a:t>Greenwich Meridian</a:t>
            </a:r>
            <a:r>
              <a:rPr lang="it-IT" sz="1400" b="1" dirty="0">
                <a:latin typeface="Tahoma" pitchFamily="34" charset="0"/>
              </a:rPr>
              <a:t/>
            </a:r>
            <a:br>
              <a:rPr lang="it-IT" sz="1400" b="1" dirty="0">
                <a:latin typeface="Tahoma" pitchFamily="34" charset="0"/>
              </a:rPr>
            </a:br>
            <a:r>
              <a:rPr lang="it-IT" sz="1400" b="1" dirty="0">
                <a:latin typeface="Tahoma" pitchFamily="34" charset="0"/>
              </a:rPr>
              <a:t>λ = 0</a:t>
            </a:r>
          </a:p>
        </p:txBody>
      </p:sp>
    </p:spTree>
    <p:extLst>
      <p:ext uri="{BB962C8B-B14F-4D97-AF65-F5344CB8AC3E}">
        <p14:creationId xmlns:p14="http://schemas.microsoft.com/office/powerpoint/2010/main" val="1661800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3235"/>
                                        </p:tgtEl>
                                        <p:attrNameLst>
                                          <p:attrName>style.visibility</p:attrName>
                                        </p:attrNameLst>
                                      </p:cBhvr>
                                      <p:to>
                                        <p:strVal val="visible"/>
                                      </p:to>
                                    </p:set>
                                    <p:animEffect transition="in" filter="box(out)">
                                      <p:cBhvr>
                                        <p:cTn id="7" dur="500"/>
                                        <p:tgtEl>
                                          <p:spTgt spid="223235"/>
                                        </p:tgtEl>
                                      </p:cBhvr>
                                    </p:animEffect>
                                  </p:childTnLst>
                                  <p:subTnLst>
                                    <p:audio>
                                      <p:cMediaNode>
                                        <p:cTn display="0" masterRel="sameClick">
                                          <p:stCondLst>
                                            <p:cond evt="begin" delay="0">
                                              <p:tn val="5"/>
                                            </p:cond>
                                          </p:stCondLst>
                                          <p:endCondLst>
                                            <p:cond evt="onStopAudio" delay="0">
                                              <p:tgtEl>
                                                <p:sldTgt/>
                                              </p:tgtEl>
                                            </p:cond>
                                          </p:endCondLst>
                                        </p:cTn>
                                        <p:tgtEl>
                                          <p:sndTgt r:embed="rId3" name="FOTO.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23236"/>
                                        </p:tgtEl>
                                        <p:attrNameLst>
                                          <p:attrName>style.visibility</p:attrName>
                                        </p:attrNameLst>
                                      </p:cBhvr>
                                      <p:to>
                                        <p:strVal val="visible"/>
                                      </p:to>
                                    </p:set>
                                    <p:animEffect transition="in" filter="box(out)">
                                      <p:cBhvr>
                                        <p:cTn id="12" dur="500"/>
                                        <p:tgtEl>
                                          <p:spTgt spid="223236"/>
                                        </p:tgtEl>
                                      </p:cBhvr>
                                    </p:animEffect>
                                  </p:childTnLst>
                                  <p:subTnLst>
                                    <p:audio>
                                      <p:cMediaNode>
                                        <p:cTn display="0" masterRel="sameClick">
                                          <p:stCondLst>
                                            <p:cond evt="begin" delay="0">
                                              <p:tn val="10"/>
                                            </p:cond>
                                          </p:stCondLst>
                                          <p:endCondLst>
                                            <p:cond evt="onStopAudio" delay="0">
                                              <p:tgtEl>
                                                <p:sldTgt/>
                                              </p:tgtEl>
                                            </p:cond>
                                          </p:endCondLst>
                                        </p:cTn>
                                        <p:tgtEl>
                                          <p:sndTgt r:embed="rId3" name="FO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1"/>
                                        </p:tgtEl>
                                        <p:attrNameLst>
                                          <p:attrName>style.visibility</p:attrName>
                                        </p:attrNameLst>
                                      </p:cBhvr>
                                      <p:to>
                                        <p:strVal val="visible"/>
                                      </p:to>
                                    </p:set>
                                    <p:anim calcmode="lin" valueType="num">
                                      <p:cBhvr>
                                        <p:cTn id="22" dur="500" fill="hold"/>
                                        <p:tgtEl>
                                          <p:spTgt spid="91"/>
                                        </p:tgtEl>
                                        <p:attrNameLst>
                                          <p:attrName>ppt_w</p:attrName>
                                        </p:attrNameLst>
                                      </p:cBhvr>
                                      <p:tavLst>
                                        <p:tav tm="0">
                                          <p:val>
                                            <p:fltVal val="0"/>
                                          </p:val>
                                        </p:tav>
                                        <p:tav tm="100000">
                                          <p:val>
                                            <p:strVal val="#ppt_w"/>
                                          </p:val>
                                        </p:tav>
                                      </p:tavLst>
                                    </p:anim>
                                    <p:anim calcmode="lin" valueType="num">
                                      <p:cBhvr>
                                        <p:cTn id="23" dur="500" fill="hold"/>
                                        <p:tgtEl>
                                          <p:spTgt spid="91"/>
                                        </p:tgtEl>
                                        <p:attrNameLst>
                                          <p:attrName>ppt_h</p:attrName>
                                        </p:attrNameLst>
                                      </p:cBhvr>
                                      <p:tavLst>
                                        <p:tav tm="0">
                                          <p:val>
                                            <p:fltVal val="0"/>
                                          </p:val>
                                        </p:tav>
                                        <p:tav tm="100000">
                                          <p:val>
                                            <p:strVal val="#ppt_h"/>
                                          </p:val>
                                        </p:tav>
                                      </p:tavLst>
                                    </p:anim>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p:cTn id="29" dur="500" fill="hold"/>
                                        <p:tgtEl>
                                          <p:spTgt spid="90"/>
                                        </p:tgtEl>
                                        <p:attrNameLst>
                                          <p:attrName>ppt_w</p:attrName>
                                        </p:attrNameLst>
                                      </p:cBhvr>
                                      <p:tavLst>
                                        <p:tav tm="0">
                                          <p:val>
                                            <p:fltVal val="0"/>
                                          </p:val>
                                        </p:tav>
                                        <p:tav tm="100000">
                                          <p:val>
                                            <p:strVal val="#ppt_w"/>
                                          </p:val>
                                        </p:tav>
                                      </p:tavLst>
                                    </p:anim>
                                    <p:anim calcmode="lin" valueType="num">
                                      <p:cBhvr>
                                        <p:cTn id="30" dur="500" fill="hold"/>
                                        <p:tgtEl>
                                          <p:spTgt spid="90"/>
                                        </p:tgtEl>
                                        <p:attrNameLst>
                                          <p:attrName>ppt_h</p:attrName>
                                        </p:attrNameLst>
                                      </p:cBhvr>
                                      <p:tavLst>
                                        <p:tav tm="0">
                                          <p:val>
                                            <p:fltVal val="0"/>
                                          </p:val>
                                        </p:tav>
                                        <p:tav tm="100000">
                                          <p:val>
                                            <p:strVal val="#ppt_h"/>
                                          </p:val>
                                        </p:tav>
                                      </p:tavLst>
                                    </p:anim>
                                    <p:animEffect transition="in" filter="fade">
                                      <p:cBhvr>
                                        <p:cTn id="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Oval 2"/>
          <p:cNvSpPr>
            <a:spLocks noChangeArrowheads="1"/>
          </p:cNvSpPr>
          <p:nvPr/>
        </p:nvSpPr>
        <p:spPr bwMode="auto">
          <a:xfrm>
            <a:off x="2395538" y="2286000"/>
            <a:ext cx="4343400" cy="2286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15" name="Line 3"/>
          <p:cNvSpPr>
            <a:spLocks noChangeShapeType="1"/>
          </p:cNvSpPr>
          <p:nvPr/>
        </p:nvSpPr>
        <p:spPr bwMode="auto">
          <a:xfrm rot="5400000">
            <a:off x="4539457" y="727869"/>
            <a:ext cx="0" cy="5399087"/>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92516" name="Group 4"/>
          <p:cNvGrpSpPr>
            <a:grpSpLocks/>
          </p:cNvGrpSpPr>
          <p:nvPr/>
        </p:nvGrpSpPr>
        <p:grpSpPr bwMode="auto">
          <a:xfrm>
            <a:off x="3484563" y="1676400"/>
            <a:ext cx="2174875" cy="814388"/>
            <a:chOff x="480" y="546"/>
            <a:chExt cx="1754" cy="831"/>
          </a:xfrm>
        </p:grpSpPr>
        <p:sp>
          <p:nvSpPr>
            <p:cNvPr id="192517" name="AutoShape 5"/>
            <p:cNvSpPr>
              <a:spLocks noChangeArrowheads="1"/>
            </p:cNvSpPr>
            <p:nvPr/>
          </p:nvSpPr>
          <p:spPr bwMode="auto">
            <a:xfrm>
              <a:off x="1340" y="612"/>
              <a:ext cx="894" cy="765"/>
            </a:xfrm>
            <a:prstGeom prst="curvedLeftArrow">
              <a:avLst>
                <a:gd name="adj1" fmla="val 20130"/>
                <a:gd name="adj2" fmla="val 40000"/>
                <a:gd name="adj3" fmla="val 3778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18" name="AutoShape 6"/>
            <p:cNvSpPr>
              <a:spLocks noChangeArrowheads="1"/>
            </p:cNvSpPr>
            <p:nvPr/>
          </p:nvSpPr>
          <p:spPr bwMode="auto">
            <a:xfrm flipH="1" flipV="1">
              <a:off x="480" y="546"/>
              <a:ext cx="768" cy="720"/>
            </a:xfrm>
            <a:prstGeom prst="curvedLeftArrow">
              <a:avLst>
                <a:gd name="adj1" fmla="val 20130"/>
                <a:gd name="adj2" fmla="val 40000"/>
                <a:gd name="adj3" fmla="val 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19" name="AutoShape 7"/>
            <p:cNvSpPr>
              <a:spLocks noChangeArrowheads="1"/>
            </p:cNvSpPr>
            <p:nvPr/>
          </p:nvSpPr>
          <p:spPr bwMode="auto">
            <a:xfrm>
              <a:off x="1248" y="548"/>
              <a:ext cx="288" cy="288"/>
            </a:xfrm>
            <a:prstGeom prst="leftArrow">
              <a:avLst>
                <a:gd name="adj1" fmla="val 50000"/>
                <a:gd name="adj2" fmla="val 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92520" name="Line 8"/>
          <p:cNvSpPr>
            <a:spLocks noChangeShapeType="1"/>
          </p:cNvSpPr>
          <p:nvPr/>
        </p:nvSpPr>
        <p:spPr bwMode="auto">
          <a:xfrm>
            <a:off x="4572000" y="1428750"/>
            <a:ext cx="0" cy="3886200"/>
          </a:xfrm>
          <a:prstGeom prst="line">
            <a:avLst/>
          </a:prstGeom>
          <a:noFill/>
          <a:ln w="222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2521" name="Rectangle 9"/>
          <p:cNvSpPr>
            <a:spLocks noGrp="1" noChangeArrowheads="1"/>
          </p:cNvSpPr>
          <p:nvPr>
            <p:ph type="title"/>
          </p:nvPr>
        </p:nvSpPr>
        <p:spPr/>
        <p:txBody>
          <a:bodyPr/>
          <a:lstStyle/>
          <a:p>
            <a:r>
              <a:rPr lang="it-IT" dirty="0" err="1" smtClean="0"/>
              <a:t>Elipsoid</a:t>
            </a:r>
            <a:endParaRPr lang="en-GB" dirty="0"/>
          </a:p>
        </p:txBody>
      </p:sp>
      <p:sp>
        <p:nvSpPr>
          <p:cNvPr id="192522" name="Text Box 10"/>
          <p:cNvSpPr txBox="1">
            <a:spLocks noChangeArrowheads="1"/>
          </p:cNvSpPr>
          <p:nvPr/>
        </p:nvSpPr>
        <p:spPr bwMode="auto">
          <a:xfrm>
            <a:off x="1219200" y="3048000"/>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2400" dirty="0" smtClean="0"/>
              <a:t>Major </a:t>
            </a:r>
            <a:r>
              <a:rPr lang="it-IT" sz="2400" dirty="0" err="1" smtClean="0"/>
              <a:t>Axis</a:t>
            </a:r>
            <a:endParaRPr lang="en-GB" sz="2400" dirty="0"/>
          </a:p>
        </p:txBody>
      </p:sp>
      <p:sp>
        <p:nvSpPr>
          <p:cNvPr id="192523" name="Text Box 11"/>
          <p:cNvSpPr txBox="1">
            <a:spLocks noChangeArrowheads="1"/>
          </p:cNvSpPr>
          <p:nvPr/>
        </p:nvSpPr>
        <p:spPr bwMode="auto">
          <a:xfrm>
            <a:off x="3886200" y="4876800"/>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2400" dirty="0" smtClean="0"/>
              <a:t>Minor</a:t>
            </a:r>
            <a:br>
              <a:rPr lang="it-IT" sz="2400" dirty="0" smtClean="0"/>
            </a:br>
            <a:r>
              <a:rPr lang="it-IT" sz="2400" dirty="0" err="1" smtClean="0"/>
              <a:t>Axis</a:t>
            </a:r>
            <a:endParaRPr lang="en-GB" sz="2400" dirty="0"/>
          </a:p>
        </p:txBody>
      </p:sp>
      <p:sp>
        <p:nvSpPr>
          <p:cNvPr id="192524" name="Text Box 12"/>
          <p:cNvSpPr txBox="1">
            <a:spLocks noChangeArrowheads="1"/>
          </p:cNvSpPr>
          <p:nvPr/>
        </p:nvSpPr>
        <p:spPr bwMode="auto">
          <a:xfrm>
            <a:off x="971600" y="5943600"/>
            <a:ext cx="7101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buClrTx/>
              <a:buFontTx/>
              <a:buNone/>
            </a:pPr>
            <a:r>
              <a:rPr lang="it-IT" sz="2000" i="1" dirty="0" err="1" smtClean="0"/>
              <a:t>Ellipsoid</a:t>
            </a:r>
            <a:r>
              <a:rPr lang="it-IT" sz="2000" i="1" dirty="0" smtClean="0"/>
              <a:t> = </a:t>
            </a:r>
            <a:r>
              <a:rPr lang="it-IT" sz="2000" i="1" dirty="0" err="1" smtClean="0"/>
              <a:t>solid</a:t>
            </a:r>
            <a:r>
              <a:rPr lang="it-IT" sz="2000" i="1" dirty="0" smtClean="0"/>
              <a:t> </a:t>
            </a:r>
            <a:r>
              <a:rPr lang="it-IT" sz="2000" i="1" dirty="0" err="1" smtClean="0"/>
              <a:t>obtain</a:t>
            </a:r>
            <a:r>
              <a:rPr lang="it-IT" sz="2000" i="1" dirty="0" smtClean="0"/>
              <a:t> by </a:t>
            </a:r>
            <a:r>
              <a:rPr lang="it-IT" sz="2000" i="1" dirty="0" err="1" smtClean="0"/>
              <a:t>rotating</a:t>
            </a:r>
            <a:r>
              <a:rPr lang="it-IT" sz="2000" i="1" dirty="0" smtClean="0"/>
              <a:t> an </a:t>
            </a:r>
            <a:r>
              <a:rPr lang="it-IT" sz="2000" i="1" dirty="0" err="1" smtClean="0"/>
              <a:t>ellipse</a:t>
            </a:r>
            <a:r>
              <a:rPr lang="it-IT" sz="2000" i="1" dirty="0" smtClean="0"/>
              <a:t> </a:t>
            </a:r>
            <a:r>
              <a:rPr lang="it-IT" sz="2000" i="1" dirty="0" err="1" smtClean="0"/>
              <a:t>around</a:t>
            </a:r>
            <a:r>
              <a:rPr lang="it-IT" sz="2000" i="1" dirty="0" smtClean="0"/>
              <a:t> </a:t>
            </a:r>
            <a:r>
              <a:rPr lang="it-IT" sz="2000" i="1" dirty="0" err="1" smtClean="0"/>
              <a:t>its</a:t>
            </a:r>
            <a:r>
              <a:rPr lang="it-IT" sz="2000" i="1" dirty="0" smtClean="0"/>
              <a:t> minor </a:t>
            </a:r>
            <a:r>
              <a:rPr lang="it-IT" sz="2000" i="1" dirty="0" err="1" smtClean="0"/>
              <a:t>axis</a:t>
            </a:r>
            <a:endParaRPr lang="en-GB" sz="2000" i="1" dirty="0"/>
          </a:p>
        </p:txBody>
      </p:sp>
      <p:sp>
        <p:nvSpPr>
          <p:cNvPr id="192525" name="AutoShape 13"/>
          <p:cNvSpPr>
            <a:spLocks/>
          </p:cNvSpPr>
          <p:nvPr/>
        </p:nvSpPr>
        <p:spPr bwMode="auto">
          <a:xfrm>
            <a:off x="4086225" y="3471863"/>
            <a:ext cx="485775" cy="1023937"/>
          </a:xfrm>
          <a:prstGeom prst="leftBrace">
            <a:avLst>
              <a:gd name="adj1" fmla="val 1756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26" name="Text Box 14"/>
          <p:cNvSpPr txBox="1">
            <a:spLocks noChangeArrowheads="1"/>
          </p:cNvSpPr>
          <p:nvPr/>
        </p:nvSpPr>
        <p:spPr bwMode="auto">
          <a:xfrm>
            <a:off x="2286000" y="379095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1800" i="1" dirty="0"/>
              <a:t>b</a:t>
            </a:r>
            <a:r>
              <a:rPr lang="it-IT" sz="1800" dirty="0"/>
              <a:t> </a:t>
            </a:r>
            <a:r>
              <a:rPr lang="it-IT" sz="1800" dirty="0" err="1" smtClean="0"/>
              <a:t>semiaxis</a:t>
            </a:r>
            <a:r>
              <a:rPr lang="it-IT" sz="1800" dirty="0" smtClean="0"/>
              <a:t> minor</a:t>
            </a:r>
            <a:endParaRPr lang="en-GB" sz="1800" i="1" dirty="0"/>
          </a:p>
        </p:txBody>
      </p:sp>
      <p:sp>
        <p:nvSpPr>
          <p:cNvPr id="192527" name="AutoShape 15"/>
          <p:cNvSpPr>
            <a:spLocks/>
          </p:cNvSpPr>
          <p:nvPr/>
        </p:nvSpPr>
        <p:spPr bwMode="auto">
          <a:xfrm rot="-5329282">
            <a:off x="5514182" y="2545556"/>
            <a:ext cx="304800" cy="2074863"/>
          </a:xfrm>
          <a:prstGeom prst="leftBrace">
            <a:avLst>
              <a:gd name="adj1" fmla="val 5672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2528" name="Text Box 16"/>
          <p:cNvSpPr txBox="1">
            <a:spLocks noChangeArrowheads="1"/>
          </p:cNvSpPr>
          <p:nvPr/>
        </p:nvSpPr>
        <p:spPr bwMode="auto">
          <a:xfrm>
            <a:off x="4648200" y="3657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Tx/>
              <a:buFontTx/>
              <a:buNone/>
            </a:pPr>
            <a:r>
              <a:rPr lang="it-IT" sz="1800" i="1" dirty="0"/>
              <a:t>a</a:t>
            </a:r>
            <a:r>
              <a:rPr lang="it-IT" sz="1800" dirty="0"/>
              <a:t> </a:t>
            </a:r>
            <a:r>
              <a:rPr lang="it-IT" sz="1800" dirty="0" err="1"/>
              <a:t>semiaxis</a:t>
            </a:r>
            <a:r>
              <a:rPr lang="it-IT" sz="1800" dirty="0"/>
              <a:t> </a:t>
            </a:r>
            <a:r>
              <a:rPr lang="it-IT" sz="1800" dirty="0" smtClean="0"/>
              <a:t>major</a:t>
            </a:r>
            <a:endParaRPr lang="en-GB" sz="1800" i="1" dirty="0"/>
          </a:p>
        </p:txBody>
      </p:sp>
      <p:sp>
        <p:nvSpPr>
          <p:cNvPr id="192529" name="Text Box 17"/>
          <p:cNvSpPr txBox="1">
            <a:spLocks noChangeArrowheads="1"/>
          </p:cNvSpPr>
          <p:nvPr/>
        </p:nvSpPr>
        <p:spPr bwMode="auto">
          <a:xfrm>
            <a:off x="5334000" y="4686300"/>
            <a:ext cx="22573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FontTx/>
              <a:buNone/>
            </a:pPr>
            <a:r>
              <a:rPr lang="it-IT" sz="1800" i="1" dirty="0"/>
              <a:t>f </a:t>
            </a:r>
            <a:r>
              <a:rPr lang="it-IT" sz="1800" i="1" dirty="0" smtClean="0"/>
              <a:t>(</a:t>
            </a:r>
            <a:r>
              <a:rPr lang="it-IT" sz="1800" i="1" dirty="0" err="1" smtClean="0"/>
              <a:t>flattening</a:t>
            </a:r>
            <a:r>
              <a:rPr lang="it-IT" sz="1800" i="1" dirty="0" smtClean="0"/>
              <a:t>) </a:t>
            </a:r>
            <a:r>
              <a:rPr lang="it-IT" sz="1800" i="1" dirty="0"/>
              <a:t>= (a-b)/a</a:t>
            </a:r>
            <a:endParaRPr lang="en-GB" sz="1800" i="1" dirty="0"/>
          </a:p>
        </p:txBody>
      </p:sp>
    </p:spTree>
    <p:extLst>
      <p:ext uri="{BB962C8B-B14F-4D97-AF65-F5344CB8AC3E}">
        <p14:creationId xmlns:p14="http://schemas.microsoft.com/office/powerpoint/2010/main" val="42081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fade">
                                      <p:cBhvr>
                                        <p:cTn id="7" dur="2000"/>
                                        <p:tgtEl>
                                          <p:spTgt spid="192516"/>
                                        </p:tgtEl>
                                      </p:cBhvr>
                                    </p:animEffect>
                                    <p:anim calcmode="lin" valueType="num">
                                      <p:cBhvr>
                                        <p:cTn id="8" dur="2000" fill="hold"/>
                                        <p:tgtEl>
                                          <p:spTgt spid="192516"/>
                                        </p:tgtEl>
                                        <p:attrNameLst>
                                          <p:attrName>ppt_w</p:attrName>
                                        </p:attrNameLst>
                                      </p:cBhvr>
                                      <p:tavLst>
                                        <p:tav tm="0" fmla="#ppt_w*sin(2.5*pi*$)">
                                          <p:val>
                                            <p:fltVal val="0"/>
                                          </p:val>
                                        </p:tav>
                                        <p:tav tm="100000">
                                          <p:val>
                                            <p:fltVal val="1"/>
                                          </p:val>
                                        </p:tav>
                                      </p:tavLst>
                                    </p:anim>
                                    <p:anim calcmode="lin" valueType="num">
                                      <p:cBhvr>
                                        <p:cTn id="9" dur="2000" fill="hold"/>
                                        <p:tgtEl>
                                          <p:spTgt spid="1925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2524"/>
                                        </p:tgtEl>
                                        <p:attrNameLst>
                                          <p:attrName>style.visibility</p:attrName>
                                        </p:attrNameLst>
                                      </p:cBhvr>
                                      <p:to>
                                        <p:strVal val="visible"/>
                                      </p:to>
                                    </p:set>
                                    <p:anim calcmode="lin" valueType="num">
                                      <p:cBhvr>
                                        <p:cTn id="14" dur="500" fill="hold"/>
                                        <p:tgtEl>
                                          <p:spTgt spid="192524"/>
                                        </p:tgtEl>
                                        <p:attrNameLst>
                                          <p:attrName>ppt_w</p:attrName>
                                        </p:attrNameLst>
                                      </p:cBhvr>
                                      <p:tavLst>
                                        <p:tav tm="0">
                                          <p:val>
                                            <p:fltVal val="0"/>
                                          </p:val>
                                        </p:tav>
                                        <p:tav tm="100000">
                                          <p:val>
                                            <p:strVal val="#ppt_w"/>
                                          </p:val>
                                        </p:tav>
                                      </p:tavLst>
                                    </p:anim>
                                    <p:anim calcmode="lin" valueType="num">
                                      <p:cBhvr>
                                        <p:cTn id="15" dur="500" fill="hold"/>
                                        <p:tgtEl>
                                          <p:spTgt spid="192524"/>
                                        </p:tgtEl>
                                        <p:attrNameLst>
                                          <p:attrName>ppt_h</p:attrName>
                                        </p:attrNameLst>
                                      </p:cBhvr>
                                      <p:tavLst>
                                        <p:tav tm="0">
                                          <p:val>
                                            <p:fltVal val="0"/>
                                          </p:val>
                                        </p:tav>
                                        <p:tav tm="100000">
                                          <p:val>
                                            <p:strVal val="#ppt_h"/>
                                          </p:val>
                                        </p:tav>
                                      </p:tavLst>
                                    </p:anim>
                                    <p:animEffect transition="in" filter="fade">
                                      <p:cBhvr>
                                        <p:cTn id="16" dur="500"/>
                                        <p:tgtEl>
                                          <p:spTgt spid="192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Where</a:t>
            </a:r>
            <a:r>
              <a:rPr lang="it-IT" dirty="0" smtClean="0"/>
              <a:t> are </a:t>
            </a:r>
            <a:r>
              <a:rPr lang="it-IT" dirty="0" err="1" smtClean="0"/>
              <a:t>we</a:t>
            </a:r>
            <a:r>
              <a:rPr lang="it-IT" dirty="0" smtClean="0"/>
              <a:t> </a:t>
            </a:r>
            <a:r>
              <a:rPr lang="it-IT" dirty="0" err="1" smtClean="0"/>
              <a:t>now</a:t>
            </a:r>
            <a:r>
              <a:rPr lang="it-IT" dirty="0" smtClean="0"/>
              <a:t>?</a:t>
            </a:r>
            <a:endParaRPr lang="it-IT" dirty="0"/>
          </a:p>
        </p:txBody>
      </p:sp>
      <p:sp>
        <p:nvSpPr>
          <p:cNvPr id="6" name="Text Box 12"/>
          <p:cNvSpPr txBox="1">
            <a:spLocks noChangeArrowheads="1"/>
          </p:cNvSpPr>
          <p:nvPr/>
        </p:nvSpPr>
        <p:spPr bwMode="auto">
          <a:xfrm>
            <a:off x="343777" y="6093296"/>
            <a:ext cx="84249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it-IT" sz="1800" i="1" dirty="0" err="1" smtClean="0"/>
              <a:t>University</a:t>
            </a:r>
            <a:r>
              <a:rPr lang="it-IT" sz="1800" i="1" dirty="0" smtClean="0"/>
              <a:t> of Trieste, </a:t>
            </a:r>
            <a:r>
              <a:rPr lang="it-IT" sz="1800" i="1" dirty="0" err="1" smtClean="0"/>
              <a:t>P.le</a:t>
            </a:r>
            <a:r>
              <a:rPr lang="it-IT" sz="1800" i="1" dirty="0" smtClean="0"/>
              <a:t> Europa, 1 34127 Trieste, </a:t>
            </a:r>
            <a:r>
              <a:rPr lang="it-IT" sz="1800" i="1" dirty="0" err="1" smtClean="0"/>
              <a:t>Italy</a:t>
            </a:r>
            <a:r>
              <a:rPr lang="it-IT" sz="1800" i="1" dirty="0" smtClean="0"/>
              <a:t>, «A» Building, Room N. </a:t>
            </a:r>
            <a:br>
              <a:rPr lang="it-IT" sz="1800" i="1" dirty="0" smtClean="0"/>
            </a:br>
            <a:r>
              <a:rPr lang="it-IT" sz="1800" b="1" i="1" dirty="0" smtClean="0"/>
              <a:t>N 45° 39’ 32,9’’; E 13° 47’ 36,1’’</a:t>
            </a:r>
            <a:endParaRPr lang="en-GB" sz="1800" b="1" i="1" dirty="0"/>
          </a:p>
        </p:txBody>
      </p:sp>
      <p:sp>
        <p:nvSpPr>
          <p:cNvPr id="7" name="Ovale 6"/>
          <p:cNvSpPr/>
          <p:nvPr/>
        </p:nvSpPr>
        <p:spPr>
          <a:xfrm>
            <a:off x="2771800" y="6120680"/>
            <a:ext cx="4012232" cy="6926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4 8"/>
          <p:cNvCxnSpPr/>
          <p:nvPr/>
        </p:nvCxnSpPr>
        <p:spPr>
          <a:xfrm rot="16200000" flipH="1">
            <a:off x="5220072" y="2636912"/>
            <a:ext cx="3240360" cy="1656184"/>
          </a:xfrm>
          <a:prstGeom prst="bentConnector3">
            <a:avLst>
              <a:gd name="adj1" fmla="val -24009"/>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b="13692"/>
          <a:stretch/>
        </p:blipFill>
        <p:spPr>
          <a:xfrm>
            <a:off x="2034480" y="1628800"/>
            <a:ext cx="5057800" cy="4365293"/>
          </a:xfrm>
          <a:prstGeom prst="rect">
            <a:avLst/>
          </a:prstGeom>
        </p:spPr>
      </p:pic>
      <p:sp>
        <p:nvSpPr>
          <p:cNvPr id="5" name="Ovale 4"/>
          <p:cNvSpPr/>
          <p:nvPr/>
        </p:nvSpPr>
        <p:spPr>
          <a:xfrm>
            <a:off x="2987824" y="1412776"/>
            <a:ext cx="302433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4 12"/>
          <p:cNvCxnSpPr>
            <a:endCxn id="7" idx="6"/>
          </p:cNvCxnSpPr>
          <p:nvPr/>
        </p:nvCxnSpPr>
        <p:spPr>
          <a:xfrm rot="5400000">
            <a:off x="6537872" y="5331344"/>
            <a:ext cx="1381844" cy="889524"/>
          </a:xfrm>
          <a:prstGeom prst="bentConnector2">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2347" y="304800"/>
            <a:ext cx="7772400" cy="1143000"/>
          </a:xfrm>
        </p:spPr>
        <p:txBody>
          <a:bodyPr>
            <a:normAutofit fontScale="90000"/>
          </a:bodyPr>
          <a:lstStyle/>
          <a:p>
            <a:pPr algn="l"/>
            <a:r>
              <a:rPr lang="it-IT" sz="2800" dirty="0" smtClean="0"/>
              <a:t>The </a:t>
            </a:r>
            <a:r>
              <a:rPr lang="it-IT" sz="2800" dirty="0" err="1" smtClean="0"/>
              <a:t>geospatial</a:t>
            </a:r>
            <a:r>
              <a:rPr lang="it-IT" sz="2800" dirty="0" smtClean="0"/>
              <a:t> </a:t>
            </a:r>
            <a:r>
              <a:rPr lang="it-IT" sz="2800" dirty="0" err="1" smtClean="0"/>
              <a:t>technologies</a:t>
            </a:r>
            <a:r>
              <a:rPr lang="it-IT" sz="2800" dirty="0" smtClean="0"/>
              <a:t/>
            </a:r>
            <a:br>
              <a:rPr lang="it-IT" sz="2800" dirty="0" smtClean="0"/>
            </a:br>
            <a:r>
              <a:rPr lang="it-IT" sz="2800" dirty="0" smtClean="0"/>
              <a:t/>
            </a:r>
            <a:br>
              <a:rPr lang="it-IT" sz="2800" dirty="0" smtClean="0"/>
            </a:br>
            <a:endParaRPr lang="it-IT" sz="2800" dirty="0"/>
          </a:p>
        </p:txBody>
      </p:sp>
      <p:sp>
        <p:nvSpPr>
          <p:cNvPr id="5" name="Segnaposto contenuto 4"/>
          <p:cNvSpPr>
            <a:spLocks noGrp="1"/>
          </p:cNvSpPr>
          <p:nvPr>
            <p:ph sz="half" idx="2"/>
          </p:nvPr>
        </p:nvSpPr>
        <p:spPr>
          <a:xfrm>
            <a:off x="251520" y="908720"/>
            <a:ext cx="3672408" cy="5904656"/>
          </a:xfrm>
        </p:spPr>
        <p:txBody>
          <a:bodyPr>
            <a:normAutofit fontScale="70000" lnSpcReduction="20000"/>
          </a:bodyPr>
          <a:lstStyle/>
          <a:p>
            <a:pPr>
              <a:lnSpc>
                <a:spcPct val="90000"/>
              </a:lnSpc>
              <a:buFont typeface="Monotype Sorts" pitchFamily="2" charset="2"/>
              <a:buChar char="è"/>
            </a:pPr>
            <a:r>
              <a:rPr lang="it-IT" sz="2800" dirty="0" smtClean="0"/>
              <a:t>GNSS (Global </a:t>
            </a:r>
            <a:r>
              <a:rPr lang="it-IT" sz="2800" dirty="0" err="1" smtClean="0"/>
              <a:t>Navigation</a:t>
            </a:r>
            <a:r>
              <a:rPr lang="it-IT" sz="2800" dirty="0" smtClean="0"/>
              <a:t> Satellite System). </a:t>
            </a:r>
            <a:br>
              <a:rPr lang="it-IT" sz="2800" dirty="0" smtClean="0"/>
            </a:br>
            <a:r>
              <a:rPr lang="it-IT" sz="2800" dirty="0" smtClean="0"/>
              <a:t>GPS = </a:t>
            </a:r>
            <a:r>
              <a:rPr lang="it-IT" sz="2800" i="1" dirty="0" smtClean="0"/>
              <a:t>Global </a:t>
            </a:r>
            <a:r>
              <a:rPr lang="it-IT" sz="2800" i="1" dirty="0" err="1" smtClean="0"/>
              <a:t>Positioning</a:t>
            </a:r>
            <a:r>
              <a:rPr lang="it-IT" sz="2800" i="1" dirty="0" smtClean="0"/>
              <a:t> System:</a:t>
            </a:r>
          </a:p>
          <a:p>
            <a:pPr lvl="1">
              <a:lnSpc>
                <a:spcPct val="90000"/>
              </a:lnSpc>
              <a:buFont typeface="Monotype Sorts" pitchFamily="2" charset="2"/>
              <a:buChar char="è"/>
            </a:pPr>
            <a:r>
              <a:rPr lang="it-IT" sz="2200" dirty="0" err="1" smtClean="0">
                <a:solidFill>
                  <a:srgbClr val="000000"/>
                </a:solidFill>
              </a:rPr>
              <a:t>Satellites</a:t>
            </a:r>
            <a:r>
              <a:rPr lang="it-IT" sz="2200" dirty="0" smtClean="0">
                <a:solidFill>
                  <a:srgbClr val="000000"/>
                </a:solidFill>
              </a:rPr>
              <a:t> to </a:t>
            </a:r>
            <a:r>
              <a:rPr lang="it-IT" sz="2200" dirty="0" err="1" smtClean="0">
                <a:solidFill>
                  <a:srgbClr val="000000"/>
                </a:solidFill>
              </a:rPr>
              <a:t>determine</a:t>
            </a:r>
            <a:r>
              <a:rPr lang="it-IT" sz="2200" dirty="0" smtClean="0">
                <a:solidFill>
                  <a:srgbClr val="000000"/>
                </a:solidFill>
              </a:rPr>
              <a:t> position on Earth (=</a:t>
            </a:r>
            <a:r>
              <a:rPr lang="it-IT" sz="2200" dirty="0" err="1" smtClean="0">
                <a:solidFill>
                  <a:srgbClr val="000000"/>
                </a:solidFill>
              </a:rPr>
              <a:t>coordinates</a:t>
            </a:r>
            <a:r>
              <a:rPr lang="it-IT" sz="2200" dirty="0" smtClean="0">
                <a:solidFill>
                  <a:srgbClr val="000000"/>
                </a:solidFill>
              </a:rPr>
              <a:t>)</a:t>
            </a:r>
          </a:p>
          <a:p>
            <a:pPr lvl="1">
              <a:lnSpc>
                <a:spcPct val="90000"/>
              </a:lnSpc>
              <a:buFont typeface="Monotype Sorts" pitchFamily="2" charset="2"/>
              <a:buChar char="è"/>
            </a:pPr>
            <a:r>
              <a:rPr lang="it-IT" sz="2200" dirty="0" err="1" smtClean="0">
                <a:solidFill>
                  <a:srgbClr val="000000"/>
                </a:solidFill>
              </a:rPr>
              <a:t>Constellation</a:t>
            </a:r>
            <a:r>
              <a:rPr lang="it-IT" sz="2200" dirty="0" smtClean="0">
                <a:solidFill>
                  <a:srgbClr val="000000"/>
                </a:solidFill>
              </a:rPr>
              <a:t> of </a:t>
            </a:r>
            <a:r>
              <a:rPr lang="it-IT" sz="2200" dirty="0" err="1" smtClean="0">
                <a:solidFill>
                  <a:srgbClr val="000000"/>
                </a:solidFill>
              </a:rPr>
              <a:t>satellites</a:t>
            </a:r>
            <a:r>
              <a:rPr lang="it-IT" sz="2200" dirty="0" smtClean="0">
                <a:solidFill>
                  <a:srgbClr val="000000"/>
                </a:solidFill>
              </a:rPr>
              <a:t> in </a:t>
            </a:r>
            <a:r>
              <a:rPr lang="it-IT" sz="2200" dirty="0" err="1" smtClean="0">
                <a:solidFill>
                  <a:srgbClr val="000000"/>
                </a:solidFill>
              </a:rPr>
              <a:t>orbit</a:t>
            </a:r>
            <a:r>
              <a:rPr lang="it-IT" sz="2200" dirty="0" smtClean="0">
                <a:solidFill>
                  <a:srgbClr val="000000"/>
                </a:solidFill>
              </a:rPr>
              <a:t> </a:t>
            </a:r>
            <a:r>
              <a:rPr lang="it-IT" sz="2200" dirty="0" err="1" smtClean="0">
                <a:solidFill>
                  <a:srgbClr val="000000"/>
                </a:solidFill>
              </a:rPr>
              <a:t>arount</a:t>
            </a:r>
            <a:r>
              <a:rPr lang="it-IT" sz="2200" dirty="0" smtClean="0">
                <a:solidFill>
                  <a:srgbClr val="000000"/>
                </a:solidFill>
              </a:rPr>
              <a:t> the Earth </a:t>
            </a:r>
            <a:r>
              <a:rPr lang="it-IT" sz="2200" dirty="0" err="1" smtClean="0">
                <a:solidFill>
                  <a:srgbClr val="000000"/>
                </a:solidFill>
              </a:rPr>
              <a:t>broadcasting</a:t>
            </a:r>
            <a:r>
              <a:rPr lang="it-IT" sz="2200" dirty="0" smtClean="0">
                <a:solidFill>
                  <a:srgbClr val="000000"/>
                </a:solidFill>
              </a:rPr>
              <a:t> </a:t>
            </a:r>
            <a:r>
              <a:rPr lang="it-IT" sz="2200" dirty="0" err="1" smtClean="0">
                <a:solidFill>
                  <a:srgbClr val="000000"/>
                </a:solidFill>
              </a:rPr>
              <a:t>their</a:t>
            </a:r>
            <a:r>
              <a:rPr lang="it-IT" sz="2200" dirty="0" smtClean="0">
                <a:solidFill>
                  <a:srgbClr val="000000"/>
                </a:solidFill>
              </a:rPr>
              <a:t> position</a:t>
            </a:r>
          </a:p>
          <a:p>
            <a:pPr lvl="1">
              <a:lnSpc>
                <a:spcPct val="90000"/>
              </a:lnSpc>
              <a:buFont typeface="Monotype Sorts" pitchFamily="2" charset="2"/>
              <a:buChar char="è"/>
            </a:pPr>
            <a:r>
              <a:rPr lang="it-IT" sz="2200" dirty="0" smtClean="0">
                <a:solidFill>
                  <a:srgbClr val="000000"/>
                </a:solidFill>
              </a:rPr>
              <a:t>4 </a:t>
            </a:r>
            <a:r>
              <a:rPr lang="it-IT" sz="2200" dirty="0" err="1" smtClean="0">
                <a:solidFill>
                  <a:srgbClr val="000000"/>
                </a:solidFill>
              </a:rPr>
              <a:t>satellites</a:t>
            </a:r>
            <a:r>
              <a:rPr lang="it-IT" sz="2200" dirty="0" smtClean="0">
                <a:solidFill>
                  <a:srgbClr val="000000"/>
                </a:solidFill>
              </a:rPr>
              <a:t> to </a:t>
            </a:r>
            <a:r>
              <a:rPr lang="it-IT" sz="2200" dirty="0" err="1" smtClean="0">
                <a:solidFill>
                  <a:srgbClr val="000000"/>
                </a:solidFill>
              </a:rPr>
              <a:t>determine</a:t>
            </a:r>
            <a:r>
              <a:rPr lang="it-IT" sz="2200" dirty="0" smtClean="0">
                <a:solidFill>
                  <a:srgbClr val="000000"/>
                </a:solidFill>
              </a:rPr>
              <a:t> positions of </a:t>
            </a:r>
            <a:r>
              <a:rPr lang="it-IT" sz="2200" dirty="0" err="1" smtClean="0">
                <a:solidFill>
                  <a:srgbClr val="000000"/>
                </a:solidFill>
              </a:rPr>
              <a:t>receivers</a:t>
            </a:r>
            <a:endParaRPr lang="it-IT" sz="2200" dirty="0" smtClean="0">
              <a:solidFill>
                <a:srgbClr val="000000"/>
              </a:solidFill>
            </a:endParaRPr>
          </a:p>
          <a:p>
            <a:pPr>
              <a:lnSpc>
                <a:spcPct val="90000"/>
              </a:lnSpc>
              <a:buFont typeface="Monotype Sorts" pitchFamily="2" charset="2"/>
              <a:buChar char="è"/>
            </a:pPr>
            <a:r>
              <a:rPr lang="it-IT" sz="2800" i="1" dirty="0" smtClean="0"/>
              <a:t>Remote </a:t>
            </a:r>
            <a:r>
              <a:rPr lang="it-IT" sz="2800" i="1" dirty="0" err="1" smtClean="0"/>
              <a:t>Sensing</a:t>
            </a:r>
            <a:r>
              <a:rPr lang="it-IT" sz="2800" i="1" dirty="0" smtClean="0"/>
              <a:t>:</a:t>
            </a:r>
          </a:p>
          <a:p>
            <a:pPr>
              <a:lnSpc>
                <a:spcPct val="80000"/>
              </a:lnSpc>
              <a:buFont typeface="Monotype Sorts" pitchFamily="2" charset="2"/>
              <a:buChar char="è"/>
            </a:pPr>
            <a:r>
              <a:rPr lang="en-GB" altLang="it-IT" sz="2000" dirty="0"/>
              <a:t>Remote sensing: the science (the set of knowledge and technologies) for  acquiring information concerning the Earth’s surface and its environment without being in direct contact with it). </a:t>
            </a:r>
          </a:p>
          <a:p>
            <a:pPr>
              <a:lnSpc>
                <a:spcPct val="80000"/>
              </a:lnSpc>
              <a:buFont typeface="Monotype Sorts" pitchFamily="2" charset="2"/>
              <a:buChar char="è"/>
            </a:pPr>
            <a:r>
              <a:rPr lang="en-GB" altLang="it-IT" sz="2000" dirty="0"/>
              <a:t>It is referred to the process of data </a:t>
            </a:r>
            <a:r>
              <a:rPr lang="en-GB" altLang="it-IT" sz="2000" dirty="0" err="1"/>
              <a:t>collecction</a:t>
            </a:r>
            <a:r>
              <a:rPr lang="en-GB" altLang="it-IT" sz="2000" dirty="0"/>
              <a:t> by means of sensing and registering the electromagnetic energy, usually using aircraft and satellite mounted sensors. </a:t>
            </a:r>
          </a:p>
          <a:p>
            <a:pPr>
              <a:lnSpc>
                <a:spcPct val="80000"/>
              </a:lnSpc>
              <a:buFont typeface="Monotype Sorts" pitchFamily="2" charset="2"/>
              <a:buChar char="è"/>
            </a:pPr>
            <a:r>
              <a:rPr lang="en-GB" altLang="it-IT" sz="2000" dirty="0"/>
              <a:t>When sensors are mounted on satellites, signals are transmitted to receiver stations on Earth where they are transformed in digital images.</a:t>
            </a:r>
          </a:p>
          <a:p>
            <a:pPr>
              <a:lnSpc>
                <a:spcPct val="80000"/>
              </a:lnSpc>
              <a:buFont typeface="Monotype Sorts" pitchFamily="2" charset="2"/>
              <a:buChar char="è"/>
            </a:pPr>
            <a:r>
              <a:rPr lang="en-GB" altLang="it-IT" sz="2000" dirty="0"/>
              <a:t>Main satellite images: </a:t>
            </a:r>
            <a:r>
              <a:rPr lang="en-GB" altLang="it-IT" sz="2000" dirty="0" err="1"/>
              <a:t>Ikonos</a:t>
            </a:r>
            <a:r>
              <a:rPr lang="en-GB" altLang="it-IT" sz="2000" dirty="0"/>
              <a:t>, Landsat</a:t>
            </a:r>
          </a:p>
          <a:p>
            <a:pPr marL="0" indent="0">
              <a:lnSpc>
                <a:spcPct val="90000"/>
              </a:lnSpc>
              <a:buNone/>
            </a:pPr>
            <a:endParaRPr lang="it-IT" sz="2200" dirty="0">
              <a:solidFill>
                <a:srgbClr val="000000"/>
              </a:solidFill>
            </a:endParaRPr>
          </a:p>
          <a:p>
            <a:endParaRPr lang="it-IT" dirty="0"/>
          </a:p>
        </p:txBody>
      </p:sp>
      <p:sp>
        <p:nvSpPr>
          <p:cNvPr id="10" name="Segnaposto contenuto 9"/>
          <p:cNvSpPr>
            <a:spLocks noGrp="1"/>
          </p:cNvSpPr>
          <p:nvPr>
            <p:ph sz="quarter" idx="4"/>
          </p:nvPr>
        </p:nvSpPr>
        <p:spPr/>
        <p:txBody>
          <a:bodyPr/>
          <a:lstStyle/>
          <a:p>
            <a:endParaRPr lang="it-IT" dirty="0"/>
          </a:p>
        </p:txBody>
      </p:sp>
      <p:pic>
        <p:nvPicPr>
          <p:cNvPr id="11" name="Picture 3" descr="figure02_g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2575" y="486142"/>
            <a:ext cx="2304256" cy="15985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figure04_g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1563" y="2348880"/>
            <a:ext cx="2504131" cy="20787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618" y="4903898"/>
            <a:ext cx="2497606" cy="183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856372" y="3689739"/>
            <a:ext cx="2316950" cy="2948225"/>
          </a:xfrm>
          <a:prstGeom prst="rect">
            <a:avLst/>
          </a:prstGeo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6" name="Picture 3" descr="figure01_gp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79" t="8546" r="12200" b="10857"/>
          <a:stretch/>
        </p:blipFill>
        <p:spPr bwMode="auto">
          <a:xfrm>
            <a:off x="7380312" y="409951"/>
            <a:ext cx="1581174" cy="1750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9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p:cTn id="3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p:cTn id="44"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5">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200" dirty="0"/>
              <a:t>The </a:t>
            </a:r>
            <a:r>
              <a:rPr lang="it-IT" sz="3200" dirty="0" err="1"/>
              <a:t>geospatial</a:t>
            </a:r>
            <a:r>
              <a:rPr lang="it-IT" sz="3200" dirty="0"/>
              <a:t> </a:t>
            </a:r>
            <a:r>
              <a:rPr lang="it-IT" sz="3200" dirty="0" err="1"/>
              <a:t>technologies</a:t>
            </a:r>
            <a:r>
              <a:rPr lang="it-IT" sz="3200" dirty="0"/>
              <a:t/>
            </a:r>
            <a:br>
              <a:rPr lang="it-IT" sz="3200" dirty="0"/>
            </a:br>
            <a:r>
              <a:rPr lang="it-IT" sz="3200" dirty="0"/>
              <a:t/>
            </a:r>
            <a:br>
              <a:rPr lang="it-IT" sz="3200" dirty="0"/>
            </a:br>
            <a:endParaRPr lang="it-IT" sz="3200" dirty="0"/>
          </a:p>
        </p:txBody>
      </p:sp>
      <p:sp>
        <p:nvSpPr>
          <p:cNvPr id="5" name="Segnaposto contenuto 4"/>
          <p:cNvSpPr>
            <a:spLocks noGrp="1"/>
          </p:cNvSpPr>
          <p:nvPr>
            <p:ph sz="half" idx="2"/>
          </p:nvPr>
        </p:nvSpPr>
        <p:spPr>
          <a:xfrm>
            <a:off x="251520" y="764704"/>
            <a:ext cx="5688632" cy="6048672"/>
          </a:xfrm>
        </p:spPr>
        <p:txBody>
          <a:bodyPr>
            <a:normAutofit lnSpcReduction="10000"/>
          </a:bodyPr>
          <a:lstStyle/>
          <a:p>
            <a:pPr>
              <a:lnSpc>
                <a:spcPct val="90000"/>
              </a:lnSpc>
            </a:pPr>
            <a:r>
              <a:rPr lang="en-GB" altLang="it-IT" dirty="0"/>
              <a:t>A GIS is a an information system that allow:</a:t>
            </a:r>
          </a:p>
          <a:p>
            <a:pPr lvl="1">
              <a:lnSpc>
                <a:spcPct val="90000"/>
              </a:lnSpc>
            </a:pPr>
            <a:r>
              <a:rPr lang="en-GB" altLang="it-IT" dirty="0"/>
              <a:t>collecting;</a:t>
            </a:r>
          </a:p>
          <a:p>
            <a:pPr lvl="1">
              <a:lnSpc>
                <a:spcPct val="90000"/>
              </a:lnSpc>
            </a:pPr>
            <a:r>
              <a:rPr lang="en-GB" altLang="it-IT" dirty="0"/>
              <a:t>modelling;</a:t>
            </a:r>
          </a:p>
          <a:p>
            <a:pPr lvl="1">
              <a:lnSpc>
                <a:spcPct val="90000"/>
              </a:lnSpc>
            </a:pPr>
            <a:r>
              <a:rPr lang="en-GB" altLang="it-IT" dirty="0"/>
              <a:t>handling;</a:t>
            </a:r>
          </a:p>
          <a:p>
            <a:pPr lvl="1">
              <a:lnSpc>
                <a:spcPct val="90000"/>
              </a:lnSpc>
            </a:pPr>
            <a:r>
              <a:rPr lang="en-GB" altLang="it-IT" dirty="0"/>
              <a:t>retrieval;</a:t>
            </a:r>
          </a:p>
          <a:p>
            <a:pPr lvl="1">
              <a:lnSpc>
                <a:spcPct val="90000"/>
              </a:lnSpc>
            </a:pPr>
            <a:r>
              <a:rPr lang="en-GB" altLang="it-IT" dirty="0"/>
              <a:t>analysis </a:t>
            </a:r>
            <a:br>
              <a:rPr lang="en-GB" altLang="it-IT" dirty="0"/>
            </a:br>
            <a:r>
              <a:rPr lang="en-GB" altLang="it-IT" dirty="0"/>
              <a:t>of geographically referred data (</a:t>
            </a:r>
            <a:r>
              <a:rPr lang="en-GB" altLang="it-IT" dirty="0" err="1"/>
              <a:t>georeferenced</a:t>
            </a:r>
            <a:r>
              <a:rPr lang="en-GB" altLang="it-IT" dirty="0"/>
              <a:t>)</a:t>
            </a:r>
          </a:p>
          <a:p>
            <a:r>
              <a:rPr lang="it-IT" altLang="zh-CN" dirty="0" smtClean="0">
                <a:ea typeface="宋体" pitchFamily="2" charset="-122"/>
              </a:rPr>
              <a:t>GIS:</a:t>
            </a:r>
          </a:p>
          <a:p>
            <a:pPr lvl="1"/>
            <a:r>
              <a:rPr lang="it-IT" altLang="zh-CN" dirty="0" err="1" smtClean="0">
                <a:ea typeface="宋体" pitchFamily="2" charset="-122"/>
              </a:rPr>
              <a:t>Organizes</a:t>
            </a:r>
            <a:r>
              <a:rPr lang="it-IT" altLang="zh-CN" dirty="0" smtClean="0">
                <a:ea typeface="宋体" pitchFamily="2" charset="-122"/>
              </a:rPr>
              <a:t> </a:t>
            </a:r>
            <a:r>
              <a:rPr lang="it-IT" altLang="zh-CN" dirty="0" err="1" smtClean="0">
                <a:ea typeface="宋体" pitchFamily="2" charset="-122"/>
              </a:rPr>
              <a:t>geographical</a:t>
            </a:r>
            <a:r>
              <a:rPr lang="it-IT" altLang="zh-CN" dirty="0" smtClean="0">
                <a:ea typeface="宋体" pitchFamily="2" charset="-122"/>
              </a:rPr>
              <a:t> information in </a:t>
            </a:r>
            <a:r>
              <a:rPr lang="it-IT" altLang="zh-CN" dirty="0" err="1" smtClean="0">
                <a:ea typeface="宋体" pitchFamily="2" charset="-122"/>
              </a:rPr>
              <a:t>different</a:t>
            </a:r>
            <a:r>
              <a:rPr lang="it-IT" altLang="zh-CN" dirty="0" smtClean="0">
                <a:ea typeface="宋体" pitchFamily="2" charset="-122"/>
              </a:rPr>
              <a:t> </a:t>
            </a:r>
            <a:r>
              <a:rPr lang="it-IT" altLang="zh-CN" dirty="0" err="1" smtClean="0">
                <a:ea typeface="宋体" pitchFamily="2" charset="-122"/>
              </a:rPr>
              <a:t>themes</a:t>
            </a:r>
            <a:r>
              <a:rPr lang="it-IT" altLang="zh-CN" dirty="0" smtClean="0">
                <a:ea typeface="宋体" pitchFamily="2" charset="-122"/>
              </a:rPr>
              <a:t> (</a:t>
            </a:r>
            <a:r>
              <a:rPr lang="it-IT" altLang="zh-CN" b="1" dirty="0" err="1" smtClean="0">
                <a:ea typeface="宋体" pitchFamily="2" charset="-122"/>
              </a:rPr>
              <a:t>points</a:t>
            </a:r>
            <a:r>
              <a:rPr lang="it-IT" altLang="zh-CN" b="1" dirty="0" smtClean="0">
                <a:ea typeface="宋体" pitchFamily="2" charset="-122"/>
              </a:rPr>
              <a:t>, </a:t>
            </a:r>
            <a:r>
              <a:rPr lang="it-IT" altLang="zh-CN" b="1" dirty="0" err="1" smtClean="0">
                <a:ea typeface="宋体" pitchFamily="2" charset="-122"/>
              </a:rPr>
              <a:t>lines</a:t>
            </a:r>
            <a:r>
              <a:rPr lang="it-IT" altLang="zh-CN" b="1" dirty="0" smtClean="0">
                <a:ea typeface="宋体" pitchFamily="2" charset="-122"/>
              </a:rPr>
              <a:t> </a:t>
            </a:r>
            <a:r>
              <a:rPr lang="it-IT" altLang="zh-CN" dirty="0" smtClean="0">
                <a:ea typeface="宋体" pitchFamily="2" charset="-122"/>
              </a:rPr>
              <a:t>or </a:t>
            </a:r>
            <a:r>
              <a:rPr lang="it-IT" altLang="zh-CN" b="1" dirty="0" err="1" smtClean="0">
                <a:ea typeface="宋体" pitchFamily="2" charset="-122"/>
              </a:rPr>
              <a:t>areas</a:t>
            </a:r>
            <a:r>
              <a:rPr lang="it-IT" altLang="zh-CN" dirty="0" smtClean="0">
                <a:ea typeface="宋体" pitchFamily="2" charset="-122"/>
              </a:rPr>
              <a:t>);</a:t>
            </a:r>
            <a:endParaRPr lang="it-IT" altLang="zh-CN" dirty="0">
              <a:ea typeface="宋体" pitchFamily="2" charset="-122"/>
            </a:endParaRPr>
          </a:p>
          <a:p>
            <a:pPr lvl="1"/>
            <a:r>
              <a:rPr lang="it-IT" altLang="zh-CN" dirty="0" smtClean="0">
                <a:ea typeface="宋体" pitchFamily="2" charset="-122"/>
              </a:rPr>
              <a:t>Link </a:t>
            </a:r>
            <a:r>
              <a:rPr lang="it-IT" altLang="zh-CN" dirty="0" err="1" smtClean="0">
                <a:ea typeface="宋体" pitchFamily="2" charset="-122"/>
              </a:rPr>
              <a:t>each</a:t>
            </a:r>
            <a:r>
              <a:rPr lang="it-IT" altLang="zh-CN" dirty="0" smtClean="0">
                <a:ea typeface="宋体" pitchFamily="2" charset="-122"/>
              </a:rPr>
              <a:t> </a:t>
            </a:r>
            <a:r>
              <a:rPr lang="it-IT" altLang="zh-CN" dirty="0" err="1" smtClean="0">
                <a:ea typeface="宋体" pitchFamily="2" charset="-122"/>
              </a:rPr>
              <a:t>geographic</a:t>
            </a:r>
            <a:r>
              <a:rPr lang="it-IT" altLang="zh-CN" dirty="0" smtClean="0">
                <a:ea typeface="宋体" pitchFamily="2" charset="-122"/>
              </a:rPr>
              <a:t> </a:t>
            </a:r>
            <a:r>
              <a:rPr lang="it-IT" altLang="zh-CN" dirty="0" err="1" smtClean="0">
                <a:ea typeface="宋体" pitchFamily="2" charset="-122"/>
              </a:rPr>
              <a:t>element</a:t>
            </a:r>
            <a:r>
              <a:rPr lang="it-IT" altLang="zh-CN" dirty="0" smtClean="0">
                <a:ea typeface="宋体" pitchFamily="2" charset="-122"/>
              </a:rPr>
              <a:t> with </a:t>
            </a:r>
            <a:r>
              <a:rPr lang="it-IT" altLang="zh-CN" b="1" dirty="0" smtClean="0">
                <a:ea typeface="宋体" pitchFamily="2" charset="-122"/>
              </a:rPr>
              <a:t>information</a:t>
            </a:r>
            <a:br>
              <a:rPr lang="it-IT" altLang="zh-CN" b="1" dirty="0" smtClean="0">
                <a:ea typeface="宋体" pitchFamily="2" charset="-122"/>
              </a:rPr>
            </a:br>
            <a:r>
              <a:rPr lang="it-IT" altLang="zh-CN" dirty="0" smtClean="0">
                <a:ea typeface="宋体" pitchFamily="2" charset="-122"/>
              </a:rPr>
              <a:t>(</a:t>
            </a:r>
            <a:r>
              <a:rPr lang="it-IT" altLang="zh-CN" b="1" dirty="0" err="1">
                <a:ea typeface="宋体" pitchFamily="2" charset="-122"/>
              </a:rPr>
              <a:t>attribute</a:t>
            </a:r>
            <a:r>
              <a:rPr lang="it-IT" altLang="zh-CN" b="1" dirty="0">
                <a:ea typeface="宋体" pitchFamily="2" charset="-122"/>
              </a:rPr>
              <a:t> </a:t>
            </a:r>
            <a:r>
              <a:rPr lang="it-IT" altLang="zh-CN" dirty="0" smtClean="0">
                <a:ea typeface="宋体" pitchFamily="2" charset="-122"/>
              </a:rPr>
              <a:t>data) on the </a:t>
            </a:r>
            <a:r>
              <a:rPr lang="it-IT" altLang="zh-CN" dirty="0" err="1" smtClean="0">
                <a:ea typeface="宋体" pitchFamily="2" charset="-122"/>
              </a:rPr>
              <a:t>characters</a:t>
            </a:r>
            <a:r>
              <a:rPr lang="it-IT" altLang="zh-CN" dirty="0" smtClean="0">
                <a:ea typeface="宋体" pitchFamily="2" charset="-122"/>
              </a:rPr>
              <a:t> </a:t>
            </a:r>
            <a:br>
              <a:rPr lang="it-IT" altLang="zh-CN" dirty="0" smtClean="0">
                <a:ea typeface="宋体" pitchFamily="2" charset="-122"/>
              </a:rPr>
            </a:br>
            <a:r>
              <a:rPr lang="it-IT" altLang="zh-CN" dirty="0" smtClean="0">
                <a:ea typeface="宋体" pitchFamily="2" charset="-122"/>
              </a:rPr>
              <a:t>of the </a:t>
            </a:r>
            <a:r>
              <a:rPr lang="it-IT" altLang="zh-CN" dirty="0" err="1" smtClean="0">
                <a:ea typeface="宋体" pitchFamily="2" charset="-122"/>
              </a:rPr>
              <a:t>element</a:t>
            </a:r>
            <a:r>
              <a:rPr lang="it-IT" altLang="zh-CN" dirty="0" smtClean="0">
                <a:ea typeface="宋体" pitchFamily="2" charset="-122"/>
              </a:rPr>
              <a:t> and </a:t>
            </a:r>
            <a:r>
              <a:rPr lang="it-IT" altLang="zh-CN" dirty="0" err="1" smtClean="0">
                <a:ea typeface="宋体" pitchFamily="2" charset="-122"/>
              </a:rPr>
              <a:t>its</a:t>
            </a:r>
            <a:r>
              <a:rPr lang="it-IT" altLang="zh-CN" dirty="0" smtClean="0">
                <a:ea typeface="宋体" pitchFamily="2" charset="-122"/>
              </a:rPr>
              <a:t> </a:t>
            </a:r>
            <a:r>
              <a:rPr lang="it-IT" altLang="zh-CN" dirty="0" err="1" smtClean="0">
                <a:ea typeface="宋体" pitchFamily="2" charset="-122"/>
              </a:rPr>
              <a:t>geographical</a:t>
            </a:r>
            <a:r>
              <a:rPr lang="it-IT" altLang="zh-CN" dirty="0" smtClean="0">
                <a:ea typeface="宋体" pitchFamily="2" charset="-122"/>
              </a:rPr>
              <a:t> position (</a:t>
            </a:r>
            <a:r>
              <a:rPr lang="it-IT" altLang="zh-CN" dirty="0">
                <a:ea typeface="宋体" pitchFamily="2" charset="-122"/>
              </a:rPr>
              <a:t>in </a:t>
            </a:r>
            <a:r>
              <a:rPr lang="it-IT" altLang="zh-CN" b="1" dirty="0" err="1" smtClean="0">
                <a:ea typeface="宋体" pitchFamily="2" charset="-122"/>
              </a:rPr>
              <a:t>coordinates</a:t>
            </a:r>
            <a:r>
              <a:rPr lang="it-IT" altLang="zh-CN" dirty="0" smtClean="0">
                <a:ea typeface="宋体" pitchFamily="2" charset="-122"/>
              </a:rPr>
              <a:t>)</a:t>
            </a:r>
          </a:p>
          <a:p>
            <a:pPr lvl="1"/>
            <a:r>
              <a:rPr lang="it-IT" altLang="zh-CN" dirty="0" err="1" smtClean="0">
                <a:ea typeface="宋体" pitchFamily="2" charset="-122"/>
              </a:rPr>
              <a:t>Allows</a:t>
            </a:r>
            <a:r>
              <a:rPr lang="it-IT" altLang="zh-CN" dirty="0" smtClean="0">
                <a:ea typeface="宋体" pitchFamily="2" charset="-122"/>
              </a:rPr>
              <a:t> </a:t>
            </a:r>
            <a:r>
              <a:rPr lang="it-IT" altLang="zh-CN" dirty="0" err="1" smtClean="0">
                <a:ea typeface="宋体" pitchFamily="2" charset="-122"/>
              </a:rPr>
              <a:t>advanced</a:t>
            </a:r>
            <a:r>
              <a:rPr lang="it-IT" altLang="zh-CN" dirty="0" smtClean="0">
                <a:ea typeface="宋体" pitchFamily="2" charset="-122"/>
              </a:rPr>
              <a:t> </a:t>
            </a:r>
            <a:r>
              <a:rPr lang="it-IT" altLang="zh-CN" dirty="0" err="1" smtClean="0">
                <a:ea typeface="宋体" pitchFamily="2" charset="-122"/>
              </a:rPr>
              <a:t>analysis</a:t>
            </a:r>
            <a:r>
              <a:rPr lang="it-IT" altLang="zh-CN" dirty="0" smtClean="0">
                <a:ea typeface="宋体" pitchFamily="2" charset="-122"/>
              </a:rPr>
              <a:t> of </a:t>
            </a:r>
            <a:r>
              <a:rPr lang="it-IT" altLang="zh-CN" b="1" dirty="0" err="1" smtClean="0">
                <a:ea typeface="宋体" pitchFamily="2" charset="-122"/>
              </a:rPr>
              <a:t>databases</a:t>
            </a:r>
            <a:r>
              <a:rPr lang="it-IT" altLang="zh-CN" b="1" dirty="0" smtClean="0">
                <a:ea typeface="宋体" pitchFamily="2" charset="-122"/>
              </a:rPr>
              <a:t> </a:t>
            </a:r>
            <a:r>
              <a:rPr lang="it-IT" altLang="zh-CN" dirty="0" smtClean="0">
                <a:ea typeface="宋体" pitchFamily="2" charset="-122"/>
              </a:rPr>
              <a:t>and (</a:t>
            </a:r>
            <a:r>
              <a:rPr lang="it-IT" altLang="zh-CN" b="1" dirty="0" smtClean="0">
                <a:ea typeface="宋体" pitchFamily="2" charset="-122"/>
              </a:rPr>
              <a:t>geo</a:t>
            </a:r>
            <a:r>
              <a:rPr lang="it-IT" altLang="zh-CN" dirty="0" smtClean="0">
                <a:ea typeface="宋体" pitchFamily="2" charset="-122"/>
              </a:rPr>
              <a:t>)</a:t>
            </a:r>
            <a:r>
              <a:rPr lang="it-IT" altLang="zh-CN" b="1" dirty="0" err="1" smtClean="0">
                <a:ea typeface="宋体" pitchFamily="2" charset="-122"/>
              </a:rPr>
              <a:t>graphical</a:t>
            </a:r>
            <a:r>
              <a:rPr lang="it-IT" altLang="zh-CN" b="1" dirty="0" smtClean="0">
                <a:ea typeface="宋体" pitchFamily="2" charset="-122"/>
              </a:rPr>
              <a:t> </a:t>
            </a:r>
            <a:r>
              <a:rPr lang="it-IT" altLang="zh-CN" b="1" dirty="0" err="1" smtClean="0">
                <a:ea typeface="宋体" pitchFamily="2" charset="-122"/>
              </a:rPr>
              <a:t>components</a:t>
            </a:r>
            <a:endParaRPr lang="it-IT" altLang="zh-CN" b="1" dirty="0">
              <a:ea typeface="宋体" pitchFamily="2" charset="-122"/>
            </a:endParaRPr>
          </a:p>
          <a:p>
            <a:pPr lvl="1"/>
            <a:endParaRPr lang="it-IT" sz="2800" b="1" dirty="0" smtClean="0"/>
          </a:p>
          <a:p>
            <a:pPr>
              <a:lnSpc>
                <a:spcPct val="90000"/>
              </a:lnSpc>
              <a:buFont typeface="Monotype Sorts" pitchFamily="2" charset="2"/>
              <a:buChar char="è"/>
            </a:pPr>
            <a:endParaRPr lang="it-IT" sz="2200" dirty="0">
              <a:solidFill>
                <a:srgbClr val="000000"/>
              </a:solidFill>
            </a:endParaRPr>
          </a:p>
          <a:p>
            <a:endParaRPr lang="it-IT" dirty="0"/>
          </a:p>
        </p:txBody>
      </p:sp>
      <p:sp>
        <p:nvSpPr>
          <p:cNvPr id="10" name="Segnaposto contenuto 9"/>
          <p:cNvSpPr>
            <a:spLocks noGrp="1"/>
          </p:cNvSpPr>
          <p:nvPr>
            <p:ph sz="quarter" idx="4"/>
          </p:nvPr>
        </p:nvSpPr>
        <p:spPr/>
        <p:txBody>
          <a:bodyPr/>
          <a:lstStyle/>
          <a:p>
            <a:endParaRPr lang="it-IT" dirty="0"/>
          </a:p>
        </p:txBody>
      </p:sp>
      <p:pic>
        <p:nvPicPr>
          <p:cNvPr id="17" name="Picture 5" descr="clip_image00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67" t="6163" r="5192" b="6851"/>
          <a:stretch/>
        </p:blipFill>
        <p:spPr bwMode="auto">
          <a:xfrm>
            <a:off x="6588224" y="44624"/>
            <a:ext cx="1872208"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p:nvPr/>
        </p:nvGrpSpPr>
        <p:grpSpPr>
          <a:xfrm>
            <a:off x="5767670" y="1810716"/>
            <a:ext cx="3353148" cy="2338364"/>
            <a:chOff x="5767670" y="1810716"/>
            <a:chExt cx="3353148" cy="2338364"/>
          </a:xfrm>
        </p:grpSpPr>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7670" y="1810716"/>
              <a:ext cx="3353148" cy="233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6"/>
            <p:cNvSpPr>
              <a:spLocks noChangeShapeType="1"/>
            </p:cNvSpPr>
            <p:nvPr/>
          </p:nvSpPr>
          <p:spPr bwMode="auto">
            <a:xfrm flipH="1" flipV="1">
              <a:off x="6516216" y="3223935"/>
              <a:ext cx="924444" cy="530029"/>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Rectangle 7"/>
            <p:cNvSpPr>
              <a:spLocks noChangeArrowheads="1"/>
            </p:cNvSpPr>
            <p:nvPr/>
          </p:nvSpPr>
          <p:spPr bwMode="auto">
            <a:xfrm>
              <a:off x="7436003" y="3729931"/>
              <a:ext cx="1610792" cy="59109"/>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3974" y="4347065"/>
            <a:ext cx="3315810" cy="248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2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p:cTn id="2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5">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p:cTn id="2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5">
                                            <p:txEl>
                                              <p:pRg st="3" end="3"/>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p:cTn id="3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5">
                                            <p:txEl>
                                              <p:pRg st="4" end="4"/>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p:cTn id="44"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5">
                                            <p:txEl>
                                              <p:pRg st="6" end="6"/>
                                            </p:tx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 calcmode="lin" valueType="num">
                                      <p:cBhvr>
                                        <p:cTn id="54"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6" dur="500"/>
                                        <p:tgtEl>
                                          <p:spTgt spid="5">
                                            <p:txEl>
                                              <p:pRg st="8" end="8"/>
                                            </p:txEl>
                                          </p:spTgt>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p:cTn id="59"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0"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61" dur="500"/>
                                        <p:tgtEl>
                                          <p:spTgt spid="5">
                                            <p:txEl>
                                              <p:pRg st="9" end="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Geography</a:t>
            </a:r>
            <a:r>
              <a:rPr lang="it-IT" dirty="0" smtClean="0"/>
              <a:t> and ‘the </a:t>
            </a:r>
            <a:r>
              <a:rPr lang="it-IT" dirty="0" err="1" smtClean="0"/>
              <a:t>crowd</a:t>
            </a:r>
            <a:r>
              <a:rPr lang="it-IT" dirty="0" smtClean="0"/>
              <a:t>’</a:t>
            </a:r>
          </a:p>
        </p:txBody>
      </p:sp>
      <p:sp>
        <p:nvSpPr>
          <p:cNvPr id="3" name="Segnaposto testo 2"/>
          <p:cNvSpPr>
            <a:spLocks noGrp="1"/>
          </p:cNvSpPr>
          <p:nvPr>
            <p:ph type="body" idx="1"/>
          </p:nvPr>
        </p:nvSpPr>
        <p:spPr/>
        <p:txBody>
          <a:bodyPr/>
          <a:lstStyle/>
          <a:p>
            <a:r>
              <a:rPr lang="it-IT" dirty="0" err="1" smtClean="0"/>
              <a:t>Wiki</a:t>
            </a:r>
            <a:endParaRPr lang="it-IT" dirty="0"/>
          </a:p>
        </p:txBody>
      </p:sp>
      <p:sp>
        <p:nvSpPr>
          <p:cNvPr id="4" name="Segnaposto contenuto 3"/>
          <p:cNvSpPr>
            <a:spLocks noGrp="1"/>
          </p:cNvSpPr>
          <p:nvPr>
            <p:ph sz="half" idx="2"/>
          </p:nvPr>
        </p:nvSpPr>
        <p:spPr/>
        <p:txBody>
          <a:bodyPr>
            <a:normAutofit fontScale="92500" lnSpcReduction="20000"/>
          </a:bodyPr>
          <a:lstStyle/>
          <a:p>
            <a:r>
              <a:rPr lang="en-US" dirty="0" smtClean="0"/>
              <a:t>Wiki is usually a web application which allows people to add, modify, or delete content in a collaboration with others. Text is usually written using a simplified markup language or a rich-text editor</a:t>
            </a:r>
          </a:p>
          <a:p>
            <a:r>
              <a:rPr lang="en-US" dirty="0" smtClean="0"/>
              <a:t>The encyclopedia project </a:t>
            </a:r>
            <a:r>
              <a:rPr lang="en-US" dirty="0" smtClean="0">
                <a:hlinkClick r:id="rId2" tooltip="Wikipedia"/>
              </a:rPr>
              <a:t>Wikipedia</a:t>
            </a:r>
            <a:r>
              <a:rPr lang="en-US" dirty="0" smtClean="0"/>
              <a:t> is the most popular wiki on the public web in terms of page views</a:t>
            </a:r>
            <a:endParaRPr lang="it-IT" dirty="0"/>
          </a:p>
        </p:txBody>
      </p:sp>
      <p:sp>
        <p:nvSpPr>
          <p:cNvPr id="5" name="Segnaposto testo 4"/>
          <p:cNvSpPr>
            <a:spLocks noGrp="1"/>
          </p:cNvSpPr>
          <p:nvPr>
            <p:ph type="body" sz="quarter" idx="3"/>
          </p:nvPr>
        </p:nvSpPr>
        <p:spPr/>
        <p:txBody>
          <a:bodyPr/>
          <a:lstStyle/>
          <a:p>
            <a:r>
              <a:rPr lang="it-IT" dirty="0" smtClean="0"/>
              <a:t>VGI</a:t>
            </a:r>
            <a:endParaRPr lang="it-IT" dirty="0"/>
          </a:p>
        </p:txBody>
      </p:sp>
      <p:sp>
        <p:nvSpPr>
          <p:cNvPr id="6" name="Segnaposto contenuto 5"/>
          <p:cNvSpPr>
            <a:spLocks noGrp="1"/>
          </p:cNvSpPr>
          <p:nvPr>
            <p:ph sz="quarter" idx="4"/>
          </p:nvPr>
        </p:nvSpPr>
        <p:spPr/>
        <p:txBody>
          <a:bodyPr>
            <a:noAutofit/>
          </a:bodyPr>
          <a:lstStyle/>
          <a:p>
            <a:r>
              <a:rPr lang="en-US" sz="1200" b="1" dirty="0" smtClean="0"/>
              <a:t>Volunteered geographic information</a:t>
            </a:r>
            <a:r>
              <a:rPr lang="en-US" sz="1200" dirty="0" smtClean="0"/>
              <a:t> (VGI) is the harnessing of tools to create, assemble, and disseminate geographic data provided voluntarily by individuals (</a:t>
            </a:r>
            <a:r>
              <a:rPr lang="en-US" sz="1200" dirty="0" err="1" smtClean="0"/>
              <a:t>Goodchild</a:t>
            </a:r>
            <a:r>
              <a:rPr lang="en-US" sz="1200" dirty="0" smtClean="0"/>
              <a:t>, 2007). Some examples of this phenomenon are </a:t>
            </a:r>
            <a:r>
              <a:rPr lang="en-US" sz="1200" dirty="0" err="1" smtClean="0">
                <a:hlinkClick r:id="rId3" tooltip="WikiMapia"/>
              </a:rPr>
              <a:t>WikiMapia</a:t>
            </a:r>
            <a:r>
              <a:rPr lang="en-US" sz="1200" dirty="0" smtClean="0"/>
              <a:t>, </a:t>
            </a:r>
            <a:r>
              <a:rPr lang="en-US" sz="1200" dirty="0" err="1" smtClean="0">
                <a:hlinkClick r:id="rId4" tooltip="OpenStreetMap"/>
              </a:rPr>
              <a:t>OpenStreetMap</a:t>
            </a:r>
            <a:r>
              <a:rPr lang="en-US" sz="1200" dirty="0" smtClean="0"/>
              <a:t>, and </a:t>
            </a:r>
            <a:r>
              <a:rPr lang="en-US" sz="1200" dirty="0" smtClean="0">
                <a:hlinkClick r:id="rId5" tooltip="Google Map Maker"/>
              </a:rPr>
              <a:t>Google Map Maker</a:t>
            </a:r>
            <a:r>
              <a:rPr lang="en-US" sz="1200" dirty="0" smtClean="0"/>
              <a:t>. VGI can also be seen as an extension of critical and participatory approaches to </a:t>
            </a:r>
            <a:r>
              <a:rPr lang="en-US" sz="1200" dirty="0" smtClean="0">
                <a:hlinkClick r:id="rId6" tooltip="Geographic information systems"/>
              </a:rPr>
              <a:t>geographic information systems</a:t>
            </a:r>
            <a:r>
              <a:rPr lang="en-US" sz="1200" baseline="30000" dirty="0" smtClean="0">
                <a:hlinkClick r:id="rId7"/>
              </a:rPr>
              <a:t>[2]</a:t>
            </a:r>
            <a:r>
              <a:rPr lang="en-US" sz="1200" dirty="0" smtClean="0"/>
              <a:t> and as a specific concern within online or web </a:t>
            </a:r>
            <a:r>
              <a:rPr lang="en-US" sz="1200" dirty="0" smtClean="0">
                <a:hlinkClick r:id="rId8" tooltip="Credibility"/>
              </a:rPr>
              <a:t>credibility</a:t>
            </a:r>
            <a:r>
              <a:rPr lang="en-US" sz="1200" dirty="0" smtClean="0"/>
              <a:t>.</a:t>
            </a:r>
            <a:r>
              <a:rPr lang="en-US" sz="1200" baseline="30000" dirty="0" smtClean="0">
                <a:hlinkClick r:id="rId7"/>
              </a:rPr>
              <a:t>[3]</a:t>
            </a:r>
            <a:r>
              <a:rPr lang="en-US" sz="1200" dirty="0" smtClean="0"/>
              <a:t> These sites provide general base map information and allow users to create their own content by marking locations where various events occurred or certain features exist, but aren’t already shown on the base map.</a:t>
            </a:r>
            <a:endParaRPr lang="it-IT" sz="1200" dirty="0" smtClean="0"/>
          </a:p>
          <a:p>
            <a:r>
              <a:rPr lang="en-US" sz="1200" dirty="0" smtClean="0"/>
              <a:t>Rather than the map itself, the data generated by the </a:t>
            </a:r>
            <a:r>
              <a:rPr lang="en-US" sz="1200" dirty="0" err="1" smtClean="0"/>
              <a:t>OpenStreetMap</a:t>
            </a:r>
            <a:r>
              <a:rPr lang="en-US" sz="1200" dirty="0" smtClean="0"/>
              <a:t> project are considered its primary output. These data are then available for use in both traditional applications, like their usage by Craigslist, </a:t>
            </a:r>
            <a:r>
              <a:rPr lang="en-US" sz="1200" dirty="0" err="1" smtClean="0"/>
              <a:t>Geocaching</a:t>
            </a:r>
            <a:r>
              <a:rPr lang="en-US" sz="1200" dirty="0" smtClean="0"/>
              <a:t>, MapQuest Open, JMP statistical software, and Foursquare to replace Google Maps, and more unusual roles, like replacing default data included with GPS receivers.</a:t>
            </a:r>
            <a:endParaRPr lang="it-IT" sz="1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09" t="11123" b="5566"/>
          <a:stretch/>
        </p:blipFill>
        <p:spPr bwMode="auto">
          <a:xfrm>
            <a:off x="1187624" y="-6246"/>
            <a:ext cx="6768752" cy="3435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70" t="12135" r="4131" b="19530"/>
          <a:stretch/>
        </p:blipFill>
        <p:spPr bwMode="auto">
          <a:xfrm>
            <a:off x="1043608" y="3557864"/>
            <a:ext cx="698477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r>
              <a:rPr lang="it-IT" sz="2400" dirty="0" smtClean="0"/>
              <a:t>Google vs </a:t>
            </a:r>
            <a:r>
              <a:rPr lang="it-IT" sz="2400" dirty="0" err="1" smtClean="0"/>
              <a:t>OpenStreetMaps</a:t>
            </a:r>
            <a:r>
              <a:rPr lang="it-IT" sz="2400" dirty="0" smtClean="0"/>
              <a:t/>
            </a:r>
            <a:br>
              <a:rPr lang="it-IT" sz="2400" dirty="0" smtClean="0"/>
            </a:br>
            <a:r>
              <a:rPr lang="it-IT" sz="2400" dirty="0" smtClean="0"/>
              <a:t>Trieste (</a:t>
            </a:r>
            <a:r>
              <a:rPr lang="it-IT" sz="2400" dirty="0" err="1" smtClean="0"/>
              <a:t>Italy</a:t>
            </a:r>
            <a:r>
              <a:rPr lang="it-IT" sz="2400" dirty="0" smtClean="0"/>
              <a:t>)</a:t>
            </a:r>
            <a:r>
              <a:rPr lang="it-IT" sz="2400" dirty="0"/>
              <a:t/>
            </a:r>
            <a:br>
              <a:rPr lang="it-IT" sz="2400" dirty="0"/>
            </a:br>
            <a:r>
              <a:rPr lang="it-IT" sz="2400" dirty="0" smtClean="0"/>
              <a:t/>
            </a:r>
            <a:br>
              <a:rPr lang="it-IT" sz="2400" dirty="0" smtClean="0"/>
            </a:br>
            <a:endParaRPr lang="it-IT" sz="2400" dirty="0"/>
          </a:p>
        </p:txBody>
      </p:sp>
    </p:spTree>
    <p:extLst>
      <p:ext uri="{BB962C8B-B14F-4D97-AF65-F5344CB8AC3E}">
        <p14:creationId xmlns:p14="http://schemas.microsoft.com/office/powerpoint/2010/main" val="3268436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title"/>
          </p:nvPr>
        </p:nvSpPr>
        <p:spPr/>
        <p:txBody>
          <a:bodyPr/>
          <a:lstStyle/>
          <a:p>
            <a:endParaRPr lang="it-IT" smtClean="0"/>
          </a:p>
        </p:txBody>
      </p:sp>
      <p:sp>
        <p:nvSpPr>
          <p:cNvPr id="21506" name="Segnaposto contenuto 2"/>
          <p:cNvSpPr>
            <a:spLocks noGrp="1"/>
          </p:cNvSpPr>
          <p:nvPr>
            <p:ph idx="1"/>
          </p:nvPr>
        </p:nvSpPr>
        <p:spPr/>
        <p:txBody>
          <a:bodyPr/>
          <a:lstStyle/>
          <a:p>
            <a:endParaRPr lang="it-IT" smtClean="0"/>
          </a:p>
        </p:txBody>
      </p:sp>
      <p:pic>
        <p:nvPicPr>
          <p:cNvPr id="21507"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extLst>
      <p:ext uri="{BB962C8B-B14F-4D97-AF65-F5344CB8AC3E}">
        <p14:creationId xmlns:p14="http://schemas.microsoft.com/office/powerpoint/2010/main" val="32344935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p:nvPr>
        </p:nvSpPr>
        <p:spPr/>
        <p:txBody>
          <a:bodyPr/>
          <a:lstStyle/>
          <a:p>
            <a:endParaRPr lang="it-IT" smtClean="0"/>
          </a:p>
        </p:txBody>
      </p:sp>
      <p:sp>
        <p:nvSpPr>
          <p:cNvPr id="22530" name="Segnaposto contenuto 2"/>
          <p:cNvSpPr>
            <a:spLocks noGrp="1"/>
          </p:cNvSpPr>
          <p:nvPr>
            <p:ph idx="1"/>
          </p:nvPr>
        </p:nvSpPr>
        <p:spPr/>
        <p:txBody>
          <a:bodyPr/>
          <a:lstStyle/>
          <a:p>
            <a:endParaRPr lang="it-IT" smtClean="0"/>
          </a:p>
        </p:txBody>
      </p:sp>
      <p:pic>
        <p:nvPicPr>
          <p:cNvPr id="22531" name="Picture 2"/>
          <p:cNvPicPr>
            <a:picLocks noChangeAspect="1" noChangeArrowheads="1"/>
          </p:cNvPicPr>
          <p:nvPr/>
        </p:nvPicPr>
        <p:blipFill>
          <a:blip r:embed="rId2" cstate="print"/>
          <a:srcRect/>
          <a:stretch>
            <a:fillRect/>
          </a:stretch>
        </p:blipFill>
        <p:spPr bwMode="auto">
          <a:xfrm>
            <a:off x="0" y="0"/>
            <a:ext cx="13011150" cy="7315200"/>
          </a:xfrm>
          <a:prstGeom prst="rect">
            <a:avLst/>
          </a:prstGeom>
          <a:noFill/>
          <a:ln w="9525">
            <a:noFill/>
            <a:miter lim="800000"/>
            <a:headEnd/>
            <a:tailEnd/>
          </a:ln>
        </p:spPr>
      </p:pic>
    </p:spTree>
    <p:extLst>
      <p:ext uri="{BB962C8B-B14F-4D97-AF65-F5344CB8AC3E}">
        <p14:creationId xmlns:p14="http://schemas.microsoft.com/office/powerpoint/2010/main" val="2878908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Topics</a:t>
            </a:r>
            <a:endParaRPr lang="it-IT" dirty="0"/>
          </a:p>
        </p:txBody>
      </p:sp>
      <p:sp>
        <p:nvSpPr>
          <p:cNvPr id="3" name="Segnaposto contenuto 2"/>
          <p:cNvSpPr>
            <a:spLocks noGrp="1"/>
          </p:cNvSpPr>
          <p:nvPr>
            <p:ph idx="1"/>
          </p:nvPr>
        </p:nvSpPr>
        <p:spPr/>
        <p:txBody>
          <a:bodyPr>
            <a:normAutofit fontScale="70000" lnSpcReduction="20000"/>
          </a:bodyPr>
          <a:lstStyle/>
          <a:p>
            <a:r>
              <a:rPr lang="it-IT" dirty="0" err="1" smtClean="0"/>
              <a:t>What</a:t>
            </a:r>
            <a:r>
              <a:rPr lang="it-IT" dirty="0" smtClean="0"/>
              <a:t>’s in </a:t>
            </a:r>
            <a:r>
              <a:rPr lang="it-IT" dirty="0" err="1" smtClean="0"/>
              <a:t>your</a:t>
            </a:r>
            <a:r>
              <a:rPr lang="it-IT" dirty="0" smtClean="0"/>
              <a:t> </a:t>
            </a:r>
            <a:r>
              <a:rPr lang="it-IT" dirty="0" err="1" smtClean="0"/>
              <a:t>smartphone</a:t>
            </a:r>
            <a:r>
              <a:rPr lang="it-IT" dirty="0" smtClean="0"/>
              <a:t>? </a:t>
            </a:r>
          </a:p>
          <a:p>
            <a:pPr lvl="1"/>
            <a:r>
              <a:rPr lang="it-IT" dirty="0" err="1" smtClean="0"/>
              <a:t>Geography</a:t>
            </a:r>
            <a:r>
              <a:rPr lang="it-IT" dirty="0" smtClean="0"/>
              <a:t> inside!</a:t>
            </a:r>
          </a:p>
          <a:p>
            <a:r>
              <a:rPr lang="it-IT" dirty="0" err="1" smtClean="0"/>
              <a:t>Geography</a:t>
            </a:r>
            <a:r>
              <a:rPr lang="it-IT" dirty="0" smtClean="0"/>
              <a:t> at </a:t>
            </a:r>
            <a:r>
              <a:rPr lang="it-IT" dirty="0" err="1" smtClean="0"/>
              <a:t>your</a:t>
            </a:r>
            <a:r>
              <a:rPr lang="it-IT" dirty="0" smtClean="0"/>
              <a:t> </a:t>
            </a:r>
            <a:r>
              <a:rPr lang="it-IT" dirty="0" err="1" smtClean="0"/>
              <a:t>fingertips</a:t>
            </a:r>
            <a:r>
              <a:rPr lang="it-IT" dirty="0" smtClean="0"/>
              <a:t> </a:t>
            </a:r>
          </a:p>
          <a:p>
            <a:pPr lvl="1"/>
            <a:r>
              <a:rPr lang="it-IT" dirty="0" smtClean="0"/>
              <a:t>‘</a:t>
            </a:r>
            <a:r>
              <a:rPr lang="it-IT" dirty="0" err="1" smtClean="0"/>
              <a:t>geographical</a:t>
            </a:r>
            <a:r>
              <a:rPr lang="it-IT" dirty="0" smtClean="0"/>
              <a:t>’ </a:t>
            </a:r>
            <a:r>
              <a:rPr lang="it-IT" dirty="0" err="1" smtClean="0"/>
              <a:t>devices</a:t>
            </a:r>
            <a:endParaRPr lang="it-IT" dirty="0" smtClean="0"/>
          </a:p>
          <a:p>
            <a:r>
              <a:rPr lang="it-IT" dirty="0" smtClean="0"/>
              <a:t>Geographical </a:t>
            </a:r>
            <a:r>
              <a:rPr lang="it-IT" dirty="0" err="1" smtClean="0"/>
              <a:t>digital</a:t>
            </a:r>
            <a:r>
              <a:rPr lang="it-IT" dirty="0" smtClean="0"/>
              <a:t> data and </a:t>
            </a:r>
            <a:r>
              <a:rPr lang="it-IT" dirty="0" err="1" smtClean="0"/>
              <a:t>their</a:t>
            </a:r>
            <a:r>
              <a:rPr lang="it-IT" dirty="0" smtClean="0"/>
              <a:t> </a:t>
            </a:r>
            <a:r>
              <a:rPr lang="it-IT" dirty="0" err="1" smtClean="0"/>
              <a:t>representation</a:t>
            </a:r>
            <a:endParaRPr lang="it-IT" dirty="0" smtClean="0"/>
          </a:p>
          <a:p>
            <a:r>
              <a:rPr lang="it-IT" dirty="0" smtClean="0"/>
              <a:t>Position on the </a:t>
            </a:r>
            <a:r>
              <a:rPr lang="it-IT" dirty="0" err="1" smtClean="0"/>
              <a:t>Earth</a:t>
            </a:r>
            <a:endParaRPr lang="it-IT" dirty="0" smtClean="0"/>
          </a:p>
          <a:p>
            <a:r>
              <a:rPr lang="it-IT" dirty="0" smtClean="0"/>
              <a:t>The </a:t>
            </a:r>
            <a:r>
              <a:rPr lang="it-IT" dirty="0" err="1" smtClean="0"/>
              <a:t>geospatial</a:t>
            </a:r>
            <a:r>
              <a:rPr lang="it-IT" dirty="0" smtClean="0"/>
              <a:t> </a:t>
            </a:r>
            <a:r>
              <a:rPr lang="it-IT" dirty="0" err="1" smtClean="0"/>
              <a:t>technologies</a:t>
            </a:r>
            <a:endParaRPr lang="it-IT" dirty="0" smtClean="0"/>
          </a:p>
          <a:p>
            <a:r>
              <a:rPr lang="it-IT" dirty="0" err="1" smtClean="0"/>
              <a:t>Geography</a:t>
            </a:r>
            <a:r>
              <a:rPr lang="it-IT" dirty="0" smtClean="0"/>
              <a:t> and ‘the </a:t>
            </a:r>
            <a:r>
              <a:rPr lang="it-IT" dirty="0" err="1" smtClean="0"/>
              <a:t>crowd</a:t>
            </a:r>
            <a:r>
              <a:rPr lang="it-IT" dirty="0" smtClean="0"/>
              <a:t>’</a:t>
            </a:r>
          </a:p>
          <a:p>
            <a:pPr lvl="1"/>
            <a:r>
              <a:rPr lang="it-IT" dirty="0" err="1" smtClean="0"/>
              <a:t>Openstreet</a:t>
            </a:r>
            <a:r>
              <a:rPr lang="it-IT" dirty="0" smtClean="0"/>
              <a:t> </a:t>
            </a:r>
            <a:r>
              <a:rPr lang="it-IT" dirty="0" err="1" smtClean="0"/>
              <a:t>map</a:t>
            </a:r>
            <a:r>
              <a:rPr lang="it-IT" dirty="0" smtClean="0"/>
              <a:t> and </a:t>
            </a:r>
            <a:r>
              <a:rPr lang="it-IT" dirty="0" err="1" smtClean="0"/>
              <a:t>Volunteered</a:t>
            </a:r>
            <a:r>
              <a:rPr lang="it-IT" dirty="0" smtClean="0"/>
              <a:t> </a:t>
            </a:r>
            <a:r>
              <a:rPr lang="it-IT" dirty="0" err="1" smtClean="0"/>
              <a:t>Geographic</a:t>
            </a:r>
            <a:r>
              <a:rPr lang="it-IT" dirty="0" smtClean="0"/>
              <a:t> Information</a:t>
            </a:r>
          </a:p>
          <a:p>
            <a:r>
              <a:rPr lang="it-IT" dirty="0" err="1" smtClean="0"/>
              <a:t>Geographic</a:t>
            </a:r>
            <a:r>
              <a:rPr lang="it-IT" dirty="0" smtClean="0"/>
              <a:t> Information and business</a:t>
            </a:r>
          </a:p>
          <a:p>
            <a:pPr lvl="1"/>
            <a:r>
              <a:rPr lang="it-IT" dirty="0" err="1" smtClean="0"/>
              <a:t>Digital</a:t>
            </a:r>
            <a:r>
              <a:rPr lang="it-IT" dirty="0" smtClean="0"/>
              <a:t> </a:t>
            </a:r>
            <a:r>
              <a:rPr lang="it-IT" dirty="0" err="1" smtClean="0"/>
              <a:t>maps</a:t>
            </a:r>
            <a:r>
              <a:rPr lang="it-IT" dirty="0" smtClean="0"/>
              <a:t> and </a:t>
            </a:r>
            <a:r>
              <a:rPr lang="it-IT" dirty="0" err="1" smtClean="0"/>
              <a:t>digital</a:t>
            </a:r>
            <a:r>
              <a:rPr lang="it-IT" dirty="0" smtClean="0"/>
              <a:t> </a:t>
            </a:r>
            <a:r>
              <a:rPr lang="it-IT" dirty="0" err="1" smtClean="0"/>
              <a:t>services</a:t>
            </a:r>
            <a:r>
              <a:rPr lang="it-IT" dirty="0" smtClean="0"/>
              <a:t/>
            </a:r>
            <a:br>
              <a:rPr lang="it-IT" dirty="0" smtClean="0"/>
            </a:b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600" dirty="0" err="1" smtClean="0"/>
              <a:t>Neogeography</a:t>
            </a:r>
            <a:r>
              <a:rPr lang="it-IT" sz="3600" dirty="0" smtClean="0"/>
              <a:t>: </a:t>
            </a:r>
            <a:r>
              <a:rPr lang="it-IT" sz="3600" dirty="0" err="1" smtClean="0"/>
              <a:t>volunteers</a:t>
            </a:r>
            <a:r>
              <a:rPr lang="it-IT" sz="3600" dirty="0" smtClean="0"/>
              <a:t> </a:t>
            </a:r>
            <a:r>
              <a:rPr lang="it-IT" sz="3600" dirty="0" err="1" smtClean="0"/>
              <a:t>at</a:t>
            </a:r>
            <a:r>
              <a:rPr lang="it-IT" sz="3600" dirty="0" smtClean="0"/>
              <a:t> work</a:t>
            </a:r>
            <a:r>
              <a:rPr lang="it-IT" dirty="0" smtClean="0"/>
              <a:t/>
            </a:r>
            <a:br>
              <a:rPr lang="it-IT" dirty="0" smtClean="0"/>
            </a:br>
            <a:endParaRPr lang="it-IT" dirty="0"/>
          </a:p>
        </p:txBody>
      </p:sp>
      <p:sp>
        <p:nvSpPr>
          <p:cNvPr id="3" name="Segnaposto contenuto 2"/>
          <p:cNvSpPr>
            <a:spLocks noGrp="1"/>
          </p:cNvSpPr>
          <p:nvPr>
            <p:ph idx="1"/>
          </p:nvPr>
        </p:nvSpPr>
        <p:spPr/>
        <p:txBody>
          <a:bodyPr/>
          <a:lstStyle/>
          <a:p>
            <a:endParaRPr lang="it-IT"/>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36" y="764704"/>
            <a:ext cx="8788235" cy="4940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32237" y="5661248"/>
            <a:ext cx="9111763" cy="523220"/>
          </a:xfrm>
          <a:prstGeom prst="rect">
            <a:avLst/>
          </a:prstGeom>
        </p:spPr>
        <p:txBody>
          <a:bodyPr wrap="square">
            <a:spAutoFit/>
          </a:bodyPr>
          <a:lstStyle/>
          <a:p>
            <a:r>
              <a:rPr lang="it-IT" sz="1400" dirty="0" smtClean="0">
                <a:hlinkClick r:id="rId3"/>
              </a:rPr>
              <a:t>http://resultmaps.neis-one.org/osm-typhoon-haiyan-2013/?utm_source=buffer&amp;utm_campaign=Buffer&amp;utm_content=buffer5d3ad&amp;utm_medium=twitter#8/11.041/124.096</a:t>
            </a:r>
            <a:endParaRPr lang="it-IT" sz="1400" dirty="0"/>
          </a:p>
        </p:txBody>
      </p:sp>
      <p:sp>
        <p:nvSpPr>
          <p:cNvPr id="6" name="Rettangolo 5"/>
          <p:cNvSpPr/>
          <p:nvPr/>
        </p:nvSpPr>
        <p:spPr>
          <a:xfrm>
            <a:off x="1044611" y="6381328"/>
            <a:ext cx="7110536" cy="307777"/>
          </a:xfrm>
          <a:prstGeom prst="rect">
            <a:avLst/>
          </a:prstGeom>
        </p:spPr>
        <p:txBody>
          <a:bodyPr wrap="square">
            <a:spAutoFit/>
          </a:bodyPr>
          <a:lstStyle/>
          <a:p>
            <a:r>
              <a:rPr lang="it-IT" sz="1400" dirty="0">
                <a:hlinkClick r:id="rId4"/>
              </a:rPr>
              <a:t>http://wiki.openstreetmap.org/wiki/Typhoon_Haiyan_%282013%29</a:t>
            </a:r>
            <a:endParaRPr lang="it-IT" sz="1400" dirty="0"/>
          </a:p>
        </p:txBody>
      </p:sp>
    </p:spTree>
    <p:extLst>
      <p:ext uri="{BB962C8B-B14F-4D97-AF65-F5344CB8AC3E}">
        <p14:creationId xmlns:p14="http://schemas.microsoft.com/office/powerpoint/2010/main" val="2336885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Google vs </a:t>
            </a:r>
            <a:r>
              <a:rPr lang="it-IT" dirty="0" err="1" smtClean="0"/>
              <a:t>OpenStreetMaps</a:t>
            </a:r>
            <a:r>
              <a:rPr lang="it-IT" dirty="0" smtClean="0"/>
              <a:t/>
            </a:r>
            <a:br>
              <a:rPr lang="it-IT" dirty="0" smtClean="0"/>
            </a:br>
            <a:r>
              <a:rPr lang="it-IT" dirty="0" smtClean="0"/>
              <a:t>Philippines </a:t>
            </a:r>
            <a:r>
              <a:rPr lang="it-IT" dirty="0" err="1" smtClean="0"/>
              <a:t>Islands</a:t>
            </a:r>
            <a:endParaRPr lang="it-IT" dirty="0"/>
          </a:p>
        </p:txBody>
      </p:sp>
      <p:sp>
        <p:nvSpPr>
          <p:cNvPr id="3" name="Segnaposto contenuto 2"/>
          <p:cNvSpPr>
            <a:spLocks noGrp="1"/>
          </p:cNvSpPr>
          <p:nvPr>
            <p:ph idx="1"/>
          </p:nvPr>
        </p:nvSpPr>
        <p:spPr/>
        <p:txBody>
          <a:bodyPr/>
          <a:lstStyle/>
          <a:p>
            <a:endParaRPr lang="it-IT"/>
          </a:p>
        </p:txBody>
      </p:sp>
      <p:pic>
        <p:nvPicPr>
          <p:cNvPr id="5017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428" t="11875" r="8872" b="6250"/>
          <a:stretch/>
        </p:blipFill>
        <p:spPr bwMode="auto">
          <a:xfrm>
            <a:off x="4716016" y="2132856"/>
            <a:ext cx="4211959" cy="3544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82" t="12500" r="5256" b="5417"/>
          <a:stretch/>
        </p:blipFill>
        <p:spPr bwMode="auto">
          <a:xfrm>
            <a:off x="-108520" y="2060848"/>
            <a:ext cx="4606788" cy="3431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394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80299"/>
            <a:ext cx="9144000" cy="5140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995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2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3739"/>
            <a:ext cx="9303246" cy="5230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7771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Maps</a:t>
            </a:r>
            <a:r>
              <a:rPr lang="it-IT" dirty="0" smtClean="0"/>
              <a:t> in business</a:t>
            </a:r>
            <a:br>
              <a:rPr lang="it-IT" dirty="0" smtClean="0"/>
            </a:br>
            <a:endParaRPr lang="it-IT" dirty="0"/>
          </a:p>
        </p:txBody>
      </p:sp>
      <p:sp>
        <p:nvSpPr>
          <p:cNvPr id="3" name="Segnaposto contenuto 2"/>
          <p:cNvSpPr>
            <a:spLocks noGrp="1"/>
          </p:cNvSpPr>
          <p:nvPr>
            <p:ph idx="1"/>
          </p:nvPr>
        </p:nvSpPr>
        <p:spPr/>
        <p:txBody>
          <a:bodyPr/>
          <a:lstStyle/>
          <a:p>
            <a:endParaRPr lang="it-IT" dirty="0"/>
          </a:p>
        </p:txBody>
      </p:sp>
      <p:sp>
        <p:nvSpPr>
          <p:cNvPr id="4" name="Rettangolo 3"/>
          <p:cNvSpPr/>
          <p:nvPr/>
        </p:nvSpPr>
        <p:spPr>
          <a:xfrm>
            <a:off x="0" y="6485274"/>
            <a:ext cx="9144000" cy="400110"/>
          </a:xfrm>
          <a:prstGeom prst="rect">
            <a:avLst/>
          </a:prstGeom>
        </p:spPr>
        <p:txBody>
          <a:bodyPr wrap="square">
            <a:spAutoFit/>
          </a:bodyPr>
          <a:lstStyle/>
          <a:p>
            <a:r>
              <a:rPr lang="it-IT" sz="2000" dirty="0">
                <a:hlinkClick r:id="rId2"/>
              </a:rPr>
              <a:t>http://www.theguardian.com/technology/2013/nov/11/apple-maps-google-iphone-users</a:t>
            </a:r>
            <a:endParaRPr lang="it-IT" sz="2000" dirty="0"/>
          </a:p>
        </p:txBody>
      </p:sp>
      <p:pic>
        <p:nvPicPr>
          <p:cNvPr id="491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 t="9816" r="51890" b="7897"/>
          <a:stretch/>
        </p:blipFill>
        <p:spPr bwMode="auto">
          <a:xfrm>
            <a:off x="251520" y="1340768"/>
            <a:ext cx="4076031" cy="4705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86" r="54111" b="5485"/>
          <a:stretch/>
        </p:blipFill>
        <p:spPr bwMode="auto">
          <a:xfrm>
            <a:off x="4039519" y="744051"/>
            <a:ext cx="5112568" cy="536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993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r"/>
            <a:r>
              <a:rPr lang="it-IT" dirty="0" err="1" smtClean="0"/>
              <a:t>Maps</a:t>
            </a:r>
            <a:r>
              <a:rPr lang="it-IT" dirty="0" smtClean="0"/>
              <a:t> in business </a:t>
            </a:r>
            <a:br>
              <a:rPr lang="it-IT" dirty="0" smtClean="0"/>
            </a:br>
            <a:r>
              <a:rPr lang="it-IT" sz="2400" dirty="0" smtClean="0"/>
              <a:t>Impact </a:t>
            </a:r>
            <a:r>
              <a:rPr lang="it-IT" sz="2400" dirty="0" err="1" smtClean="0"/>
              <a:t>of</a:t>
            </a:r>
            <a:r>
              <a:rPr lang="it-IT" sz="2400" dirty="0" smtClean="0"/>
              <a:t> </a:t>
            </a:r>
            <a:r>
              <a:rPr lang="it-IT" sz="2400" dirty="0" err="1" smtClean="0"/>
              <a:t>Geospatial</a:t>
            </a:r>
            <a:r>
              <a:rPr lang="it-IT" sz="2400" dirty="0" smtClean="0"/>
              <a:t> </a:t>
            </a:r>
            <a:r>
              <a:rPr lang="it-IT" sz="2400" dirty="0" err="1" smtClean="0"/>
              <a:t>Services</a:t>
            </a:r>
            <a:r>
              <a:rPr lang="it-IT" sz="2400" dirty="0" smtClean="0"/>
              <a:t> </a:t>
            </a:r>
            <a:endParaRPr lang="it-IT" sz="2400" dirty="0"/>
          </a:p>
        </p:txBody>
      </p:sp>
      <p:pic>
        <p:nvPicPr>
          <p:cNvPr id="6" name="Segnaposto contenuto 5" descr="Oxera-Geo-Services.jpg"/>
          <p:cNvPicPr>
            <a:picLocks noGrp="1" noChangeAspect="1"/>
          </p:cNvPicPr>
          <p:nvPr>
            <p:ph sz="half" idx="1"/>
          </p:nvPr>
        </p:nvPicPr>
        <p:blipFill>
          <a:blip r:embed="rId2" cstate="print"/>
          <a:stretch>
            <a:fillRect/>
          </a:stretch>
        </p:blipFill>
        <p:spPr>
          <a:xfrm>
            <a:off x="611560" y="200545"/>
            <a:ext cx="3240360" cy="6391432"/>
          </a:xfrm>
        </p:spPr>
      </p:pic>
      <p:sp>
        <p:nvSpPr>
          <p:cNvPr id="5" name="Segnaposto contenuto 4"/>
          <p:cNvSpPr>
            <a:spLocks noGrp="1"/>
          </p:cNvSpPr>
          <p:nvPr>
            <p:ph sz="half" idx="2"/>
          </p:nvPr>
        </p:nvSpPr>
        <p:spPr/>
        <p:txBody>
          <a:bodyPr>
            <a:normAutofit fontScale="85000" lnSpcReduction="20000"/>
          </a:bodyPr>
          <a:lstStyle/>
          <a:p>
            <a:r>
              <a:rPr lang="en-US" dirty="0" smtClean="0"/>
              <a:t>an </a:t>
            </a:r>
            <a:r>
              <a:rPr lang="en-US" dirty="0" err="1" smtClean="0"/>
              <a:t>Oxera</a:t>
            </a:r>
            <a:r>
              <a:rPr lang="en-US" dirty="0" smtClean="0"/>
              <a:t> report [What is the impact of geo?] estimates the revenues from global Geo services at $150 billion to $270 billion per year. </a:t>
            </a:r>
          </a:p>
          <a:p>
            <a:r>
              <a:rPr lang="en-US" dirty="0" smtClean="0"/>
              <a:t>larger than estimates of the size of the video game industry, </a:t>
            </a:r>
          </a:p>
          <a:p>
            <a:r>
              <a:rPr lang="en-US" dirty="0" smtClean="0"/>
              <a:t>generates around one-third of the annual revenue generated by the airline industry. </a:t>
            </a:r>
            <a:endParaRPr lang="it-IT" dirty="0"/>
          </a:p>
        </p:txBody>
      </p:sp>
      <p:sp>
        <p:nvSpPr>
          <p:cNvPr id="7" name="Rettangolo 6"/>
          <p:cNvSpPr/>
          <p:nvPr/>
        </p:nvSpPr>
        <p:spPr>
          <a:xfrm>
            <a:off x="0" y="6550223"/>
            <a:ext cx="9144000" cy="307777"/>
          </a:xfrm>
          <a:prstGeom prst="rect">
            <a:avLst/>
          </a:prstGeom>
        </p:spPr>
        <p:txBody>
          <a:bodyPr wrap="square">
            <a:spAutoFit/>
          </a:bodyPr>
          <a:lstStyle/>
          <a:p>
            <a:r>
              <a:rPr lang="it-IT" sz="1400" dirty="0" smtClean="0">
                <a:hlinkClick r:id="rId3"/>
              </a:rPr>
              <a:t>http://apb.directionsmag.com/entry/google-shares-oxeras-report-on-impact-of-geospatial-services-on-the-wo/306916</a:t>
            </a:r>
            <a:endParaRPr lang="it-IT" sz="1400" dirty="0"/>
          </a:p>
        </p:txBody>
      </p:sp>
    </p:spTree>
    <p:extLst>
      <p:ext uri="{BB962C8B-B14F-4D97-AF65-F5344CB8AC3E}">
        <p14:creationId xmlns:p14="http://schemas.microsoft.com/office/powerpoint/2010/main" val="3194226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Geospatial</a:t>
            </a:r>
            <a:r>
              <a:rPr lang="it-IT" dirty="0" smtClean="0"/>
              <a:t> </a:t>
            </a:r>
            <a:r>
              <a:rPr lang="it-IT" dirty="0" err="1" smtClean="0"/>
              <a:t>tools</a:t>
            </a:r>
            <a:r>
              <a:rPr lang="it-IT" dirty="0" smtClean="0"/>
              <a:t/>
            </a:r>
            <a:br>
              <a:rPr lang="it-IT" dirty="0" smtClean="0"/>
            </a:br>
            <a:r>
              <a:rPr lang="it-IT" dirty="0" err="1" smtClean="0"/>
              <a:t>From</a:t>
            </a:r>
            <a:r>
              <a:rPr lang="it-IT" dirty="0" smtClean="0"/>
              <a:t> desktop </a:t>
            </a:r>
            <a:r>
              <a:rPr lang="it-IT" dirty="0" err="1" smtClean="0"/>
              <a:t>to</a:t>
            </a:r>
            <a:r>
              <a:rPr lang="it-IT" dirty="0" smtClean="0"/>
              <a:t> browser</a:t>
            </a:r>
            <a:endParaRPr lang="it-IT" dirty="0"/>
          </a:p>
        </p:txBody>
      </p:sp>
      <p:sp>
        <p:nvSpPr>
          <p:cNvPr id="3" name="Segnaposto contenuto 2"/>
          <p:cNvSpPr>
            <a:spLocks noGrp="1"/>
          </p:cNvSpPr>
          <p:nvPr>
            <p:ph idx="1"/>
          </p:nvPr>
        </p:nvSpPr>
        <p:spPr/>
        <p:txBody>
          <a:bodyPr/>
          <a:lstStyle/>
          <a:p>
            <a:r>
              <a:rPr lang="en-US" dirty="0" smtClean="0"/>
              <a:t>Websites for uploading and visualizing datasets with a geospatial component</a:t>
            </a:r>
          </a:p>
          <a:p>
            <a:r>
              <a:rPr lang="en-US" dirty="0" smtClean="0"/>
              <a:t>Allowing simple data visualization and analysis</a:t>
            </a:r>
          </a:p>
          <a:p>
            <a:r>
              <a:rPr lang="en-US" dirty="0" smtClean="0"/>
              <a:t>Examples:</a:t>
            </a:r>
          </a:p>
          <a:p>
            <a:pPr lvl="1"/>
            <a:r>
              <a:rPr lang="en-US" dirty="0" smtClean="0">
                <a:hlinkClick r:id="rId2"/>
              </a:rPr>
              <a:t>http://geocommons.com</a:t>
            </a:r>
            <a:r>
              <a:rPr lang="en-US" dirty="0" smtClean="0"/>
              <a:t> </a:t>
            </a:r>
          </a:p>
          <a:p>
            <a:pPr lvl="1"/>
            <a:r>
              <a:rPr lang="en-US" dirty="0" smtClean="0">
                <a:hlinkClick r:id="rId3"/>
              </a:rPr>
              <a:t>http://www.arcgis.com</a:t>
            </a:r>
            <a:r>
              <a:rPr lang="en-US" dirty="0" smtClean="0"/>
              <a:t> </a:t>
            </a:r>
          </a:p>
          <a:p>
            <a:pPr lvl="1"/>
            <a:r>
              <a:rPr lang="it-IT" dirty="0" smtClean="0">
                <a:hlinkClick r:id="rId4"/>
              </a:rPr>
              <a:t>http://www.giscloud.com/</a:t>
            </a:r>
            <a:endParaRPr lang="it-IT" dirty="0" smtClean="0"/>
          </a:p>
          <a:p>
            <a:pPr lvl="1"/>
            <a:r>
              <a:rPr lang="it-IT" dirty="0" smtClean="0">
                <a:hlinkClick r:id="rId5"/>
              </a:rPr>
              <a:t>https://mapsengine.google.com/map/</a:t>
            </a:r>
            <a:endParaRPr lang="it-IT" dirty="0" smtClean="0"/>
          </a:p>
          <a:p>
            <a:endParaRPr lang="it-IT" dirty="0"/>
          </a:p>
        </p:txBody>
      </p:sp>
    </p:spTree>
    <p:extLst>
      <p:ext uri="{BB962C8B-B14F-4D97-AF65-F5344CB8AC3E}">
        <p14:creationId xmlns:p14="http://schemas.microsoft.com/office/powerpoint/2010/main" val="2431370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it-IT" altLang="it-IT" sz="2400" dirty="0" smtClean="0"/>
              <a:t>The </a:t>
            </a:r>
            <a:r>
              <a:rPr lang="it-IT" altLang="it-IT" sz="2400" dirty="0" err="1" smtClean="0"/>
              <a:t>Geospatial</a:t>
            </a:r>
            <a:r>
              <a:rPr lang="it-IT" altLang="it-IT" sz="2400" dirty="0" smtClean="0"/>
              <a:t> </a:t>
            </a:r>
            <a:r>
              <a:rPr lang="it-IT" altLang="it-IT" sz="2400" dirty="0" err="1" smtClean="0"/>
              <a:t>Revolution</a:t>
            </a:r>
            <a:r>
              <a:rPr lang="it-IT" altLang="it-IT" sz="2400" dirty="0" smtClean="0"/>
              <a:t/>
            </a:r>
            <a:br>
              <a:rPr lang="it-IT" altLang="it-IT" sz="2400" dirty="0" smtClean="0"/>
            </a:br>
            <a:r>
              <a:rPr lang="it-IT" altLang="it-IT" sz="2400" dirty="0" smtClean="0"/>
              <a:t>GI </a:t>
            </a:r>
            <a:r>
              <a:rPr lang="it-IT" altLang="it-IT" sz="2400" dirty="0" err="1" smtClean="0"/>
              <a:t>technologies</a:t>
            </a:r>
            <a:r>
              <a:rPr lang="it-IT" altLang="it-IT" sz="2400" dirty="0" smtClean="0"/>
              <a:t> </a:t>
            </a:r>
            <a:r>
              <a:rPr lang="it-IT" altLang="it-IT" sz="2400" dirty="0" err="1" smtClean="0"/>
              <a:t>according</a:t>
            </a:r>
            <a:r>
              <a:rPr lang="it-IT" altLang="it-IT" sz="2400" dirty="0" smtClean="0"/>
              <a:t> </a:t>
            </a:r>
            <a:r>
              <a:rPr lang="it-IT" altLang="it-IT" sz="2400" dirty="0" err="1" smtClean="0"/>
              <a:t>to</a:t>
            </a:r>
            <a:r>
              <a:rPr lang="it-IT" altLang="it-IT" sz="2400" dirty="0" smtClean="0"/>
              <a:t> Penn State </a:t>
            </a:r>
            <a:r>
              <a:rPr lang="it-IT" altLang="it-IT" sz="2400" dirty="0" err="1" smtClean="0"/>
              <a:t>University</a:t>
            </a:r>
            <a:endParaRPr lang="it-IT" altLang="it-IT" sz="2400" dirty="0"/>
          </a:p>
        </p:txBody>
      </p:sp>
      <p:sp>
        <p:nvSpPr>
          <p:cNvPr id="358403" name="Rectangle 3" descr="Rectangle: Click to edit Master text styles&#10;Second level&#10;Third level&#10;Fourth level&#10;Fifth level"/>
          <p:cNvSpPr>
            <a:spLocks noGrp="1" noChangeArrowheads="1"/>
          </p:cNvSpPr>
          <p:nvPr>
            <p:ph type="body" idx="1"/>
          </p:nvPr>
        </p:nvSpPr>
        <p:spPr/>
        <p:txBody>
          <a:bodyPr/>
          <a:lstStyle/>
          <a:p>
            <a:endParaRPr lang="it-IT" dirty="0" smtClean="0">
              <a:hlinkClick r:id="rId2"/>
            </a:endParaRPr>
          </a:p>
          <a:p>
            <a:r>
              <a:rPr lang="it-IT" dirty="0" smtClean="0">
                <a:hlinkClick r:id="rId2"/>
              </a:rPr>
              <a:t>http</a:t>
            </a:r>
            <a:r>
              <a:rPr lang="it-IT" dirty="0">
                <a:hlinkClick r:id="rId2"/>
              </a:rPr>
              <a:t>://geospatialrevolution.psu.edu/episode1/complete</a:t>
            </a:r>
            <a:endParaRPr lang="it-IT" altLang="it-IT" dirty="0" smtClean="0"/>
          </a:p>
          <a:p>
            <a:r>
              <a:rPr lang="it-IT" altLang="it-IT" dirty="0" smtClean="0">
                <a:hlinkClick r:id="rId3"/>
              </a:rPr>
              <a:t>http</a:t>
            </a:r>
            <a:r>
              <a:rPr lang="it-IT" altLang="it-IT" dirty="0">
                <a:hlinkClick r:id="rId3"/>
              </a:rPr>
              <a:t>://</a:t>
            </a:r>
            <a:r>
              <a:rPr lang="it-IT" altLang="it-IT" dirty="0" smtClean="0">
                <a:hlinkClick r:id="rId3"/>
              </a:rPr>
              <a:t>geospatialrevolution.psu.edu/episode2/complete</a:t>
            </a:r>
            <a:r>
              <a:rPr lang="it-IT" altLang="it-IT" dirty="0" smtClean="0"/>
              <a:t> </a:t>
            </a:r>
            <a:endParaRPr lang="it-IT" altLang="it-IT" dirty="0"/>
          </a:p>
        </p:txBody>
      </p:sp>
    </p:spTree>
    <p:extLst>
      <p:ext uri="{BB962C8B-B14F-4D97-AF65-F5344CB8AC3E}">
        <p14:creationId xmlns:p14="http://schemas.microsoft.com/office/powerpoint/2010/main" val="584921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Playing</a:t>
            </a:r>
            <a:r>
              <a:rPr lang="it-IT" dirty="0" smtClean="0"/>
              <a:t> with (on-line) </a:t>
            </a:r>
            <a:r>
              <a:rPr lang="it-IT" dirty="0" err="1" smtClean="0"/>
              <a:t>maps</a:t>
            </a:r>
            <a:r>
              <a:rPr lang="it-IT" dirty="0"/>
              <a:t/>
            </a:r>
            <a:br>
              <a:rPr lang="it-IT" dirty="0"/>
            </a:br>
            <a:r>
              <a:rPr lang="it-IT" dirty="0">
                <a:hlinkClick r:id="rId2"/>
              </a:rPr>
              <a:t>http://</a:t>
            </a:r>
            <a:r>
              <a:rPr lang="it-IT" dirty="0" smtClean="0">
                <a:hlinkClick r:id="rId2"/>
              </a:rPr>
              <a:t>t.co/0C3L8lf9vJ</a:t>
            </a:r>
            <a:r>
              <a:rPr lang="it-IT" dirty="0" smtClean="0"/>
              <a:t> </a:t>
            </a:r>
            <a:endParaRPr lang="it-IT" dirty="0"/>
          </a:p>
        </p:txBody>
      </p:sp>
      <p:sp>
        <p:nvSpPr>
          <p:cNvPr id="3" name="Segnaposto contenuto 2"/>
          <p:cNvSpPr>
            <a:spLocks noGrp="1"/>
          </p:cNvSpPr>
          <p:nvPr>
            <p:ph idx="1"/>
          </p:nvPr>
        </p:nvSpPr>
        <p:spPr/>
        <p:txBody>
          <a:bodyPr/>
          <a:lstStyle/>
          <a:p>
            <a:endParaRPr lang="it-IT"/>
          </a:p>
        </p:txBody>
      </p:sp>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00" y="1628800"/>
            <a:ext cx="9093447"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221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err="1"/>
              <a:t>Playing</a:t>
            </a:r>
            <a:r>
              <a:rPr lang="it-IT" sz="3200" dirty="0"/>
              <a:t> with (on-line) </a:t>
            </a:r>
            <a:r>
              <a:rPr lang="it-IT" sz="3200" dirty="0" err="1"/>
              <a:t>maps</a:t>
            </a:r>
            <a:r>
              <a:rPr lang="it-IT" sz="3200" dirty="0"/>
              <a:t/>
            </a:r>
            <a:br>
              <a:rPr lang="it-IT" sz="3200" dirty="0"/>
            </a:br>
            <a:r>
              <a:rPr lang="it-IT" sz="3200" dirty="0">
                <a:hlinkClick r:id="rId2"/>
              </a:rPr>
              <a:t>http://</a:t>
            </a:r>
            <a:r>
              <a:rPr lang="it-IT" sz="3200" dirty="0" smtClean="0">
                <a:hlinkClick r:id="rId2"/>
              </a:rPr>
              <a:t>geocommons.com/maps/201491</a:t>
            </a:r>
            <a:r>
              <a:rPr lang="it-IT" sz="3200" dirty="0" smtClean="0"/>
              <a:t/>
            </a:r>
            <a:br>
              <a:rPr lang="it-IT" sz="3200" dirty="0" smtClean="0"/>
            </a:br>
            <a:endParaRPr lang="it-IT" sz="3200" dirty="0"/>
          </a:p>
        </p:txBody>
      </p:sp>
      <p:sp>
        <p:nvSpPr>
          <p:cNvPr id="3" name="Segnaposto contenuto 2"/>
          <p:cNvSpPr>
            <a:spLocks noGrp="1"/>
          </p:cNvSpPr>
          <p:nvPr>
            <p:ph idx="1"/>
          </p:nvPr>
        </p:nvSpPr>
        <p:spPr/>
        <p:txBody>
          <a:bodyPr/>
          <a:lstStyle/>
          <a:p>
            <a:endParaRPr lang="it-IT"/>
          </a:p>
        </p:txBody>
      </p:sp>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57" y="1117374"/>
            <a:ext cx="9234633" cy="519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702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a:off x="3707904" y="2132856"/>
            <a:ext cx="1656184" cy="2448272"/>
            <a:chOff x="1403648" y="1844824"/>
            <a:chExt cx="1656184" cy="2448272"/>
          </a:xfrm>
        </p:grpSpPr>
        <p:sp>
          <p:nvSpPr>
            <p:cNvPr id="6" name="Rettangolo arrotondato 5"/>
            <p:cNvSpPr/>
            <p:nvPr/>
          </p:nvSpPr>
          <p:spPr>
            <a:xfrm>
              <a:off x="1403648" y="1844824"/>
              <a:ext cx="1656184" cy="2448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a:spLocks noChangeAspect="1"/>
            </p:cNvSpPr>
            <p:nvPr/>
          </p:nvSpPr>
          <p:spPr>
            <a:xfrm>
              <a:off x="1513032" y="2003588"/>
              <a:ext cx="1402784" cy="207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a:spLocks noChangeAspect="1"/>
            </p:cNvSpPr>
            <p:nvPr/>
          </p:nvSpPr>
          <p:spPr>
            <a:xfrm>
              <a:off x="2180988" y="412131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3" name="Gruppo 32"/>
            <p:cNvGrpSpPr/>
            <p:nvPr/>
          </p:nvGrpSpPr>
          <p:grpSpPr>
            <a:xfrm>
              <a:off x="1582260" y="3455610"/>
              <a:ext cx="1305455" cy="557069"/>
              <a:chOff x="3770601" y="3447995"/>
              <a:chExt cx="1305455" cy="557069"/>
            </a:xfrm>
          </p:grpSpPr>
          <p:sp>
            <p:nvSpPr>
              <p:cNvPr id="10" name="Rettangolo 9"/>
              <p:cNvSpPr>
                <a:spLocks/>
              </p:cNvSpPr>
              <p:nvPr/>
            </p:nvSpPr>
            <p:spPr>
              <a:xfrm>
                <a:off x="3770601" y="344799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a:spLocks/>
              </p:cNvSpPr>
              <p:nvPr/>
            </p:nvSpPr>
            <p:spPr>
              <a:xfrm>
                <a:off x="396110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a:spLocks/>
              </p:cNvSpPr>
              <p:nvPr/>
            </p:nvSpPr>
            <p:spPr>
              <a:xfrm>
                <a:off x="415618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a:spLocks/>
              </p:cNvSpPr>
              <p:nvPr/>
            </p:nvSpPr>
            <p:spPr>
              <a:xfrm>
                <a:off x="4346681"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a:spLocks/>
              </p:cNvSpPr>
              <p:nvPr/>
            </p:nvSpPr>
            <p:spPr>
              <a:xfrm>
                <a:off x="4534114"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a:spLocks/>
              </p:cNvSpPr>
              <p:nvPr/>
            </p:nvSpPr>
            <p:spPr>
              <a:xfrm>
                <a:off x="472461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a:spLocks/>
              </p:cNvSpPr>
              <p:nvPr/>
            </p:nvSpPr>
            <p:spPr>
              <a:xfrm>
                <a:off x="491969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p:cNvSpPr>
                <a:spLocks/>
              </p:cNvSpPr>
              <p:nvPr/>
            </p:nvSpPr>
            <p:spPr>
              <a:xfrm>
                <a:off x="3773320" y="3654455"/>
                <a:ext cx="216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p:cNvSpPr>
                <a:spLocks/>
              </p:cNvSpPr>
              <p:nvPr/>
            </p:nvSpPr>
            <p:spPr>
              <a:xfrm>
                <a:off x="406054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a:spLocks/>
              </p:cNvSpPr>
              <p:nvPr/>
            </p:nvSpPr>
            <p:spPr>
              <a:xfrm>
                <a:off x="425562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a:spLocks/>
              </p:cNvSpPr>
              <p:nvPr/>
            </p:nvSpPr>
            <p:spPr>
              <a:xfrm>
                <a:off x="4446123" y="365456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a:spLocks/>
              </p:cNvSpPr>
              <p:nvPr/>
            </p:nvSpPr>
            <p:spPr>
              <a:xfrm>
                <a:off x="4633556"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p:cNvSpPr>
                <a:spLocks/>
              </p:cNvSpPr>
              <p:nvPr/>
            </p:nvSpPr>
            <p:spPr>
              <a:xfrm>
                <a:off x="4824056" y="3654565"/>
                <a:ext cx="252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a:spLocks/>
              </p:cNvSpPr>
              <p:nvPr/>
            </p:nvSpPr>
            <p:spPr>
              <a:xfrm>
                <a:off x="3780126" y="386095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a:spLocks/>
              </p:cNvSpPr>
              <p:nvPr/>
            </p:nvSpPr>
            <p:spPr>
              <a:xfrm>
                <a:off x="397062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a:spLocks/>
              </p:cNvSpPr>
              <p:nvPr/>
            </p:nvSpPr>
            <p:spPr>
              <a:xfrm>
                <a:off x="416570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a:spLocks/>
              </p:cNvSpPr>
              <p:nvPr/>
            </p:nvSpPr>
            <p:spPr>
              <a:xfrm>
                <a:off x="4356206"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a:spLocks/>
              </p:cNvSpPr>
              <p:nvPr/>
            </p:nvSpPr>
            <p:spPr>
              <a:xfrm>
                <a:off x="4543639"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a:spLocks/>
              </p:cNvSpPr>
              <p:nvPr/>
            </p:nvSpPr>
            <p:spPr>
              <a:xfrm>
                <a:off x="473413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p:cNvSpPr>
                <a:spLocks/>
              </p:cNvSpPr>
              <p:nvPr/>
            </p:nvSpPr>
            <p:spPr>
              <a:xfrm>
                <a:off x="492921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 name="Titolo 1"/>
          <p:cNvSpPr>
            <a:spLocks noGrp="1"/>
          </p:cNvSpPr>
          <p:nvPr>
            <p:ph type="title"/>
          </p:nvPr>
        </p:nvSpPr>
        <p:spPr/>
        <p:txBody>
          <a:bodyPr>
            <a:normAutofit fontScale="90000"/>
          </a:bodyPr>
          <a:lstStyle/>
          <a:p>
            <a:r>
              <a:rPr lang="it-IT" dirty="0" err="1" smtClean="0"/>
              <a:t>What’s</a:t>
            </a:r>
            <a:r>
              <a:rPr lang="it-IT" dirty="0" smtClean="0"/>
              <a:t> in </a:t>
            </a:r>
            <a:r>
              <a:rPr lang="it-IT" dirty="0" err="1" smtClean="0"/>
              <a:t>your</a:t>
            </a:r>
            <a:r>
              <a:rPr lang="it-IT" dirty="0" smtClean="0"/>
              <a:t> </a:t>
            </a:r>
            <a:r>
              <a:rPr lang="it-IT" dirty="0" err="1" smtClean="0"/>
              <a:t>smartphone</a:t>
            </a:r>
            <a:r>
              <a:rPr lang="it-IT" dirty="0" smtClean="0"/>
              <a:t>?</a:t>
            </a:r>
            <a:br>
              <a:rPr lang="it-IT" dirty="0" smtClean="0"/>
            </a:br>
            <a:endParaRPr lang="it-IT" dirty="0"/>
          </a:p>
        </p:txBody>
      </p:sp>
      <p:pic>
        <p:nvPicPr>
          <p:cNvPr id="9" name="Segnaposto contenuto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42547" y="2320457"/>
            <a:ext cx="1368000" cy="1368000"/>
          </a:xfrm>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780928"/>
            <a:ext cx="11049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AutoShape 6" descr="data:image/jpeg;base64,/9j/4AAQSkZJRgABAQAAAQABAAD/2wCEAAkGBwgHBgkIBwgKCgkLDRYPDQwMDRsUFRAWIB0iIiAdHx8kKDQsJCYxJx8fLT0tMTU3Ojo6Iys/RD84QzQ5OjcBCgoKDQwNGg8PGjclHyU3Nzc3Nzc3Nzc3Nzc3Nzc3Nzc3Nzc3Nzc3Nzc3Nzc3Nzc3Nzc3Nzc3Nzc3Nzc3Nzc3N//AABEIAHMAcwMBIgACEQEDEQH/xAAcAAABBQEBAQAAAAAAAAAAAAAAAwQFBgcBAgj/xABHEAABAgQCBQcFDQcFAQAAAAABAgMABAURBiEHEjFBURMiYXGBkdEUI6GxshUyMzRCQ1JVc3SSwcIkJjVictLhF0Vjg7MW/8QAGQEAAwEBAQAAAAAAAAAAAAAAAAIDAQQF/8QAKxEAAgIBAgQFAwUAAAAAAAAAAAECEQMSIRMxMlEFIkFxsQYkYQQUI2KR/9oADAMBAAIRAxEAPwDcYRmpliUYU/NOoaaQLqWtVgIJyZak5V2ZmFhDTSCtajuAjCsR4knMVVB066m5Ro+aZBySOJ6emMbotgwSzTUUadMaQaE0qzS3pgD5Tbdh6bQj/qPRubdqZGts5o8YqlEoLRpKHFpBKm73MJ1Knst8lZIyHCM8LnH9ZncJck2jl8Sl+0moIth0l0UKKS1NXGR5o8YUTpIopGSJjtSPGMyXJoVMu9Lit3SYVZk29uXfEp5GpNI9COGLimaWNIdHPyJj8I8Y7/qDR/ov/hEZ8iUb3x7Mo3a2qmE4zB4IF8VpEo4+RMfhHjCStJVFHzcyepI8YoTkm3bYO6GExLNi+QMbxmbwImkK0oUJO1qa/CPGON6U6ApVi3NpG86gy9MYRUa2hubWxLscpq5FRyEN/dJ1Qylm7/1RVayEliTqz6lo9fpdaRrU6bQ6RmUbFDsOcSkfKNEr0zLzyVsKWw8jnIKVR9C4CxSjEtMJd1ROMWS8kZX4KHX+UMm+TFlFVqjyLTBHI7DEyh6Y6guTwoGW1FJmphLZI4Zq/KMqw+kBL3QlP5xounU2oFO++j2FxnFAVzXs9yfWYhlZ7Hg6+4h7v4NQph/d+XP/ABRD1Vd1t58fXEpS1D/59jP5mIOrLAW1nxhPpnf9XJf2l8Hh/US+5/35ZCvO/tLvDXV64cIcsN/HPKIt10eVvXPzitvXCzT4AGY7IXKvO/c9jHvBexKJcj3y9gc8uN7CGkqiZmxeVln308WmlLHohV+SqDIKnZCcbT9IsKAHbaJ0w2Bb1ze8NHnL9UJF9O4g7oQdeBBzgo2jPJpNpp6xseUN4dU9BJadLbblnPg1XANrHM9u4wlUmS3VJht3may9ZB4gw8p7bbeS1J1N91kgdkejGtrPLls3Y8dl2fdUPy7akJWFHUUALGxvYDdfZFw0TVFcnjZiXCjqTaFtqHUNYezFOknkzFRIYuplhpZUo7srC54kmJ7Rwq+kCj/1uf8AmuJzfn2K4l/FufSMEdEEORM402SUzPUSnMyiAtzywGxUE5ait5jOKTh2ss1SVpswWZRyfyacKg4BqgnPV2Rrukf4tTvvP6VRDT1LnJ6Xl5mkzDcvUJcHklOi6SCMxext12O/KJTSb3OnDlnjWqDplRlpbGQlGWWAhUstPmlBaOcnV1wffZXTnnA7Q8RPWU46w6UscuoNvoJSgk7r5+9Oy8S6cP6QlBIbnqYkJtqjlRYWFh8xuGUem8L6R1KCTWKa2gmyllzXNs+LNz75W/fbZDYYrDLVi8r/AAQy1ld5N3+Srs4WxDPNeXysuy5LuuqCHRMITrZm+RN8s+6Hc/VMO4JHIzKBW60BdTI+CZPTfZ2gnoEPcY1sYIwpLUymzCnZtYU2w6RY5m63LdZyHSnbaMgkWw64t6aWogklayblRPTxjY403bHlmklRojGPMW1tdmJtmnsnJKJdtOQ61XiRmKxjKmID6a6qYyvqPNtqHoSD6YqtCqCW1pRLN6o4JFzFiqtUdTLp10kC2euMo61oSqjz5ZJ6tjzL48pdXf8AI8X01ErMHmioyotqnioZkDr1hDiawdWnZkIpJZn5ZxOsy8l5CNcHO2Z29V77RFJq8sh8BzkVNuODWSCMlDiInNF+J3qZPooU66rySYVeWWT8C5e4A6CfT1mOWeONnbizyomF4AxgRZyky67bNeYa/uhI4Dxen3tHkR/3Nf3Rt9LnfLZQKVYOoOq4BuP+dvbC7lrQmhFONMwGZwRjFTZQafLIRvCJhsX9MK4Ew9V6Vj2kOVBhtCQ4u5S8lXzahuMbNOW1TFQYP76Uv7RXsKjKSZrnKS3NNjscjsVIFN0k/Fad96/SqOUo+ZT1QaSfitO+8/pVHmlHzKYjLqLR6SeYOQjlTfLNNfWk2OpYHgTlHhg5CEMQqtRZhX0QFHsIMMmKz530mTKp7F7jN+ZKtIbA4XGsfaiAfBShLaBssAOJP+Yl9ITS5bGc24bjlkocT0jVA9YMQq3yFFRSDZQV6jFl0kZ8yVpT3IWbb7TvJ4xLTk08hvn62Y2K3iKwzNJbeJINjD+eqaHkiyV31QmxVfZDxew0YplkTOSlVo60zTyGplrnMNIRmpQ37zY3tlYC/VEJUqctKEzTBKHUkLSobjtv3x4o7wLyBqe9SVG52EnL1HuiYqzh9zrEgAjYIXmSn5ZbGyYPqHlCmHTkmclUO2/mtn6x3RZ3VZRRcJoVLOUWWVkpqQTrDhknwMXV5eURZcYzquaYqMqb41pn2ivYVFnnV5GKpJG+NqZ9or2FQt7lEtjVYI5BFSJTNJnxSnfev0qhGlK80mFdJxtJ0771+lUN6UrzSeqIz6i0OknmTsjtQSHpF5lWxaCPRCbKso9vG6DAmYYZpDpa5+nN1BkXmqeS1MJAzKL++7NvUTwigNedAttG2NyxPLO0+eM/LI10K5rzf0hGd1TC6XnFVDDWq40TdyTvZbZ/lvtHR3XisJejEnH1RVkNKFtRIUn6Jyt1QtyLirBLQHSo3t2RJy78ohzkZ9tcu6NqVgoUOww9emaOwi4c1j0qEW0bXZz8SSdUR8mgy42G17qUd8SlFaViGtsSgF5VqzkwrcEA5jt2dvRDdin1CukJkWOQlDtmHQUoA6N6uyJ+QbYlmBRKBdwuK/apve4eA6PV13MSk6Kwg5bs0LCT3uhVpuoJ+BFm2jusN/ri1vORDYekkU2ntsIAyGduMSDq8oi5FqGk4rmmKxTjfG1M+0V7CosE4vmmK5SzfG9L+0V7CoyPMb0NbgjsEWIFI0om0jTvvX6VQ0pS/MohzpWuKXIOAc1M0LnhzVRE0h8FlOcSycy8OkszS8oXKrpiPZdB3w5S5C2ZQwq0sHm1AgEGM4rFEdl5hT8i4ppf8ptGpvWUkiISoSQdvkI2zUZo9V6ohIbnpOXnEjZyrd4borLiFAytBkWV7lBsXHcBFxmqVzjZMNkUk6w5sNqDSVzVrFaUEzj6ktH5COaP8xecL0VmQQkoSCsjMmPUhTAgi4EWCWbDadkK5BQ+b5qbR4dVHnlLQg66BthQobTauaYgKOq+OKX9or2FRJzr+RziGw4ov46pwQL6q1qNtw1FRsOZr6TZoIII6DnIXF1I92qDMyaSA6RrNk7lDMRlFHn1y61S0yktutq1VoVtSRG4xUMW4Il60vyuUX5LPAe/AuF9ChvhJxspCdbMhJadSQM4fImxbbFWdw9iinrKDJcukfKZWCD32j0mVxGB/CpjvT4xHTIrcX6lrEyDvjwpxKorYl8Rj/apjvT4x3kMRfVUx3p8YNMuwXHuTbiUK4R4DaBwiH5HEX1VMd6fGOFjEf1VMd6fGDTILXcnkqQnhHozKQNoiumWxJ9VTHenxjyZTEhH8KmO9PjBpkFx7k+ubHGGb84LHOIdUjiU7KVMd6fGEVUfFDx1U0t4X3qWkD1waJBce57qVRQhB5wvE5oqo7r829XZhBCCkty994vzlegDvhOg6N5uZfQ/iF5IaBv5O2b63WfyjTpZhqWYQywgIbQLJSNgEUhCic5qqQpBHYIqSCOGOwQAcgsOEEEABYcILDhBBAAWHCCw4QQQAFhwgsOEEEABYcILDhBBAAR2CCAAgggg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053" y="4811900"/>
            <a:ext cx="109537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wgHBgkIBwgKCgkLDRYPDQwMDRsUFRAWIB0iIiAdHx8kKDQsJCYxJx8fLT0tMTU3Ojo6Iys/RD84QzQ5OjcBCgoKDQwNGg8PGjclHyU3Nzc3Nzc3Nzc3Nzc3Nzc3Nzc3Nzc3Nzc3Nzc3Nzc3Nzc3Nzc3Nzc3Nzc3Nzc3Nzc3N//AABEIAIkAiQMBEQACEQEDEQH/xAAbAAEAAgMBAQAAAAAAAAAAAAAABgcDBAUCAf/EADgQAAICAQIEBAMECAcAAAAAAAABAgMEBREGEjFBIVFhcROB0RRSkbEHI1OCg+Hw8RciMjVCYnL/xAAbAQEAAgMBAQAAAAAAAAAAAAAABQYCAwQBB//EADARAQACAQIEAwcDBQEAAAAAAAABAgMEEQUSITEiMmETQUJRcZGhFYGxFBZTwfAG/9oADAMBAAIRAxEAPwC8QAAAAAAAAAAAAAAAAAAAAAAAAAAAAAAAAAAAAAAAAAAAAAAAAAAAAAAAAAAAAAAAAAAAAAAAAAAAAAAAAAAAAAAD4wPFV1dybqsjNKTi+V77NPZr3PZiY7sa3rbrWWQ8ZAAABH9a4swNLslSm8i9PZwra2j7s7cGgy5o5u0IvVcVwaeeXzT6OF/iBfzf7fXy+XxXv+Ox2/pNdvN+Eb/cFv8AH+Xb0Xi3B1OyNM98a+XgoWNbSfkmceo0GXDHN3hI6Ti2DUTyz4Z9XazM3GwqXZlX11RS6zkkcdKWvO1Y3SOTNjxRzXnZ507Oq1DGWRRzfClJqMpLbmS8N/YyyY7Y7ctu7HDmrmpz17fy2jW3AAAAAAAMOZZ8HFtt/ZwlL8EZUjmtEMMluWk2+SrdB4hydJzJWve2m2XNdXv1fmvUsmp0dM1IiOkx2UvRcRyabJNp6xPeP9/VZmnali6ljq/DsU4Pqu8X5Ndiu5cV8VuW8bLjg1GPPTnxzvDcNbcAR/jPV56ZpiWO+XIvfJCX3V3f9eZ26DTxmy+LtCM4rq50+Hw956Kvb3bb7vcssQpUzMz1fA8fU9nuuo23exO3ZuYX2e/KjZqmRYql4y2TnOfovL3NGTnrXbFHX7OnD7O9989un3mVl6BqD1DHU8fDePgwio0ub8Z7eS7Irupxeyna1t7e9ctFqPb05q15ae52TmdoAAAAAADHfBW0zrl0mnF/M9idpiXlo5qzHzUzm408PLux7U1Oqbi9y3YrxkpFo9755mxTiyWpPuesDOydPvV2HdKqfdruvJrueZcNMsct43ZYNRkwW5sc7SmOl8d1yUYanRKMv2tK3XzXUiM3Cpjrjn7rBpuPVmNs8besJLia5peWv1OdQ2/+Llyv8GR19Nmx+aspjHrNPl8l4RD9I8+bKwuWScfhy6PvuiW4TG1bfVA8fne9NvVDyWV4AAd7g7SaNW1OUMrd1VQ53BeHN4pbP0OHX6i+HHvXvKV4VpKanNtftHVaFcI1wUIxUYxWyS6JFbmZnrK5xEVjaHsPQAAAAAAGHMlZDEunRt8WMJOG68N9vAypETaInswyzaKTNO+3T6qu13V8XWYxvsxZUZqW0p1tOM16p+KLHptPfBPLFt6/lTdbrMWqiLzXa/p2lxTtRYAD0ERs8AAACZ/o1qbys27bwUIw39W39CI4tbw1qsf/AJ+njvb6QnxCLMAAAAAAAAfGtwKt4t0SzStQnbCLeJdJyrlt4Rb6x+noWTQ6qM2OKz5oUvimhtp8s2jyz/2zgncigAAAAAAFl8A4bxtEV0ltLIm5/Lovy3+ZXeJZefPyx7ly4Lg9npuae9uqTEelwAAAAAAAAByuJLnj6Xdb9kry4R8bKp9HHu/kdGlrFssV5tvVx6+/Jgm3LzR749FWZ12Ndbz4mM8eL6w+I5r5bos2Kt6xte2/7bKTnvjvbfHXl/fdrGxoAAAABuaRgW6nqFOLUvGcv80vux7s0580Ycc3l06XT21GWMdff/C4cemuiiumqKjCuKjFeSRVLWm07yv1KRSsVjtDIeMgAAAAAAAAB5lFSi1JJprZp9x2eTG6B6/wXarZX6QlOEnu6G9nH/y329Ca0vEo25c3f5qzruC23m+n7fJFMzBysKSjl49lMn0547b+xKY8tMkb0ndB5cGTDO2SuzXNjSAAPUYynJRhFyk3skl4s8mdnsRNp2hZvCGgrScV25CX2u5Lm/6L7v1K5rtV7a21fLC6cL0H9Nj5reafx6JEcKUAAAAAAAAAGtm5tOFV8XIco195KDkl77dDOmO152q1Zc1MUc1+zk38YaLVHdZMrH5Qg2dVeH6ifh2cV+L6Svxb/RwtT47lKLhpuNy79Lbuq/dR2YeFdd8k/ZGajj28bYa/vKIZeVfmXO7KtnbY+spPf+xLY8dccbVjaEBlzXzW5sk7ywmbUAbGFhZOdcqcSmdtj7RXT38jXky0xxvedobsODJmty443lYfDPC1Wl7ZOVy25nbb/TX7evqQGr11s3hr0qtnD+F103jv1t/CTHAlwAAAAAAAAAA+NJ+DW4HC1PhPS8+cpql0WPrOl8u/uuh2YtdmxdN949UbqOFabPO+20+iPZXAOVFv7LmVTXZWRcfy3O+nFafFVE5OAZPgvE/VpPgjWN+mM/4v8jdHE8Hq5/0PVen3ZaeBNTm/1tuNWvSTk/yMbcVxR2iZbKcB1Ez4rRDr4PAmJU1LNyLL392K5I/U5MnFMk+SNnfh4Fhr1yTv+EowsHFwaVViUQqh5RXX38yOvkvkne87pjFhx4a8uONobHQwbQAAAAAAAAAAAAAAAAAAAAAAAAAAAAAAAAAAAAAAAAAAAAAAAAAAAAAAAAAAAAAAAAAAAAAAAAAAAAAAAAAAAAAAAAAAAAAAAAAAAAAAAAAAAAAAAA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966306"/>
            <a:ext cx="130492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CEAAkGBwgHBgkIBwgKCgkLDRYPDQwMDRsUFRAWIB0iIiAdHx8kKDQsJCYxJx8fLT0tMTU3Ojo6Iys/RD84QzQ5OjcBCgoKDQwNGg8PGjclHyU3Nzc3Nzc3Nzc3Nzc3Nzc3Nzc3Nzc3Nzc3Nzc3Nzc3Nzc3Nzc3Nzc3Nzc3Nzc3Nzc3N//AABEIAIMAewMBEQACEQEDEQH/xAAcAAEAAgIDAQAAAAAAAAAAAAAABgcEBQEDCAL/xABJEAABAgQABwkLCgUFAAAAAAABAAIDBAURBgcSEyFUsRYXMTRRcpSy0iU2QWFxc3SSocLRIjM1VWNkgYKTohQVJDLBI1NikfD/xAAaAQEAAgMBAAAAAAAAAAAAAAAABAUCAwYB/8QAMBEAAgADBAcIAwEBAAAAAAAAAAECAxEEMnGhBRITMTNhYhQVISIjUVKRQYHBsUL/2gAMAwEAAhEDEQA/ALxQHF0AugF0AugF0AugF0AugF0AugF0AugF0BygCA+XuDGlzjYAXJQbiroszOYXx4s3MTkeBSxELZaXgPLMoA2yncpVlDBDKWql4/kqI5sU16zfh+EcbmJPWJ3pLl7tHy+kY055jcxJ6xO9Icm0fL6QpzzG5iT1id6Q5No+X0hTnmNzEnrE70hybR8vpCnPMbmJPWJ3pDk2j5fSFOeY3MSesTvSHJtHy+kKc8xuYk9YnekOTaPl9IU55jcxJ6xO9Icm0fL6QpzzG5iT1id6Q5No+X0hTnmNzEnrE70hybR8vpCnPMbmJPWJ3pLk2j5fSFOeZwaDElP9ek1Gdl5puljjHLgfER4Qmsn4RJNCjXin4k1wMrzq7ShEmGhk3BcYUdreDLHJ7CoU+Xs46Lcyys81zYKvf+SQLSbzqmuLReYdiLeGVfgV3tyv5usVazb7KSXdRvFrMwgCAIAgCAIAgCAIAgCAxsWRIn6u2+j+LiG3qrTa98OBLsV2LEsJRCadU1xaLzDsRbw9xV+BXe3K/m6xVrNvspJd1G8WszNrT6M+YhiLHeWMdpaANJCjxzqOkJLlWaqrEfc9RHQYZiS7y8DSWu4beJeQz/HzHsyy+FYTTqSQwgCAIAgCAIAgHL5EBi4s/pGr+lRPdWm174cCXYrsWJYaiE06pri0XmHYi3hlXYFm2Dkr+brFWs2+ykl3UbwOFxfg8K1PcbIWqqpN4RaYTCy2SWi1uRV5bn07Rw8CAhEZ7TGiZH9uWbeS6nw3VUqZl94nzlBZGIyggGUEAyggGUEAyggGUEAyggMbFke6NX9Kie6tNr3w4EuxXYsSw1EJp1TXFovMOxFvBU+CD7YPyw53WKtpl9lFA/Kjc51YGVTaU+vRpSGIT2iLDH9oJsQtEcjWdUSZVqcKpEqn1P4QRZmEYUNmaa7Q4g3JC8hs9HVnsy1uJUhRqc6pFCLU5zqUGsM6lBrDO+NKCoziUFRnEoKjOJQVGdQVGdXgqcYsNM/Vj96ie6tFrvQ4E6w3YsSxFEJp1TXFovMOxFvBTuC0TJocAeXaVcRrzM5+F+CNxDiB0VjTwFwHtWuLczOF1iWJPhRqdYf0kP2qu2kfuXGxl/FHP8mp2qQ02kfuNjL+KIHPPbCnZmGz5LWRXtaB4ACQrCWqwpsqJrpHEl7kyplKkY1OlosSWY574YJJ8JsoEUcVX4lrBKluFOiMr+TU7wykNebSP3MtjL+KNNM4Ovj1N4hBsvKANsRpJNtNgt0M/Vh92R47LrR1XgjZQMHadCHyobop5XuP+Frc6N/k2w2aVD+DvdRqc4WMpDHk0LHaRe5m5Ut/8o01WwczcJ0anucSNJhON7+QrdLtDrSIjTrIqVgIvnlNoV1Rnl5QVMvFYbzdUP3mJ7qjWy9Dh/SxsFyLEsZQycdU1xaLzDsXq3gpDB6Jk0mCPLtV1EvMc3U20vG/qYN/9xu0LCJeVmcD86xLbHAqc6A5ugKpqsW1VnRyTMQfuKtpK8kP6KCe/VjxZZFEPceSP2Ldiq47zLyXcWBnLEzMWfqMnT4YiTsdkJp4L8J8gWUMMUTpCjGOZDAqxOhr5fCmkRoghiayCdAL2Fo/7WyKRMSq0aYbVJidFEboEEXBuCtJIOEBXGFcESVbjNYLMiARGjy8PturKzxa0GBT2yHUm+H5NPnlvoRKm7xUG8epHlmH+6oVsvQ4FtYOG8Sx1DJx1TXFovMOxereeMoSjRMmnwx/7hV614nMNmzlY15uXHLFZ1gsIl5WZS354cV/pdN1SLcdKLr0FOVqNas1Ack1F6xVxJXpw4I5y0P1Y8WWrQndxJD0dmxVMd5nQS7kOCM691iZlZYex3HCJ7HONmQmZI5Li5VnZEtmUukIntqciPZ7QVJINS18EYrouDcg97i45BFz4nEf4VPPSUyJI6GzROKTC37G3ylrN5XeMWJk1eX8cD3irCx3WVGkb8OBFc8plCuqSnFIbvqB+2fsaq6231gXWjuG8SyVDJ51TXFovMOxereGeeabEyZRo8av6eJykT8TPkot56WH2zOsFjHdeB7KfqQ4r/S9jwqhW46kL0FIV6KRXKn4puN1yrySvThwOXtL9WPFlwUE9w6f6OzYFSx32dLLuLAzwdKxMyqMYb8nCiL5mHsVrY+F+yh0i6T/ANL+kazqlEGpb+BBvgpTj/wd1iqe0caI6Ox8CDA3i0EkrXGe/JrMrbwy/vFWVhusptKPzw4EOzqm0KypN8UBv/HHliu2NVZbr6wL3R3CeJZahFgdU1xaLzDsRA83yb7S7V0RyUx+Yzqe+9QlPPw+sFjGvI8D2S/UhxPQB4SqBbjqwvTwofCF9q/VR98jdcq8k8OHBHLWnjR4sujB/wCgqf6ND6oVLHeZ08u4sDYeFYmZUOMp1sKovmIexWti4X7KDSfH/RFstS6FfUunATTglTeY7ruVLaONEdNZOBBgb5aSQVdjWdk1mU9H94qysF2IpdK3ocGQnLU6hV1LBxO6WTnnHbGqqt19YHQaN4TxLNUIsDqmuLReYdiIM81yvzI/BdGjkZl4zaae6Mp5+H1gsZlx4Hsjiw4noU8KoFuOsCHhQeEffFVfTI3XKvZHChwRy1p48eL/ANLswf8AoGnejQ+qFSR3mdNLuLA2HhWLNhTuM7vsieYh7FbWHhfsoNKcZYEUuphWl3YB96NN827ruVHaONEdRZOBBgb9aSQVXjaPdmT9H94qzsF2IpdK3oSDXU5lSWNic+am+e7Y1VNuvrA6LRvBeP8ACzlCLA6pri0XmHYiDPNUt8yPwXRo5GZeMqWi5iYhRrXzb2vtfhsbryJVTR5BFqRKL2J4caMz9VQf1j8FA7B1ZFr3t0ZjfRmfqqD+sfgnYOod7dGZB6hNGeqE1OFgYZiM+KWg3yco3sp0uHUhUPsVcyPXjcXuTGQxjzEnIy8q2mQnCDDbDDjGIvYWvwKFFYatvWLOHSmqktXM799GZ+qoP6x+C87B1Hve3RmRPCSsvr1UdPRIDYLnMa3Ia640KXIlbKHVrUgWq0bePWpQ1a3EYmVDw/j0ilS1PZT4UVsBpAe6KQTck8FvGoMyxa8bi1t5aSdJbOWoNWtDO30Jn6qg/rH4LDsHUbO9ujMjOFOEL8IpyFMxJZkAw4eRktdlX03upNnkbFNVqQ7Xau0NOlKGkW9kMsfE581N887Gqpt19YHRaN4Tx/iLOUIsDrmAXQIjWi5LSAPwQ8e482MhvgOfAjNLIkN2S5p4QRoIXRJpnJzU9Y+lkaggCAIAgCAIAgCAIAgBIAJPIvGepVLLxOy8VsrNRnNtDL/knluB8FUW2JOZQ6LR0LUnx9yylDJ5wUBDMK8AJOtzDp2VeZSbdpeWD5LzykcvjupUm1RS1TeiFPsUE113MixxX1G/Hf2DtLf2/pzI3da+WQ3r6lrh9UdpO39OY7rXyyG9fUtcPqjtJ2/pzHda+WQ3r6lrh9UdpO39OY7rXyyG9fUtcPqjtJ2/pzHda+WQ3r6lrh9UdpO39OY7rXyyG9fUtcPqjtJ2/pzHda+WQ3r6lrh9UdpO39OY7rXyyG9fUtcPqjtJ2/pzHda+WQ3r6lrh9UdpO39OY7rXyyG9fUtc/aO0nb+nMd1r5ZGRI4rJl0a87OjNDwAaT7SsIrdE14Izg0ZAnWJ1LGo1KlqPIw5SUbZjBpJ4XHlKhNturLKGFQqiM9eHoQBAEAQBAEAQBAEAQBAEAQBAEAQBAEAQBAEAQBAEAQBAEAQBAEAQBA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1124744"/>
            <a:ext cx="11715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1568" y="4941168"/>
            <a:ext cx="11049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9" descr="data:image/jpeg;base64,/9j/4AAQSkZJRgABAQAAAQABAAD/2wCEAAkGBwgHBgkIBwgKCgkLDRYPDQwMDRsUFRAWIB0iIiAdHx8kKDQsJCYxJx8fLT0tMTU3Ojo6Iys/RD84QzQ5OjcBCgoKDQwNGg8PGjclHyU3Nzc3Nzc3Nzc3Nzc3Nzc3Nzc3Nzc3Nzc3Nzc3Nzc3Nzc3Nzc3Nzc3Nzc3Nzc3Nzc3N//AABEIAHoAegMBEQACEQEDEQH/xAAbAAACAgMBAAAAAAAAAAAAAAAFBgAEAQMHAv/EAEUQAAEDAgMEBAoEDQUBAAAAAAECAwQAEQUSMQYhQVETImFxIzJzgZGhsbLB0QcUUnIkMzRCQ0VTYoKSosLwFSU1VOEW/8QAGwEAAgMBAQEAAAAAAAAAAAAAAAIBAwQFBgf/xAAyEQACAgEDAgQEBQQDAQAAAAAAAQIDEQQhMQUSIjJBURMUYdFxgZGhsULB4fAkM1Ij/9oADAMBAAIRAxEAPwDtrjzbZstYTfnSuSXIGszY4/SD0Gl+LD3IyeTiEcaKJ7kmo+LEMng4k0NELNQ7ohk8HE08Gz5zS/HXsRkojaZlDikPR3BlURdJBqv5yOd0HcWmsfw5zV4oP76SKsWqqfqT3IuMzYz34qQ0vuWKtVkJcMnJvvTgZoAlAGCoDUgVGQNapDKdXUD+Koc4r1Iyj3nFr1HxI+5J4W+hDjaFXu4SE99r/ChWRbwicG2nIBOLGzyPu/Gst/KFZRvyqnJBM3CoIJegkmajIC3IVZ93759tYpciGrNeoAhNAG1qbJY/EvuIHJKiKZWSjwycjDhmISnoaVOPrUq5FzWuu6bjlslNm9Tzh1dWf4qZyl7hk8E3PEmk5ICEKFks48OvwTyp1HBZGPuXTTMcpyXB9ehIG89Kb/yKq2qO+QYRrQKCMZNnm/u/GsuofiQsioxHef8AxSCRz4emqowlLghIuowtwjwjqR2JF6uWnfqye02jCm+Li/VTfLr3DtJ/pTX7Rz1VPy8fcnAMd2aiqcUoyH7kk7svyqv5GD3yyO1GP/mIn/Ykf0/Ko+Qh7v8Ab7B2oD4vEw2AS0y+87I+zdNk95t6qyX11V7Jtv8AIVpIElVZRWMOCG8BP3le2tVXkJQN2g2kRhyjGipS7J/OKvFb7+ZpnLB2en9JeoXxLHiP7sVHdosYU50gnuoOo6Oybeiq+5noYdN0kFhQRfwzbvGILifrTiZrN+slwAKt2KHxvTK2S5Kr+kaexeBdr+nH6HR4GMR8VgtyYKyUODffVJ4g9ta60pLuPL30Tosdc1ueP1hB8qr3FVoXJSw3VgpWfhoffS47vCRYJ51XKtSllkYNOITBDQltpI6QjcOCRSW2qtYXIPYDOSXnFXccWfPasbsk+WLk2R5z7CrpWSPsqNwamNso8MMh6JJRJaC0a6EHga3wmprKHW5okJU4laUOKbWdFptcU8k3HCeAE3EcRxeI+5FkSlfeSAMwPEG1ci26+EnCUitt8AfNWTIpjNUZIDMWX9T2eek2uWgsgdvD4VqqfgNOkp+NdGv3Zz5TinFqcWSpajdRPE1GT6CoqKUVwgdKxRtt1TaEKWUblm4AB+NWxplJZMV3UKaZ9j3NrL7clsONeKeB1BqmUXF4ZsrsjbFTjwNX0d4guPjioRV4KWg2Tf8APSLg+gKv5uVX6WWJ9vucnrdClQrVzH+H/k6P+sIPlVe4quhHk8qw5Vgpg0ALGJOlc54k6KsPNXMulmxiMrFVVEGL0ZAu4TK6CWkE9Rzqnv4VdRZ2z/ElBdZ66u811BwBtfFDsASgPCMqFzzSdfXasOvrzX3+qFkthNKq45WZTmWoJQkqUTYAcTQGBrlYSpGxM9hPWkFtSzYakEKsPRattccVnS6c1VqYSfucpzg76qPcixieGzw859VR0jSlqWCFgEXNyDftrfTqK+3xbHmtb03UO1yqWUwthMdyJCS28oFwkqVbQX4VlusVk3JHZ0Onlp6FCXIy7EJz7URHTcBhLjiv5Cn2qFTplmeSjrFijpHH3a+51VpxK8QhZVA+FOn3FV0lyeQfAwVYIYNACliXUnvpOucn0765N21jEZWzVXkgmaoyBAsg3BsRxoyAwsvB5pDv20hVduEu6KZYirjZCsHmA/sVH0Cq9TvTL8CHwc5zgCvPFQzYBh/QJEp8eEUOokjekfOrILG5fXDG7G7DTeLv+0RvrXW/CO+Tj22uD/6LjCwyLw3yVsKGg5p83stS2VuD39T2PTtX8zTv5lz9/wAxeLm6qzeeFOAbzQGQjgEh1Eglu4K7XPYNBXSoq7I78njup6z5i7EfKuPudL2fWtWJwMxJ66vcVVq5Oe+B7qwQxxqQFzaRgokIfA6rgsT2iudrI4kpe4sgPeseRSZqAMZqADeFkjD2M2uX47vVXZ02fgxz7Doo7VSxHwh1F7Lfs2kc+J9QqrXTUKWvfYiXAt4Dh/1hYkvi7KT1Qfzj8q4kVncmuGd2M2bt31YXl/D388VSUnqhZueeldLT1Yj3MhlHaTCW8bwl2I5ZLlszK7eIsaH4HsNXWQU44NGk1MtNaprj1+qOIPZ2HHGnElLiFFKkngQbEekVzGsbHtVJSWVwaQouLCBpxrTpq+59z9DkdX1bqq+HHmX8Dds3AO5ahW5s8ukPeCDLjEAcM6vcVUR5JlwPI0qwrMcakCvOiomRlMr3X3g8jzqu2tWR7WDE2XHeiPFp9OVQ0PAjmK41kZQeJFeMGjNSZAtYbDcnyA2gEIB66/sj51ZTU7ZYXBKQYmSGITbjjyg203x4AcBXblKNccvZIcSn5Du0eKZusiK1oOSfma4V9zvsz6egsYubD7YS2hLaBlQkWSkaAUppSwaZb+ROVJ6yvUK0aerveXwgCGBm8I+UPsFdJEMvlXCgjBx76SIP1PaRbyAQ3LQHR97RXsv56w3xxLKPU9Ku79P2vmO39/8AAJ2fhqlEOFO5aiR3XsK2Ux7YI4XUbfi6mXstjpmDYWoNJ6pSnnTNmRIPQmEM4lAy69KfcVUR8wTWw1VeUgbFsVXh05pOQLaW3dQ468Kx36h1TW2zIbwWI2M4fIG6QlCvsudU+urIaqqXqGUb31QpDeV5TDiP3lA1ZL4cl4sYDYrJwTDlWWGAQd466re2qlpaeUgwi24qPAirXlS202L2SLVa+2qDfCRPByfFZ8zHMVLd+r0h6NsaIHM/OuFffO+W/HohN5PAfgx0Q46WWuG9SvtHnSrY0xiorBuzVORiq8ypSipKrknQ1sq1MYpRaALYIFIhKzAjwh17hWyFkZ+VgXiqmA579L0f/aY81KRdh0pJ7FD5gVVbHODq9Lt7JTX0/gu7IbPCJDjGSnrJaSMp52GtXNnMfik2N4skAAWA4UpODMc3xSD5VXuKqYeYSzyjNWgziltgbTGPJfGuTr344/gLIXyqsGRT01lW82lW5KlAE9l6I4bWQOlJAAAAsBoK9Ktiwo43Gcl4Y+y0LrIBSOZBBt6qz6mt2VOK5IYhQYIgKeK/x61nOeW/SuEljkurh2otFdhcmwFSt9hzUzLYfv0LqVkcAd/oq63T20/9kWhYzjLhmzNVAwfwEhUJYIv4Q69wqVJx4Atuxwd6DY8jWuGsa2nuCBmIQGZbQZmsJdbC0rCVaXBuDWyFkLFmLLIya4Pem6nyGDBNRknBmKf90geVV7iqaHmEsXhGmtBlE/bQ2mx/JfGuR1Hzx/ASQuZu2udkUiSVeKCruF6Fl8EnQsDnLmwUKdQtDyeq4FJIueY769DprnbWm1h+o64CNaCRPxKOl6S8RYLzmx89ZtRpY27rZjRlgTdoJjrbyoeVSAN6t3j93ZWjpugVf/1s83p9Cm+1vwoC5ykggkEequxgzFtjGJbG7pOkTyXv9etYLumaa3fGH9P9wWxvnEdtkcbjyIa0O+Bc6U+Meqdw41xdV0m6pd0PEv3/AENMNRGWz2Ga9cdyLzyqygQoXFQpuLyiSq5HB3t9XsNbK9e1tZuOmVXEqQbKTauhCyNizFjokT/lYHlVe4qrq/MJb5GNVaDECsTwVjE5jbslxYS2jLlQbX386y3aWF01KT4BorvjZ/CLJdbYDg0SU9Iv4mq5fKaflLP6sNkaWdp2Xngxh0F1xR5kIA7Truql9TgtoxYJ5eEFhMVbe2L9hpX1N/8An9y74ZvZkpcNvFVyrVp9bC3Z7MWUGhZlq/CnhyWr21uFB2JwGMRj9G8OsPEcGqD/AJwp67HB7CyipLDECfGdhSlx3xZSDuPAjmK6MJKSyjJJNPDK2enFD2z6/wADc8ofYKaJDDsLGJMI2SrO3+zXvHm5Vi1fTNPqlmSxL3X+7lld84ccDDh+MxZ1kJV0bx/Rr49x415TW9K1Gl8TWY+6/v7G+rUQs24ZfJrlZLzyUgixAI7amM3F5i8MDS0ylGJwVJ3eFVu/gVXW0OsnZYoS/UiyXhGKu4ZcCxthjD8Ho40UlC3kZlOA7wL6D51y+oamdWIQ5fqK2KUGI/iMjo2QSdVrVontP+b64eWRGLk8IcsPgswGejZHWPjrOqj/AJwps4NcIKKLRUACSQABckmpWW8IcWsYxsvFTENRS1opY3FXd2V6zpnSPhYtvXi9F7f5/g592o7vDHgXsN2lUmWuNiS8yM6gl5W8jfor51uu0/rEWu30YzZuVYjQLe2sdJiNSwOu2vIo8wf/AH21q0st3EpuW2RPUutxmDuAL/BHPKfAVZAWReWurBWaVqvUoULYdtHKiWbfvIZ0so9Ydx+dcXW9B0+ozKvwS+nD/L7fuaqtXOGz3Q04ficTEEXjOgrGratyh5vlXjtZ0/UaOWLY7e/p+v3OjXdCzystI/L4PlT7iqnpj/5KGs8oer1JmFjanA5mKTY7sfouiQjKu6uvrfcLWPpFczX6Oy+SlD0IayzbFjt4ewGUx3WUjUrTe55lQuK5U9JfXzE0xcUsI2KkspaU6XUZEC6lZgQKqhXZZNQgst+gzaisvgVcXxlc1RaauiOOHFfaflXtOmdJhpErJ7z/AI/D7nMu1Ds2XAKzV2TOKMpf4S95RXtrO+R1wOmyc5UnCSHTvYWUAk8LAj2281c7UxUZ7epqqeYlvGMOn4zh/wBXwyMt5S3E3XuShIG8nMbD0XNLRJRnljWJuOEesH+i9Ryrxqf3sxR/eofCrpap/wBKK1SvUbWdj8CYjBhmCED7QcVmPeq9zVS1FqeUxnVBrgHS9hI67mJNdbPJ1IWPVar466a8yyVvTxfDAkzY7GGLllDEkcA05YnzKsPXWmGurfm2KpaeS4AcyBNh/lcR9kD85bZCfTpWmFtc/KypwlHlFVDqkrC21lKhvSpJ3irJQjOLjJZTETaeUM+zGPy5WM4dDk5XMzqrOaK3Nq151wL+i6eifzFW309Py9jbTqpz8EtzpFqrNBmgCUAVJmHQ5qcsqK06P3k7/TUxfa+5ckNZWGBpOxmGu7465Ec8krzD+q/trTHWWrncrdMWB5OxU9u5jSo7/YsFs/3fCtEddH+pFT079GBIH0Z4lLkrdxKWzEaKycjXhHCO/cE+uqp6pf0oaNPuPGCbI4TgzWRhlTys2YrkKzknnbQacBWWc3N5ZdGKjwHrC1rbqQYzQBKAJQBKAMWFrWoAGzcAwqdcyYDClHVaU5VekWNWQush5WLKEZcooQdjsNgYozPjKkJW0SUtly6QSCL6X0J41ZZqrLIdshI0xjLuQw27azlpmgCUASgCUASgDAqEBmpAlAEoAlAEoAlAEoAlAEoAlAH/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6516" y="5157192"/>
            <a:ext cx="11620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12" descr="data:image/jpeg;base64,/9j/4AAQSkZJRgABAQAAAQABAAD/2wCEAAkGBwgHBgkIBwgKCgkLDRYPDQwMDRsUFRAWIB0iIiAdHx8kKDQsJCYxJx8fLT0tMTU3Ojo6Iys/RD84QzQ5OjcBCgoKDQwNGg8PGjclHyU3Nzc3Nzc3Nzc3Nzc3Nzc3Nzc3Nzc3Nzc3Nzc3Nzc3Nzc3Nzc3Nzc3Nzc3Nzc3Nzc3N//AABEIAHgAeAMBIgACEQEDEQH/xAAcAAACAwEBAQEAAAAAAAAAAAAABAUGBwMIAQL/xABDEAABAwMBBQQGBgcHBQAAAAABAgMEAAURBhIhMUFRB2FxsRMUIoGRoSMyQlJywRUWJGKistEzQ1OS0vDxNERjc4L/xAAZAQACAwEAAAAAAAAAAAAAAAADBAACBQH/xAAnEQADAAICAQIGAwEAAAAAAAAAAQIDEQQxIRITBSJBUXGRIzJCFf/aAAwDAQACEQMRAD8A1e5zl7RaZVsgbiocTUE+SckknxNOvbySeJpF2tTFClaRj5bdvbEXqSdp16knaakUoTepN2nHqTdpiRehZyuHOu7lcOdGQI7N023SjdNt1VlpGmqdapJqnWqXoPI6zTzBIIIOD1pFmnmeVL2MQT9rnL2g08raSdySeINFRzBwQRyopHJgTe0aOLO5nTB6kXqeepF7nTcidiL1JO069UHfrrFs8MyZZJydlttG9TijwSkdaMmpW2LuXT0gmOtsNLdfcQ22gZUtasAe+q+i7yLmspsFvcloBwZTp9EwOuFHj7qQS07dn0zNQBKwDtMwQctNfi+8rxq7aXt8q/SQ2x9HFawHXQNyR90d/dypLLzqfjH4NDD8PlecnkgmtO3qVhU2+xoo5txI23/Er+lMfqeMb9S3Ha6+ibx8MVqjmlrWuN6FLKkKxudCyVA9e+stmSnIcx+K4rK2HFNqI6pJH5Uo8+V90/2Orj4l1K/Qs7pu8xtpUG/R5PRuXF2c/wD0k/lSjl2l2pWzf7cuM3nHrTB9Kz7yN6ffT36SPU/Gj9JEggnIPEGiRy80/UHfDw3/AJ1+CRhPNSWUvR3UOtKGUrQcg++pBqqC4w5bJBm6f2WVE5dhnc08O4fZPeKt2nrvGvMP08fKVpOy6yvcppXQitDDyZy+OmZmfiVhe15ROs08zypFmnmeVdopI8zRQzRQGMLoHqRe5089SL3OiSUsjpjzcdlx59aUNNpK1rVwSAMk1k0i5rvdzN1kpIbGUw2T/do6/iNWjtSuCm4Ea1NKwqavLuP8JO8/E4+dVewW5+93eJbIfsrfXshWMhCRvKsdwBNKcvJt+hDvDwpL3GWbR9gmaonFDRU3EbP08j7v7o6qP++/cbZb4trhNRITQaZaGEgeZPM99fizWqJZraxAgN7DDKcDPFR5knmSd5NQWvNaRdKw9hOy9cXk/QMZ4fvK6J8/iQmOnTW+sIumImyCl2e6n6FjPD95XRPn5Ya9PcfeceeWVuOKK1K6knJNd7Pbr1re+uejUp6Q4QuRJd+q2Op8gke7cK2DT/ZxYLU2kyo4uMnHtOShtJz3I4D5nvqEMTM5AOCsD31+vXO/516URBhto2G4rCUfdS2AKh7xozT13Qr1m2MIcV/fMJ9Gv4p4+/NQhgnrZ76XRcHbRckXeGCSndJaHB5vn7xyNWPXOhp2lv2plapdsJAD2PaaJ4BY/MbvCqd6WuptPaI5VLTNmt8hqXGZkxlhbLqAtChzB4VJs8qznssuH0MyzrP/AEyvSsf+tR3j3K860ZnlWtN+uFRiXj9u3I8zRQzRQ2EXQPUi9zp56kXqvJSzGu0CV6xrKQjOUxY7bQHQn2j51ceweGh693OasAqjx0NoP4yc/JHzqgawz+uN4zx9Kj+RNaB2Ay0oul3iKI2nWG3EDPHZUoH+YVmZHu2a+Jaxo2O4Sm4MCTMe/so7SnV+CRk+VeaILVy1vqtCHXR65cHSVuHeG0gEnd0Skbh3CvSl3hpuNqmwVHCZLC2Sem0kj868xWG5TNJanZmOx/2qC8pD7CjjPFK0595wfA1QIj0npuwwNO2tuBbm9lCd61n6ziualHmf+KW1Zqu2aVhCRcXCpxzPoY7e9x0joOned1VWX2yaeRblOxGZjszZ9mMtrYwropXDHhmqkly0a2sCy/6WXrWU4QhI2wG8KOAPspZSg7/9RqHBt/tquBfJj2aKlnO5LjylKI8QB5Vc9F9pNs1M+mE62YNxUPZZcVlLuBv2FbsnuIBqMtvY7YW7clu4vSn5uz7b7bmwkK57KeGPHNZJqmzSdJ6legIkK9JGWlyPIRuOOKVeI8xUOnp+VHZmRXY0ppDrDyChxtYylaSMEEdK8z62sKtM6jk20FRYGHI6lHJU2eGTzI3g+FejdOXL9MWC23Ip2TLitvFPQqSCR8ay7t/iJDlmmj65DrKu8eyofn8ahDP9DyTG1nAI4SEOMK8MbQ+YFbUzyrCNMk/rXZccfWh8MHNbuzyp/i/0Zm8xfyL8DzNFDNFEYFdA9SLvOnnqRe50SSlmL9okYxtYvuYwmUw26D4eyfKltIX1zTeool0QkrQ2rZeQOK2zuUPHG8d4FW3tVtpet0e6NJyuEvDmP8NW4/A4+dZ1Wdnn05GanGv1YkeuYMyPcIbMuG8l6O8gLbcQchSTwNVPW/Z1bNVOeuJcVCuOMF9tOQ4BwC08/HcayLQevp+klmOpJl2tatpUYqwWyeJQeWeY4HuO+trsevdM3pCRGujDTyv+3kqDTg9yuPuyKCGM3a7ErmXgHr1DS1netDKir4ZHnWl6P0ba9JRVNwEqckO49NJdwVuY5dw7h51NqnREI21SmEp+8XABVU1D2m6as7agzMTcZIyAzDUFjPeseyPjnuqELFf71B0/bHbjc3fRsNjgN6lq5JSOZPSvNt9uM/W2q1vsRv2qatLUdgHOyAMJGe4ZJPia6aj1Dedc3lhLranHFK2IkJjelBPIdT1UenICtp7OdBx9KxPWZWw9d3k4ddG8ND7iO7qefhgVCFpslvRabPBtzR2kRI6GUq6hKQM/Ksl7f5yVTLRb0kFTbbjy+oyQE+Sq1u63KJaLc/PuDyWYzCdpaz5AcyeAHOvL+qb4/qS+yrrIBQXlYbbJ/s2xuSn4ce/NQ6jvoOOZOsoOPqx0OPK/y7I+ZrbWeVZt2UW0pjy7w4CPWVeiZz9xPE+8+VaSzyrR486x7+5lcq/Vl19h5mihmirMougepF7nTz1Ivc6JJSyOmMtyGXGH0BbTiShaVcCCMEVid7tLtguaoDu0plWVRXT9tHTxHCtveqDv9pi3qEqLMSdnihafrNq6iuZsHuz47O8fkezXnpmQUEAjB4Uzd7ZMsb/orgnLROG5KR7C/Hoe6lqyqly9M2ZpUtro5hhoHIaQD+EV1Qhbi0ttIK1rIShCeKidwAr5g9K6xX3IkpiUyAXGHEuoCuG0kgjPwrh09DdnWhI+lYnrMkIeuzycOujeGx9xHd1PPwwKtd0uMS0wHp1wfQxGZTtLcVy/qeg51U4HalpaTbRLfnmM6E5XGW0ouJPQYHteIrINf61l6tnfaYtrKvoI+f419VeXzMOBr7WsvV04blMW1lWY8Y8fxr6q8vnVdtFrfvlyRb4+UpO+Q6ODSOZ8TyFfLVbpl7k+r25AKQcOSFfUbHjzPdWq6cs0WxwhGijJJ2nHVfWcV1NM4OO8j2+hXk8mcS9K7Jm3x2YcZmNGQEMsoCEJHICpNnlSLPKnmeVaNeDKl7HmaKGaKAxhdA9SL1PvDBIpB6rwUsRepJ2nXqSdpiRahCY02+0tp9tLjaxhSFJyCPCqdcNGsBanLXIXFJ3+iWNtv+oq6PUm7RKwxkXzIpGfJifyMoDllu0c4chNyEj7TDwGfcqufqcvOBaJefxox51eXK486B/zcT+rGV8UyrtIqDdmusg4bgNsA/akPA/JNS1v0aypQXdZKpH/AIWxsI9/M1Pt023Vp4OGPpspfxDPfjevwd4TLUZlLMdtDTSdyUIGAPdUg1STVOtUWloBL2x1mnmeVIs08zyoFDEjzNFDAyQBzopemkMynokLpBXtF1lJUk7ykcQagnwQSCCD30UULjZHXhheVjUvaEHqSdr5RWhJm0KPUm7RRTEi9CzlcOdFFGQI7N023XyiqMtI21TrVFFAoPI6zTzAJIAGT3V9opfI9IZhbZPWuCvaDrySkDelJ4miiisi7dvbNrHjmZ0j/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3"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552" y="851460"/>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AutoShape 15" descr="data:image/jpeg;base64,/9j/4AAQSkZJRgABAQAAAQABAAD/2wCEAAkGBwgHBgkIBwgKCgkLDRYPDQwMDRsUFRAWIB0iIiAdHx8kKDQsJCYxJx8fLT0tMTU3Ojo6Iys/RD84QzQ5OjcBCgoKDQwNGg8PGjclHyU3Nzc3Nzc3Nzc3Nzc3Nzc3Nzc3Nzc3Nzc3Nzc3Nzc3Nzc3Nzc3Nzc3Nzc3Nzc3Nzc3N//AABEIAHoAewMBIgACEQEDEQH/xAAbAAABBQEBAAAAAAAAAAAAAAAGAgMEBQcAAf/EAEMQAAIBAgIHAggKCQUAAAAAAAECAAMEBREGEiExQVFhBxMiUnFzkpOx4RQWQkRUZHKBwdEXIzI0Q5GhsvAVYqLC0v/EABoBAAIDAQEAAAAAAAAAAAAAAAIFAQMEAAb/xAAsEQABAwIFAwMEAwEAAAAAAAABAAIDBBESFCExUQUzQSJSoRMyNGEkYpEV/9oADAMBAAIRAxEAPwDcCdkj3t7b2VE1bmqtNRz4zy/vKdlaVbisckprmZmeIYhXxK6Ne4Jz+SnBByE0U9OZT+ljqqoQCw3RbX0xtlcihbVKg5k6sQNMAfmJ9b7oIou2SEWbsrEEsz058oqGloPzJvWD8ooaVZ/Mz6z3QaRY6qwTTRcKRWz8/CIvjQD8zPrPdPfjP9TPrB+UoQkXqQctFwizk/Pwrv4z/Uz6z3Tw6UAfMz6z3Sk1Ihkk5aLhdnJ+fhXh0qA+Zn1g/KJOloHzI+sH5ShdIyyyRTRcITWz8/CJaWl9AtlWtaiDmGBl5YX9tfU9e2qhxxHEeWZw6zrS6rWFwLi3bJlO3gCOsF9G0j07qyLqDwfXqFqInsgYLiNHFcPp3duwKtmDkdxG8SfFxBBsU5a4OFwhbT2syYdQoqchUq7euQgUghh2gfu9l5xvZBGmI1pNIgkHULmcp5BJKDpIde5pWlE1axyA3AbyYL4jj11cFlpEU08VTl/MzTblBTUstQ7DGLo4FWkmx6iL5WEkUtWp+wwYdDnMjq1rg+FrgjyRNDFbuzqhlY5jipyP9IBwpq7odS1t9P8AVsypl1iwkDNGtMVrMtDECMj/ABOK+Xp1h2qgqCMiDuI4ytwslr4nMcWuFiFHKRDpJZWNusEFBZQmWMOsmVBI7iGEBCh1ABtO6UyUrrSLElw7DB+q/i1fkgcSenTjHLipc43iAwnCVL6xyqVOAHHPpNL0bwK2wKwW2oAM521KpG125zppxC3+y0U1MZnXP2p7AsJtsFw9LK0B1FJZmO9m4kyyiPlCLickuNynrWhosEI6f/u9l5xvZBOlvGcLNP8A93svON7IIF9Sk7+KpP8ASNqTtBIK/vlDuMXZu7001Y92ngqPJvMhU6VPUapqnkRFWwYsx2dCZYJTq9ymxQ5O0S15ubL2fS6dsNKwDc6lVVWggRAEOR27RulfdUdpUDcIRXKv3p3aoEprlW1SWO/dAITAi+iqKVRqThkORE0vRfSmlb4JUW61nakB3K57Wz+T9xmZv+0fLLXCTrW7AjYG2ToAHnAV53rMQMP1fIKM8K0tuaeIO2IHXoVW3D+H5OkNg6Vaa1KTq6MMwy7iJkcu9HceqYY4oV83tGO0eJ1E0SwDdq8w1/KO6g3wZxW8r4leDB8IXXq1Dq1HU7ue3gOZjmO4y1d6eHYR+uuLjJdZNuWfAf5shpohoxRwG01nIqXlUZ1an/UdJlfIIW4jv4WmCAzO02UjRbR630fshSp5PcPtq1ctrHl0Al3OOwSo0ix+zwK0766bOo2fd0lPhOf84xWccr77kpz6ImcAK1+WPJFZwI0Cxq+xzEsSubwkJqIKdMfsoMzsH5w3ykyRmN2Ero5BI3EEJdoGyhZecb2QQyDoyn5SkQu7Qv3ey843sggh2fdGdJ2gkVf3yhBwaTtSqEq2tu8klpVQ1F8M5oNvWS8fw8s3wmmNh2sOR5wfNyUJNRcmlzx5XrukVjJoAwn1NVhVrUz3j67HWlXd1EVAMznvial8oXIZbd4Eg16pqnwtnIShzwmb3gbJtjvJ3S6w+hUt7de9RkNQa6hhkSDuMnaDaHXOk96rVFqUsMpsO+rZZa/+xDz68JpvaHo4lzhVK9sqQWrYpqlVGw0hw+7f/ODDM2OUA+Ui6td0GBu+5WWxSI1SotOmrPUc6qKozLE7gBEjM5BQWJ3AcZqmgeiX+mIuI4kmd64/V0z/AAR/658v5zfUVDYG3O68zBTumdYbKToPomuC2/wq8Aa/qjbxFIeKPxMLgMhE7oEaZabrYd5Y4Q61LsDJ6u9aXk5mIwJKmT9p2THTRq00r0utsCpNRp6te+YeBSB2L1bl5OMzj4PeYxdG/wAXqszPkdU7CRyHISRh2GqSL67q/CK9Q6+tnmM+efEyfUMaQxNh0bqeUlqKp0x/SJNAkVKl2iABVVQAPvhjnlA7QQ53F59lfxhhFlV3Sm9D2AhDtEOVCx843sgchhf2jnK3sPON7IGI0YUnZCT9Q/IKmKcwQciCMiDKq/0foXWbUTqHxW3fdylgjR5GmjUKhkjmG7TYoMvdGa1umu4bU4lSDlGcPtLa0u6VerQS6VGBNKsfBfocofhgwKt4SkZEHjBzGMLNtnXt1Pck7V8T3SWNjOhC3f8ASqiLF5Wt6L4zh2K4epw8JR7sANbgAGn93LrLhgGUggEEZbZgGHYhdYbdpdWNU06q8RuI5HmJr2imldrj1Hu2ypXqL4dE8eq8x7IsqqQxHE3ULdTVYl9Lt1EwXQezw3Gq9+5FSmr52tLLZSz4+XlCt3SmjO5CqozJJyAEavLyhZWz3F1VWlSQZszHITJtLtMK+NO1tZlqNgDu3NV6np0lccUtU/VHJJFTN0Vnplpy1wXscFqatHdUuBvbovIdYCIjVHCICzMcgBxM5FZ2CopLE5ADjCbC8OWzTXqba7bz4vQRyyNkDbNSWaZ0rruS8LtHsrXUqVCzMcyOC9I+7T12jLtA3N1QSivQE51737Ke0wzgV2enOve/ZT2mGsT1XdK9BQdgIL7Sjlb2HnH/ALYEI0NO045W2H+df+2AqNGVH2Qk/UT/ACCpqNHleQlaPK00WWMFTEeLLAgg5EEZbZEV44rwSEd1S4thvwdjWtwTR4jxPdK+hWq29ZK1vUanVQ5q6nIgwsLggg5ZZbQRsMocTw7uD3tAE0jvXxfdLWOB0cjafKXjekOJY53Yv6wKUxkEpjVXPmRzlWilmCICWJyAHGcqszBUBZjsAHGEGGWS2o7x9tY/8ekL0xizQpc8k3JuU5heHrZr3lTI1zvPi9BJrPGy8bZpSdTcqslLdow7TmeMu0kBASjPs6OdxffZT2mG8BOzY53F99lPxh3EtX3ivR9O/HCD+0u3arhNtWQEijV2/eMpnKtNtxGyp39lVta4BSouR/OY7jGF3GEXbW9whG3wX4OJtoZW4MB8Jb1SBwf9XwUyrx1XkMHI5RxXjAhKwVMDxwPIYeLDwbIgVLDz3WBBB2g7wZF1p7ryLKbrre1o0KrVKa5Md2fyegkgvI+tPC8nVdiTxeILxovEF5wCglOF407xDPH8OsrjE7tba1pl2YgEjco5mSSGi5KgAuNhujbszoMKN7ckEKzKg65bfxhxIGCYbTwrDqVpS2hBtPM8TLCIJ5PqSFwXq6WIxRNYV5lIeI4baYjRNK7orUXrJs6VgkG4VxAIsUEXXZ9auxNtc1KfQ5ECR/0efXn9AQ+4TpcKqUeVkNDTnXCgIdn315vQEV+j/wCvN6Ah3OyhZublRkaf2oE+IB+nN6AnvxAP05vQEOsp2UjNS8rsjT+1AvxBP05vQE74gH6c3oCHM6dm5eV2Rp/agT9H/wBeb0BPD2fH6c3oCHuU8nZubldkaf2oIt+z62D53N1VdeS+DnCrC8Is8Lpd3Z0VpjiRx++ThPYD5pH/AHFXRU8UerG2XTp06VK9f//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36"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9357" y="2860052"/>
            <a:ext cx="1171575"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AutoShape 18" descr="data:image/jpeg;base64,/9j/4AAQSkZJRgABAQAAAQABAAD/2wCEAAkGBwgHBgkIBwgKCgkLDRYPDQwMDRsUFRAWIB0iIiAdHx8kKDQsJCYxJx8fLT0tMTU3Ojo6Iys/RD84QzQ5OjcBCgoKDQwNGg8PGjclHyU3Nzc3Nzc3Nzc3Nzc3Nzc3Nzc3Nzc3Nzc3Nzc3Nzc3Nzc3Nzc3Nzc3Nzc3Nzc3Nzc3N//AABEIAIEAgQMBIgACEQEDEQH/xAAcAAACAwEBAQEAAAAAAAAAAAAABAUGBwMIAgH/xABGEAABAwMBBAQKCAMFCQAAAAABAAIDBAURBhIhMVETQWFxBxQiMnKBkaGxwSMkQlJidNHhNILwFWSiw/ElJjNEU2VzkrL/xAAaAQACAwEBAAAAAAAAAAAAAAAABQEDBAIG/8QAKREAAgICAQMCBQUAAAAAAAAAAAECAwQRIRIxQQUiEyRxgbEyQlHB8P/aAAwDAQACEQMRAD8A3FCEIAEIXOWZkQBeeO4AcSexAHRc5J44zh7wHHg0byfUoLUOpbfYqfp7xWNpmEeRAw5kk/rs9qzGu8Kt4us76PRdmdx3ybHSP7z9lvrypSbIb0bP073eZA/HN5Df3XCS4MiOJJaRnpVH7LDJ7Fri9+Xfb8ylYeMbpy8j+Vu5cmeDWmcc1eo5Xu6+jpQPi4rtVSZz8SJu8dxjkIEc9E/0agfomBO8DLoSRzY4EfJYC7wZ0X/L6hnY7q26UEe5wXSDS2r7Qduwakjmx9gSuiJ9RyCh1SRHxIm+sqInuDQ7Dj9lwwfYV1WG0/hL1Rp97KfWNn6anJx0rmbOe0PGWlaRpjV9q1DEDaKwOlAy6knOHju/ojuXDTR2mmWpC5QztlyN7Xt85juIXVQSCEIQAIQhAAhC5zythic93VwA6z1BAHxUz9EA1o2pHea3n+gWbeEHwiw6dL6K2ObVXdw2XP4thz1Ac+z2r78JutDpygdTUsgN1q28Qc9C3s+XrKzTSVsxJ/a9eOkqZDmEOOdn8XeraqnNlc7FEct2mqi61H9q6wqJZZZTtCk2vKPpnqHYFcIZmU9O2mo4o6anbwjiaGhR7ZS45JyV2a9b4UpGSVm+43t5O8r6Dkt0jRvJAXGa400AzLMxo7XAK1VlLtJDaXyXdqVhkrKogUdtrpgeD2U79j/2xj3pltp1BL5ltEf/AJaiNvuzlcS6I92dxc32R0FU7o3RShssLhh0cgDmkdoKqd30jEZf7Q0tKaGuYdoUu0Qxx/Afsns4K2jTGpXkZFvaPzDifcxRHSvZUT08hb0sEjo3FuSMg43cFX012cJ7LNzhy1oe0H4RzW1DLPqfNNcI3bDKlw2TtcnDn28CtWpqgvPRy4EoGd3Bw5heftW2tt1g8chGzcIR5wH/ABGjqParV4KdbOukLLJc5dmthGaWZ3F2Psnnu9oWO2lw5NNdikbAhcKWfp48kYe04e3kV3VJaCEIQAKBv90hoKaprqg/V6Nhd6T+XvHt7FM1Uwp6eSZ3BjSVjvhnur6a10doY76Wc9LNg8T+mSfYpitvRDekZrWVlRqTUD6yrcS6eXq6h+wVyhcA0NbuaBgDkFTbI0Mq2dgOFaYZE6rp6YpC22zb2Skbl9zTdFC5/IJWJ6+qw5pJO4q9QMkrOS02HSUVxoaavuNXPI2eMSNhjPRtAO/BI8o+ohWq32e3W7fRUkMLut7GDaP83nH2pXTDsaatf5WP/wCQpEyb0issnNvbHUK4RXCGPJO8jJ5neV0Dks15KHTxxjMkrGD8TgFUWDYcscqji/Xf85J8VrUFTDOCYJo5QDgljg4A+pY/XPxf7uP73J8VuwFux/Qy5j1X9wkkwcqkXLpLVe/G6NxjkjeJWlvUOPuOVbZpFW79h80Z/Dv9q3zq6k4mSqzT2b5pG/x3m1Ud0YQOlAiqWjg1/DPt9xVsWDeBa6bFbWWSZ30c7C9neP2+C2+3TGakY53njyH+kNxSScemTQ0i9rY0hCFySR95d9BFH/1JWj1cT8F588KdYazWc7c5bA0MA5Y/1K328u+s0Teracf8JXm/V7jJqq5Ocd/TH4laMZbtRVc9QE6I9HK1/JWCCTOMKv04UvSkgBP4x4FFsiYhcu1Ufqj+4pWnPBM1H8I/uK7SMEp+40S01HimkKOfZ2uhoGv2eeGZwqqdR6huTQ+n8WoYnDIDWmR+O87vcrNTAHQ8Y/7Z/lqq2wAUUPohJsOiuxyc1vQ29SyrKIx6HrZzlguFTnx2710uerpNgexuEnNZqMgukYZCBxkcXH3qacEtP5p7k1hVCPaKETy7pPmTJ7wYxsgstVHGA1orH4AGOoKkXI41Bd/zcnxV48HZxaar82/4BUO6u/3gu/5t6wYq+an9/wAj/JfysX9PwK1D8ZUBcXdJJnluClaokghRFSmElwZKmM6OrHUGrLdODgdIGu7ju+ZXpO0vxPVRdW0Hj1j9QV5conFlxpXDiJRhem7O/Nwd+KmYT7SkWWtWDih+0m0L83oWUuIi+7qihPVtuH+ErztrSExaquII4ybXvP6r0XqNuzRRz9UMrXnu4H3FYb4UqE0+pGz4OzUR5z2/0FfjS1Yiq5bgysUvFS1KNwUPTHgpilPBehg+BLcStOEzOPqr+4pKmfJLUMpqSF9RUP8AMiiaXOP7dvAdam36evT6Z234jC8t3RvqMuHfsgj3qJ3V1/qejPHGts5iixxVGzolmDwtv+WoS2/wcPoj4JycSUml3002yJIqFzH7JyMhm/eo+2uxRxeiPgl3p/7zT6yvbD/fwMzysiYXPcGgcSTwXy233asj26a3vEbhufM9kW0OYDiCR24XSz9HNcZp5mh4pi0RNO8B537RHXgYx2nPEBWFtQXEuc4kniT1rrJzXVLpgjnC9LjZBWWPuLaMoqy22+eK4QdDI6pc8N22uyCBvy0kLP7kc367H+9vWoMm37llla7avV0cOBqn7/WqsCbnfKT8r+xhnRUaFFeBCpUTU9alao4yoipdxTab4MFKPm1xmW6UjAMl0wXpWzD/AGnIPu0zR7ysC0HQmt1TRtwSyL6R5/ruXoDT7duWsn6i8Rj+Xj78pBly3YxzQtRJpCELKXHCtgbVUksDhkSMLVkvhBtsly062oAzVULiH893H5FbCqpf6RtNXOe5gNLWDYeMbg/gPbw9ilPT2Q1tHniIjLXDg7f3KSil2YyeSY1TZH2S6vhIPi8p2oH8uxR8RJBad3NPsa1TimKb69PTNI0VDHSaeiqWAeMVw6WaXrLc+QzuA345kqVkmVE0vqSK204t1zJjiYT0E+MtAO/ZdyVilvdsbHtm4U2zjiJQUnvjNWPqGdbj0LpOt7mAtNaScDxd+8+iUhb3Yo4gfuhRlfcTenCmo2vFFnMsrhs9JjfgDjhSURDGABMsCqUIty8if1SyM5KK8HBtabTcJJpQ40k4Akc0ZMbhwdjlvwVYaa40szBJFVQPZ94SBQkuy9uHDKi57VQvcXGnZk9iL8JWy6k9Bi5/w4KElvRP3fVdNSRvht721VaRhrYzlrDzceHqVShjdDCTI7akcS57j1k7yfaU2IIYG4jYGjkBhKVMnFX4+PGhccsL8l38dkJVT+Ki5TtO38OtN1Mmc4XSzWqa73KOihBO0cyu6mtRfaox2W0V7ei7eDC3+KUNXeZ2YMmWxDHEfucLYLLTGltsMb/PxtPPNx3lVix26J9RTUEDcUtEA6TkXdQ+fsV0G5IZS6nsbRWkfqEIXJIJa4UcVdSSU8wy14x3JlCAM0v1nZcqeW03MfWGDMUh+0PvD5rKbjQVNrrDSVrdl48yTqkC9H3m0xXODGTHMw5jlbxaVRb1a4bgDbr3A1lRwZINwf2tPUexX03Ot7RVbWpoyqPZd5MjcnkU1T01KCHCJmeeEzedOXCzOcXMdU0g82Vm9zR2hRsMm0MxuDgOI6wnFWRCxcCy2mcSfgla3AGB3Jlso5qAZUFu47iu4q+1XbTMbqZMOmHNLyzjmo91X2peSpJ4ZKNpBGpjM8/Heo2eUkkDeiaQgbUjgxvMpu0WO4XmQCkiMcBPlVEgx7Aqbb4wXJrqob7EdTUtRWVTKelYZKh/ADgztK1PTVjZYqWOmpmia41HEnf3k9gX7Y7LS2RopLdCaivk84njnm49QV8sVmFA0z1B6Srk89/LsHIJPde7GNKqlBDNnt7bdRtiB2nnypHni53WU8hCoLQQhCABCEIAEpcbdTXGAw1UYe08CeITaEAUuus1xt4PRDx6l+64/SNHz9aqdx07YrrKSWOo6vmPo35+fqWwJKttVDXNxVU0b+0t3qU2uxDSfcxOq0Pcosmjropm9TZm7/aEhJpm/sOPEaeTtbL+y2OXSFM3+Dqqin5Na87Ps4Jd2mLg0/RXXd+KJp+SuWRYvJW6IPwZEzTWoHnAt8DBzdN+yeptEXabHjNXBA3lE3J9608aYuRPl3UY/DE0fJd4tIxOP1yuqZh1t2yGn1cEPJsfkhUQXgoFFpax2yZr6lzqupG/D/Ld6mhWygtVwr2tbDCKCl+84eWR2DqVpobLb6EfVqaNp+9jenwMKlyb7lqSXYRtVppbZFs07PKO9z3b3OPMlPoQoJBCEIAEIQgAQhCABCEIAEIQgAX4hCABfoQhAAhCEACEIQAIQhAAhCEAf//Z"/>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8" name="AutoShape 20" descr="data:image/jpeg;base64,/9j/4AAQSkZJRgABAQAAAQABAAD/2wCEAAkGBwgHBgkIBwgKCgkLDRYPDQwMDRsUFRAWIB0iIiAdHx8kKDQsJCYxJx8fLT0tMTU3Ojo6Iys/RD84QzQ5OjcBCgoKDQwNGg8PGjclHyU3Nzc3Nzc3Nzc3Nzc3Nzc3Nzc3Nzc3Nzc3Nzc3Nzc3Nzc3Nzc3Nzc3Nzc3Nzc3Nzc3N//AABEIAIEAgQMBIgACEQEDEQH/xAAcAAACAwEBAQEAAAAAAAAAAAAABAUGBwMIAgH/xABGEAABAwMBBAQKCAMFCQAAAAABAAIDBAURBhIhMVETQWFxBxQiMnKBkaGxwSMkQlJidNHhNILwFWSiw/ElJjNEU2VzkrL/xAAaAQACAwEBAAAAAAAAAAAAAAAABQEDBAIG/8QAKREAAgICAQMCBQUAAAAAAAAAAAECAwQRIRIxQQUiEyRxgbEyQlHB8P/aAAwDAQACEQMRAD8A3FCEIAEIXOWZkQBeeO4AcSexAHRc5J44zh7wHHg0byfUoLUOpbfYqfp7xWNpmEeRAw5kk/rs9qzGu8Kt4us76PRdmdx3ybHSP7z9lvrypSbIb0bP073eZA/HN5Df3XCS4MiOJJaRnpVH7LDJ7Fri9+Xfb8ylYeMbpy8j+Vu5cmeDWmcc1eo5Xu6+jpQPi4rtVSZz8SJu8dxjkIEc9E/0agfomBO8DLoSRzY4EfJYC7wZ0X/L6hnY7q26UEe5wXSDS2r7Qduwakjmx9gSuiJ9RyCh1SRHxIm+sqInuDQ7Dj9lwwfYV1WG0/hL1Rp97KfWNn6anJx0rmbOe0PGWlaRpjV9q1DEDaKwOlAy6knOHju/ojuXDTR2mmWpC5QztlyN7Xt85juIXVQSCEIQAIQhAAhC5zythic93VwA6z1BAHxUz9EA1o2pHea3n+gWbeEHwiw6dL6K2ObVXdw2XP4thz1Ac+z2r78JutDpygdTUsgN1q28Qc9C3s+XrKzTSVsxJ/a9eOkqZDmEOOdn8XeraqnNlc7FEct2mqi61H9q6wqJZZZTtCk2vKPpnqHYFcIZmU9O2mo4o6anbwjiaGhR7ZS45JyV2a9b4UpGSVm+43t5O8r6Dkt0jRvJAXGa400AzLMxo7XAK1VlLtJDaXyXdqVhkrKogUdtrpgeD2U79j/2xj3pltp1BL5ltEf/AJaiNvuzlcS6I92dxc32R0FU7o3RShssLhh0cgDmkdoKqd30jEZf7Q0tKaGuYdoUu0Qxx/Afsns4K2jTGpXkZFvaPzDifcxRHSvZUT08hb0sEjo3FuSMg43cFX012cJ7LNzhy1oe0H4RzW1DLPqfNNcI3bDKlw2TtcnDn28CtWpqgvPRy4EoGd3Bw5heftW2tt1g8chGzcIR5wH/ABGjqParV4KdbOukLLJc5dmthGaWZ3F2Psnnu9oWO2lw5NNdikbAhcKWfp48kYe04e3kV3VJaCEIQAKBv90hoKaprqg/V6Nhd6T+XvHt7FM1Uwp6eSZ3BjSVjvhnur6a10doY76Wc9LNg8T+mSfYpitvRDekZrWVlRqTUD6yrcS6eXq6h+wVyhcA0NbuaBgDkFTbI0Mq2dgOFaYZE6rp6YpC22zb2Skbl9zTdFC5/IJWJ6+qw5pJO4q9QMkrOS02HSUVxoaavuNXPI2eMSNhjPRtAO/BI8o+ohWq32e3W7fRUkMLut7GDaP83nH2pXTDsaatf5WP/wCQpEyb0issnNvbHUK4RXCGPJO8jJ5neV0Dks15KHTxxjMkrGD8TgFUWDYcscqji/Xf85J8VrUFTDOCYJo5QDgljg4A+pY/XPxf7uP73J8VuwFux/Qy5j1X9wkkwcqkXLpLVe/G6NxjkjeJWlvUOPuOVbZpFW79h80Z/Dv9q3zq6k4mSqzT2b5pG/x3m1Ud0YQOlAiqWjg1/DPt9xVsWDeBa6bFbWWSZ30c7C9neP2+C2+3TGakY53njyH+kNxSScemTQ0i9rY0hCFySR95d9BFH/1JWj1cT8F588KdYazWc7c5bA0MA5Y/1K328u+s0Teracf8JXm/V7jJqq5Ocd/TH4laMZbtRVc9QE6I9HK1/JWCCTOMKv04UvSkgBP4x4FFsiYhcu1Ufqj+4pWnPBM1H8I/uK7SMEp+40S01HimkKOfZ2uhoGv2eeGZwqqdR6huTQ+n8WoYnDIDWmR+O87vcrNTAHQ8Y/7Z/lqq2wAUUPohJsOiuxyc1vQ29SyrKIx6HrZzlguFTnx2710uerpNgexuEnNZqMgukYZCBxkcXH3qacEtP5p7k1hVCPaKETy7pPmTJ7wYxsgstVHGA1orH4AGOoKkXI41Bd/zcnxV48HZxaar82/4BUO6u/3gu/5t6wYq+an9/wAj/JfysX9PwK1D8ZUBcXdJJnluClaokghRFSmElwZKmM6OrHUGrLdODgdIGu7ju+ZXpO0vxPVRdW0Hj1j9QV5conFlxpXDiJRhem7O/Nwd+KmYT7SkWWtWDih+0m0L83oWUuIi+7qihPVtuH+ErztrSExaquII4ybXvP6r0XqNuzRRz9UMrXnu4H3FYb4UqE0+pGz4OzUR5z2/0FfjS1Yiq5bgysUvFS1KNwUPTHgpilPBehg+BLcStOEzOPqr+4pKmfJLUMpqSF9RUP8AMiiaXOP7dvAdam36evT6Z234jC8t3RvqMuHfsgj3qJ3V1/qejPHGts5iixxVGzolmDwtv+WoS2/wcPoj4JycSUml3002yJIqFzH7JyMhm/eo+2uxRxeiPgl3p/7zT6yvbD/fwMzysiYXPcGgcSTwXy233asj26a3vEbhufM9kW0OYDiCR24XSz9HNcZp5mh4pi0RNO8B537RHXgYx2nPEBWFtQXEuc4kniT1rrJzXVLpgjnC9LjZBWWPuLaMoqy22+eK4QdDI6pc8N22uyCBvy0kLP7kc367H+9vWoMm37llla7avV0cOBqn7/WqsCbnfKT8r+xhnRUaFFeBCpUTU9alao4yoipdxTab4MFKPm1xmW6UjAMl0wXpWzD/AGnIPu0zR7ysC0HQmt1TRtwSyL6R5/ruXoDT7duWsn6i8Rj+Xj78pBly3YxzQtRJpCELKXHCtgbVUksDhkSMLVkvhBtsly062oAzVULiH893H5FbCqpf6RtNXOe5gNLWDYeMbg/gPbw9ilPT2Q1tHniIjLXDg7f3KSil2YyeSY1TZH2S6vhIPi8p2oH8uxR8RJBad3NPsa1TimKb69PTNI0VDHSaeiqWAeMVw6WaXrLc+QzuA345kqVkmVE0vqSK204t1zJjiYT0E+MtAO/ZdyVilvdsbHtm4U2zjiJQUnvjNWPqGdbj0LpOt7mAtNaScDxd+8+iUhb3Yo4gfuhRlfcTenCmo2vFFnMsrhs9JjfgDjhSURDGABMsCqUIty8if1SyM5KK8HBtabTcJJpQ40k4Akc0ZMbhwdjlvwVYaa40szBJFVQPZ94SBQkuy9uHDKi57VQvcXGnZk9iL8JWy6k9Bi5/w4KElvRP3fVdNSRvht721VaRhrYzlrDzceHqVShjdDCTI7akcS57j1k7yfaU2IIYG4jYGjkBhKVMnFX4+PGhccsL8l38dkJVT+Ki5TtO38OtN1Mmc4XSzWqa73KOihBO0cyu6mtRfaox2W0V7ei7eDC3+KUNXeZ2YMmWxDHEfucLYLLTGltsMb/PxtPPNx3lVix26J9RTUEDcUtEA6TkXdQ+fsV0G5IZS6nsbRWkfqEIXJIJa4UcVdSSU8wy14x3JlCAM0v1nZcqeW03MfWGDMUh+0PvD5rKbjQVNrrDSVrdl48yTqkC9H3m0xXODGTHMw5jlbxaVRb1a4bgDbr3A1lRwZINwf2tPUexX03Ot7RVbWpoyqPZd5MjcnkU1T01KCHCJmeeEzedOXCzOcXMdU0g82Vm9zR2hRsMm0MxuDgOI6wnFWRCxcCy2mcSfgla3AGB3Jlso5qAZUFu47iu4q+1XbTMbqZMOmHNLyzjmo91X2peSpJ4ZKNpBGpjM8/Heo2eUkkDeiaQgbUjgxvMpu0WO4XmQCkiMcBPlVEgx7Aqbb4wXJrqob7EdTUtRWVTKelYZKh/ADgztK1PTVjZYqWOmpmia41HEnf3k9gX7Y7LS2RopLdCaivk84njnm49QV8sVmFA0z1B6Srk89/LsHIJPde7GNKqlBDNnt7bdRtiB2nnypHni53WU8hCoLQQhCABCEIAEpcbdTXGAw1UYe08CeITaEAUuus1xt4PRDx6l+64/SNHz9aqdx07YrrKSWOo6vmPo35+fqWwJKttVDXNxVU0b+0t3qU2uxDSfcxOq0Pcosmjropm9TZm7/aEhJpm/sOPEaeTtbL+y2OXSFM3+Dqqin5Na87Ps4Jd2mLg0/RXXd+KJp+SuWRYvJW6IPwZEzTWoHnAt8DBzdN+yeptEXabHjNXBA3lE3J9608aYuRPl3UY/DE0fJd4tIxOP1yuqZh1t2yGn1cEPJsfkhUQXgoFFpax2yZr6lzqupG/D/Ld6mhWygtVwr2tbDCKCl+84eWR2DqVpobLb6EfVqaNp+9jenwMKlyb7lqSXYRtVppbZFs07PKO9z3b3OPMlPoQoJBCEIAEIQgAQhCABCEIAEIQgAX4hCABfoQhAAhCEACEIQAIQhAAhCEAf//Z"/>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41"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3728" y="2793487"/>
            <a:ext cx="12287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2" name="Picture 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99518" y="2775967"/>
            <a:ext cx="11620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3"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09453" y="1389383"/>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4"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13793" y="1227138"/>
            <a:ext cx="1247775"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46" name="Picture 26" descr="https://encrypted-tbn3.gstatic.com/images?q=tbn:ANd9GcTo6CDM10bCiak73LtssSpLOtprcC7rCwdGabgCcchdzn5m9xK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14240" y="4445187"/>
            <a:ext cx="733425" cy="733426"/>
          </a:xfrm>
          <a:prstGeom prst="rect">
            <a:avLst/>
          </a:prstGeom>
          <a:noFill/>
          <a:extLst>
            <a:ext uri="{909E8E84-426E-40DD-AFC4-6F175D3DCCD1}">
              <a14:hiddenFill xmlns:a14="http://schemas.microsoft.com/office/drawing/2010/main">
                <a:solidFill>
                  <a:srgbClr val="FFFFFF"/>
                </a:solidFill>
              </a14:hiddenFill>
            </a:ext>
          </a:extLst>
        </p:spPr>
      </p:pic>
      <p:sp>
        <p:nvSpPr>
          <p:cNvPr id="42" name="AutoShape 28" descr="data:image/jpeg;base64,/9j/4AAQSkZJRgABAQAAAQABAAD/2wCEAAkGBhIQDxMUEhAWEhUQFRMaGBIYFhcYFhUZFhIVFRgWFBUYICYfGBojGRUVIDEgJScpLCwsFR4yQTAqNSgrLCkBCQoKDgwOGg8PGjAkHyQ0Ki0yMiwsKjU2Ki4sNDUsNTQ0Kik1LCwyLCwpLCw0KSowLCwsLCwsLCwqLCwsLCkuMP/AABEIANsA5gMBIgACEQEDEQH/xAAbAAEAAwEBAQEAAAAAAAAAAAAABQYHBAMBAv/EAEgQAAIBAgIFBQwGCAUFAAAAAAABAgMRBAYFITFBURIiYYGhBxMXQlJUcZGTscHSFDI0YnOyIzWEs8LD0fAzQ1NykhYkJYKD/8QAGgEBAAMBAQEAAAAAAAAAAAAAAAQFBgMCAf/EADURAAEDAgMECAUEAwEAAAAAAAABAgMEEQUhMRITQaEiMlFSYXGx0RQVkeHwM4HB8SM0ckP/2gAMAwEAAhEDEQA/ANxAAAAAAAAAAAAAAAAAAAAAAAAAAAOXSGkqVCHLqzUF07X0JbWzgzHmSGDh5VSX1YfxS4R9/uzHSGkqmIm51ZuTfqS4RW5EKoq0i6KZqW1Dhrqjpuyb6+XuWrSndFk7rD01FeXPW+qK1LruVvF6fxNX69ebvuUnFeqNkcAKh88j+sppoaOCFOg1P5+p9lJva7n7pYiUPqzlH0Sa9x5g43JSoi5E1gc4Yul/mua8mfO7dvaWzQ+fqVVqNZd5k/GveD6/F6/WZyCTHVSR8b+ZBnw6CZM22XtTI2+Mk1da0959Mty3myphWoyvOk9sN8emH9NjNNwuKhVhGcJKUZK6aLmCobMmWplayifSuzzTgp6gAkEEAAAAAAAAAAAAAAAAAAAAAAAAHFpfSkcNRlUl4uxb5N7Ir0naZ13QNK98rqinzaK19M5K/ZFpdbI9RLumK7iTaGm+ImRi6ar5Fcx+OnXqSqVHeU31LglwSOcEzljQDxdazuqcLOcvdFdLt7zPta6R1k1U2r3sgj2lyRDm0doGtiITnTheME25PUm0r8mPGXQR5tlDDxpwUYRUYxVklsSMtzboj6PipJK0KnPj6G9a6nfqsTKik3TEcmfaVlDiXxMrmKluwhTScs5eozwNLvtGM3NOV2lfnNtWltWqxm8IOTSW1tJel6kbVhaCp04QWyEYxXUkvge6CNHOVVOWMzKxjWtWyqt/p/ZUtL9zyDTlh5ch/wCnJ3i+hS2rruUfF4OdKbhUi4yjtT/vWuk2or2c8DQnh3KrNU5RvyJ77+TZa5J8Os71NGxWq5mRDoMUkR6RydJF+v39TMCyZMzE8PV73N/oqr/4SepS6Fufr3FbBVRyLG5HIaOaFszFY7RTcAQWTdLfSMLHlO86XMl02XNfWrdaYNIx6Pajk4mDliWJ6sdqhOgp+M7o1OM3GFFzinbl8pRvbelZ6jw8Ja82ftF8pwWrhTLa9SWmGVSpfY5p7l3BSPCWvNn7RfKPCWvNn7RfKPjIe9yU+/K6ruc09y7gpHhLXmz9ovlHhLXmz9ovlHxkPe5KPldV3Oae5dwUjwlrzZ+0XyjwlrzZ+0Xyj4yHvclHyuq7nNPcu4KR4S15s/aL5R4S15s/aL5R8ZD3uSj5XVdzmnuXcFI8Ja82ftF8o8Ja82ftF8o+Mh73JR8rqu5zT3LuCkeEtebP2i+UeEtebP2i+UfGQ97ko+V1Xc5p7l3BSPCWvNn7RfKPCWvNn7RfKPjIe9yUfK6ruc09y7mbYvJeNqVJzcYXnKUnz1vdyS8Ja82ftF8o8Ja82ftF8pwmlp5rbTtPP2JlLT11MqqxiZ9qp7kR/wBBYvyYf80XjLOh/ouGjBpct86bXlPdfoVl1Fe8Ja82ftF8o8Ja82ftF8p4idSxLtNd6+x0qWYhUM2HsS3gqe5dyCzdoF4uilBLvlN3jd2unqkr+jX1IhfCWvNn7RfKPCWvNn7RfKd31MD2q1V9SJFQVkT0e1uaeKe5x6HyTiIYilKpGPIhOMnaSf1da1elI0Mp+D7o1OU4xnRdOMnbl8pStfe1ZaiXzbRqywk+8ykpKztHbNXs46tex31cBAsTGOWLMViVEsrG1CI2+Sdn8nHmDOtPD3hStVqL/hH/AHNbX0LsM90hpGpXny6s3J9iXCK2JHZRyti57MPNelKP5mjuo5BxctsYQ9M/luV8rp510Wxd07KOkTJyX7bpcrgLFpbJdTDUJVZ1IPkuPNinvkltduJXSK+NzFs5LFjFMyZNqNboWfIelFRrVIydozhfrjJJdkmCtQm1sdgSoat0bdmxXVWGMqJFkVbExmfLksJU1a6U2+RLh92XSu1dZCm0Y7Awr05U6keVGS1r4p7muJleYNAzwlXky1xlfkT3SXwa3o+1dLu12m6eh5w3EEnTdv6yc/v2kWACAXABo2XsmUI0YyrQVSc4pu97Rur2S+JHZryWoRdXDxdo/Xp63ZeVG+v0omOo5EZtlYzFIHS7r9r8ClAAhlmAAAAAAAAAAAAAAAAAAACUy/oCeLq8mOqEbcue6K4LjJ7kemtVy7KaniSRsbVc5bIh7ZYy5LF1Nd1Tg1ypcd/Jj0vs9V9WOShhYYahyacNVOLtFbXZX28W9/Sc2XNNrF0FOyUk2pRW5/0aaZfU8TYehxUxtbUPq1WRE6Lcvr72JQAEsrStd0CvycHby5wXqvL+EzQtXdA0qqleNKLuqKd/98rXXUretlVKCsej5VtwyNphcSx0yX45/n7H7o0XN2iru1/79YLV3PdGqpVqzkrxhBR65ST90e0+HSCj3jNq5xq8USCVY7XsaIcmlNFwxNJ06iunse+L3SXSdYLpURUspk2uVqo5uqGPaZ0PUwtVwmumMt0lxX9NxwGwaa0LTxVJwnqe2M98XxX9N5lOk9GVMPVdOorNb90lulF70UNTTLEt00Nlh9elS2zusnPxNFyfmKOIpKDdqtKKTXlJalJfHgywmKYXFTpTjOEnGUXdNGp5bzFDF076o1I/Xh/FH7r7CfSVO8TYdr6lLieHrCu9Z1V5fYrGc8p97vXox5j1zgvF4yivJ4rd6NlONvauZznDKneG6tJfopPXFf5bf8L7NnA4VlLb/IzTiTcMxHatDKufBe3w8yrAAqzQAAAAAAAAAAAAAA6tGaMniKsadNXb37orfKXQj6iKq2Q8ucjUVztD10NoapiqqhD0yluiuL/pvNW0XoynhqSp01ZLa98nvlJ72cuAwFHR+Geu0Yq86j2yfH4JETg+6JQk2qkJ09btL6ytubtrT6LMuoGR03XXpKZWrmmrlXdNVWN5/nItZnOW8f8AQ9IVKMnaE5yg+Cak+Q/h/wCxcYZqwklqxEOt27GZ5mytTnjKk6U1OM+S7xeq/JSfau0+VciJsvauaKfcNgc5XwyNVEcnFOKGsFfzVmiOFg4wadaS1Lyb+NL4LeVjEd0Cs6MYQioz5KUqr1tvZeK2K/TcrFSo5Nyk3Jyd227tvi2eJ65LWjO1Jg7tran0Th2/Y+Tm2227tttt7W3rbZ8Bbcj5bdWar1FzIPmJ+PJb/Qn2+grYo1ldsoX1ROynjV7uBa8q6J+jYWMWrTlzp+l7upWXUfSXBpGNRjUanAwckiyPV7tVAAPRzBFZh0BDF0uS9U435E+D4P7r3olQeXNRybK6HuOR0bke1bKhi2NwU6NSVOpHkyi9a+K4p8T7gMfOhUjUpytKPqa3premabmfLccXTurRqwXNlx+7Lo93rvl2Iw8qc3CcXGUXZp7UygngdA7LTgptKOrZVx2XXin5wNZ0Dp2GLpcqOqS1Thvi/inuZIzgpJppNNWaetNPc0Y7orStTDVVUpvWtq3SW+Mug1bQ2mKeKpKcH0Sjvi+D/vWWlLUpKmy7X1M7iFAtM7bZ1V5fnAz/ADZld4WXLppujJ6t/Ib8V9HB9XprptlehGpFxnFSjJWaexoy/NGWpYSpdXlSm+bLh92XT7/WQqul2Om3T0LfDcQ3ybqRel6/cgwAVxdgAAAAAAA9MPh5VJqEIuUpOyS2tn3U+KqIl1P3gsFOtUjCnHlSk9S+Le5LiajoXQ9LAUHeSva9Sq9V7e6K3I/GWMtxwlPXaVWa50+H3Y9C7fVaXr0Izi4zipRlti1dP0ou6Wl3abS9b0MliGIb927b1E5/nAzDNOZpYudo3jSg+bHyn5cuno3EEaDpTud053dCbpvyHzo9T2rtK1i8lYun/lctcYST7HZ9hXzwTbSucl/Iu6SrpNhGRrbwXIgwd09B4lbcPV9nP4I/dLLuKlsw1Trg4/msRt27sUnb6NM9pPqhHAs+B7n+Jn/iONJdL5UvVHV2ls0Pk7D4e0rd8mvHnrt/tjsXv6STHRyP1SyeJBnxSniTJdpfD30KtlnJU6zVSunCntUdkp/LHtfaaJTpqKSiklFJJLUkluSP0C4hgbClkMtVVclS679OCdgAB3IgAAAAAAK7mzK6xUOXBJVoLVwml4r6eDLEDxIxsjdlx1hmfC9HsXNDEalNxbTTTTaae1NbUzu0JpqeEqqcNaeqUN0lwfTwe4u2cMqd/Tq0l+litcf9RL+JbuOzgZy1YoJYn07/AEU2lPUR1sWnmn5yNm0bpKGIpRqU3dS9ae9SW5o9MZg4VqcoVI8qMlZr+nB9JlWXtPzwlXlLXCVuXDiuK4SRqmCxsK1OM6cuVGSun8HwfQW9PUNnbZdeJmK2ifSPu3q8F/OJlmYsvzwlWz50JX5E+K4P7yIk2bSejoYilKnNXUlt3p7pLpRjU42bXBlXV06ROumimhw2tWpYqO6ya+J8ABDLQABK4B+qdNyaUU25NJJbW3sSNMynldYWHLmk601r+4vJj08WeGT8qd4Sq1V+lktUf9NP+J9mziWkuaSl2Om/X0MrieI7xd1EuXFe37eoABZFEAAAAAAAAAAAAAAAAAAAAAAAACm5zyny716Meetc4LxvvRXlcePp23IHKWJsrdlxIp6h9O9Hs/sw8mMu5lqYOTsuXCX1qbdtflRe5+8nc55Ttyq9GOrbUgt3GcVw4rr4lKKF7X07/E2cckVbD2ouqdhc9K90Pl03GjTcJSVuXJrm38lLf0lMAPEsz5Vu5TpT00dOlo0sAAciQC/5Myn3u1etHnvXCD8X7zXldG707ObJmU78mvWjq204PfwnJcOC6+Bei2o6X/0f+xm8UxHWGJfNf49wAC1M4AAAAAAAAAAAAAAAAAAAAAAAAAAAAAADLM56Pp0MW40tSlFScd0XJvVHo1Xt0mpmZ5/oOONu9k4Qa6rxfuIFen+O/iXODOVJ1S/D6lbABRmuBO5M0fTr4pRqa1GLko7pOLWqXRrvboIIsvc/ouWMutkKc2+uyXvO9Ol5GovaRa1ytp3qi2yU0sAGkMEAAAAAAAAAAAAAAAAAAAAAAAAAAAAAAAAACBzfl/6VRTh/iUruP3k9seuy60TwZ4exHtVqnWGV0T0ezVDEZ03GTi0007NNa007Wa4irSlF2lFxa3NNP1Mnbf8Al/2r+adXdFX/AHcPwY/nqGfWHoOdfRbG2SpvKyO3WS5WKdNyaUU25NJJa229iSNQyjl/6JRfL/xKlnL7qWyN+i762Z7l77Zh/wAWn+ZGwE3D40W711Qqcanc1EiTRc1AALYzQAAAAAAAAAAAAAAAAAAAAAAAAAAAAAAAAADAYBl6/W/7V/NOrujfa4fgx/eVDlX63/av5p1d0b7XD8GP7yoUa/pP8zYN/wBmL/khcvfbMP8Ai0/zI2Ax/L32zD/i0/zI2AlYd1F8ytxz9RvkAAWRQgAAAAAAAAAAAAAAAAAAAAAAAAAAAAAAAAAMBgGXr9b/ALV/NOrujfa4fgx/eVDlX63/AGr+adXdG+1w/Bj+8qFGv6T/ADNg3/Zi/wCSFy99sw/4tP8AMjYDH8vfbMP+LT/MjYCVh3UXzK3HP1G+QABZFCAAAAAAAAAAAAAAAAAAAAAAAAAAAAAAACJ0rmjD4bVOd5LxI86XXuXW0eXOa1LuWx7jjfIuyxLqSwZn2P7o1WV1RpRguMudL1aku0g8TmfFVPrYifoi+SvVGxCfXxppmW0WDTuzdZPzwOxyS0vduyWK2/8A1OruiSTxcdeylG/Rz6j19TRV5Sbbbbbe1vW36WG77SqWboObbVbmiSmtIyS/VSx35e+2Yf8AFp/mRsBiEZNNNNprY1qa9DJPDZnxVP6uIn6JPlL1SuSKWpbCioqEPEcPfVORzVRLdprgM+wHdGqxsq1KM1xjzZerWn2Fr0VmjD4nVCdpPxJc2XVufU2WkdTHJkimenoJ4M3Ny7UJYAEgggAAAAAAAAAAAAAAAAAAAAAAAA869eNOLlNqMYptt7EkehwaepKWFrKSuu9z7I3XakeXLZFVD3G1HORFKRmHPFSs3Cg3Tp7OVsnLr8VdvuKrcAzUkrpFu5TewU8cDdmNLAAHM7gAAAAAAJgAFqy9nipSahXbqU/K2zj1+Mu33GhUK8ZxUotSjJJprY0zEzYtBUVDC0VFWXe4dsU32tlxQyvddrtEMxjFNFHaRiWVfodwALMz4AAAAAAAAAAAAAAB/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49"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86981" y="4445187"/>
            <a:ext cx="987124" cy="939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2" name="Picture 3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18568" y="5589240"/>
            <a:ext cx="11239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53" name="Picture 3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14240" y="5589240"/>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54" name="AutoShape 2" descr="data:image/jpeg;base64,/9j/4AAQSkZJRgABAQAAAQABAAD/2wCEAAkGBwgHBgkIBwgKCgkLDRYPDQwMDRsUFRAWIB0iIiAdHx8kKDQsJCYxJx8fLT0tMTU3Ojo6Iys/RD84QzQ5OjcBCgoKDQwNGg8PGjclHyU3Nzc3Nzc3Nzc3Nzc3Nzc3Nzc3Nzc3Nzc3Nzc3Nzc3Nzc3Nzc3Nzc3Nzc3Nzc3Nzc3N//AABEIAHwAfAMBIgACEQEDEQH/xAAbAAACAwEBAQAAAAAAAAAAAAAAAwIEBQYBB//EAD0QAAEDAwICBwUECAcAAAAAAAEAAgMEERIFITFhExQiMkFRcQZCcoGxIzOhwQckUmKCkdHhFSU0Q3Pw8f/EABsBAAICAwEAAAAAAAAAAAAAAAABAgMEBgcF/8QALREAAgEDAwIFAgcBAAAAAAAAAAECAwQREiExQXEFE1FhsTPwIiMycsHR4RT/2gAMAwEAAhEDEQA/AOjxy+L6qOHJPwXuGXxfVWCK+CME/BGCAEYIwT8EYIARgjBPwRggBGCME/BGCAEYIwT8EYIARgjBPDL8F6I7oAQI7+i93Gzbgck4t8ANl5ggB+CMU/BGCQxWNxzTaehnqY+kgjD2XtfID6lKqWEsDAbF+1/Ja+gUVXHpsfWKljnuuTi024qSW2RdcFUaNVHvCNvq7+imNEl96eEfzP5LY6q4mxmPyC96nH4ySH5j+iWwGSNFYO/VD5M/upjSaQd6okPoAFqdUi8nn+IqL20UX3hib8b/AOpTDJnjTtPbxMrhzfb8lIU2nN/2bnm8lW+t6c0XE1MfQg/RSNdTsLQBIS42GML9/wAE8ewtSKzY6QdyjY71ZdNbt93RhvpHZM68MwxsFQXEXtiBt8yF42ske57W0rxh3i97Rba/mUYDUiM008cLnyRlsYHa/wDFzTh5Cw8l0M1Uys0d08ZBbI24LXXBF/A+KxcFBjK+CME/BGCBljDkjDkn4ckYckgKMzftWDkVtRvezTIejdi44NyAFxdwHj6rLmb9uPhV+UtGmsD9m5R3N7bZhWLoQfUfLE8SwtNTUEOJv2gL7cgEoinbVvbLUOwEbTaSpda9zfifRVpXaZ1iCxpn7m+4d4Jkc1KKx/RRG/RN7kJ83eQU+hDbJ5CdMdNUBwppAJBiDZ+2DeHHxuvIJqVlBII4nA2k7lO63E+ICZBVETVJbDO68g2Dbe43zslxTy9QeBTPsek3c9o8Xc02gQ2eqcaKMNgncM4vAD3m+ZCnPPK6Wm/VXgiQ957R7jvIlY0ktVqtLE6NojoQ+MAtmLTUdpouCBcM9LX48OM62ibTdDJJVup2B5u41Mrrdk+bv+3VLntnCx3L1R30tvV6JGlNUzQ1BmmbTxRMhJc58xsBcfuqjHHV6xJM6pxgpC9p6B7CTMMRYv3BA/dPz8lndb081sUs2ruqGxtJYHMLg11xvzPM3stbT546yWd0FfI8Fw2aGA8B4Y3UFONTbKLZUalCOrS+7WMffqWmX/wotNja42Fh3lRwV2D/AEAbe+5Fz8RScVOXJQuBGHJGHJPw5Iw5KIx+CME/BGCAM+Zv6wPg/NOncG0LSb2D2XsL++PBFQ21S34USguiYwfts/BwP5KcehGXB5LV3mgwindYnbDHwPnZVG6nNLqE/VqGSVsTGsf9qxvauTYb2PHzUq+skjkpoqenY+okLsHSSbMAG7rW4D6kBEYmZUWjMTAIW32y8XX8rpN6tl0JxSgtUlnPAmLV5WSTmehngLpBfNrn27I4mNrh+KQ01WqUcjOzHQtL8jY3n3O3gcfrw4cdCIT9JUETNALxYhnEYi/jySRdlOxslVJ9q9zWgBoB338OajUlGEXKpJYQvMjHeMcPv9sfK2c0keU7A3KPZsVrdpvMrmvb2WWnk097Z3EnpLXAFu75Ba0kkjoxE9lRk0tF8zYltj4W25rE9sKY1MEVSzJsVNn0pc5zzvja1zv+C828v7erSdOEt3/aMrwqUY3cZS4/xlSBzXwxyOZHk9jXE4i5JC0NHfENRi6YsEe+WWw4FZjIRHBAwydoMaw9m4vuB9Fb0OUN1eA2cbF2wFz3SvOoRaqx7o2m50yt549GdjRFpo2Blsd7W4WuU3BJ092UTOZPH1Ku4LZZ8mlR4EYIwT8EYKJIfgjBPwRgkBmVLf1lvwKpX1DaSndM8gCNzXG/lcLQrW2qmfAszUO0xzb2u9nlt2gpxyJ46lShjqG1MVZV4ColHcLfumgGzb3/AJ8zyCsFsj6x5NQ9pLGnsho4l3JQlivNDeWV1yfet4crKvUyUtNO508hsWtAyldubu5q2nTeNMeSFWpqk5MtxQ3knzlnNnjcyEe6PKyzdQcI6aPo5ZMjI695XE7E24lK68xkrw7TW4udcOLg4WsBxtvwSaueOWmYyNrWFriTzuqPFbSu7OppWTHdWHCLkMjjBG3I2x4XKqazK5mlVb2ucHCJ1iCpwv8AsWeira27LR6wDvdE75rm1PLqrfqZVrP86C918nOQ1UgiiIkffo2i+XK/1Wj7PSn/ABinxGRubAm3ulc/HL9lHv7g+i1fZqRx1ulDHAOJdYkX9081s9D6se6Og3dNK2qNejPoulkkRA8buv8AzK18FjaNcyQtJBN3Xt810GC2Sf6jn8eBGCME/BGCgMfgjBPxCMQkBSqoHSMbid2m9vNc1qow6VklgA9uW/DtBdlisKr0mqnrJZGYBjnXBLlKMsMTWUc88UrpIyI2PaCciI8vD0WL7WuZ1VhiiLGZtH3ZaL2d5gcl3I0Ood3pYgOVyuZ/SJprqHRqeR0wdlUhtg23uu5rNtKi8+JRWh+BnMUdRaljaSdgfHmU4VFyBdYkUj+jGJsmROf0rLuPEL3rmK8ifZ/B5eHk6undeFnoqmuu/wAmrf8Ahcm0wLoGHkquvNtotcfKFy4hTS81d/5PUtE/+iD918nIsl6Rjd+3Yfxf3Wp7KuMmv0jBlcl3d490rCi3iYeS6j9H1n+2GnE97J/z7DvxWx0fqx7nTb3a1qftfwfSdJppI6qG0MgjaTuWm3A+K6HBPxRiFsDeTnQjBGCfiEYhICSEIQAIQol4CAJLn/bbQpfaDSG01NK2OaOQSMz7rrAix8uK2zKAluqAFOE5QkpR5QpJSWGfJIfY3X2fZu045NJFxKyx53utCi9hdYknZ1hkUEeXacZA4geg4r6OasBRNcPMLOn4lWnBwaW5jq0hk5mn9ka2KNsbp4OztcX3/BPk9i2VUElPW1JMMjC1wiFjvzXQCtBU21V1rkfCLWMtWnfuXxioNNdDhov0UaezZ2qVhYOADWA/RbOhewmlaLXx10D6iWeO+BleLC4tewAXSCe6mJAVmRt6UXlIz6niV3UjplUeCY4L1eA3XquMIEIQgAQhCABRLAVJCAEmG6W6murSEAUXUd/BQ6gP2QtFCeQKAobeCm2lt4K4hGQECCym2OyYhIDwCy9QhAAhCEAf/9k="/>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41632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fade">
                                      <p:cBhvr>
                                        <p:cTn id="7" dur="500"/>
                                        <p:tgtEl>
                                          <p:spTgt spid="5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44"/>
                                        </p:tgtEl>
                                        <p:attrNameLst>
                                          <p:attrName>style.visibility</p:attrName>
                                        </p:attrNameLst>
                                      </p:cBhvr>
                                      <p:to>
                                        <p:strVal val="visible"/>
                                      </p:to>
                                    </p:set>
                                    <p:animEffect transition="in" filter="fade">
                                      <p:cBhvr>
                                        <p:cTn id="12" dur="500"/>
                                        <p:tgtEl>
                                          <p:spTgt spid="5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36"/>
                                        </p:tgtEl>
                                        <p:attrNameLst>
                                          <p:attrName>style.visibility</p:attrName>
                                        </p:attrNameLst>
                                      </p:cBhvr>
                                      <p:to>
                                        <p:strVal val="visible"/>
                                      </p:to>
                                    </p:set>
                                    <p:animEffect transition="in" filter="fade">
                                      <p:cBhvr>
                                        <p:cTn id="22" dur="500"/>
                                        <p:tgtEl>
                                          <p:spTgt spid="51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42"/>
                                        </p:tgtEl>
                                        <p:attrNameLst>
                                          <p:attrName>style.visibility</p:attrName>
                                        </p:attrNameLst>
                                      </p:cBhvr>
                                      <p:to>
                                        <p:strVal val="visible"/>
                                      </p:to>
                                    </p:set>
                                    <p:animEffect transition="in" filter="fade">
                                      <p:cBhvr>
                                        <p:cTn id="27" dur="500"/>
                                        <p:tgtEl>
                                          <p:spTgt spid="51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49"/>
                                        </p:tgtEl>
                                        <p:attrNameLst>
                                          <p:attrName>style.visibility</p:attrName>
                                        </p:attrNameLst>
                                      </p:cBhvr>
                                      <p:to>
                                        <p:strVal val="visible"/>
                                      </p:to>
                                    </p:set>
                                    <p:animEffect transition="in" filter="fade">
                                      <p:cBhvr>
                                        <p:cTn id="32" dur="500"/>
                                        <p:tgtEl>
                                          <p:spTgt spid="51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43"/>
                                        </p:tgtEl>
                                        <p:attrNameLst>
                                          <p:attrName>style.visibility</p:attrName>
                                        </p:attrNameLst>
                                      </p:cBhvr>
                                      <p:to>
                                        <p:strVal val="visible"/>
                                      </p:to>
                                    </p:set>
                                    <p:animEffect transition="in" filter="fade">
                                      <p:cBhvr>
                                        <p:cTn id="37" dur="500"/>
                                        <p:tgtEl>
                                          <p:spTgt spid="51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Effect transition="in" filter="fade">
                                      <p:cBhvr>
                                        <p:cTn id="42" dur="500"/>
                                        <p:tgtEl>
                                          <p:spTgt spid="41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41"/>
                                        </p:tgtEl>
                                        <p:attrNameLst>
                                          <p:attrName>style.visibility</p:attrName>
                                        </p:attrNameLst>
                                      </p:cBhvr>
                                      <p:to>
                                        <p:strVal val="visible"/>
                                      </p:to>
                                    </p:set>
                                    <p:animEffect transition="in" filter="fade">
                                      <p:cBhvr>
                                        <p:cTn id="47" dur="500"/>
                                        <p:tgtEl>
                                          <p:spTgt spid="51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123"/>
                                        </p:tgtEl>
                                        <p:attrNameLst>
                                          <p:attrName>style.visibility</p:attrName>
                                        </p:attrNameLst>
                                      </p:cBhvr>
                                      <p:to>
                                        <p:strVal val="visible"/>
                                      </p:to>
                                    </p:set>
                                    <p:animEffect transition="in" filter="fade">
                                      <p:cBhvr>
                                        <p:cTn id="52" dur="500"/>
                                        <p:tgtEl>
                                          <p:spTgt spid="51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03"/>
                                        </p:tgtEl>
                                        <p:attrNameLst>
                                          <p:attrName>style.visibility</p:attrName>
                                        </p:attrNameLst>
                                      </p:cBhvr>
                                      <p:to>
                                        <p:strVal val="visible"/>
                                      </p:to>
                                    </p:set>
                                    <p:animEffect transition="in" filter="fade">
                                      <p:cBhvr>
                                        <p:cTn id="57" dur="500"/>
                                        <p:tgtEl>
                                          <p:spTgt spid="410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53"/>
                                        </p:tgtEl>
                                        <p:attrNameLst>
                                          <p:attrName>style.visibility</p:attrName>
                                        </p:attrNameLst>
                                      </p:cBhvr>
                                      <p:to>
                                        <p:strVal val="visible"/>
                                      </p:to>
                                    </p:set>
                                    <p:animEffect transition="in" filter="fade">
                                      <p:cBhvr>
                                        <p:cTn id="62" dur="500"/>
                                        <p:tgtEl>
                                          <p:spTgt spid="51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130"/>
                                        </p:tgtEl>
                                        <p:attrNameLst>
                                          <p:attrName>style.visibility</p:attrName>
                                        </p:attrNameLst>
                                      </p:cBhvr>
                                      <p:to>
                                        <p:strVal val="visible"/>
                                      </p:to>
                                    </p:set>
                                    <p:animEffect transition="in" filter="fade">
                                      <p:cBhvr>
                                        <p:cTn id="67" dur="500"/>
                                        <p:tgtEl>
                                          <p:spTgt spid="51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146"/>
                                        </p:tgtEl>
                                        <p:attrNameLst>
                                          <p:attrName>style.visibility</p:attrName>
                                        </p:attrNameLst>
                                      </p:cBhvr>
                                      <p:to>
                                        <p:strVal val="visible"/>
                                      </p:to>
                                    </p:set>
                                    <p:animEffect transition="in" filter="fade">
                                      <p:cBhvr>
                                        <p:cTn id="72" dur="500"/>
                                        <p:tgtEl>
                                          <p:spTgt spid="51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152"/>
                                        </p:tgtEl>
                                        <p:attrNameLst>
                                          <p:attrName>style.visibility</p:attrName>
                                        </p:attrNameLst>
                                      </p:cBhvr>
                                      <p:to>
                                        <p:strVal val="visible"/>
                                      </p:to>
                                    </p:set>
                                    <p:animEffect transition="in" filter="fade">
                                      <p:cBhvr>
                                        <p:cTn id="77" dur="500"/>
                                        <p:tgtEl>
                                          <p:spTgt spid="515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27"/>
                                        </p:tgtEl>
                                        <p:attrNameLst>
                                          <p:attrName>style.visibility</p:attrName>
                                        </p:attrNameLst>
                                      </p:cBhvr>
                                      <p:to>
                                        <p:strVal val="visible"/>
                                      </p:to>
                                    </p:set>
                                    <p:animEffect transition="in" filter="fade">
                                      <p:cBhvr>
                                        <p:cTn id="8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GB" altLang="it-IT"/>
              <a:t>Selected References</a:t>
            </a:r>
          </a:p>
        </p:txBody>
      </p:sp>
      <p:sp>
        <p:nvSpPr>
          <p:cNvPr id="230403" name="Rectangle 3" descr="Rectangle: Click to edit Master text styles&#10;Second level&#10;Third level&#10;Fourth level&#10;Fifth level"/>
          <p:cNvSpPr>
            <a:spLocks noGrp="1" noChangeArrowheads="1"/>
          </p:cNvSpPr>
          <p:nvPr>
            <p:ph type="body" idx="1"/>
          </p:nvPr>
        </p:nvSpPr>
        <p:spPr>
          <a:xfrm>
            <a:off x="838200" y="1700213"/>
            <a:ext cx="7772400" cy="4968875"/>
          </a:xfrm>
        </p:spPr>
        <p:txBody>
          <a:bodyPr/>
          <a:lstStyle/>
          <a:p>
            <a:pPr>
              <a:lnSpc>
                <a:spcPct val="80000"/>
              </a:lnSpc>
              <a:buFont typeface="Monotype Sorts" pitchFamily="2" charset="2"/>
              <a:buChar char="è"/>
            </a:pPr>
            <a:r>
              <a:rPr lang="en-GB" altLang="it-IT" sz="1400"/>
              <a:t>BURROUGH P. A. - MCDONNELL R. A., </a:t>
            </a:r>
            <a:r>
              <a:rPr lang="en-GB" altLang="it-IT" sz="1400" i="1"/>
              <a:t>Principles of Geographical Information Systems</a:t>
            </a:r>
            <a:r>
              <a:rPr lang="en-GB" altLang="it-IT" sz="1400"/>
              <a:t>,</a:t>
            </a:r>
            <a:r>
              <a:rPr lang="en-GB" altLang="it-IT" sz="1400" i="1"/>
              <a:t> </a:t>
            </a:r>
            <a:r>
              <a:rPr lang="en-GB" altLang="it-IT" sz="1400"/>
              <a:t>Oxford University Press, Oxford, 1998.</a:t>
            </a:r>
          </a:p>
          <a:p>
            <a:pPr>
              <a:lnSpc>
                <a:spcPct val="80000"/>
              </a:lnSpc>
              <a:buFont typeface="Monotype Sorts" pitchFamily="2" charset="2"/>
              <a:buChar char="è"/>
            </a:pPr>
            <a:r>
              <a:rPr lang="en-GB" altLang="it-IT" sz="1400" b="1"/>
              <a:t>EUROPEAN COMMISSION, </a:t>
            </a:r>
            <a:r>
              <a:rPr lang="en-GB" altLang="it-IT" sz="1400" b="1" i="1"/>
              <a:t>Panel – GI: Pan European link for Geographical Information, </a:t>
            </a:r>
            <a:r>
              <a:rPr lang="en-GB" altLang="it-IT" sz="1400" b="1"/>
              <a:t>2000. *</a:t>
            </a:r>
          </a:p>
          <a:p>
            <a:pPr>
              <a:lnSpc>
                <a:spcPct val="80000"/>
              </a:lnSpc>
              <a:buFont typeface="Monotype Sorts" pitchFamily="2" charset="2"/>
              <a:buChar char="è"/>
            </a:pPr>
            <a:r>
              <a:rPr lang="en-GB" altLang="it-IT" sz="1400" b="1"/>
              <a:t>GOODCHILD M. F., What is Geographic Information Science?, </a:t>
            </a:r>
            <a:r>
              <a:rPr lang="en-GB" altLang="it-IT" sz="1400" b="1" i="1"/>
              <a:t>NCGIA Core Curriculum in GIScience</a:t>
            </a:r>
            <a:r>
              <a:rPr lang="en-GB" altLang="it-IT" sz="1400" b="1"/>
              <a:t>, http://www.ncgia.ucsb.edu/giscc/units/u002/u002.html, posted October 7, 1997.**</a:t>
            </a:r>
          </a:p>
          <a:p>
            <a:pPr>
              <a:lnSpc>
                <a:spcPct val="80000"/>
              </a:lnSpc>
              <a:buFont typeface="Monotype Sorts" pitchFamily="2" charset="2"/>
              <a:buChar char="è"/>
            </a:pPr>
            <a:r>
              <a:rPr lang="en-GB" altLang="it-IT" sz="1400" b="1"/>
              <a:t>LONGLEY P. A. - GOODCHILD M. F. - MAGUIRE D. J. - RHIND D. W., </a:t>
            </a:r>
            <a:r>
              <a:rPr lang="en-GB" altLang="it-IT" sz="1400" b="1" i="1"/>
              <a:t>Geographic Information - Systems and Science</a:t>
            </a:r>
            <a:r>
              <a:rPr lang="en-GB" altLang="it-IT" sz="1400" b="1"/>
              <a:t>, Wiley, Chichester, 2001***</a:t>
            </a:r>
          </a:p>
          <a:p>
            <a:pPr>
              <a:lnSpc>
                <a:spcPct val="80000"/>
              </a:lnSpc>
              <a:buFont typeface="Monotype Sorts" pitchFamily="2" charset="2"/>
              <a:buChar char="è"/>
            </a:pPr>
            <a:r>
              <a:rPr lang="en-GB" altLang="it-IT" sz="1400" b="1"/>
              <a:t>McGUIRE D., An overview and definition of GIS, in </a:t>
            </a:r>
            <a:r>
              <a:rPr lang="en-GB" altLang="it-IT" sz="1400"/>
              <a:t>Goodchild M., McGuire D., Rhind D., </a:t>
            </a:r>
            <a:r>
              <a:rPr lang="en-GB" altLang="it-IT" sz="1400" i="1"/>
              <a:t>Geographic Information Systems</a:t>
            </a:r>
            <a:r>
              <a:rPr lang="en-GB" altLang="it-IT" sz="1400"/>
              <a:t>, Wiley, 1991, pp. 9 – 20 **</a:t>
            </a:r>
            <a:endParaRPr lang="en-GB" altLang="it-IT" sz="1400" b="1"/>
          </a:p>
          <a:p>
            <a:pPr>
              <a:lnSpc>
                <a:spcPct val="80000"/>
              </a:lnSpc>
              <a:buFont typeface="Monotype Sorts" pitchFamily="2" charset="2"/>
              <a:buChar char="è"/>
            </a:pPr>
            <a:r>
              <a:rPr lang="en-GB" altLang="it-IT" sz="1400" b="1"/>
              <a:t>O’ SULLIVAN D.,  UNWIN D.J., </a:t>
            </a:r>
            <a:r>
              <a:rPr lang="en-GB" altLang="it-IT" sz="1400" b="1" i="1"/>
              <a:t>Geographic Information Analysis, </a:t>
            </a:r>
            <a:r>
              <a:rPr lang="en-GB" altLang="it-IT" sz="1400" b="1"/>
              <a:t>Wiley, London, 2003 ****</a:t>
            </a:r>
          </a:p>
          <a:p>
            <a:pPr>
              <a:lnSpc>
                <a:spcPct val="80000"/>
              </a:lnSpc>
              <a:buFont typeface="Monotype Sorts" pitchFamily="2" charset="2"/>
              <a:buChar char="è"/>
            </a:pPr>
            <a:r>
              <a:rPr lang="en-GB" altLang="it-IT" sz="1400"/>
              <a:t>WORBOYS M. F., DUCKHAM M., </a:t>
            </a:r>
            <a:r>
              <a:rPr lang="en-GB" altLang="it-IT" sz="1400" i="1"/>
              <a:t>GIS - A Computing Perspective</a:t>
            </a:r>
            <a:r>
              <a:rPr lang="en-GB" altLang="it-IT" sz="1400"/>
              <a:t>, CRC Press, London, 2005.</a:t>
            </a:r>
          </a:p>
          <a:p>
            <a:pPr>
              <a:lnSpc>
                <a:spcPct val="80000"/>
              </a:lnSpc>
              <a:buFont typeface="Monotype Sorts" pitchFamily="2" charset="2"/>
              <a:buChar char="è"/>
            </a:pPr>
            <a:endParaRPr lang="en-GB" altLang="it-IT" sz="1400"/>
          </a:p>
          <a:p>
            <a:pPr>
              <a:lnSpc>
                <a:spcPct val="80000"/>
              </a:lnSpc>
              <a:buFont typeface="Monotype Sorts" pitchFamily="2" charset="2"/>
              <a:buNone/>
            </a:pPr>
            <a:r>
              <a:rPr lang="en-GB" altLang="it-IT" sz="1400" b="1"/>
              <a:t>*		</a:t>
            </a:r>
            <a:r>
              <a:rPr lang="en-GB" altLang="it-IT" sz="1400"/>
              <a:t>Available on the Web. Website to be communicated.</a:t>
            </a:r>
          </a:p>
          <a:p>
            <a:pPr>
              <a:lnSpc>
                <a:spcPct val="80000"/>
              </a:lnSpc>
              <a:buFont typeface="Monotype Sorts" pitchFamily="2" charset="2"/>
              <a:buNone/>
            </a:pPr>
            <a:r>
              <a:rPr lang="en-GB" altLang="it-IT" sz="1400" b="1"/>
              <a:t>**		</a:t>
            </a:r>
            <a:r>
              <a:rPr lang="en-GB" altLang="it-IT" sz="1400"/>
              <a:t>Available in download area of the Master course</a:t>
            </a:r>
          </a:p>
          <a:p>
            <a:pPr>
              <a:lnSpc>
                <a:spcPct val="80000"/>
              </a:lnSpc>
              <a:buFont typeface="Monotype Sorts" pitchFamily="2" charset="2"/>
              <a:buNone/>
            </a:pPr>
            <a:r>
              <a:rPr lang="en-GB" altLang="it-IT" sz="1400" b="1"/>
              <a:t>***</a:t>
            </a:r>
            <a:r>
              <a:rPr lang="en-GB" altLang="it-IT" sz="1400"/>
              <a:t>		Chapters from the first edition of the ‘Big Book’ (Goodchild M., McGuire D., Rhind D., </a:t>
            </a:r>
            <a:r>
              <a:rPr lang="en-GB" altLang="it-IT" sz="1400" i="1"/>
              <a:t>Geographic Information Systems</a:t>
            </a:r>
            <a:r>
              <a:rPr lang="en-GB" altLang="it-IT" sz="1400"/>
              <a:t>, Wiley, 1991) are available at </a:t>
            </a:r>
            <a:r>
              <a:rPr lang="en-GB" altLang="it-IT" sz="1400">
                <a:hlinkClick r:id="rId2"/>
              </a:rPr>
              <a:t>http://www.wiley.com/gis</a:t>
            </a:r>
            <a:endParaRPr lang="en-GB" altLang="it-IT" sz="1400"/>
          </a:p>
          <a:p>
            <a:pPr>
              <a:lnSpc>
                <a:spcPct val="80000"/>
              </a:lnSpc>
              <a:buFont typeface="Monotype Sorts" pitchFamily="2" charset="2"/>
              <a:buNone/>
            </a:pPr>
            <a:r>
              <a:rPr lang="en-GB" altLang="it-IT" sz="1400"/>
              <a:t>	Selected chapters are also available in the download area of the Master course</a:t>
            </a:r>
          </a:p>
          <a:p>
            <a:pPr>
              <a:lnSpc>
                <a:spcPct val="80000"/>
              </a:lnSpc>
              <a:buFont typeface="Monotype Sorts" pitchFamily="2" charset="2"/>
              <a:buNone/>
            </a:pPr>
            <a:r>
              <a:rPr lang="en-GB" altLang="it-IT" sz="1400" b="1"/>
              <a:t>****</a:t>
            </a:r>
            <a:r>
              <a:rPr lang="en-GB" altLang="it-IT" sz="1400"/>
              <a:t>	Chapter 1 available in download area of the Master course</a:t>
            </a:r>
          </a:p>
          <a:p>
            <a:pPr>
              <a:lnSpc>
                <a:spcPct val="80000"/>
              </a:lnSpc>
              <a:buFont typeface="Monotype Sorts" pitchFamily="2" charset="2"/>
              <a:buNone/>
            </a:pPr>
            <a:endParaRPr lang="en-GB" altLang="it-IT" sz="1400"/>
          </a:p>
        </p:txBody>
      </p:sp>
    </p:spTree>
    <p:extLst>
      <p:ext uri="{BB962C8B-B14F-4D97-AF65-F5344CB8AC3E}">
        <p14:creationId xmlns:p14="http://schemas.microsoft.com/office/powerpoint/2010/main" val="1447663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Links</a:t>
            </a:r>
            <a:endParaRPr lang="it-IT" dirty="0"/>
          </a:p>
        </p:txBody>
      </p:sp>
      <p:sp>
        <p:nvSpPr>
          <p:cNvPr id="3" name="Segnaposto contenuto 2"/>
          <p:cNvSpPr>
            <a:spLocks noGrp="1"/>
          </p:cNvSpPr>
          <p:nvPr>
            <p:ph idx="1"/>
          </p:nvPr>
        </p:nvSpPr>
        <p:spPr/>
        <p:txBody>
          <a:bodyPr>
            <a:normAutofit fontScale="77500" lnSpcReduction="20000"/>
          </a:bodyPr>
          <a:lstStyle/>
          <a:p>
            <a:r>
              <a:rPr lang="it-IT" dirty="0">
                <a:hlinkClick r:id="rId2"/>
              </a:rPr>
              <a:t>https://</a:t>
            </a:r>
            <a:r>
              <a:rPr lang="it-IT" dirty="0" smtClean="0">
                <a:hlinkClick r:id="rId2"/>
              </a:rPr>
              <a:t>esrimedia.maps.arcgis.com/apps/Minimalist/index.html?appid=f3fc8d5650e64a7a8a5cc6490326f3e1</a:t>
            </a:r>
            <a:endParaRPr lang="it-IT" dirty="0" smtClean="0"/>
          </a:p>
          <a:p>
            <a:r>
              <a:rPr lang="it-IT" dirty="0">
                <a:hlinkClick r:id="rId3"/>
              </a:rPr>
              <a:t>https://</a:t>
            </a:r>
            <a:r>
              <a:rPr lang="it-IT" dirty="0" smtClean="0">
                <a:hlinkClick r:id="rId3"/>
              </a:rPr>
              <a:t>www.arcgis.com/home/webmap/viewer.html?webmap=df8bcc10430f48878b01c96e907a1fc3</a:t>
            </a:r>
            <a:endParaRPr lang="it-IT" dirty="0" smtClean="0"/>
          </a:p>
          <a:p>
            <a:r>
              <a:rPr lang="it-IT" dirty="0">
                <a:hlinkClick r:id="rId4"/>
              </a:rPr>
              <a:t>https://</a:t>
            </a:r>
            <a:r>
              <a:rPr lang="it-IT" dirty="0" smtClean="0">
                <a:hlinkClick r:id="rId4"/>
              </a:rPr>
              <a:t>www.usgs.gov/products/data-and-tools/real-time-data/wildfire</a:t>
            </a:r>
            <a:endParaRPr lang="it-IT" dirty="0" smtClean="0"/>
          </a:p>
          <a:p>
            <a:r>
              <a:rPr lang="it-IT" dirty="0"/>
              <a:t>https://</a:t>
            </a:r>
            <a:r>
              <a:rPr lang="it-IT" dirty="0" smtClean="0"/>
              <a:t>esrimedia.maps.arcgis.com/apps/Minimalist </a:t>
            </a:r>
            <a:r>
              <a:rPr lang="it-IT" dirty="0" err="1" smtClean="0"/>
              <a:t>ndex.html?appid</a:t>
            </a:r>
            <a:r>
              <a:rPr lang="it-IT" dirty="0" smtClean="0"/>
              <a:t>=f3fc8d5650e64a7a8a5cc6490326f3e1 </a:t>
            </a:r>
            <a:endParaRPr lang="it-IT" dirty="0"/>
          </a:p>
        </p:txBody>
      </p:sp>
    </p:spTree>
    <p:extLst>
      <p:ext uri="{BB962C8B-B14F-4D97-AF65-F5344CB8AC3E}">
        <p14:creationId xmlns:p14="http://schemas.microsoft.com/office/powerpoint/2010/main" val="3731791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Link</a:t>
            </a:r>
            <a:endParaRPr lang="it-IT" dirty="0"/>
          </a:p>
        </p:txBody>
      </p:sp>
      <p:sp>
        <p:nvSpPr>
          <p:cNvPr id="3" name="Segnaposto contenuto 2"/>
          <p:cNvSpPr>
            <a:spLocks noGrp="1"/>
          </p:cNvSpPr>
          <p:nvPr>
            <p:ph idx="1"/>
          </p:nvPr>
        </p:nvSpPr>
        <p:spPr/>
        <p:txBody>
          <a:bodyPr>
            <a:normAutofit fontScale="47500" lnSpcReduction="20000"/>
          </a:bodyPr>
          <a:lstStyle/>
          <a:p>
            <a:r>
              <a:rPr lang="it-IT" dirty="0">
                <a:hlinkClick r:id="rId2"/>
              </a:rPr>
              <a:t>https://www.ushahidi.com</a:t>
            </a:r>
            <a:r>
              <a:rPr lang="it-IT" dirty="0" smtClean="0">
                <a:hlinkClick r:id="rId2"/>
              </a:rPr>
              <a:t>/</a:t>
            </a:r>
            <a:endParaRPr lang="it-IT" dirty="0" smtClean="0"/>
          </a:p>
          <a:p>
            <a:r>
              <a:rPr lang="it-IT" dirty="0">
                <a:hlinkClick r:id="rId3"/>
              </a:rPr>
              <a:t>https://</a:t>
            </a:r>
            <a:r>
              <a:rPr lang="it-IT" dirty="0" smtClean="0">
                <a:hlinkClick r:id="rId3"/>
              </a:rPr>
              <a:t>earthdata.nasa.gov/earth-observation-data/near-real-time/download-nrt-data#ed-modis</a:t>
            </a:r>
            <a:endParaRPr lang="it-IT" dirty="0" smtClean="0"/>
          </a:p>
          <a:p>
            <a:r>
              <a:rPr lang="it-IT" dirty="0">
                <a:hlinkClick r:id="rId4"/>
              </a:rPr>
              <a:t>https://</a:t>
            </a:r>
            <a:r>
              <a:rPr lang="it-IT" dirty="0" smtClean="0">
                <a:hlinkClick r:id="rId4"/>
              </a:rPr>
              <a:t>www.arcgis.com/home/webmap/viewer.html?webmap=df8bcc10430f48878b01c96e907a1fc3</a:t>
            </a:r>
            <a:endParaRPr lang="it-IT" dirty="0" smtClean="0"/>
          </a:p>
          <a:p>
            <a:r>
              <a:rPr lang="it-IT" dirty="0">
                <a:hlinkClick r:id="rId5"/>
              </a:rPr>
              <a:t>https://</a:t>
            </a:r>
            <a:r>
              <a:rPr lang="it-IT" dirty="0" smtClean="0">
                <a:hlinkClick r:id="rId5"/>
              </a:rPr>
              <a:t>esrimedia.maps.arcgis.com/apps/Minimalist/index.html?appid=f3fc8d5650e64a7a8a5cc6490326f3e1</a:t>
            </a:r>
            <a:endParaRPr lang="it-IT" dirty="0" smtClean="0"/>
          </a:p>
          <a:p>
            <a:r>
              <a:rPr lang="it-IT" dirty="0">
                <a:hlinkClick r:id="rId6"/>
              </a:rPr>
              <a:t>https://</a:t>
            </a:r>
            <a:r>
              <a:rPr lang="it-IT" dirty="0" smtClean="0">
                <a:hlinkClick r:id="rId6"/>
              </a:rPr>
              <a:t>www.oxera.com/Latest-Thinking/Publications/Reports/2013/What-is-the-economic-impact-of-Geo-services.aspx</a:t>
            </a:r>
            <a:endParaRPr lang="it-IT" dirty="0" smtClean="0"/>
          </a:p>
          <a:p>
            <a:r>
              <a:rPr lang="it-IT" dirty="0">
                <a:hlinkClick r:id="rId7"/>
              </a:rPr>
              <a:t>https://</a:t>
            </a:r>
            <a:r>
              <a:rPr lang="it-IT" dirty="0" smtClean="0">
                <a:hlinkClick r:id="rId7"/>
              </a:rPr>
              <a:t>www.ons.gov.uk/help/localstatistics</a:t>
            </a:r>
            <a:endParaRPr lang="it-IT" dirty="0" smtClean="0"/>
          </a:p>
          <a:p>
            <a:r>
              <a:rPr lang="it-IT" dirty="0">
                <a:hlinkClick r:id="rId8"/>
              </a:rPr>
              <a:t>http://</a:t>
            </a:r>
            <a:r>
              <a:rPr lang="it-IT" dirty="0" smtClean="0">
                <a:hlinkClick r:id="rId8"/>
              </a:rPr>
              <a:t>ec.europa.eu/eurostat/web/gisco/geodata</a:t>
            </a:r>
            <a:endParaRPr lang="it-IT" dirty="0" smtClean="0"/>
          </a:p>
          <a:p>
            <a:r>
              <a:rPr lang="it-IT" dirty="0">
                <a:hlinkClick r:id="rId9"/>
              </a:rPr>
              <a:t>http://ec.europa.eu/eurostat/statistics-explained/images/d/da/Gross_domestic_product_%28GDP%29_per_inhabitant%2C_in_purchasing_power_standard_%</a:t>
            </a:r>
            <a:r>
              <a:rPr lang="it-IT" dirty="0" smtClean="0">
                <a:hlinkClick r:id="rId9"/>
              </a:rPr>
              <a:t>28PPS%29%2C_by_NUTS_2_regions%2C_2010.png</a:t>
            </a:r>
            <a:endParaRPr lang="it-IT" dirty="0" smtClean="0"/>
          </a:p>
          <a:p>
            <a:r>
              <a:rPr lang="it-IT" dirty="0">
                <a:hlinkClick r:id="rId10"/>
              </a:rPr>
              <a:t>http://</a:t>
            </a:r>
            <a:r>
              <a:rPr lang="it-IT" dirty="0" smtClean="0">
                <a:hlinkClick r:id="rId10"/>
              </a:rPr>
              <a:t>ec.europa.eu/eurostat/web/gisco/geodata/reference-data/population-distribution-demography</a:t>
            </a:r>
            <a:r>
              <a:rPr lang="it-IT" dirty="0" smtClean="0"/>
              <a:t> </a:t>
            </a:r>
            <a:endParaRPr lang="it-IT" dirty="0"/>
          </a:p>
        </p:txBody>
      </p:sp>
    </p:spTree>
    <p:extLst>
      <p:ext uri="{BB962C8B-B14F-4D97-AF65-F5344CB8AC3E}">
        <p14:creationId xmlns:p14="http://schemas.microsoft.com/office/powerpoint/2010/main" val="375589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836712"/>
            <a:ext cx="1285875"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uppo 33"/>
          <p:cNvGrpSpPr/>
          <p:nvPr/>
        </p:nvGrpSpPr>
        <p:grpSpPr>
          <a:xfrm>
            <a:off x="3707904" y="2132856"/>
            <a:ext cx="1656184" cy="2448272"/>
            <a:chOff x="1403648" y="1844824"/>
            <a:chExt cx="1656184" cy="2448272"/>
          </a:xfrm>
        </p:grpSpPr>
        <p:sp>
          <p:nvSpPr>
            <p:cNvPr id="6" name="Rettangolo arrotondato 5"/>
            <p:cNvSpPr/>
            <p:nvPr/>
          </p:nvSpPr>
          <p:spPr>
            <a:xfrm>
              <a:off x="1403648" y="1844824"/>
              <a:ext cx="1656184" cy="24482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7" name="Rettangolo 6"/>
            <p:cNvSpPr>
              <a:spLocks noChangeAspect="1"/>
            </p:cNvSpPr>
            <p:nvPr/>
          </p:nvSpPr>
          <p:spPr>
            <a:xfrm>
              <a:off x="1513032" y="2003588"/>
              <a:ext cx="1402784" cy="2073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8" name="Ovale 7"/>
            <p:cNvSpPr>
              <a:spLocks noChangeAspect="1"/>
            </p:cNvSpPr>
            <p:nvPr/>
          </p:nvSpPr>
          <p:spPr>
            <a:xfrm>
              <a:off x="2180988" y="412131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grpSp>
          <p:nvGrpSpPr>
            <p:cNvPr id="33" name="Gruppo 32"/>
            <p:cNvGrpSpPr/>
            <p:nvPr/>
          </p:nvGrpSpPr>
          <p:grpSpPr>
            <a:xfrm>
              <a:off x="1582260" y="3455610"/>
              <a:ext cx="1305455" cy="557069"/>
              <a:chOff x="3770601" y="3447995"/>
              <a:chExt cx="1305455" cy="557069"/>
            </a:xfrm>
          </p:grpSpPr>
          <p:sp>
            <p:nvSpPr>
              <p:cNvPr id="10" name="Rettangolo 9"/>
              <p:cNvSpPr>
                <a:spLocks/>
              </p:cNvSpPr>
              <p:nvPr/>
            </p:nvSpPr>
            <p:spPr>
              <a:xfrm>
                <a:off x="3770601" y="344799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1" name="Rettangolo 10"/>
              <p:cNvSpPr>
                <a:spLocks/>
              </p:cNvSpPr>
              <p:nvPr/>
            </p:nvSpPr>
            <p:spPr>
              <a:xfrm>
                <a:off x="396110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2" name="Rettangolo 11"/>
              <p:cNvSpPr>
                <a:spLocks/>
              </p:cNvSpPr>
              <p:nvPr/>
            </p:nvSpPr>
            <p:spPr>
              <a:xfrm>
                <a:off x="4156181"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3" name="Rettangolo 12"/>
              <p:cNvSpPr>
                <a:spLocks/>
              </p:cNvSpPr>
              <p:nvPr/>
            </p:nvSpPr>
            <p:spPr>
              <a:xfrm>
                <a:off x="4346681"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4" name="Rettangolo 13"/>
              <p:cNvSpPr>
                <a:spLocks/>
              </p:cNvSpPr>
              <p:nvPr/>
            </p:nvSpPr>
            <p:spPr>
              <a:xfrm>
                <a:off x="4534114" y="344805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5" name="Rettangolo 14"/>
              <p:cNvSpPr>
                <a:spLocks/>
              </p:cNvSpPr>
              <p:nvPr/>
            </p:nvSpPr>
            <p:spPr>
              <a:xfrm>
                <a:off x="472461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6" name="Rettangolo 15"/>
              <p:cNvSpPr>
                <a:spLocks/>
              </p:cNvSpPr>
              <p:nvPr/>
            </p:nvSpPr>
            <p:spPr>
              <a:xfrm>
                <a:off x="4919694" y="344810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8" name="Rettangolo 17"/>
              <p:cNvSpPr>
                <a:spLocks/>
              </p:cNvSpPr>
              <p:nvPr/>
            </p:nvSpPr>
            <p:spPr>
              <a:xfrm>
                <a:off x="3773320" y="3654455"/>
                <a:ext cx="216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19" name="Rettangolo 18"/>
              <p:cNvSpPr>
                <a:spLocks/>
              </p:cNvSpPr>
              <p:nvPr/>
            </p:nvSpPr>
            <p:spPr>
              <a:xfrm>
                <a:off x="406054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0" name="Rettangolo 19"/>
              <p:cNvSpPr>
                <a:spLocks/>
              </p:cNvSpPr>
              <p:nvPr/>
            </p:nvSpPr>
            <p:spPr>
              <a:xfrm>
                <a:off x="4255623"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1" name="Rettangolo 20"/>
              <p:cNvSpPr>
                <a:spLocks/>
              </p:cNvSpPr>
              <p:nvPr/>
            </p:nvSpPr>
            <p:spPr>
              <a:xfrm>
                <a:off x="4446123" y="3654565"/>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2" name="Rettangolo 21"/>
              <p:cNvSpPr>
                <a:spLocks/>
              </p:cNvSpPr>
              <p:nvPr/>
            </p:nvSpPr>
            <p:spPr>
              <a:xfrm>
                <a:off x="4633556" y="3654510"/>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3" name="Rettangolo 22"/>
              <p:cNvSpPr>
                <a:spLocks/>
              </p:cNvSpPr>
              <p:nvPr/>
            </p:nvSpPr>
            <p:spPr>
              <a:xfrm>
                <a:off x="4824056" y="3654565"/>
                <a:ext cx="252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5" name="Rettangolo 24"/>
              <p:cNvSpPr>
                <a:spLocks/>
              </p:cNvSpPr>
              <p:nvPr/>
            </p:nvSpPr>
            <p:spPr>
              <a:xfrm>
                <a:off x="3780126" y="386095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6" name="Rettangolo 25"/>
              <p:cNvSpPr>
                <a:spLocks/>
              </p:cNvSpPr>
              <p:nvPr/>
            </p:nvSpPr>
            <p:spPr>
              <a:xfrm>
                <a:off x="397062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7" name="Rettangolo 26"/>
              <p:cNvSpPr>
                <a:spLocks/>
              </p:cNvSpPr>
              <p:nvPr/>
            </p:nvSpPr>
            <p:spPr>
              <a:xfrm>
                <a:off x="4165706"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8" name="Rettangolo 27"/>
              <p:cNvSpPr>
                <a:spLocks/>
              </p:cNvSpPr>
              <p:nvPr/>
            </p:nvSpPr>
            <p:spPr>
              <a:xfrm>
                <a:off x="4356206"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29" name="Rettangolo 28"/>
              <p:cNvSpPr>
                <a:spLocks/>
              </p:cNvSpPr>
              <p:nvPr/>
            </p:nvSpPr>
            <p:spPr>
              <a:xfrm>
                <a:off x="4543639" y="3861009"/>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0" name="Rettangolo 29"/>
              <p:cNvSpPr>
                <a:spLocks/>
              </p:cNvSpPr>
              <p:nvPr/>
            </p:nvSpPr>
            <p:spPr>
              <a:xfrm>
                <a:off x="473413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1" name="Rettangolo 30"/>
              <p:cNvSpPr>
                <a:spLocks/>
              </p:cNvSpPr>
              <p:nvPr/>
            </p:nvSpPr>
            <p:spPr>
              <a:xfrm>
                <a:off x="4929219" y="3861064"/>
                <a:ext cx="144000" cy="144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grpSp>
      </p:grpSp>
      <p:sp>
        <p:nvSpPr>
          <p:cNvPr id="2" name="Titolo 1"/>
          <p:cNvSpPr>
            <a:spLocks noGrp="1"/>
          </p:cNvSpPr>
          <p:nvPr>
            <p:ph type="title"/>
          </p:nvPr>
        </p:nvSpPr>
        <p:spPr/>
        <p:txBody>
          <a:bodyPr>
            <a:normAutofit fontScale="90000"/>
          </a:bodyPr>
          <a:lstStyle/>
          <a:p>
            <a:r>
              <a:rPr lang="it-IT" dirty="0" err="1"/>
              <a:t>What’s</a:t>
            </a:r>
            <a:r>
              <a:rPr lang="it-IT" dirty="0"/>
              <a:t> in </a:t>
            </a:r>
            <a:r>
              <a:rPr lang="it-IT" dirty="0" err="1"/>
              <a:t>your</a:t>
            </a:r>
            <a:r>
              <a:rPr lang="it-IT" dirty="0"/>
              <a:t> </a:t>
            </a:r>
            <a:r>
              <a:rPr lang="it-IT" dirty="0" err="1"/>
              <a:t>smartphone</a:t>
            </a:r>
            <a:r>
              <a:rPr lang="it-IT" dirty="0"/>
              <a:t>?</a:t>
            </a:r>
            <a:br>
              <a:rPr lang="it-IT" dirty="0"/>
            </a:br>
            <a:endParaRPr lang="it-IT" dirty="0"/>
          </a:p>
        </p:txBody>
      </p:sp>
      <p:pic>
        <p:nvPicPr>
          <p:cNvPr id="9" name="Segnaposto contenuto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842547" y="2320457"/>
            <a:ext cx="1368000" cy="1368000"/>
          </a:xfrm>
        </p:spPr>
      </p:pic>
      <p:sp>
        <p:nvSpPr>
          <p:cNvPr id="39" name="Arco 38"/>
          <p:cNvSpPr/>
          <p:nvPr/>
        </p:nvSpPr>
        <p:spPr>
          <a:xfrm rot="10097797">
            <a:off x="6553687" y="1683073"/>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3" name="Arco 42"/>
          <p:cNvSpPr/>
          <p:nvPr/>
        </p:nvSpPr>
        <p:spPr>
          <a:xfrm rot="10097797">
            <a:off x="6436233" y="1823043"/>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4" name="Arco 43"/>
          <p:cNvSpPr/>
          <p:nvPr/>
        </p:nvSpPr>
        <p:spPr>
          <a:xfrm rot="10097797">
            <a:off x="6337663" y="1923517"/>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5" name="Arco 44"/>
          <p:cNvSpPr/>
          <p:nvPr/>
        </p:nvSpPr>
        <p:spPr>
          <a:xfrm rot="10097797">
            <a:off x="6208395" y="2079559"/>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6" name="Arco 45"/>
          <p:cNvSpPr/>
          <p:nvPr/>
        </p:nvSpPr>
        <p:spPr>
          <a:xfrm rot="10097797">
            <a:off x="6118705" y="2194799"/>
            <a:ext cx="576064" cy="399556"/>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2000"/>
          </a:p>
        </p:txBody>
      </p:sp>
      <p:sp>
        <p:nvSpPr>
          <p:cNvPr id="41" name="AutoShape 6" descr="data:image/jpeg;base64,/9j/4AAQSkZJRgABAQAAAQABAAD/2wCEAAkGBwgHBgkIBwgKCgkLDRYPDQwMDRsUFRAWIB0iIiAdHx8kKDQsJCYxJx8fLT0tMTU3Ojo6Iys/RD84QzQ5OjcBCgoKDQwNGg8PGjclHyU3Nzc3Nzc3Nzc3Nzc3Nzc3Nzc3Nzc3Nzc3Nzc3Nzc3Nzc3Nzc3Nzc3Nzc3Nzc3Nzc3N//AABEIAHMAcwMBIgACEQEDEQH/xAAcAAABBQEBAQAAAAAAAAAAAAAAAwQFBgcBAgj/xABHEAABAgQCBQcFDQcFAQAAAAABAgMABAURBiEHEjFBURMiYXGBkdEUI6GxshUyMzRCQ1JVc3SSwcIkJjVictLhF0Vjg7MW/8QAGQEAAwEBAQAAAAAAAAAAAAAAAAIDAQQF/8QAKxEAAgIBAgQFAwUAAAAAAAAAAAECEQMSIRMxMlEFIkFxsQYkYQQUI2KR/9oADAMBAAIRAxEAPwDcYRmpliUYU/NOoaaQLqWtVgIJyZak5V2ZmFhDTSCtajuAjCsR4knMVVB066m5Ro+aZBySOJ6emMbotgwSzTUUadMaQaE0qzS3pgD5Tbdh6bQj/qPRubdqZGts5o8YqlEoLRpKHFpBKm73MJ1Knst8lZIyHCM8LnH9ZncJck2jl8Sl+0moIth0l0UKKS1NXGR5o8YUTpIopGSJjtSPGMyXJoVMu9Lit3SYVZk29uXfEp5GpNI9COGLimaWNIdHPyJj8I8Y7/qDR/ov/hEZ8iUb3x7Mo3a2qmE4zB4IF8VpEo4+RMfhHjCStJVFHzcyepI8YoTkm3bYO6GExLNi+QMbxmbwImkK0oUJO1qa/CPGON6U6ApVi3NpG86gy9MYRUa2hubWxLscpq5FRyEN/dJ1Qylm7/1RVayEliTqz6lo9fpdaRrU6bQ6RmUbFDsOcSkfKNEr0zLzyVsKWw8jnIKVR9C4CxSjEtMJd1ROMWS8kZX4KHX+UMm+TFlFVqjyLTBHI7DEyh6Y6guTwoGW1FJmphLZI4Zq/KMqw+kBL3QlP5xounU2oFO++j2FxnFAVzXs9yfWYhlZ7Hg6+4h7v4NQph/d+XP/ABRD1Vd1t58fXEpS1D/59jP5mIOrLAW1nxhPpnf9XJf2l8Hh/US+5/35ZCvO/tLvDXV64cIcsN/HPKIt10eVvXPzitvXCzT4AGY7IXKvO/c9jHvBexKJcj3y9gc8uN7CGkqiZmxeVln308WmlLHohV+SqDIKnZCcbT9IsKAHbaJ0w2Bb1ze8NHnL9UJF9O4g7oQdeBBzgo2jPJpNpp6xseUN4dU9BJadLbblnPg1XANrHM9u4wlUmS3VJht3may9ZB4gw8p7bbeS1J1N91kgdkejGtrPLls3Y8dl2fdUPy7akJWFHUUALGxvYDdfZFw0TVFcnjZiXCjqTaFtqHUNYezFOknkzFRIYuplhpZUo7srC54kmJ7Rwq+kCj/1uf8AmuJzfn2K4l/FufSMEdEEORM402SUzPUSnMyiAtzywGxUE5ait5jOKTh2ss1SVpswWZRyfyacKg4BqgnPV2Rrukf4tTvvP6VRDT1LnJ6Xl5mkzDcvUJcHklOi6SCMxext12O/KJTSb3OnDlnjWqDplRlpbGQlGWWAhUstPmlBaOcnV1wffZXTnnA7Q8RPWU46w6UscuoNvoJSgk7r5+9Oy8S6cP6QlBIbnqYkJtqjlRYWFh8xuGUem8L6R1KCTWKa2gmyllzXNs+LNz75W/fbZDYYrDLVi8r/AAQy1ld5N3+Srs4WxDPNeXysuy5LuuqCHRMITrZm+RN8s+6Hc/VMO4JHIzKBW60BdTI+CZPTfZ2gnoEPcY1sYIwpLUymzCnZtYU2w6RY5m63LdZyHSnbaMgkWw64t6aWogklayblRPTxjY403bHlmklRojGPMW1tdmJtmnsnJKJdtOQ61XiRmKxjKmID6a6qYyvqPNtqHoSD6YqtCqCW1pRLN6o4JFzFiqtUdTLp10kC2euMo61oSqjz5ZJ6tjzL48pdXf8AI8X01ErMHmioyotqnioZkDr1hDiawdWnZkIpJZn5ZxOsy8l5CNcHO2Z29V77RFJq8sh8BzkVNuODWSCMlDiInNF+J3qZPooU66rySYVeWWT8C5e4A6CfT1mOWeONnbizyomF4AxgRZyky67bNeYa/uhI4Dxen3tHkR/3Nf3Rt9LnfLZQKVYOoOq4BuP+dvbC7lrQmhFONMwGZwRjFTZQafLIRvCJhsX9MK4Ew9V6Vj2kOVBhtCQ4u5S8lXzahuMbNOW1TFQYP76Uv7RXsKjKSZrnKS3NNjscjsVIFN0k/Fad96/SqOUo+ZT1QaSfitO+8/pVHmlHzKYjLqLR6SeYOQjlTfLNNfWk2OpYHgTlHhg5CEMQqtRZhX0QFHsIMMmKz530mTKp7F7jN+ZKtIbA4XGsfaiAfBShLaBssAOJP+Yl9ITS5bGc24bjlkocT0jVA9YMQq3yFFRSDZQV6jFl0kZ8yVpT3IWbb7TvJ4xLTk08hvn62Y2K3iKwzNJbeJINjD+eqaHkiyV31QmxVfZDxew0YplkTOSlVo60zTyGplrnMNIRmpQ37zY3tlYC/VEJUqctKEzTBKHUkLSobjtv3x4o7wLyBqe9SVG52EnL1HuiYqzh9zrEgAjYIXmSn5ZbGyYPqHlCmHTkmclUO2/mtn6x3RZ3VZRRcJoVLOUWWVkpqQTrDhknwMXV5eURZcYzquaYqMqb41pn2ivYVFnnV5GKpJG+NqZ9or2FQt7lEtjVYI5BFSJTNJnxSnfev0qhGlK80mFdJxtJ0771+lUN6UrzSeqIz6i0OknmTsjtQSHpF5lWxaCPRCbKso9vG6DAmYYZpDpa5+nN1BkXmqeS1MJAzKL++7NvUTwigNedAttG2NyxPLO0+eM/LI10K5rzf0hGd1TC6XnFVDDWq40TdyTvZbZ/lvtHR3XisJejEnH1RVkNKFtRIUn6Jyt1QtyLirBLQHSo3t2RJy78ohzkZ9tcu6NqVgoUOww9emaOwi4c1j0qEW0bXZz8SSdUR8mgy42G17qUd8SlFaViGtsSgF5VqzkwrcEA5jt2dvRDdin1CukJkWOQlDtmHQUoA6N6uyJ+QbYlmBRKBdwuK/apve4eA6PV13MSk6Kwg5bs0LCT3uhVpuoJ+BFm2jusN/ri1vORDYekkU2ntsIAyGduMSDq8oi5FqGk4rmmKxTjfG1M+0V7CosE4vmmK5SzfG9L+0V7CoyPMb0NbgjsEWIFI0om0jTvvX6VQ0pS/MohzpWuKXIOAc1M0LnhzVRE0h8FlOcSycy8OkszS8oXKrpiPZdB3w5S5C2ZQwq0sHm1AgEGM4rFEdl5hT8i4ppf8ptGpvWUkiISoSQdvkI2zUZo9V6ohIbnpOXnEjZyrd4borLiFAytBkWV7lBsXHcBFxmqVzjZMNkUk6w5sNqDSVzVrFaUEzj6ktH5COaP8xecL0VmQQkoSCsjMmPUhTAgi4EWCWbDadkK5BQ+b5qbR4dVHnlLQg66BthQobTauaYgKOq+OKX9or2FRJzr+RziGw4ov46pwQL6q1qNtw1FRsOZr6TZoIII6DnIXF1I92qDMyaSA6RrNk7lDMRlFHn1y61S0yktutq1VoVtSRG4xUMW4Il60vyuUX5LPAe/AuF9ChvhJxspCdbMhJadSQM4fImxbbFWdw9iinrKDJcukfKZWCD32j0mVxGB/CpjvT4xHTIrcX6lrEyDvjwpxKorYl8Rj/apjvT4x3kMRfVUx3p8YNMuwXHuTbiUK4R4DaBwiH5HEX1VMd6fGOFjEf1VMd6fGDTILXcnkqQnhHozKQNoiumWxJ9VTHenxjyZTEhH8KmO9PjBpkFx7k+ubHGGb84LHOIdUjiU7KVMd6fGEVUfFDx1U0t4X3qWkD1waJBce57qVRQhB5wvE5oqo7r829XZhBCCkty994vzlegDvhOg6N5uZfQ/iF5IaBv5O2b63WfyjTpZhqWYQywgIbQLJSNgEUhCic5qqQpBHYIqSCOGOwQAcgsOEEEABYcILDhBBAAWHCCw4QQQAFhwgsOEEEABYcILDhBBAAR2CCAAgggg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sp>
        <p:nvSpPr>
          <p:cNvPr id="42" name="CasellaDiTesto 41"/>
          <p:cNvSpPr txBox="1"/>
          <p:nvPr/>
        </p:nvSpPr>
        <p:spPr>
          <a:xfrm>
            <a:off x="6804248" y="2130893"/>
            <a:ext cx="1713931" cy="400110"/>
          </a:xfrm>
          <a:prstGeom prst="rect">
            <a:avLst/>
          </a:prstGeom>
          <a:noFill/>
        </p:spPr>
        <p:txBody>
          <a:bodyPr wrap="none" rtlCol="0">
            <a:spAutoFit/>
          </a:bodyPr>
          <a:lstStyle/>
          <a:p>
            <a:r>
              <a:rPr lang="it-IT" sz="2000" dirty="0" smtClean="0"/>
              <a:t>GPS (position)</a:t>
            </a:r>
            <a:endParaRPr lang="it-IT" sz="2000" dirty="0"/>
          </a:p>
        </p:txBody>
      </p:sp>
      <p:sp>
        <p:nvSpPr>
          <p:cNvPr id="47" name="AutoShape 9" descr="data:image/jpeg;base64,/9j/4AAQSkZJRgABAQAAAQABAAD/2wCEAAkGBwgHBgkIBwgKCgkLDRYPDQwMDRsUFRAWIB0iIiAdHx8kKDQsJCYxJx8fLT0tMTU3Ojo6Iys/RD84QzQ5OjcBCgoKDQwNGg8PGjclHyU3Nzc3Nzc3Nzc3Nzc3Nzc3Nzc3Nzc3Nzc3Nzc3Nzc3Nzc3Nzc3Nzc3Nzc3Nzc3Nzc3N//AABEIAI8AiAMBIgACEQEDEQH/xAAcAAEBAAIDAQEAAAAAAAAAAAAABgEHBAUIAwL/xABIEAABAwMBBQQFBwkECwAAAAABAgMEAAURBgcSITFBE1FhcRQVIlKBFiMykZKhwSUzQkNiorHR8BcYNPEoU2NkgoOUo6Sy4f/EABQBAQAAAAAAAAAAAAAAAAAAAAD/xAAUEQEAAAAAAAAAAAAAAAAAAAAA/9oADAMBAAIRAxEAPwDeNKUoFKUoFKUoFKUoFKUoFKUoFKUzQKUpQKUpQKUpQYNRWqtbuRriNP6Xh+tL+4OKE/mog951XTy+vGRn5a11NPfubekdJkKvUhOZMnmmA0ce2r9rB4DxHeK7zSGlLfpW3+jwUlx932pMtzi5IX7yj5k4HTNB2NkRcGrTFReH2X56WwH3WU7qVK7wP68hXOpSgUpSgUpSgUpSg4N6RPdtclu0vNMTlNkMOvJ3koV0JFS2lNbOSLl8n9VRfVl/QPZSr81LHvNK68uX8cHFvXQau0rb9U230acktvtnejSm+DkdfvJPmBw60HfCs1B6K1LPj3VekdWqCbzHTvRpPJM9oclp/awDkeB7jV2DmgzSlKBU3rzUydL2FyU232059YYhRwMl15X0Rju6ny8apK11bR8sNpcu4u4XatOH0aIAcpXKIG+vzTy+yaDutn+ljp62LduC/SL3OV21wlHiVrPHdB91OcfWetVdK+Up5qNGdfkOJbZaQVrWo4CUgZJNBxr1d4Njtz1xukhEeKynKlq/gB1J6Ac66LRWobxqRyTcJFqEGyrSn0AvEh97nlZTyCSMY/HnUzZYL20q9/KC8tqGmoThFqgrHsyVDgXnB1HcD5d+9tBI3QAAAAOQoM0rGRnFZoFKUoFSmtdQ3jTa41wjWkT7M2lXp/ZKPbtDhhaRyKQM5/DnVVvChGQR399BwrJd4N8trNxtchEiK8MoWn7wR0I6g1zq1he4D2ze9/KGytk6cmOAXaAgezHJ4B5sDl4j4d27sqLIZlx2pEZxLjLqAttaTkKSeIIoJrX+ljqO1pcgr9HvMFXbW+UOBQ4OO7n3VYwfgelfbQOpU6nsKZLrfYT2FmPNjngWnk8FDHceY+rpVJWubok6R2lwrm17Fr1HiLLHREkD5tfmrl9o0GxqUHKlB1GrrsLFpm5XThvRY6loBOMrxhI+vFdXsws6rLom2svFRkvI9JfUrmVuHeOfLIHwrrNspVJ0/brQnP5VuseKvCsEJJKif3R9dXqQEpASAAOAAoM1r/aW+/eZ9p0VBcUhV0X2s5aDgtxUHKuP7XL4Y61sCtfaH/LG0DV1+WQtEd1FsjH3A2MuDyKsH66C6hRWIURmJFaS0wwgNttpGAlIGAK4Opr9C01ZZN1uKyGGE/RT9JajySnxJrta11ObGr9pyYD2F2rTbaX3WzyclL+hkdwAz5g99By9FQNRXO4/KrU0p6Kp1spiWhpWG2Gle+Oq+R7/AOAucjvri3OfGtlvkTpzoajMNlbiz0Aqd0Jeb3qJmTd7jEZh2uSQbaxx7bs+PtrPL2uGP5cSFbWCR1rNSuvL1edPRo92tsNmZboyiq5M8e17L3kdOHEn/MgOBrW36ittwGqdNS3pKmGgmVaHFZbfaTkncHRfEnx+40emL9C1LZo10tyyWXhxSr6TahzSrxBrl2y4Rrrb48+C6HI0hAcbWOoNQsNtOj9p5hM4RatSoU820OTcpv6WO7IOfMjuoL6bFZmxXosppLrDyC242oZCkkYIqG2aPPWW43bRU5xSzbF9tAcWclcVZyB/wnh8fCr8Vr7XIFn15pG/oUEJffXbJOBxWlwfNg+AVk/VQbCqV2nWY3vRNyjNZEhpv0hhSTghbftDHngj41UjlRQChgjIPOg6jSF39faZtl0/Skx0qWB0XjCh9YNKmdjmY1iudoUkpFqu0iMgE5O5kKH/ALGlBnaIntdTaHaJwPWpX9lORV7UFtJ3mr/omTyQm8JbJPTfT/8ADV4OVANQexkKXpaVJc4uSLnJcUrvO9j8KvDUDsbwzYrpbyrLkG7yWV+B3qC/qA2RYksaluRyVy75IJz0AIwPhmr+oDZafQrhq2yLwlyJd3Hkp/2bvFB+oUGdrKTPYsNhJwxdbo23I/abT7RH1gVcjcZawAENoTyHAAAVFbWo8hFjh3yE2px6yTW5pQkcVNjgseWDnyFV1rnxbtbo8+E6l2NJbDjah1B/HvoNNK29n15ui0JNo3t3f3z227n6Xd8Pvrdo3Hmui21p68QoGvP52e2P+2L5PfPerSz6V2W/4Z3M8937/Gt83KfFtVvfnTXUtRo6CtxZ5ACgjNkyTb0ahsCTli13RxEce62v2gn4HNY2vYjxdOXFOe1iXyOU4OMg5yPjivrskYfdss6+y21Nu3ua5MShQ4pbPBA+oZ8jXx2qETZulLIgBTky8NuqTnj2bfFZ+ANBfioPbOFI0nHkIOFx7jGcSe47+Pxq8FQW2RXbaftsBKwHJt1jMoHf7WaC9HEZrNBWDQQezxIZ1XrdkHh6zS59pGaU2cFT2otbSseyq7dkD37icfypQfrbNHX8jRcWkb7tqmszUDOOKVYP3KNW0Z5uTHafZVvNuoC0K7wRkVx7zb2rtaZluf8AzUplbK/AKBFS2yW5PytJot084uFodXBkpPMFB9n93HHrg0FtWvrATYdqt+tjqt1i9MtzomeAK0jdcA8eZ8gK2DURtPs8t+DD1BZ0b11sbpkspA4ut/rG/iB92OtBbc61zrUuaR1hC1k2lSrZIQIV3CRncTn5tzHgSAfIDrVppy9Q9Q2WLdbeveYkI3sdUHqk+IORXLmxI82I7FlsIejvJKHG1jIUk8waD9NrZlxkrbUh5h5GUqBCkrSR94Iqe0rpBvS86f6unv8AqqSQtm3KGUR159opPPB4cPPn063Sth1BpO9C2RHUTtLO762i85h6CeYQPeT0H4dbmg0uqYn+8glsEk9h2PLkew3q2HqvSLWqpUAXGa+LZHUVvW9HBEhfDdKiOOBx4fwrVBd/0lN7/eN3/wAbFb7HKg+SlMxI5WtSGWGkZJJCUoSB9wArX+jFOaw1jM1i4lQtcVCoVoChjfGfnHfieA8yOYrm6qsOoNVXr1VKdRB0q2EreUw5l6aeqD7qQc5+HPpZQokeBDZixGUMR2UBDbaBgJSOlB9619qAm+7UrDamjvR7M05cJYHEb6vZbB8Rz8jVdqK9RNP2aVdZ691iOgqIzxWeiR4k4FTezC0ymoUzUN4Ru3W+u+kupPNpr9W38Afvx0oLYV+JDyI7Dj7pCW20Faj3ADJr6VFbW7k9E0k5AgcbhdnUQYyBnJKz7X7uePTIoPhsZZWdILuTyCh26zn5qgTnG8rAx8E0qvstuatFohW1j83FYQyk9+6AM0oOYeNa5vKvkXtGj3kkos2oN2LMP6LUkfm1nzAI+0TWx66vUtjiaisku1T05YkI3d4Dig9FDxB40HZg0IyMVC7Pb/LZkP6R1KrF6tww26eUxj9FxPecc/55xd0GsbjFk7NL3IvNtZcf0vPc37hFbGTCc/1qB7pzxHh4DGxLbcIt0hNTYD7ciM8neQ42cgiuQtCVoUhaQpKhggjIIqa07ouDpu8TJtnkSGIksZVbgv5hLmfppHTgMf0KCnpWByrNB5uMlX94LtOvrfs/h9GvSAry56SBtt7feGPXnP8A5mK9SUCuLcZ8W2QnZk99uPGZSVOOuHAAH9cq5VTOo9GQdS3eHLu78l6JFGRbyvDC154KUOvd/RyEvAjytpV6j3i5MOMaVgO79viuDBnOD9ase6OgPf51s0CsNoS2hKEJCUJGEpSMADuFZJxQZPKtcWlXyz2jPXhPt2bT29FiH9F2UfprHfgED7JFczaFf5jj7GktNK3r3chhbgPCGx+k4ru4Zx/PGafTNjiacskW1QE4ZjoCd4gZWrqo+JPGg7QcqUpQKUpQS2udIo1JGYkQ3zCvMJXaQZqOBbV7p70nrXF0ZrNdwlLsOo2Rb9RxhhxhXBEge+2eoI44qzroNW6RtmqoqET0LbksHejTGTuusK55SrzA4UHf0rrtPw5tvs8aJc7gq4y2k4XKUgILnHhwHhiuxoFYNZrB50HkPtR/aV2vT11vf97NevRXin078tesMH/E9vjr9Ler2tQKUpQKjNZ6yXbpKLFp5kXDUUkYbYHFLA99w9AO6qLUEKbcLRJi2y4Kt8txO63KSgLLfHjwPhkVwNJaRtmlYziICVuynzvSZj53nX1c8qPmTwoONofSQ03HekzXzNvU5XaTpquJWr3U9yR0/oVU0FKBSlKBSlKBSlKBSlKBX4c3txW4MqwcedfulB5i/sV1nj/DRP8Aqk16bb3uzTvjCsDI8a/VKBSlKBSlKBSlKBSlK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410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344" y="2498973"/>
            <a:ext cx="12954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CasellaDiTesto 53"/>
          <p:cNvSpPr txBox="1"/>
          <p:nvPr/>
        </p:nvSpPr>
        <p:spPr>
          <a:xfrm>
            <a:off x="-36512" y="3934797"/>
            <a:ext cx="3924472" cy="707886"/>
          </a:xfrm>
          <a:prstGeom prst="rect">
            <a:avLst/>
          </a:prstGeom>
          <a:noFill/>
        </p:spPr>
        <p:txBody>
          <a:bodyPr wrap="none" rtlCol="0">
            <a:spAutoFit/>
          </a:bodyPr>
          <a:lstStyle/>
          <a:p>
            <a:r>
              <a:rPr lang="it-IT" sz="2000" dirty="0" smtClean="0"/>
              <a:t>Mobile </a:t>
            </a:r>
            <a:r>
              <a:rPr lang="it-IT" sz="2000" dirty="0" err="1" smtClean="0"/>
              <a:t>phone</a:t>
            </a:r>
            <a:r>
              <a:rPr lang="it-IT" sz="2000" dirty="0" smtClean="0"/>
              <a:t> </a:t>
            </a:r>
            <a:r>
              <a:rPr lang="it-IT" sz="2000" dirty="0" err="1" smtClean="0"/>
              <a:t>cellular</a:t>
            </a:r>
            <a:r>
              <a:rPr lang="it-IT" sz="2000" dirty="0" smtClean="0"/>
              <a:t> network: </a:t>
            </a:r>
            <a:br>
              <a:rPr lang="it-IT" sz="2000" dirty="0" smtClean="0"/>
            </a:br>
            <a:r>
              <a:rPr lang="it-IT" sz="2000" dirty="0" smtClean="0"/>
              <a:t>GSM; 2-3-4G (voice; data; location)</a:t>
            </a:r>
            <a:endParaRPr lang="it-IT" sz="2000" dirty="0"/>
          </a:p>
        </p:txBody>
      </p:sp>
      <p:pic>
        <p:nvPicPr>
          <p:cNvPr id="410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544" y="5085184"/>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CasellaDiTesto 55"/>
          <p:cNvSpPr txBox="1"/>
          <p:nvPr/>
        </p:nvSpPr>
        <p:spPr>
          <a:xfrm>
            <a:off x="179512" y="6239053"/>
            <a:ext cx="3166764" cy="707886"/>
          </a:xfrm>
          <a:prstGeom prst="rect">
            <a:avLst/>
          </a:prstGeom>
          <a:noFill/>
        </p:spPr>
        <p:txBody>
          <a:bodyPr wrap="none" rtlCol="0">
            <a:spAutoFit/>
          </a:bodyPr>
          <a:lstStyle/>
          <a:p>
            <a:r>
              <a:rPr lang="it-IT" sz="2000" dirty="0" smtClean="0"/>
              <a:t>Internet and Web (</a:t>
            </a:r>
            <a:r>
              <a:rPr lang="it-IT" sz="2000" dirty="0" err="1" smtClean="0"/>
              <a:t>navigation</a:t>
            </a:r>
            <a:endParaRPr lang="it-IT" sz="2000" dirty="0" smtClean="0"/>
          </a:p>
          <a:p>
            <a:r>
              <a:rPr lang="it-IT" sz="2000" dirty="0" smtClean="0"/>
              <a:t>Data </a:t>
            </a:r>
            <a:r>
              <a:rPr lang="it-IT" sz="2000" dirty="0" err="1" smtClean="0"/>
              <a:t>transmission</a:t>
            </a:r>
            <a:r>
              <a:rPr lang="it-IT" sz="2000" dirty="0" smtClean="0"/>
              <a:t>)</a:t>
            </a:r>
            <a:endParaRPr lang="it-IT" sz="2000" dirty="0"/>
          </a:p>
        </p:txBody>
      </p:sp>
      <p:sp>
        <p:nvSpPr>
          <p:cNvPr id="3" name="AutoShape 2" descr="data:image/jpeg;base64,/9j/4AAQSkZJRgABAQAAAQABAAD/2wCEAAkGBwgHBgkIBwgKCgkLDRYPDQwMDRsUFRAWIB0iIiAdHx8kKDQsJCYxJx8fLT0tMTU3Ojo6Iys/RD84QzQ5OjcBCgoKDQwNGg8PGjclHyU3Nzc3Nzc3Nzc3Nzc3Nzc3Nzc3Nzc3Nzc3Nzc3Nzc3Nzc3Nzc3Nzc3Nzc3Nzc3Nzc3N//AABEIAHoAegMBEQACEQEDEQH/xAAbAAEAAQUBAAAAAAAAAAAAAAAABQIDBAYHAf/EAD8QAAEDAgIHBQQHBgcAAAAAAAEAAgMEEQUhBhITMUFRYRRxgZGhIjJCsSMzUmKCwfAHFUPS4fEmU2Nyk7LR/8QAGgEBAAIDAQAAAAAAAAAAAAAAAAQFAQIDBv/EADMRAAIBAwMBBgUDAwUAAAAAAAABAgMEERIhMVEFEyJBcYFhkcHR8CMyQgax8RQVJDOh/9oADAMBAAIRAxEAPwDuKAIAgCAIAgCAIAgCAIAgCAIAgCAIAgCAIAgPHODRdxAHMoDHNdT3sx5kP+m0u+SAdsHCnqP+NAeduhH1m0j/AN8ZHqgL8cscgvG9rhzaboCtAEAQBAEAQBAEAQC6Aj6rEWMZI6N8bY4xeSeV1o2DjnxQGi4lp7Ty1RpMAoZ8brB/Ef7MTeoFt3U271IhbTksvZHCpcQgWf8AHGJAOq8bpcKYf4NHAHEeeY8HLuremucv/wA+5ClfvyRffovi9o5JdLcXJm3FkhaL918lqo022tPBmVxWSi/J/nQtPodL6CQnD9KzUBptsayAWP4vaK27mm1xgwr2SlhlDNNsQwuVrNLcF2QOQr6A2B8Ln5+C5StX/B5JNO7hLnY3bCccp66lFTSVTK2lORljFnsPJzf7dyjNNPDJSeeCZY9sjA9jg5pFwRxWDJUgCAIAgCAIAgILHMXgpYJpZ5tlSQfWvG95+y35LKWXhGG8HMJ6rENOar6V7qPA4XWbFH8ZHLm7qchwCsqVuqazLd/2Ku4u87R4Now+Clw2nbT0ULIYhwbxPMneT1K7NZeWVzm5cmRt+qYMZJKnxKJrooZiHQOYzW+44cVFnRe8o87k6ncRWIS/bhezMCaoDppSDcF5IPipEY+FEOcszb+JakkZLG6OVrXxvFnNcAQRyIO9baTVSwanXYZV6P1ZxfRiR8YbnNSi7gW7zYcR93hw6azpRqrEvmTKF04PBu+ielEGL0faqYBr227VSg31T9pv69d9ZUpypy0yLinNTjqRuMb2yMD2ODmuFwRxXM3KkAQBAEAQGDitSYYRHGbSymzeg4lAcc0rxF+kOORYPRyFtFAbEt6e87r08OZVnZ0cR7yXsVt7X/gvcnoDFTQMggaGRRjVY0cApekqG87sr26aQNumkHhqMwL700mC1JW2qIom5l179BYm/p6hcNea3dryW/vwS3buNoq8v5SwvRcv54XzL236rvpIo2/VNINVq5JNGdIIcToPZgmJL2DIX+Jvcd/nbcFzrUe9hjzXBNtbjRLf3Ou6P4jFOxgifeCdu0iJ4HeW/rqqXgvCdQBAEAQBAaRppivZYK+dpP0TNkzPjx8d/kFvThrmo9TSclCLk/I5joq76ermfm8hov3kk/Jeh0pJJHm6s2935mxbfqsYOWT0TE7lh4XJlJvgqEt+K5OT8jsqaPDKA9mfNaTqaIOUuEdqNu69SNKC3exYy7cXXN447eJP9FB7Ok5OdSXLZddvwhTVG3hxCO3v/gu7c8VbpZPMPbkbfqmBkjNI3CXCZL5ljmuHfcD8yspG0HuTH7OsUe7DXU5cS+leJIx05frmqe9p6auepf2dTXSw/I65G9skbXsN2uAIPRQyWVIAgCA8cbC/JAcd01qnVdE2GNw1pqoNuTYXcb5+SmWK/Vz0TZEvW+60rzwQuFYHitLidfSmFutSxtdUDaDIEazSOeV1a9/DCfUqJW83ldDLkEkbIHPsBOwSR2IN23Iv6FdVJPOPIiuDWM+ZXtgxu/JccOTO+0UWHzyPdeMkcwuuiMFuctcpvCMilY6R20cRZoVJ2vcZSox9X9D1/wDS9koyldVF8I/V/T5mFDPL2id0vuF9h1t/dS+zKP8Axl1Kz+objV2jPHCwvkl9TLfIHMu0qbHwvBTTSksosdo6rtpIwxDDquswyKZktLFTSSFuvPUMjBc0nLM9D5LjOrGMtONyXRoScdfkUaHOdh+MVUBkieBHcuieHtNrbiMjvUK/WqnGZYWHhnKH5+bnacAm22EUzr3s3V8jb8lVFqSKAIAgLdQbQvPQoDg+PvdNhkmecdWBlwu1yn9nf9r9PsQO0dqSfxN1psWozU4RV7SLaYoxrakF4y1I3mx5e04DPkt3BrUuhopReH1NIxSpEeMyU1LJr0tHGyli43EbQ29+pBPiptPKpb+e5BrYlV9DEqqz3Wlzm38V2pY5I9VPgumdkEBc6TIZm6w/G+TZLTHg6HVYRh1BolFVVX0MppmvmeDmDqgm18vTNecrwjVqya5f4j1lpd1balBZ2j5f36HOaedk0F9cNJJJF8wVe0Id1CMeh5q5q/6irOo1y2/mKerAc6MyOJHILvUS2ZFpZ3TMKpq5ddzGuLRfxW6llGrilI26gE8ug+Gx0VNRVkzamQviqiwhrdZ/tWc4Z5jzUCbiq7cm0vh7FnTUnRWlJ+pBYRFLR4hXidjY5IoHFzWuBAJc2wuMuK1vpKVBY6/czYxkq8k+n1R2XQh5fo7TE8j8yqgtyeQBAEBbqPqX9yA4fitKWz45REZttOzuY7+Vzj4KVZz01l8SNeQ1UJGrW35b16A84ZFF9Y4dFzqrY6Unue1oN2ngtafQzU8mX4KU4nPTQD3ZpWM77kC/quMnpy35EiHiaXob1+1HEGF1Pg8Z9hzQ+UA7mg5DxI9FV2tPVNNlrd1NFPBzujjtI97OWfVXNVdCkpS3wy7GNarc4DLj6I34EYX72WJ85nnqusF4TnN+It2HJbYNckth0eyweslORnljp2+Htu+TfNVPaU/2x9y47MjtKR27RKA02BUsRFiGC/fvPzVWWhMoAgCA8cLtI5hAcr0upjh+kENeGa7DlI37QtYjxaSETa3Q5NJxXDzQV0kLTrxZPhk+3Gc2u8R63XpaFVVaakjy1zTdGo4sxY/YeHcl0kso4xnh5M18YljtlY7lHXhZJeJIkdD4BHpDTyVTg2lpw+olcdwaxpN/Oy0u5RdF9TrYxl36zxyRWI11TjGIy1r2FpqJHODbe6z4WnuFvFLaiqUE3yLmu6s5JHscYgiJNr711fjZwTUI7lEY1I3Sn3nlbNZeEaqeI5ZjltzddcHHUetic9waxpc4mwAFySj25MxzJ4RtlNhofiFDhLQHNpL7YjMOkJu/vtk38K83cVe9quR6m3pd1SUTsNDHs6Zjei4nYyEAQBAEBrGmWFispXODcxuPVAc/7EMUoxQv1WVkBIp3ONr3zMZPI7weB71LtLnuZb8MhXtr38NuUa3JA+KR0cjCx7DZzXCxaeqv001lHmJZi8M9jLozlmOSxKCZmNRxMqOpDYpmC7dszZuP3bgkeNguE6DkSad0oZZmQYRiNVTCppaCeWLMhzW+9bfYbz4LSU6cZaZSwzpGFWUdUY5RESEyG/DgpaikQZVNTKS0m1zuWcGNWTzZoYybFhNB+7KcYnVDVqHNvSsO9g/zSP8AqOefBVN9dJ/pQ9/sXvZtnj9Wft9zadB8KLpO0yNsXbr8AqouToQFhYID1AEAQBAW54mzRljhkUBzjSjBZqOpNVTNz+IWuHDkgMDUodIYrTuMNawW2trusODx8Q+8Mwpltdzo7crp9iDeWELhZ4l1+5C4hgtXh1nVEX0TvdmYdaN3c78t6u6NxTrftZ5q4ta1u/GtuvkYOyPJd8ETUbnh9L+86fCoMQw6sZI2IR0uIUT8mNBPvcBbid6qqr7pzcJL4pl/QzVjTjODW20l9TUaumEVVNE2Rsojkc0SN3PANr+Ks4eKKeMZKSr4ZuKecMqpMPqK2URUsD5pD8LBew5nkFipOFNZk8GaVOpVemCyT9NhFHg8fasSfFNO33Y98TD1PxnoMu9U9z2g5LTS2XU9BZ9lqm9dbd9PIroKapx6v20gfsta/tb3HmVWFydMwyiZR07WAC9kBmoAgCAIAgCAx6ykjqoyx4CA0DSHRN7JTPSazJAbhzTYoCHp8exTCXFlbTmZnxPZk4jqNx8UHOxkDGdFa23aoI4Hn7jojf8ABl6KVC9uIcS+e5CqdnWtTdw+WxkMOjLYntir5GRP95jashru8aq6f7hVby0s+hyXZdFJqLaXqWH12iFIfZEczxwc577+GQWJX9xL+WPQ2h2XaxedOfUsz6US1EfZsIodSI7rsDGj8I/qokpyk8yeSdCEYLEVgvYXo7W4nUCoxB5kdyO4dAFqbHRMKwuKhiDWtF0BJIAgCAIAgCAIAgKXsa8WcLhARVdgNLVA3YLlAa9W6Dwyk6rAUBGu/Z/He+zagMuk0EiZa8YCAn6DRmlprHVHkgJuGCOEWjaAgLqAIAgCAIAgCAIAgCAIAgCAICl51Wl2eXJAWm1DSNx38M+J/wDEBUZ2g2s697W8bICl04I9nWzsNbLIlAeRT2YNclzrXy7roCvbx2uTbK+eSAuAhwBG4oD1AEAQBAEAQBAEAQHh3ICktaci0W5WQDVGeQQDVbyHkgBaOQ8kB5qNvbVHkgPd2QQH/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2636912"/>
            <a:ext cx="11620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CasellaDiTesto 47"/>
          <p:cNvSpPr txBox="1"/>
          <p:nvPr/>
        </p:nvSpPr>
        <p:spPr>
          <a:xfrm>
            <a:off x="6444208" y="3789670"/>
            <a:ext cx="1435008" cy="707886"/>
          </a:xfrm>
          <a:prstGeom prst="rect">
            <a:avLst/>
          </a:prstGeom>
          <a:noFill/>
        </p:spPr>
        <p:txBody>
          <a:bodyPr wrap="none" rtlCol="0">
            <a:spAutoFit/>
          </a:bodyPr>
          <a:lstStyle/>
          <a:p>
            <a:r>
              <a:rPr lang="it-IT" sz="2000" dirty="0" err="1" smtClean="0"/>
              <a:t>Compass</a:t>
            </a:r>
            <a:r>
              <a:rPr lang="it-IT" sz="2000" dirty="0" smtClean="0"/>
              <a:t> </a:t>
            </a:r>
            <a:br>
              <a:rPr lang="it-IT" sz="2000" dirty="0" smtClean="0"/>
            </a:br>
            <a:r>
              <a:rPr lang="it-IT" sz="2000" dirty="0" smtClean="0"/>
              <a:t>(</a:t>
            </a:r>
            <a:r>
              <a:rPr lang="it-IT" sz="2000" dirty="0" err="1" smtClean="0"/>
              <a:t>navigation</a:t>
            </a:r>
            <a:r>
              <a:rPr lang="it-IT" sz="2000" dirty="0" smtClean="0"/>
              <a:t>)</a:t>
            </a:r>
            <a:endParaRPr lang="it-IT" sz="2000" dirty="0"/>
          </a:p>
        </p:txBody>
      </p:sp>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63996" y="982038"/>
            <a:ext cx="366768" cy="587770"/>
          </a:xfrm>
          <a:prstGeom prst="rect">
            <a:avLst/>
          </a:prstGeom>
        </p:spPr>
      </p:pic>
      <p:pic>
        <p:nvPicPr>
          <p:cNvPr id="4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44" y="861695"/>
            <a:ext cx="11811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CasellaDiTesto 49"/>
          <p:cNvSpPr txBox="1"/>
          <p:nvPr/>
        </p:nvSpPr>
        <p:spPr>
          <a:xfrm>
            <a:off x="697192" y="1990581"/>
            <a:ext cx="2041200" cy="400110"/>
          </a:xfrm>
          <a:prstGeom prst="rect">
            <a:avLst/>
          </a:prstGeom>
          <a:noFill/>
        </p:spPr>
        <p:txBody>
          <a:bodyPr wrap="none" rtlCol="0">
            <a:spAutoFit/>
          </a:bodyPr>
          <a:lstStyle/>
          <a:p>
            <a:r>
              <a:rPr lang="it-IT" sz="2000" dirty="0" smtClean="0"/>
              <a:t>Professional </a:t>
            </a:r>
            <a:r>
              <a:rPr lang="it-IT" sz="2000" dirty="0" err="1" smtClean="0"/>
              <a:t>Apps</a:t>
            </a:r>
            <a:endParaRPr lang="it-IT" sz="2000" dirty="0"/>
          </a:p>
        </p:txBody>
      </p:sp>
      <p:pic>
        <p:nvPicPr>
          <p:cNvPr id="5124"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182"/>
          <a:stretch/>
        </p:blipFill>
        <p:spPr bwMode="auto">
          <a:xfrm>
            <a:off x="6542433" y="4837470"/>
            <a:ext cx="1943100" cy="162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CasellaDiTesto 50"/>
          <p:cNvSpPr txBox="1"/>
          <p:nvPr/>
        </p:nvSpPr>
        <p:spPr>
          <a:xfrm>
            <a:off x="6303504" y="6237312"/>
            <a:ext cx="2596031" cy="707886"/>
          </a:xfrm>
          <a:prstGeom prst="rect">
            <a:avLst/>
          </a:prstGeom>
          <a:noFill/>
        </p:spPr>
        <p:txBody>
          <a:bodyPr wrap="none" rtlCol="0">
            <a:spAutoFit/>
          </a:bodyPr>
          <a:lstStyle/>
          <a:p>
            <a:pPr algn="ctr"/>
            <a:r>
              <a:rPr lang="it-IT" sz="2000" dirty="0" err="1" smtClean="0"/>
              <a:t>Vector</a:t>
            </a:r>
            <a:r>
              <a:rPr lang="it-IT" sz="2000" dirty="0" smtClean="0"/>
              <a:t> </a:t>
            </a:r>
            <a:r>
              <a:rPr lang="it-IT" sz="2000" dirty="0" err="1" smtClean="0"/>
              <a:t>Maps</a:t>
            </a:r>
            <a:r>
              <a:rPr lang="it-IT" sz="2000" dirty="0" smtClean="0"/>
              <a:t> and </a:t>
            </a:r>
            <a:r>
              <a:rPr lang="it-IT" sz="2000" dirty="0" err="1" smtClean="0"/>
              <a:t>charts</a:t>
            </a:r>
            <a:endParaRPr lang="it-IT" sz="2000" dirty="0" smtClean="0"/>
          </a:p>
          <a:p>
            <a:pPr algn="ctr"/>
            <a:r>
              <a:rPr lang="it-IT" sz="2000" dirty="0" smtClean="0"/>
              <a:t>Satellite </a:t>
            </a:r>
            <a:r>
              <a:rPr lang="it-IT" sz="2000" dirty="0" err="1" smtClean="0"/>
              <a:t>imagery</a:t>
            </a:r>
            <a:endParaRPr lang="it-IT" sz="2000" dirty="0"/>
          </a:p>
        </p:txBody>
      </p:sp>
      <p:pic>
        <p:nvPicPr>
          <p:cNvPr id="512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2795" y="766445"/>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data:image/jpeg;base64,/9j/4AAQSkZJRgABAQAAAQABAAD/2wCEAAkGBhQPDw8PEBQQEA8QFA8VEBUQFRcQFhwVFBAVFhcQFhgYHSYeFxojGhQVHy8gIycpOCwsFx4xNTA2NiorLCoBCQoKDgwOGQ8PGi0kHCQyKiksKiosLyksLCwpMDUsLCosLCw0LCksLCwpKSwpKSwsLCkpLCwsLCwpLCkpLCwsLP/AABEIAMwAzAMBIgACEQEDEQH/xAAcAAABBAMBAAAAAAAAAAAAAAAAAgMEBwEFBgj/xABHEAABAwICBAcNBgUEAgMAAAABAAIDBBEFEgYTITEHFEFRUpHRIiMyM1NhcXJzk6Gy0hZUYoGSszRCY6KxFRdDwSTwCILh/8QAGQEBAAMBAQAAAAAAAAAAAAAAAAECAwQF/8QALBEAAgECBQMDAwUBAAAAAAAAAAECERIDEyExYQRRsSIzgTJBQwWRoeHwcf/aAAwDAQACEQMRAD8AvFUzw/8AjcP9Sp+aJbjFeGbPK6DDaaSrc0kZ7PcDY2u2OMFzm+clqr/hAxyrrHU5r4eKuY2URDVSRZgS3Me7JvYgbudVkqovDRnOw6P1D2hzYJ3NcAWlsbiCDyg22p4aMVX3eo92/sWyn09qoooIYC2FsUbWkgBznW3OOYbBbkHWrO0Jxp9bRRTyACQl7XZRYEscRmA5LqmWi+YyoRotVfd6j3T+xB0YqQQDTzguNheN202vYbOYK/gFEr/GUvtXfsvUPDoXhO50/wC/wqlIDRSp+71Hu3diUNE6n7vP7t3Yr7siynK5M83gob7J1H3ef3buxKGiVR93n927sV72RZRk8k53BRX2SqPu8/u3diz9kaj7vP7t3Yr0ss2TJ5GdwUWNEaj7vP7t3Yj7IVH3ef3buxXqAlgJk8jO4KI+x9R93n927sR9jqj7vP7t3Yr6ASwmTyM7goL7HVH3ef3buxZ+xtT93qPdu7Ff4SkyeSc7g8/fY2p+71Hu3diPsZU/dqj3TuxegllMnkZ3B50rdGZoW55YZY23td7C0X5rkb9hVg8AjMsmJD8NH/moW64UB/4LfbR/I9argNHfcS9Wj+aoVIq3EoWk7sOpbSEIXScwIQhAVLjfBRVUk76rBZ3RZiSYS8sttvkafBe3abBw2c64XTuvxGR1OzFI9XJGJRE7K1uYEtzG7CWm1m7uddBV6eV2J1slMyphw1jHyNa2R+oPcuIyufYkv2bRceZaXT7R6ponU/HJxVmVspjOskkyhpYD4e69xu5lWWxeGjO0w3RanraOidURB7mQxgOBLTa18pIO0eZdTRUbIWNiia1kbBZrWiwA5lRWM11VFHTxySzNj1bHwBry1uRw2AFtrkbvMrY4P5pp8PgkqHyZznDS61ywOIa43G3Zy8qsikjpgFDrx3yl9q79mRSeLnpv+HYodfAdZS90/wAa7m8i/wAySSoaYLd232fhmysiyb1B6b/h2LPFz03/AA7FahjV9hyyLJHFz03/AA7EcXPTf8OxKIVF2RZI4uem/wCHYs8XPTf8OxKIVHAEoBNCnPTf1jsWRTnpv+HYlEKj4CWAmBTnpv6x2JQpz039Y7EoKj4CVZMCnPTf1jsSuLnpydY7EoKj1llM8XPTk6x2LPFz05OsdiUJq+xynCd/BN9tH8j1quA7x2JerR/NULZ8JUJFG3unO76zfboP8y1nAf47EvVo/mqFzP3ToXtFsoQhbmAIQhAcdphwZUeIF00gME5G2aIht7D+cHuXek7fOqX000TGGuhjbVMq43iQsyHwMpbcFuZwbe/JzKZjFc+oxKaHG56mnDXuDQ2PWxtGfYGszABmWxDgHX5VH0ywmkpeLGgqRVslbIZCSwlpaWWBa0AtvmOx3Mqz21LwrUsHD8SpIaChFY+nbeKMsEwa/wDlFyAQSPSurppGvY17C1zHAFpaQWkchBGyyo2t0FqXR08sET6iOaNjrsABaTtLCMx2cx/wrT0DwyWjoIoJ2v1gMjiBlcGhzyQy+bkurpFGdLZQsQHfKX2rv2ZFK1/4JOpv1KFiE3fKXuH+NdyN8i/8SiS0NMGSu+H4ZsbLNk2J/wAEnU36ka/8EnU36lahjVD1kWTev/BJ1N+pZ1/4JOpv1JQVHLIsm9f+CTqb9SNf+CTqb9SUFR0BZATYn/BJ1N+pZ1/4JOpv1JQVHgEoBMio/BJ1N+pKFR+CTqb9SUFUPAJVkwKj8EvU36krjH4Jepv1KKMVHbLKZ4x+CXqb9SOMfgl6m/UpoTVHLcJn8E32sfyPWo4D/HYl6tH81QtpwkS3o2jK9vfWeEBbwX8xK1fAh47EvVo/mqFyv3ToXtFsIQhdBgCEIQGo0g0cpK1lqyKKRo3Of3Lm+q8WLfyKorhI0XpKCWDiMhkbKJS8GVswaWlmUAjaL5j4RO5IxmtfPiU0ONzVMAa92UMZrWNbnOXK0mwZlsQ4B1+VM6Y4ZR0/Fjh9TxpkrZDJcsJaWluUFrWgtvc7HDkVZ0pqXhWuhZ+BYvBT0FEZ5YYc0MYbrHtZezdtrldHE8OAc0hzXAEEG4IO4gjeFQ2KaD1IjppYYpamOeJjwYWFxa5wuWOa29hfceVW3we4RNS4dDDUAiQGR2U7crXPJaw+gHdyXVlsVZ0VlBxEd8pPau/ZkWwyqDiLe+UntXfsyKJbGmD9Xw/DJoCzZZDVnKrGQALNlkNSsqECLLNkrKjKgMALNkoNWQ1AYASgFkNSg1QDACzZZyrOVCRNkJWVGVAcdwl/wbfas+R603Aj47E/Vo/mqFuuEsf+G32rPkeua4KMWjpDis8zssbG0fnJJdUWa0crjyBc/wCU6PxFr4ti0dJC+eZwZGzrJ5GtHKTyBVwzSyqrJzKx74Ih4EbLWA53dJyZ0tgnxOOOsbm1Udy2EbQGH/ktyv5D6NnnTo6wABcH6hjTh6Vob9JhxfqepYGB6Qa20ctmy8h3B3o5j5upbtcUKcEefeCNhvzhb6gxoZAJTZ7dhPPzOTo+uuVmK9e/cjqOnp6ofsOY3o1TVzclVDHMBuLhZw9Vw7pv5FUfwpaF0+Fy0wpdYGztlLmyPzgZCwAN2X/mO8lZxHSqpxGump6ys/0yNj3tDHB7GCz7Bjiy3dW25nm3n3BQdN9GBQcWLallaJ2ynMNoGQtGw5nXvm+C9WexyQ0ZZuAyQRUFE6Z0UeaKOxkeGXOXkuRdb5lIwgEAEHcQSR6d6oXGtFqsR0shZLURSRMMLow+UNB26kjblP8An/Fv8HWGzU+GwRVAc2Qawhrt7WOeS1h5rDk5Nyum6bmbiq7G94kzoj4qFiFIwSUvcjbK6+/yMi2tlBxEd8pPau/YkUSk6bmmDFXbfZ+GSBRM6I+KyKJnRHxTwCUArXPuZWrsMihZ0R8UoULOiPingEoBKvuLV2I/EWdEfFHEWdEfFSbIslWLV2I4oWdEfFKFAzoj4p8BZS59xauwwKFnRHxSuIs6I+KeWUufcWrsMcRZ0R8VniDOiPj2p9ZUXMWrsR+Is6I+Pag0LOiPj2qQomKYnHTRPmmcGsbv5yeRoHKTyBHJrVslQT0SOX4Q6MClbkb3RlYNnna/ZtXE6OaKlzjJICASCQecXAuOcXPWVsf9clxCsbM4FtPGTlj5A07NvO8867mKKMuYfBabf/hP+LrnwsSGLJyW50YuHPCiovYewekLYcrdjRew3LVV+BFjjNA3ZtL2N+Lmj/I6l00HdnK3Y0JVRO1hDWgucdmzefQpx8CONG2RTCxHhuqOWoavPZoBLjsAG8nmXR0+jrS28ty878pIA/CLb/SplJhTI3ulDQJHbz2c1+VTVw9N+nxw6vE1f8HTjdU5aQ0Od0o0Bo8S21EdpbWEsR1cgHNf+YeZwKpThC0BZhEsDY5HysnErhnaGluQsFrjwr5uYbltKvTetxOtlpjVxYZG172tY9zoBseW5HPAu5/OCQOYLVad6NTUJpuMVDazXtlcxwL3AZSy9i4m98w3cy9Gexyw0Zaei75BQUe2EDUxWzOcD4O7ctwNdzQ9b+xefdI6SqZHSa8yvhdE11McznsDXfyDmcNlx6ORXLwbtnGGU/Gc+s7vLrL5tXmOS99u7n5LLRPQzcdTe3m/odb+xQsQ1uspb6nxrrWL9+pk37Ft7KBiPjaT2rv2JEk9NjTBj6t/s/DHxrv6HW/sWRrv6HW/sUgJQU3cGVvJHGu/odb+xKGu5oOt/YpASwprwLeSL37mg639iO/c0HW/sUtCV4FvJFGu5oOt/Ys9+5oOt/YpSErwLeSN37mg639iO/c0HW/sUpZUV4FvIwNZ/S63diz3z+l1u7E8ouJ4nHTRPmmcGsZv5yeRrRyk8gUOVNSVFvRDGJ4nxaJ00zomsbv2uuTyNAttJ5AqrxTF5sVnaXDJG3xcYN2tHK487jz/AJLGN43Lic4c4FsTTaGMbbX/AJjzuPKfyC6bAsBEbNo7o7+xeL1PVPFdkNj18DAWCr5bjuDYU1jQ0Dwd/at4HAZWbxfk37d9lElDmkMj2bto5TbefMOblWwhhy22Znu3ALnjiPDfo3LSipr1bE9jy1pZHYn/AN2eb81MoaDJ3btsh3+bzDtWKDD9X3TrGQ7zzDohTV72G5OKclRnkyST0BCEK5U5TSzg1o8SJklYYpz/AMsJyuOzYHjwX/mL+dUzp3oIcIfAzXmeOUSFl25MuQtBFrkbcw3cy6Gp4QK/FKySlp5oMPY1z2sbJIIHHK4tsXkFxfs8Ftv+1o9P8Cq6R1Nx6fjTpWyGM6ySTKGllxd/Pdu7mVJqsS8NGWtotUs4hRgubshiuDz5VtuOs6betefNI5qtkdI2okmEOqa6ls45Mh5ARYZuQ327vMrl4Np534ZTuqS8yd3lMl8xjDzkJvt3c/JZaKlCjTqb7jrOm3rUHEKthkpO6bsldfb/AEZFtr+lQMSPfaT2zv2JFEqUNMGt3w/DJIrY+m3rShXR9NvWngfSlA+lW0MdRoV0fTb1pQro+m3rT4PpSgfSmhOpH49H029aOPR9NvWpNzzlF/OU0I1Iwro+m3rWePR9NvWpN/SjMfOmhOpG49H029azx6Ppt61IzHnKiYri8dLE6aZ2VjfzJPI1o5SeZQ2lqwlJ6Iar8eggjdLJI0NaOQ3JPI1o5SeZVPjmOS4lMHuu2FpOqj5AOkedx5T+QWccx6XEpg992wtJ1Ud7gDpHnceU/kFt8AwLMRcbBvXh9X1bxHl4Z7PTdOsJXz3JGjeBWs9w9XtXTE5e5bvWNjQGt3p+KLL53ncFzL0K2O5eTud0huSRsDHSSECwuSeRQeD/AEkNdV1+wCOFtMIrjb3bpszifPkbs8yjcIFPlo2k7XGVl/0v2BazgV8fifq0fzVC9DpsCyau3OPGxLoNotZCEL1DgBCEIDi9L+CmkxJzpbOp6h3hSRWs4872HY4+fYfOqg050Llwp8EctRxlkglMXhDKGloIsSQL3G7mXWT8JNfidXJS4eYaVrXPDdY6NsjgHFtyZb7dngsBI51zXCBhddA+n/1KXXve2XVZZDJlDSwO3taBe7d19yrNVReDoy3dFIQ7D6IFodaGI7QHfy79q3C864/ilayOljmkmjiETHUwBDGmM7nXZsceTbtCuDg6nnnw2CWpfLrDnDS7LdzA8hjzdpJuOU796tHYrI6lQMR8bSe2d+xIpXFz05P7PoUDEYDrKTu5PGu6HkZPwpJaF8Fu7b7PwzbBKCjinPlJP7PoSxTnykn9n0KacmNeCSEoKOKc+Uk/s+hKFMfKSf2fQpoK8D6EzxY+Uk/s+hHFj5ST+z6EoTXgeWUxxY+Uk/s+hM10jYIpJpJZGxxNc957jY1ouf5PMlBXgziuKx0kLppnZWN/Mk8jGjlJ5lUONY1LiU+sfdsbb6qMbQ0c553HlKg1eljsWnu4vDGE6mN9tg5+5ABdzmy6TB8H3EheF13UycsuJ7PSYMYxve/gzg+D7ti62GMRtDG7zvUekjDdjeT/ACtlFFl87zuC4oK3bc2xJV1ewRRZfO87gtnS0mXunbXnf5vMEiHD7d0XODzvy5bejumlPcWPlJf7PoXtdL0ih657+P7PKx8dydFscrwlfwbfas+R60vAp4/E/Vo/mqFtuEeK1I05nu76zY7LbwX8zQtRwJ+PxP1aP5qhbv3SF7Ra6EIW5zghCEBwemPBDTYhI6eNzqWpcbudGA5jndJzNm3zghVRpzotVYc6niqqjjLHNl4v3cjsoaWhwyv8C927ATuXb1XClXV9TJTYTA20ZcMz7OeQHEZ7OcGsGzdt8647T/8A1DPT/wCq3zZZdTYwnZdufxXny7+1VmqovB0ZbWjVIyTDqESMY8CGIjO0Oscu8X3LeALz/immNfFFTQa2SmZHFGYhEDCXxnwZCQbu2C3Ns3K2eD/HpqvDoJp2OfITI0vGRuYMeWh9i4bTbm5FaJR9zp1AxLxtJ7Z37Eila93k39cf1qBiMx1lJ3D/ABruVnkZPxJJaGmDL1fD8M2wSwownd5N/XH9aWJ3eTf1x/WpoY1JISgownd5N/XH9aUJ3eTk64/rU0JqSLIsmde7ycnXH9aNe7ycnXH9aUFR5Vvw1aQaqljomHu6kh0lvJsIsP8A7Pt+kqwXVJAJMbwBckkx7hy+GvP+lGLHEcQmnHgXDYhvsxuxv/bvS4rOboi8FVkTA6YscwjYWEOJ8/MrVpaxr2N1e93JuN+ZcPhVDa1x+XP5yumwujke9pia572kEZdjRbnO5eT1GHm7bnpYUsvfY7ClptW0De88nnW2pKXL3Ttrzv8AN5go1I1ze6dG8vO/bHYeYd2pXGHeTf1x/WurpOjy1dLfx/ZyY/UXuiJAQmBO7ycnXH9azr3eTk64/rXoUOWpyvCZ/Bt9qz5HrScCPj8T9Wj+aoW24SZSaNt2Ob31m0lh/kf0XFajgQ8difq0fzVC5n7p0L2i2EIQtzAEIQgK30u4GoqqZ1VRyGkqXEuIAJjLibl4y2cwk7bjqVaadYTiFK6CPEptfYS8XdrNbsu3PtID+j4Xau7ruFerrKiSnwim1gjLgXvGscQHZdZluA1t+cnk3blxfCDNXvdTnFBkdll1Aa1g2XZn2NJ5cu9VmqovB0ZaGCYDT1WHUHGIYpskEWXWNDiO53A77eZdHFEGNaxgDWtADWtAaABuAA2AKhcQ07r4Yaana80zIoo8mRgY57CO5kJde4tzbFbfB/jctdh8NROO+kyNc4CwdkeW57bhe3Jy3VlsVZ0SgYl42j9s79iRT7elQMSHfaP2zv2JFEtjXB+r4fhmxCWEkD0pYHpUmJkJQWAPSlAelACFm3pRb0qQcdwo47xagfGw2lqrxNtvDCO+P/Ts9LvMq70R0MqJ7FkRbEf+STuG/lfa78gVc9VgcM0rJ5YxJJGLRmQZg3bclrTsBvbbbkCm5fMVWSUlRkptao5fCtB4oQDKTM7m8FvVvP5ldCxgaA1oDWjcGiw6gnHD0ppxURio7EuTluKBSwUwHJbXKxUeCykt/NK60BxvCd/BN9qz5HrS8B/jsT9Wj+aoW54T/wCCb7VnyPWl4D/HYl6tH81Quf8AKdH4i2UIQug5wQhCArPSrgbEs7qvDpjR1BcXFt3NZnJuXMczuoyTt2X9CrfTukxGF0EeKP1uUS8XdmY+7btzbWgE7cvhbVY2McMRdO+nw2mfVuYS0vIc5pIJBLWMFy248Ikf9rgeEHGayrfTur4eKlrZdSMjmXBLMx7okmxDetVmqovB0ZZOC6K0tXh9A6ogilc2CKxILXbr2zNIJHmJXRwYXDG1rGRRNY0Wa1rGgAcwFlSs/CfWQ09NTwCOAQxsaSW53PAHcus/cLc2/nVq6C6QuxCgiqZGhshL2vy7GkscW5m8wPNyK6bRRpM3HEo+hH+lvYoOI0bNZSdwzbK6/cjyEnmW1UDEvG0ftnfsSKJSdDTBirtvs/DJQoY/Jx/pb2JYoY/Jx/ob2JwJYVrmY2rsNCgj8nH+hvYlCgj8nH+hvYnQlBLmLV2GeIR+Tj/Q3sRxCPycf6G9ifQlzFq7DHEI/Jx/ob2JJoY/Jx/ob2KSkOKXMWrsRX0Ufk4/0t7Ew+jj6Ef6W9ilPco0jkqxauwyaWPoR/pb2LLaaPoR/pb2LYUbQWbbG5O9LNI3mt6EuYtXYitpI7eLj/Q3sSX08fQj/S3sUp8TWjbf8ytVV4mBsiA9bf1XSrFq7HO8I7GNpGhrWNdrWbmgG2V/MoHAd47EvVo/mqFjTl16YE7SZG7/AFXI4DfHYl6tH81QuZ+6dK9otpCELcwBCEICqdIeCaogqH1uDTmB7i5zosxj2k3LWO3FpP8AI8WHPuC4DTqsxF7oGYqzK+MSCF2VrcwJbmN2Gztobzb1ZeNcM7Gyvp6CCSrkaXNLhmDbg2u1rQXPF+XuVXnCBpFU1zqd1ZBxUsEuqBjljzBxZfxm+1hu51WSqi8HRliYfoXS4hQ4e+pjzPZTxAOa4sdlt4JI3j0rq6Cgjp4mQwtbHFGLMa3cB/36VS7uFapgp6anpmRRCGNrXOeNaXWGwgEDKLen0q0tCdIjiFDFUvaGPJe14b4OZji0lt+Q71ZFWb5QMS8bR+2d+xIp6gYl42j9s79iRRLY1wfq+H4ZsQlhNhLBUmIsJQSAUoOQCkLGZF1IMlNPKcLlHkeoA1I5RJXp2V6jN7pwHJvPoCkg3FP3LGg77bfz2piqxAMG38gN6gVeKcjdp5+RaxziTc7SgH6qtdJv2N5h/wB86joQpBz2nP8ACj2jflclcBnjcS9Wj+aoSNOv4Ue0Z8rkrgMPfcS9Wj+aoXM/dOhe0W2hCFuYAhCEBWGPcCEckzqiiqJKR7i52Wxe0Em5yOa5rmDrVeaf6L1VA6nbV1LqvWNl1V3yyZQ0tBA1h2XuN3MvSSpnh/8AG4f6lT80SpP6S8PqNYcTwaqpqNtYZxUQQxxudEyRpOUeCSBZwHIV1GGcJGFUsLIIHSxxRizWiGTnuSTbaSdt1SN0XWeYzXLRfH+7WH+Um9y/sUWs4UaB76dzZJbRyFzu8vGwxPbzbdpCpLMjMjm2WjFRdV/q6F8f7r4f5Sb3L+xZ/wB1qDykvuX9iofOs6wpmSK5cS+P91aDykvuX9iz/upQ+Ul90/sVDiQrOtKjMkMqJfI4VKHykvun9iUOFOh8pL7p/YqE1xWdeUzJE5cS+jwpUPlJfdP7Ey/hNoj/AMknun9iovXlGvKjMkMuJdknCPRn+eT3buxRn8INKbgPkAO/vblTmuKNeVOZIZUS3/t3SdN/u3I+3VJ03+7cqg15RrymbIjLiW/9uqTpv925H26pOm/3blUGuKNeUzZE5USxNLdKoKinDInOL87TtaW7A1w3n0hbfgFdeTEj+Gj+aoVRumKtj/4/Hu8S9Wj/AM1CRbcqsSSUKIuJCELoOYEIQgP/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5128"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63888" y="5193754"/>
            <a:ext cx="9715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CasellaDiTesto 52"/>
          <p:cNvSpPr txBox="1"/>
          <p:nvPr/>
        </p:nvSpPr>
        <p:spPr>
          <a:xfrm>
            <a:off x="3532693" y="6237312"/>
            <a:ext cx="1600118" cy="707886"/>
          </a:xfrm>
          <a:prstGeom prst="rect">
            <a:avLst/>
          </a:prstGeom>
          <a:noFill/>
        </p:spPr>
        <p:txBody>
          <a:bodyPr wrap="none" rtlCol="0">
            <a:spAutoFit/>
          </a:bodyPr>
          <a:lstStyle/>
          <a:p>
            <a:r>
              <a:rPr lang="it-IT" sz="2000" dirty="0" smtClean="0"/>
              <a:t>On-</a:t>
            </a:r>
            <a:r>
              <a:rPr lang="it-IT" sz="2000" dirty="0" err="1" smtClean="0"/>
              <a:t>field</a:t>
            </a:r>
            <a:r>
              <a:rPr lang="it-IT" sz="2000" dirty="0" smtClean="0"/>
              <a:t> </a:t>
            </a:r>
            <a:br>
              <a:rPr lang="it-IT" sz="2000" dirty="0" smtClean="0"/>
            </a:br>
            <a:r>
              <a:rPr lang="it-IT" sz="2000" dirty="0" err="1" smtClean="0"/>
              <a:t>working</a:t>
            </a:r>
            <a:r>
              <a:rPr lang="it-IT" sz="2000" dirty="0" smtClean="0"/>
              <a:t> </a:t>
            </a:r>
            <a:r>
              <a:rPr lang="it-IT" sz="2000" dirty="0" err="1" smtClean="0"/>
              <a:t>tools</a:t>
            </a:r>
            <a:endParaRPr lang="it-IT" sz="2000" dirty="0"/>
          </a:p>
        </p:txBody>
      </p:sp>
      <p:pic>
        <p:nvPicPr>
          <p:cNvPr id="717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75529" y="5257751"/>
            <a:ext cx="843556" cy="843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AutoShape 4" descr="data:image/jpeg;base64,/9j/4AAQSkZJRgABAQAAAQABAAD/2wCEAAkGBwgHBgkIBwgKCgkLDRYPDQwMDRsUFRAWIB0iIiAdHx8kKDQsJCYxJx8fLT0tMTU3Ojo6Iys/RD84QzQ5OjcBCgoKDQwNGg8PGjclHyU3Nzc3Nzc3Nzc3Nzc3Nzc3Nzc3Nzc3Nzc3Nzc3Nzc3Nzc3Nzc3Nzc3Nzc3Nzc3Nzc3N//AABEIAHYARQMBIgACEQEDEQH/xAAbAAEAAwEBAQEAAAAAAAAAAAAABQYHBAMBAv/EADUQAAIBAwIEAwYEBgMAAAAAAAECAwAEEQUhBhITQTFRYRUicYGCkRQyUmIjM1NzksEHcqH/xAAUAQEAAAAAAAAAAAAAAAAAAAAA/8QAFBEBAAAAAAAAAAAAAAAAAAAAAP/aAAwDAQACEQMRAD8A0/WbibUdT9j208kFtEqvfzwsVchs8kSMPyk4JYjcLjGCwI/XA0axcPCKMcqJeXiqPIC5lArh0I9S0W8Yqz39zJds4HirNiPPwjWMfKu/gll9jzR8w549QvQ691JuZCAR22IPzoJ81RbW3n6l3eafeTw37X90qiSZmgl5ZWAR4ycAHw5lAYefar1VGtpolF7C0iiSLUbrnUncBpOYH4YYUFr0XUo9W06K8jUxlsrJExHNFIp5XRsd1YEH4V3VUbK6Ol6wlwx5bPUnWK5z4R3OAsb/AAkACH9yp+o1bqBSlKBSlKClcPgR6BY24OWso/wcoIwVki9wg/bI8wQe9NT03TL9jPe6XY3VxsvVltld8Z88ZO1SuucPtPNJqGktDBfuB1klX+DdgDAEgG4IGwce8PUe7UBBBFczSwCGS2vIhmWymxzoP1KRs6Hsw+Bwcig4dXsOFNDtY7nVLDTIkd+ROXTg7OcZOyg7Ad/DwqGGq/8AHfNvaWQ97dm0NsDPn7v/ALUhxXbwReyFuv5RN0GX9WVjwPvj7VD3senG2uOVFEhU7gnZuQhj8u3lQdnEVnoena1FDBFY2kTabmdrfltxKksnunIx4dMYPYkVe+A9efWNOmt7mUTXVhJ0JZxjEwx7r7bBuzDswPbFcPBNvDdS3hubVJOW0sIueRAQwEIcDfyZs/MVcooYoebpRonMxduVQMsfEn1oP3SlKBSlKBUfq+kWurRItwHSaFueC4iPLLA/6kbt6jwI2II2qQpQZ1xBos+rXen2GqyxxXlnK88MgQiHUYyuGGAco4wpKg+o2/LFT8DJNayQfiokLxPH1cysVLH8+OYZYDbyI8cnetK13TF1WwaASGGdGEltOvjDKv5WH+x3BIOxqlSXEurXNnGzSWcbQu9zFBIVbrK/I8YYbgKwPhjORQT/AAwkVnq2oWERYoLa1lQsN2HIYvv/AAhn4irNVDSd9I1KyvZJpJIIcwyM5yRBIVBye/I4jbJ35Wfy3vlApSlApSlApSlAqicR2/sviBrhQRFODdr6EBUnXPgAV6UmO/Tc1e6hOLrJ7rSDPbw9a6snFzDHjJkKghk+tC6fVQQt3ElxbvG8SzIykGNvCRSCGU+hBI+dS/B989zpptJ5TLcWJETSN4yx4BjkPqyFc/uDDtUBpc0clqqxS9ZEA6cmc9SMgMjfNCppb3PsnW4L3wgkxBcf2nb3W+iVvgBOx7UF9pSlApSlApSlApSlBnjQeytZubHGIo2Bi/syFmj/AMX6qY8uTzr3voY57Z0li60ZVg8X9RCCGX5qSPjipPjizXpW2pA8ogYw3DY8IZCBzfQ4jfPYK3nUdBIZIgXXlcZV1/Sw2I+RzQT3CGoPeaWYLmbrXVk3Qll/rDAKS/WhVttskjtU5VA0269ka7DOxxBLy20/l03Y9JvokZk9FmXyq/0ClKUClKUClKUHjeW0N7aTWtzGJIJ42jkRhsykYI+xrPdPMtvLLZ3Tl7iBzBMxO7OgHvH/ALxmOT4sa0iqXxjaNbatBfQqSt2oiYDP86MMyf5IZUz59MUHBqUUcts/WQvFyssyLnLRMMOBjfONx+5Vq1cKajJfaZ0rqQSXtm5t7lxj32ABD/B1KuPRqriSLIiuhBVgCCO4ry0S79k61EWbFvJyWcwzsqsSbZvTDc8Xngx+VBoNKUoFKUoFKUoFR3EOmnVdIuLSNgk5AeCQjPTlUho2+TBT8qkaUGZ2ct00cUlvZSS29yC8cUTLz275IkiYEge44Zcg9sEbZPy3m0y4F6dS1GBILqP8M7RljHCoJ3MwHIHDEnZtiB5Zru4hjjsNYfSJ26djrV3FKrZxszqk8Q8g56fqeq9XtIY1hEKxqsQXlCAYUL4Yx5UEXwvqUmoaWPxbL+OtnNvd8vgZFx7w9GBVx6MK+1lura7fcEarqEfD9m89tLdNCkY3WNI0RhgdsNK6egjA7UoNppSlApSlApSlBCcW8Px8RaYLcyCKeJupBKQSFbBBDAEEqQSDgg9wQQCM9uOMtWsdTXhq61G4F8VK80cUbkHOABOQPuYSfPJ3pSgu/C3C8emW8kl8sMt1MFBRcukSgsQoLbseZ3ZnO7MxJxsB9pSg/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000"/>
          </a:p>
        </p:txBody>
      </p:sp>
      <p:pic>
        <p:nvPicPr>
          <p:cNvPr id="717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0" y="5244006"/>
            <a:ext cx="454512" cy="777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13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7"/>
                                        </p:tgtEl>
                                        <p:attrNameLst>
                                          <p:attrName>style.visibility</p:attrName>
                                        </p:attrNameLst>
                                      </p:cBhvr>
                                      <p:to>
                                        <p:strVal val="visible"/>
                                      </p:to>
                                    </p:set>
                                    <p:animEffect transition="in" filter="fade">
                                      <p:cBhvr>
                                        <p:cTn id="12" dur="500"/>
                                        <p:tgtEl>
                                          <p:spTgt spid="4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25"/>
                                        </p:tgtEl>
                                        <p:attrNameLst>
                                          <p:attrName>style.visibility</p:attrName>
                                        </p:attrNameLst>
                                      </p:cBhvr>
                                      <p:to>
                                        <p:strVal val="visible"/>
                                      </p:to>
                                    </p:set>
                                    <p:animEffect transition="in" filter="fade">
                                      <p:cBhvr>
                                        <p:cTn id="54" dur="500"/>
                                        <p:tgtEl>
                                          <p:spTgt spid="51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06"/>
                                        </p:tgtEl>
                                        <p:attrNameLst>
                                          <p:attrName>style.visibility</p:attrName>
                                        </p:attrNameLst>
                                      </p:cBhvr>
                                      <p:to>
                                        <p:strVal val="visible"/>
                                      </p:to>
                                    </p:set>
                                    <p:animEffect transition="in" filter="fade">
                                      <p:cBhvr>
                                        <p:cTn id="66" dur="500"/>
                                        <p:tgtEl>
                                          <p:spTgt spid="410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fill="hold"/>
                                        <p:tgtEl>
                                          <p:spTgt spid="54"/>
                                        </p:tgtEl>
                                        <p:attrNameLst>
                                          <p:attrName>ppt_w</p:attrName>
                                        </p:attrNameLst>
                                      </p:cBhvr>
                                      <p:tavLst>
                                        <p:tav tm="0">
                                          <p:val>
                                            <p:fltVal val="0"/>
                                          </p:val>
                                        </p:tav>
                                        <p:tav tm="100000">
                                          <p:val>
                                            <p:strVal val="#ppt_w"/>
                                          </p:val>
                                        </p:tav>
                                      </p:tavLst>
                                    </p:anim>
                                    <p:anim calcmode="lin" valueType="num">
                                      <p:cBhvr>
                                        <p:cTn id="72" dur="500" fill="hold"/>
                                        <p:tgtEl>
                                          <p:spTgt spid="54"/>
                                        </p:tgtEl>
                                        <p:attrNameLst>
                                          <p:attrName>ppt_h</p:attrName>
                                        </p:attrNameLst>
                                      </p:cBhvr>
                                      <p:tavLst>
                                        <p:tav tm="0">
                                          <p:val>
                                            <p:fltVal val="0"/>
                                          </p:val>
                                        </p:tav>
                                        <p:tav tm="100000">
                                          <p:val>
                                            <p:strVal val="#ppt_h"/>
                                          </p:val>
                                        </p:tav>
                                      </p:tavLst>
                                    </p:anim>
                                    <p:animEffect transition="in" filter="fade">
                                      <p:cBhvr>
                                        <p:cTn id="73" dur="500"/>
                                        <p:tgtEl>
                                          <p:spTgt spid="5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123"/>
                                        </p:tgtEl>
                                        <p:attrNameLst>
                                          <p:attrName>style.visibility</p:attrName>
                                        </p:attrNameLst>
                                      </p:cBhvr>
                                      <p:to>
                                        <p:strVal val="visible"/>
                                      </p:to>
                                    </p:set>
                                    <p:animEffect transition="in" filter="fade">
                                      <p:cBhvr>
                                        <p:cTn id="78" dur="500"/>
                                        <p:tgtEl>
                                          <p:spTgt spid="512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p:cTn id="83" dur="500" fill="hold"/>
                                        <p:tgtEl>
                                          <p:spTgt spid="48"/>
                                        </p:tgtEl>
                                        <p:attrNameLst>
                                          <p:attrName>ppt_w</p:attrName>
                                        </p:attrNameLst>
                                      </p:cBhvr>
                                      <p:tavLst>
                                        <p:tav tm="0">
                                          <p:val>
                                            <p:fltVal val="0"/>
                                          </p:val>
                                        </p:tav>
                                        <p:tav tm="100000">
                                          <p:val>
                                            <p:strVal val="#ppt_w"/>
                                          </p:val>
                                        </p:tav>
                                      </p:tavLst>
                                    </p:anim>
                                    <p:anim calcmode="lin" valueType="num">
                                      <p:cBhvr>
                                        <p:cTn id="84" dur="500" fill="hold"/>
                                        <p:tgtEl>
                                          <p:spTgt spid="48"/>
                                        </p:tgtEl>
                                        <p:attrNameLst>
                                          <p:attrName>ppt_h</p:attrName>
                                        </p:attrNameLst>
                                      </p:cBhvr>
                                      <p:tavLst>
                                        <p:tav tm="0">
                                          <p:val>
                                            <p:fltVal val="0"/>
                                          </p:val>
                                        </p:tav>
                                        <p:tav tm="100000">
                                          <p:val>
                                            <p:strVal val="#ppt_h"/>
                                          </p:val>
                                        </p:tav>
                                      </p:tavLst>
                                    </p:anim>
                                    <p:animEffect transition="in" filter="fade">
                                      <p:cBhvr>
                                        <p:cTn id="85" dur="5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128"/>
                                        </p:tgtEl>
                                        <p:attrNameLst>
                                          <p:attrName>style.visibility</p:attrName>
                                        </p:attrNameLst>
                                      </p:cBhvr>
                                      <p:to>
                                        <p:strVal val="visible"/>
                                      </p:to>
                                    </p:set>
                                    <p:animEffect transition="in" filter="fade">
                                      <p:cBhvr>
                                        <p:cTn id="90" dur="500"/>
                                        <p:tgtEl>
                                          <p:spTgt spid="51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170"/>
                                        </p:tgtEl>
                                        <p:attrNameLst>
                                          <p:attrName>style.visibility</p:attrName>
                                        </p:attrNameLst>
                                      </p:cBhvr>
                                      <p:to>
                                        <p:strVal val="visible"/>
                                      </p:to>
                                    </p:set>
                                    <p:animEffect transition="in" filter="fade">
                                      <p:cBhvr>
                                        <p:cTn id="95" dur="500"/>
                                        <p:tgtEl>
                                          <p:spTgt spid="717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173"/>
                                        </p:tgtEl>
                                        <p:attrNameLst>
                                          <p:attrName>style.visibility</p:attrName>
                                        </p:attrNameLst>
                                      </p:cBhvr>
                                      <p:to>
                                        <p:strVal val="visible"/>
                                      </p:to>
                                    </p:set>
                                    <p:animEffect transition="in" filter="fade">
                                      <p:cBhvr>
                                        <p:cTn id="100" dur="500"/>
                                        <p:tgtEl>
                                          <p:spTgt spid="7173"/>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 calcmode="lin" valueType="num">
                                      <p:cBhvr>
                                        <p:cTn id="105" dur="500" fill="hold"/>
                                        <p:tgtEl>
                                          <p:spTgt spid="53"/>
                                        </p:tgtEl>
                                        <p:attrNameLst>
                                          <p:attrName>ppt_w</p:attrName>
                                        </p:attrNameLst>
                                      </p:cBhvr>
                                      <p:tavLst>
                                        <p:tav tm="0">
                                          <p:val>
                                            <p:fltVal val="0"/>
                                          </p:val>
                                        </p:tav>
                                        <p:tav tm="100000">
                                          <p:val>
                                            <p:strVal val="#ppt_w"/>
                                          </p:val>
                                        </p:tav>
                                      </p:tavLst>
                                    </p:anim>
                                    <p:anim calcmode="lin" valueType="num">
                                      <p:cBhvr>
                                        <p:cTn id="106" dur="500" fill="hold"/>
                                        <p:tgtEl>
                                          <p:spTgt spid="53"/>
                                        </p:tgtEl>
                                        <p:attrNameLst>
                                          <p:attrName>ppt_h</p:attrName>
                                        </p:attrNameLst>
                                      </p:cBhvr>
                                      <p:tavLst>
                                        <p:tav tm="0">
                                          <p:val>
                                            <p:fltVal val="0"/>
                                          </p:val>
                                        </p:tav>
                                        <p:tav tm="100000">
                                          <p:val>
                                            <p:strVal val="#ppt_h"/>
                                          </p:val>
                                        </p:tav>
                                      </p:tavLst>
                                    </p:anim>
                                    <p:animEffect transition="in" filter="fade">
                                      <p:cBhvr>
                                        <p:cTn id="107" dur="500"/>
                                        <p:tgtEl>
                                          <p:spTgt spid="5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4108"/>
                                        </p:tgtEl>
                                        <p:attrNameLst>
                                          <p:attrName>style.visibility</p:attrName>
                                        </p:attrNameLst>
                                      </p:cBhvr>
                                      <p:to>
                                        <p:strVal val="visible"/>
                                      </p:to>
                                    </p:set>
                                    <p:animEffect transition="in" filter="fade">
                                      <p:cBhvr>
                                        <p:cTn id="112" dur="500"/>
                                        <p:tgtEl>
                                          <p:spTgt spid="4108"/>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56"/>
                                        </p:tgtEl>
                                        <p:attrNameLst>
                                          <p:attrName>style.visibility</p:attrName>
                                        </p:attrNameLst>
                                      </p:cBhvr>
                                      <p:to>
                                        <p:strVal val="visible"/>
                                      </p:to>
                                    </p:set>
                                    <p:anim calcmode="lin" valueType="num">
                                      <p:cBhvr>
                                        <p:cTn id="117" dur="500" fill="hold"/>
                                        <p:tgtEl>
                                          <p:spTgt spid="56"/>
                                        </p:tgtEl>
                                        <p:attrNameLst>
                                          <p:attrName>ppt_w</p:attrName>
                                        </p:attrNameLst>
                                      </p:cBhvr>
                                      <p:tavLst>
                                        <p:tav tm="0">
                                          <p:val>
                                            <p:fltVal val="0"/>
                                          </p:val>
                                        </p:tav>
                                        <p:tav tm="100000">
                                          <p:val>
                                            <p:strVal val="#ppt_w"/>
                                          </p:val>
                                        </p:tav>
                                      </p:tavLst>
                                    </p:anim>
                                    <p:anim calcmode="lin" valueType="num">
                                      <p:cBhvr>
                                        <p:cTn id="118" dur="500" fill="hold"/>
                                        <p:tgtEl>
                                          <p:spTgt spid="56"/>
                                        </p:tgtEl>
                                        <p:attrNameLst>
                                          <p:attrName>ppt_h</p:attrName>
                                        </p:attrNameLst>
                                      </p:cBhvr>
                                      <p:tavLst>
                                        <p:tav tm="0">
                                          <p:val>
                                            <p:fltVal val="0"/>
                                          </p:val>
                                        </p:tav>
                                        <p:tav tm="100000">
                                          <p:val>
                                            <p:strVal val="#ppt_h"/>
                                          </p:val>
                                        </p:tav>
                                      </p:tavLst>
                                    </p:anim>
                                    <p:animEffect transition="in" filter="fade">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nodeType="clickEffect">
                                  <p:stCondLst>
                                    <p:cond delay="0"/>
                                  </p:stCondLst>
                                  <p:childTnLst>
                                    <p:set>
                                      <p:cBhvr>
                                        <p:cTn id="123" dur="1" fill="hold">
                                          <p:stCondLst>
                                            <p:cond delay="0"/>
                                          </p:stCondLst>
                                        </p:cTn>
                                        <p:tgtEl>
                                          <p:spTgt spid="5124"/>
                                        </p:tgtEl>
                                        <p:attrNameLst>
                                          <p:attrName>style.visibility</p:attrName>
                                        </p:attrNameLst>
                                      </p:cBhvr>
                                      <p:to>
                                        <p:strVal val="visible"/>
                                      </p:to>
                                    </p:set>
                                    <p:anim calcmode="lin" valueType="num">
                                      <p:cBhvr>
                                        <p:cTn id="124" dur="500" fill="hold"/>
                                        <p:tgtEl>
                                          <p:spTgt spid="5124"/>
                                        </p:tgtEl>
                                        <p:attrNameLst>
                                          <p:attrName>ppt_w</p:attrName>
                                        </p:attrNameLst>
                                      </p:cBhvr>
                                      <p:tavLst>
                                        <p:tav tm="0">
                                          <p:val>
                                            <p:fltVal val="0"/>
                                          </p:val>
                                        </p:tav>
                                        <p:tav tm="100000">
                                          <p:val>
                                            <p:strVal val="#ppt_w"/>
                                          </p:val>
                                        </p:tav>
                                      </p:tavLst>
                                    </p:anim>
                                    <p:anim calcmode="lin" valueType="num">
                                      <p:cBhvr>
                                        <p:cTn id="125" dur="500" fill="hold"/>
                                        <p:tgtEl>
                                          <p:spTgt spid="5124"/>
                                        </p:tgtEl>
                                        <p:attrNameLst>
                                          <p:attrName>ppt_h</p:attrName>
                                        </p:attrNameLst>
                                      </p:cBhvr>
                                      <p:tavLst>
                                        <p:tav tm="0">
                                          <p:val>
                                            <p:fltVal val="0"/>
                                          </p:val>
                                        </p:tav>
                                        <p:tav tm="100000">
                                          <p:val>
                                            <p:strVal val="#ppt_h"/>
                                          </p:val>
                                        </p:tav>
                                      </p:tavLst>
                                    </p:anim>
                                    <p:animEffect transition="in" filter="fade">
                                      <p:cBhvr>
                                        <p:cTn id="126" dur="500"/>
                                        <p:tgtEl>
                                          <p:spTgt spid="5124"/>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500" fill="hold"/>
                                        <p:tgtEl>
                                          <p:spTgt spid="51"/>
                                        </p:tgtEl>
                                        <p:attrNameLst>
                                          <p:attrName>ppt_w</p:attrName>
                                        </p:attrNameLst>
                                      </p:cBhvr>
                                      <p:tavLst>
                                        <p:tav tm="0">
                                          <p:val>
                                            <p:fltVal val="0"/>
                                          </p:val>
                                        </p:tav>
                                        <p:tav tm="100000">
                                          <p:val>
                                            <p:strVal val="#ppt_w"/>
                                          </p:val>
                                        </p:tav>
                                      </p:tavLst>
                                    </p:anim>
                                    <p:anim calcmode="lin" valueType="num">
                                      <p:cBhvr>
                                        <p:cTn id="132" dur="500" fill="hold"/>
                                        <p:tgtEl>
                                          <p:spTgt spid="51"/>
                                        </p:tgtEl>
                                        <p:attrNameLst>
                                          <p:attrName>ppt_h</p:attrName>
                                        </p:attrNameLst>
                                      </p:cBhvr>
                                      <p:tavLst>
                                        <p:tav tm="0">
                                          <p:val>
                                            <p:fltVal val="0"/>
                                          </p:val>
                                        </p:tav>
                                        <p:tav tm="100000">
                                          <p:val>
                                            <p:strVal val="#ppt_h"/>
                                          </p:val>
                                        </p:tav>
                                      </p:tavLst>
                                    </p:anim>
                                    <p:animEffect transition="in" filter="fade">
                                      <p:cBhvr>
                                        <p:cTn id="1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3" grpId="0" animBg="1"/>
      <p:bldP spid="44" grpId="0" animBg="1"/>
      <p:bldP spid="45" grpId="0" animBg="1"/>
      <p:bldP spid="46" grpId="0" animBg="1"/>
      <p:bldP spid="42" grpId="0"/>
      <p:bldP spid="54" grpId="0"/>
      <p:bldP spid="56" grpId="0"/>
      <p:bldP spid="48" grpId="0"/>
      <p:bldP spid="50" grpId="0"/>
      <p:bldP spid="51"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25925"/>
            <a:ext cx="4211638" cy="263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l="25323" t="6991" r="26290"/>
          <a:stretch/>
        </p:blipFill>
        <p:spPr>
          <a:xfrm>
            <a:off x="0" y="167183"/>
            <a:ext cx="1870895" cy="2697163"/>
          </a:xfrm>
          <a:prstGeom prst="rect">
            <a:avLst/>
          </a:prstGeom>
        </p:spPr>
      </p:pic>
      <p:sp>
        <p:nvSpPr>
          <p:cNvPr id="485378" name="Rectangle 2"/>
          <p:cNvSpPr>
            <a:spLocks noGrp="1" noChangeArrowheads="1"/>
          </p:cNvSpPr>
          <p:nvPr>
            <p:ph type="title"/>
          </p:nvPr>
        </p:nvSpPr>
        <p:spPr>
          <a:xfrm>
            <a:off x="467544" y="274638"/>
            <a:ext cx="8229600" cy="1143000"/>
          </a:xfrm>
        </p:spPr>
        <p:txBody>
          <a:bodyPr>
            <a:noAutofit/>
          </a:bodyPr>
          <a:lstStyle/>
          <a:p>
            <a:pPr algn="ctr"/>
            <a:r>
              <a:rPr lang="it-IT" sz="2800" dirty="0" err="1"/>
              <a:t>Geography</a:t>
            </a:r>
            <a:r>
              <a:rPr lang="it-IT" sz="2800" dirty="0"/>
              <a:t> at </a:t>
            </a:r>
            <a:r>
              <a:rPr lang="it-IT" sz="2800" dirty="0" err="1"/>
              <a:t>your</a:t>
            </a:r>
            <a:r>
              <a:rPr lang="it-IT" sz="2800" dirty="0"/>
              <a:t> </a:t>
            </a:r>
            <a:r>
              <a:rPr lang="it-IT" sz="2800" dirty="0" err="1" smtClean="0"/>
              <a:t>fingertips</a:t>
            </a:r>
            <a:r>
              <a:rPr lang="it-IT" sz="2800" dirty="0" smtClean="0"/>
              <a:t/>
            </a:r>
            <a:br>
              <a:rPr lang="it-IT" sz="2800" dirty="0" smtClean="0"/>
            </a:br>
            <a:r>
              <a:rPr lang="it-IT" sz="2800" dirty="0" smtClean="0"/>
              <a:t/>
            </a:r>
            <a:br>
              <a:rPr lang="it-IT" sz="2800" dirty="0" smtClean="0"/>
            </a:br>
            <a:endParaRPr lang="it-IT" sz="2800" dirty="0"/>
          </a:p>
        </p:txBody>
      </p:sp>
      <p:pic>
        <p:nvPicPr>
          <p:cNvPr id="485379" name="Picture 3" descr="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7556" y="1651000"/>
            <a:ext cx="27146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85380" name="Picture 4" descr="144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817" b="6947"/>
          <a:stretch/>
        </p:blipFill>
        <p:spPr bwMode="auto">
          <a:xfrm>
            <a:off x="6916994" y="1"/>
            <a:ext cx="222700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85383" name="Picture 7" descr="garmin_edge_7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400" y="792163"/>
            <a:ext cx="2259013" cy="3716337"/>
          </a:xfrm>
          <a:prstGeom prst="rect">
            <a:avLst/>
          </a:prstGeom>
          <a:noFill/>
          <a:extLst>
            <a:ext uri="{909E8E84-426E-40DD-AFC4-6F175D3DCCD1}">
              <a14:hiddenFill xmlns:a14="http://schemas.microsoft.com/office/drawing/2010/main">
                <a:solidFill>
                  <a:srgbClr val="FFFFFF"/>
                </a:solidFill>
              </a14:hiddenFill>
            </a:ext>
          </a:extLst>
        </p:spPr>
      </p:pic>
      <p:sp>
        <p:nvSpPr>
          <p:cNvPr id="485384" name="Text Box 8"/>
          <p:cNvSpPr txBox="1">
            <a:spLocks noChangeArrowheads="1"/>
          </p:cNvSpPr>
          <p:nvPr/>
        </p:nvSpPr>
        <p:spPr bwMode="auto">
          <a:xfrm>
            <a:off x="2195513" y="479425"/>
            <a:ext cx="4752975"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Monotype Sorts" pitchFamily="2" charset="2"/>
              <a:buNone/>
            </a:pPr>
            <a:r>
              <a:rPr lang="it-IT" sz="4000" dirty="0"/>
              <a:t>?</a:t>
            </a:r>
          </a:p>
          <a:p>
            <a:pPr>
              <a:spcBef>
                <a:spcPct val="50000"/>
              </a:spcBef>
            </a:pPr>
            <a:r>
              <a:rPr lang="it-IT" dirty="0" err="1" smtClean="0"/>
              <a:t>What</a:t>
            </a:r>
            <a:r>
              <a:rPr lang="it-IT" dirty="0" smtClean="0"/>
              <a:t> </a:t>
            </a:r>
            <a:r>
              <a:rPr lang="it-IT" dirty="0" err="1" smtClean="0"/>
              <a:t>have</a:t>
            </a:r>
            <a:r>
              <a:rPr lang="it-IT" dirty="0" smtClean="0"/>
              <a:t> in common….</a:t>
            </a:r>
          </a:p>
          <a:p>
            <a:pPr>
              <a:spcBef>
                <a:spcPct val="50000"/>
              </a:spcBef>
            </a:pPr>
            <a:r>
              <a:rPr lang="it-IT" dirty="0" smtClean="0"/>
              <a:t>A mobile </a:t>
            </a:r>
            <a:r>
              <a:rPr lang="it-IT" dirty="0" err="1" smtClean="0"/>
              <a:t>phone</a:t>
            </a:r>
            <a:endParaRPr lang="it-IT" dirty="0" smtClean="0"/>
          </a:p>
          <a:p>
            <a:pPr>
              <a:spcBef>
                <a:spcPct val="50000"/>
              </a:spcBef>
            </a:pPr>
            <a:r>
              <a:rPr lang="it-IT" dirty="0"/>
              <a:t>cardio sport </a:t>
            </a:r>
            <a:r>
              <a:rPr lang="it-IT" dirty="0" err="1"/>
              <a:t>watch</a:t>
            </a:r>
            <a:endParaRPr lang="it-IT" dirty="0"/>
          </a:p>
          <a:p>
            <a:pPr>
              <a:spcBef>
                <a:spcPct val="50000"/>
              </a:spcBef>
            </a:pPr>
            <a:r>
              <a:rPr lang="it-IT" dirty="0" smtClean="0"/>
              <a:t>A car </a:t>
            </a:r>
            <a:r>
              <a:rPr lang="it-IT" dirty="0" err="1" smtClean="0"/>
              <a:t>navigation</a:t>
            </a:r>
            <a:r>
              <a:rPr lang="it-IT" dirty="0" smtClean="0"/>
              <a:t> </a:t>
            </a:r>
            <a:r>
              <a:rPr lang="it-IT" dirty="0" err="1" smtClean="0"/>
              <a:t>system</a:t>
            </a:r>
            <a:endParaRPr lang="it-IT" dirty="0" smtClean="0"/>
          </a:p>
          <a:p>
            <a:pPr>
              <a:spcBef>
                <a:spcPct val="50000"/>
              </a:spcBef>
            </a:pPr>
            <a:r>
              <a:rPr lang="it-IT" dirty="0" smtClean="0"/>
              <a:t>A web page</a:t>
            </a:r>
          </a:p>
          <a:p>
            <a:pPr>
              <a:spcBef>
                <a:spcPct val="50000"/>
              </a:spcBef>
            </a:pPr>
            <a:r>
              <a:rPr lang="it-IT" dirty="0" smtClean="0"/>
              <a:t>A </a:t>
            </a:r>
            <a:r>
              <a:rPr lang="it-IT" dirty="0" err="1" smtClean="0"/>
              <a:t>tablet</a:t>
            </a:r>
            <a:r>
              <a:rPr lang="it-IT" dirty="0" smtClean="0"/>
              <a:t> / </a:t>
            </a:r>
            <a:r>
              <a:rPr lang="it-IT" dirty="0" err="1" smtClean="0"/>
              <a:t>smartphone</a:t>
            </a:r>
            <a:endParaRPr lang="it-IT" dirty="0"/>
          </a:p>
          <a:p>
            <a:pPr algn="ctr">
              <a:spcBef>
                <a:spcPct val="50000"/>
              </a:spcBef>
              <a:buFont typeface="Monotype Sorts" pitchFamily="2" charset="2"/>
              <a:buNone/>
            </a:pPr>
            <a:r>
              <a:rPr lang="it-IT" sz="4000" dirty="0"/>
              <a:t>?</a:t>
            </a:r>
          </a:p>
          <a:p>
            <a:pPr>
              <a:spcBef>
                <a:spcPct val="50000"/>
              </a:spcBef>
              <a:buFont typeface="Monotype Sorts" pitchFamily="2" charset="2"/>
              <a:buNone/>
            </a:pPr>
            <a:endParaRPr lang="it-IT" sz="4000" dirty="0"/>
          </a:p>
        </p:txBody>
      </p:sp>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9275" y="4286250"/>
            <a:ext cx="351472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71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5384"/>
                                        </p:tgtEl>
                                        <p:attrNameLst>
                                          <p:attrName>style.visibility</p:attrName>
                                        </p:attrNameLst>
                                      </p:cBhvr>
                                      <p:to>
                                        <p:strVal val="visible"/>
                                      </p:to>
                                    </p:set>
                                    <p:anim calcmode="discrete" valueType="clr">
                                      <p:cBhvr override="childStyle">
                                        <p:cTn id="7" dur="80"/>
                                        <p:tgtEl>
                                          <p:spTgt spid="4853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5384"/>
                                        </p:tgtEl>
                                        <p:attrNameLst>
                                          <p:attrName>fillcolor</p:attrName>
                                        </p:attrNameLst>
                                      </p:cBhvr>
                                      <p:tavLst>
                                        <p:tav tm="0">
                                          <p:val>
                                            <p:clrVal>
                                              <a:schemeClr val="accent2"/>
                                            </p:clrVal>
                                          </p:val>
                                        </p:tav>
                                        <p:tav tm="50000">
                                          <p:val>
                                            <p:clrVal>
                                              <a:schemeClr val="hlink"/>
                                            </p:clrVal>
                                          </p:val>
                                        </p:tav>
                                      </p:tavLst>
                                    </p:anim>
                                    <p:set>
                                      <p:cBhvr>
                                        <p:cTn id="9" dur="80"/>
                                        <p:tgtEl>
                                          <p:spTgt spid="48538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485380"/>
                                        </p:tgtEl>
                                        <p:attrNameLst>
                                          <p:attrName>style.visibility</p:attrName>
                                        </p:attrNameLst>
                                      </p:cBhvr>
                                      <p:to>
                                        <p:strVal val="visible"/>
                                      </p:to>
                                    </p:set>
                                    <p:animEffect transition="in" filter="box(in)">
                                      <p:cBhvr>
                                        <p:cTn id="14" dur="500"/>
                                        <p:tgtEl>
                                          <p:spTgt spid="48538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485379"/>
                                        </p:tgtEl>
                                        <p:attrNameLst>
                                          <p:attrName>style.visibility</p:attrName>
                                        </p:attrNameLst>
                                      </p:cBhvr>
                                      <p:to>
                                        <p:strVal val="visible"/>
                                      </p:to>
                                    </p:set>
                                    <p:animEffect transition="in" filter="box(in)">
                                      <p:cBhvr>
                                        <p:cTn id="19" dur="500"/>
                                        <p:tgtEl>
                                          <p:spTgt spid="4853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485383"/>
                                        </p:tgtEl>
                                        <p:attrNameLst>
                                          <p:attrName>style.visibility</p:attrName>
                                        </p:attrNameLst>
                                      </p:cBhvr>
                                      <p:to>
                                        <p:strVal val="visible"/>
                                      </p:to>
                                    </p:set>
                                    <p:animEffect transition="in" filter="strips(downLeft)">
                                      <p:cBhvr>
                                        <p:cTn id="24" dur="500"/>
                                        <p:tgtEl>
                                          <p:spTgt spid="48538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485378"/>
                                        </p:tgtEl>
                                        <p:attrNameLst>
                                          <p:attrName>style.visibility</p:attrName>
                                        </p:attrNameLst>
                                      </p:cBhvr>
                                      <p:to>
                                        <p:strVal val="visible"/>
                                      </p:to>
                                    </p:set>
                                    <p:anim calcmode="discrete" valueType="clr">
                                      <p:cBhvr override="childStyle">
                                        <p:cTn id="29" dur="80"/>
                                        <p:tgtEl>
                                          <p:spTgt spid="485378"/>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85378"/>
                                        </p:tgtEl>
                                        <p:attrNameLst>
                                          <p:attrName>fillcolor</p:attrName>
                                        </p:attrNameLst>
                                      </p:cBhvr>
                                      <p:tavLst>
                                        <p:tav tm="0">
                                          <p:val>
                                            <p:clrVal>
                                              <a:schemeClr val="accent2"/>
                                            </p:clrVal>
                                          </p:val>
                                        </p:tav>
                                        <p:tav tm="50000">
                                          <p:val>
                                            <p:clrVal>
                                              <a:schemeClr val="hlink"/>
                                            </p:clrVal>
                                          </p:val>
                                        </p:tav>
                                      </p:tavLst>
                                    </p:anim>
                                    <p:set>
                                      <p:cBhvr>
                                        <p:cTn id="31" dur="80"/>
                                        <p:tgtEl>
                                          <p:spTgt spid="485378"/>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1000" fill="hold"/>
                                        <p:tgtEl>
                                          <p:spTgt spid="11"/>
                                        </p:tgtEl>
                                        <p:attrNameLst>
                                          <p:attrName>ppt_w</p:attrName>
                                        </p:attrNameLst>
                                      </p:cBhvr>
                                      <p:tavLst>
                                        <p:tav tm="0">
                                          <p:val>
                                            <p:strVal val="#ppt_w*0.70"/>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Effect transition="in" filter="fade">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8" grpId="0"/>
      <p:bldP spid="4853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0" y="-243408"/>
            <a:ext cx="3707904" cy="1143000"/>
          </a:xfrm>
        </p:spPr>
        <p:txBody>
          <a:bodyPr>
            <a:normAutofit/>
          </a:bodyPr>
          <a:lstStyle/>
          <a:p>
            <a:r>
              <a:rPr lang="it-IT" sz="2000" dirty="0" err="1"/>
              <a:t>Geography</a:t>
            </a:r>
            <a:r>
              <a:rPr lang="it-IT" sz="2000" dirty="0"/>
              <a:t> </a:t>
            </a:r>
            <a:r>
              <a:rPr lang="it-IT" sz="2000" dirty="0" err="1"/>
              <a:t>at</a:t>
            </a:r>
            <a:r>
              <a:rPr lang="it-IT" sz="2000" dirty="0"/>
              <a:t> </a:t>
            </a:r>
            <a:r>
              <a:rPr lang="it-IT" sz="2000" dirty="0" err="1"/>
              <a:t>your</a:t>
            </a:r>
            <a:r>
              <a:rPr lang="it-IT" sz="2000" dirty="0"/>
              <a:t> </a:t>
            </a:r>
            <a:r>
              <a:rPr lang="it-IT" sz="2000" dirty="0" err="1" smtClean="0"/>
              <a:t>fingertips</a:t>
            </a:r>
            <a:r>
              <a:rPr lang="it-IT" sz="2000" dirty="0" smtClean="0"/>
              <a:t/>
            </a:r>
            <a:br>
              <a:rPr lang="it-IT" sz="2000" dirty="0" smtClean="0"/>
            </a:br>
            <a:endParaRPr lang="it-IT" sz="2000" dirty="0"/>
          </a:p>
        </p:txBody>
      </p:sp>
      <p:pic>
        <p:nvPicPr>
          <p:cNvPr id="4864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1375" y="536401"/>
            <a:ext cx="5438775" cy="6276975"/>
          </a:xfrm>
          <a:prstGeom prst="rect">
            <a:avLst/>
          </a:prstGeom>
          <a:noFill/>
          <a:extLst>
            <a:ext uri="{909E8E84-426E-40DD-AFC4-6F175D3DCCD1}">
              <a14:hiddenFill xmlns:a14="http://schemas.microsoft.com/office/drawing/2010/main">
                <a:solidFill>
                  <a:srgbClr val="FFFFFF"/>
                </a:solidFill>
              </a14:hiddenFill>
            </a:ext>
          </a:extLst>
        </p:spPr>
      </p:pic>
      <p:pic>
        <p:nvPicPr>
          <p:cNvPr id="486406" name="Picture 6" descr="1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24" y="548680"/>
            <a:ext cx="2325858"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p:cNvSpPr/>
          <p:nvPr/>
        </p:nvSpPr>
        <p:spPr>
          <a:xfrm>
            <a:off x="5508104" y="1628800"/>
            <a:ext cx="79208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6156176" y="1628800"/>
            <a:ext cx="792088" cy="50405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 name="Connettore 2 3"/>
          <p:cNvCxnSpPr/>
          <p:nvPr/>
        </p:nvCxnSpPr>
        <p:spPr>
          <a:xfrm>
            <a:off x="5904148" y="332656"/>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588224" y="345672"/>
            <a:ext cx="0"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5004048" y="-27384"/>
            <a:ext cx="3938899" cy="523220"/>
          </a:xfrm>
          <a:prstGeom prst="rect">
            <a:avLst/>
          </a:prstGeom>
          <a:noFill/>
        </p:spPr>
        <p:txBody>
          <a:bodyPr wrap="none" rtlCol="0">
            <a:spAutoFit/>
          </a:bodyPr>
          <a:lstStyle/>
          <a:p>
            <a:r>
              <a:rPr lang="it-IT" dirty="0" err="1" smtClean="0"/>
              <a:t>Geographical</a:t>
            </a:r>
            <a:r>
              <a:rPr lang="it-IT" dirty="0" smtClean="0"/>
              <a:t> </a:t>
            </a:r>
            <a:r>
              <a:rPr lang="it-IT" dirty="0" err="1"/>
              <a:t>Coordinates</a:t>
            </a:r>
            <a:endParaRPr lang="it-IT" dirty="0"/>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635" y="2980116"/>
            <a:ext cx="1817036" cy="1817036"/>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471" y="5009032"/>
            <a:ext cx="1804344" cy="1804344"/>
          </a:xfrm>
          <a:prstGeom prst="rect">
            <a:avLst/>
          </a:prstGeom>
        </p:spPr>
      </p:pic>
    </p:spTree>
    <p:extLst>
      <p:ext uri="{BB962C8B-B14F-4D97-AF65-F5344CB8AC3E}">
        <p14:creationId xmlns:p14="http://schemas.microsoft.com/office/powerpoint/2010/main" val="11731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406"/>
                                        </p:tgtEl>
                                        <p:attrNameLst>
                                          <p:attrName>style.visibility</p:attrName>
                                        </p:attrNameLst>
                                      </p:cBhvr>
                                      <p:to>
                                        <p:strVal val="visible"/>
                                      </p:to>
                                    </p:set>
                                    <p:animEffect transition="in" filter="fade">
                                      <p:cBhvr>
                                        <p:cTn id="7" dur="500"/>
                                        <p:tgtEl>
                                          <p:spTgt spid="4864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6404"/>
                                        </p:tgtEl>
                                        <p:attrNameLst>
                                          <p:attrName>style.visibility</p:attrName>
                                        </p:attrNameLst>
                                      </p:cBhvr>
                                      <p:to>
                                        <p:strVal val="visible"/>
                                      </p:to>
                                    </p:set>
                                    <p:animEffect transition="in" filter="wipe(down)">
                                      <p:cBhvr>
                                        <p:cTn id="22" dur="500"/>
                                        <p:tgtEl>
                                          <p:spTgt spid="48640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9988"/>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5" name="Rectangle 7"/>
          <p:cNvSpPr>
            <a:spLocks noChangeArrowheads="1"/>
          </p:cNvSpPr>
          <p:nvPr/>
        </p:nvSpPr>
        <p:spPr bwMode="auto">
          <a:xfrm>
            <a:off x="539750" y="0"/>
            <a:ext cx="568843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it-IT" sz="2400" dirty="0" err="1">
                <a:solidFill>
                  <a:schemeClr val="tx2"/>
                </a:solidFill>
                <a:latin typeface="Tahoma" pitchFamily="34" charset="0"/>
              </a:rPr>
              <a:t>Geography</a:t>
            </a:r>
            <a:r>
              <a:rPr lang="it-IT" sz="2400" dirty="0">
                <a:solidFill>
                  <a:schemeClr val="tx2"/>
                </a:solidFill>
                <a:latin typeface="Tahoma" pitchFamily="34" charset="0"/>
              </a:rPr>
              <a:t> </a:t>
            </a:r>
            <a:r>
              <a:rPr lang="it-IT" sz="2400" dirty="0" err="1">
                <a:solidFill>
                  <a:schemeClr val="tx2"/>
                </a:solidFill>
                <a:latin typeface="Tahoma" pitchFamily="34" charset="0"/>
              </a:rPr>
              <a:t>at</a:t>
            </a:r>
            <a:r>
              <a:rPr lang="it-IT" sz="2400" dirty="0">
                <a:solidFill>
                  <a:schemeClr val="tx2"/>
                </a:solidFill>
                <a:latin typeface="Tahoma" pitchFamily="34" charset="0"/>
              </a:rPr>
              <a:t> </a:t>
            </a:r>
            <a:r>
              <a:rPr lang="it-IT" sz="2400" dirty="0" err="1">
                <a:solidFill>
                  <a:schemeClr val="tx2"/>
                </a:solidFill>
                <a:latin typeface="Tahoma" pitchFamily="34" charset="0"/>
              </a:rPr>
              <a:t>your</a:t>
            </a:r>
            <a:r>
              <a:rPr lang="it-IT" sz="2400" dirty="0">
                <a:solidFill>
                  <a:schemeClr val="tx2"/>
                </a:solidFill>
                <a:latin typeface="Tahoma" pitchFamily="34" charset="0"/>
              </a:rPr>
              <a:t> </a:t>
            </a:r>
            <a:r>
              <a:rPr lang="it-IT" sz="2400" dirty="0" err="1">
                <a:solidFill>
                  <a:schemeClr val="tx2"/>
                </a:solidFill>
                <a:latin typeface="Tahoma" pitchFamily="34" charset="0"/>
              </a:rPr>
              <a:t>fingertips</a:t>
            </a:r>
            <a:r>
              <a:rPr lang="it-IT" sz="2400" dirty="0">
                <a:solidFill>
                  <a:schemeClr val="tx2"/>
                </a:solidFill>
                <a:latin typeface="Tahoma" pitchFamily="34" charset="0"/>
              </a:rPr>
              <a:t/>
            </a:r>
            <a:br>
              <a:rPr lang="it-IT" sz="2400" dirty="0">
                <a:solidFill>
                  <a:schemeClr val="tx2"/>
                </a:solidFill>
                <a:latin typeface="Tahoma" pitchFamily="34" charset="0"/>
              </a:rPr>
            </a:br>
            <a:r>
              <a:rPr lang="it-IT" sz="2400" dirty="0" err="1" smtClean="0">
                <a:solidFill>
                  <a:schemeClr val="tx2"/>
                </a:solidFill>
                <a:latin typeface="Tahoma" pitchFamily="34" charset="0"/>
              </a:rPr>
              <a:t>Geographical</a:t>
            </a:r>
            <a:r>
              <a:rPr lang="it-IT" sz="2400" dirty="0" smtClean="0">
                <a:solidFill>
                  <a:schemeClr val="tx2"/>
                </a:solidFill>
                <a:latin typeface="Tahoma" pitchFamily="34" charset="0"/>
              </a:rPr>
              <a:t> data in a training centre… </a:t>
            </a:r>
            <a:endParaRPr lang="it-IT" sz="2400" dirty="0">
              <a:solidFill>
                <a:schemeClr val="tx2"/>
              </a:solidFill>
              <a:latin typeface="Tahoma" pitchFamily="34" charset="0"/>
            </a:endParaRPr>
          </a:p>
        </p:txBody>
      </p:sp>
    </p:spTree>
    <p:extLst>
      <p:ext uri="{BB962C8B-B14F-4D97-AF65-F5344CB8AC3E}">
        <p14:creationId xmlns:p14="http://schemas.microsoft.com/office/powerpoint/2010/main" val="22936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6535"/>
                                        </p:tgtEl>
                                        <p:attrNameLst>
                                          <p:attrName>style.visibility</p:attrName>
                                        </p:attrNameLst>
                                      </p:cBhvr>
                                      <p:to>
                                        <p:strVal val="visible"/>
                                      </p:to>
                                    </p:set>
                                    <p:anim calcmode="lin" valueType="num">
                                      <p:cBhvr>
                                        <p:cTn id="7" dur="500" fill="hold"/>
                                        <p:tgtEl>
                                          <p:spTgt spid="406535"/>
                                        </p:tgtEl>
                                        <p:attrNameLst>
                                          <p:attrName>ppt_w</p:attrName>
                                        </p:attrNameLst>
                                      </p:cBhvr>
                                      <p:tavLst>
                                        <p:tav tm="0">
                                          <p:val>
                                            <p:fltVal val="0"/>
                                          </p:val>
                                        </p:tav>
                                        <p:tav tm="100000">
                                          <p:val>
                                            <p:strVal val="#ppt_w"/>
                                          </p:val>
                                        </p:tav>
                                      </p:tavLst>
                                    </p:anim>
                                    <p:anim calcmode="lin" valueType="num">
                                      <p:cBhvr>
                                        <p:cTn id="8" dur="500" fill="hold"/>
                                        <p:tgtEl>
                                          <p:spTgt spid="406535"/>
                                        </p:tgtEl>
                                        <p:attrNameLst>
                                          <p:attrName>ppt_h</p:attrName>
                                        </p:attrNameLst>
                                      </p:cBhvr>
                                      <p:tavLst>
                                        <p:tav tm="0">
                                          <p:val>
                                            <p:fltVal val="0"/>
                                          </p:val>
                                        </p:tav>
                                        <p:tav tm="100000">
                                          <p:val>
                                            <p:strVal val="#ppt_h"/>
                                          </p:val>
                                        </p:tav>
                                      </p:tavLst>
                                    </p:anim>
                                    <p:animEffect transition="in" filter="fade">
                                      <p:cBhvr>
                                        <p:cTn id="9" dur="500"/>
                                        <p:tgtEl>
                                          <p:spTgt spid="40653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6533"/>
                                        </p:tgtEl>
                                        <p:attrNameLst>
                                          <p:attrName>style.visibility</p:attrName>
                                        </p:attrNameLst>
                                      </p:cBhvr>
                                      <p:to>
                                        <p:strVal val="visible"/>
                                      </p:to>
                                    </p:set>
                                    <p:animEffect transition="in" filter="fade">
                                      <p:cBhvr>
                                        <p:cTn id="14" dur="500"/>
                                        <p:tgtEl>
                                          <p:spTgt spid="406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9988"/>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630" name="Rectangle 6"/>
          <p:cNvSpPr>
            <a:spLocks noChangeArrowheads="1"/>
          </p:cNvSpPr>
          <p:nvPr/>
        </p:nvSpPr>
        <p:spPr bwMode="auto">
          <a:xfrm>
            <a:off x="468313" y="0"/>
            <a:ext cx="727203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it-IT" sz="2400" dirty="0" err="1">
                <a:solidFill>
                  <a:schemeClr val="tx2"/>
                </a:solidFill>
                <a:latin typeface="Tahoma" pitchFamily="34" charset="0"/>
              </a:rPr>
              <a:t>Geography</a:t>
            </a:r>
            <a:r>
              <a:rPr lang="it-IT" sz="2400" dirty="0">
                <a:solidFill>
                  <a:schemeClr val="tx2"/>
                </a:solidFill>
                <a:latin typeface="Tahoma" pitchFamily="34" charset="0"/>
              </a:rPr>
              <a:t> </a:t>
            </a:r>
            <a:r>
              <a:rPr lang="it-IT" sz="2400" dirty="0" err="1">
                <a:solidFill>
                  <a:schemeClr val="tx2"/>
                </a:solidFill>
                <a:latin typeface="Tahoma" pitchFamily="34" charset="0"/>
              </a:rPr>
              <a:t>at</a:t>
            </a:r>
            <a:r>
              <a:rPr lang="it-IT" sz="2400" dirty="0">
                <a:solidFill>
                  <a:schemeClr val="tx2"/>
                </a:solidFill>
                <a:latin typeface="Tahoma" pitchFamily="34" charset="0"/>
              </a:rPr>
              <a:t> </a:t>
            </a:r>
            <a:r>
              <a:rPr lang="it-IT" sz="2400" dirty="0" err="1">
                <a:solidFill>
                  <a:schemeClr val="tx2"/>
                </a:solidFill>
                <a:latin typeface="Tahoma" pitchFamily="34" charset="0"/>
              </a:rPr>
              <a:t>your</a:t>
            </a:r>
            <a:r>
              <a:rPr lang="it-IT" sz="2400" dirty="0">
                <a:solidFill>
                  <a:schemeClr val="tx2"/>
                </a:solidFill>
                <a:latin typeface="Tahoma" pitchFamily="34" charset="0"/>
              </a:rPr>
              <a:t> </a:t>
            </a:r>
            <a:r>
              <a:rPr lang="it-IT" sz="2400" dirty="0" err="1">
                <a:solidFill>
                  <a:schemeClr val="tx2"/>
                </a:solidFill>
                <a:latin typeface="Tahoma" pitchFamily="34" charset="0"/>
              </a:rPr>
              <a:t>fingertips</a:t>
            </a:r>
            <a:r>
              <a:rPr lang="it-IT" sz="2400" dirty="0">
                <a:solidFill>
                  <a:schemeClr val="tx2"/>
                </a:solidFill>
                <a:latin typeface="Tahoma" pitchFamily="34" charset="0"/>
              </a:rPr>
              <a:t/>
            </a:r>
            <a:br>
              <a:rPr lang="it-IT" sz="2400" dirty="0">
                <a:solidFill>
                  <a:schemeClr val="tx2"/>
                </a:solidFill>
                <a:latin typeface="Tahoma" pitchFamily="34" charset="0"/>
              </a:rPr>
            </a:br>
            <a:r>
              <a:rPr lang="it-IT" sz="2400" dirty="0" smtClean="0">
                <a:solidFill>
                  <a:schemeClr val="tx2"/>
                </a:solidFill>
                <a:latin typeface="Tahoma" pitchFamily="34" charset="0"/>
              </a:rPr>
              <a:t>…</a:t>
            </a:r>
            <a:r>
              <a:rPr lang="it-IT" sz="2400" dirty="0" err="1" smtClean="0">
                <a:solidFill>
                  <a:schemeClr val="tx2"/>
                </a:solidFill>
                <a:latin typeface="Tahoma" pitchFamily="34" charset="0"/>
              </a:rPr>
              <a:t>geographical</a:t>
            </a:r>
            <a:r>
              <a:rPr lang="it-IT" sz="2400" dirty="0" smtClean="0">
                <a:solidFill>
                  <a:schemeClr val="tx2"/>
                </a:solidFill>
                <a:latin typeface="Tahoma" pitchFamily="34" charset="0"/>
              </a:rPr>
              <a:t> data in </a:t>
            </a:r>
            <a:r>
              <a:rPr lang="it-IT" sz="2400" dirty="0">
                <a:solidFill>
                  <a:schemeClr val="tx2"/>
                </a:solidFill>
                <a:latin typeface="Tahoma" pitchFamily="34" charset="0"/>
              </a:rPr>
              <a:t>a </a:t>
            </a:r>
            <a:r>
              <a:rPr lang="it-IT" sz="2400" dirty="0" err="1" smtClean="0">
                <a:solidFill>
                  <a:schemeClr val="tx2"/>
                </a:solidFill>
                <a:latin typeface="Tahoma" pitchFamily="34" charset="0"/>
              </a:rPr>
              <a:t>virtual</a:t>
            </a:r>
            <a:r>
              <a:rPr lang="it-IT" sz="2400" dirty="0" smtClean="0">
                <a:solidFill>
                  <a:schemeClr val="tx2"/>
                </a:solidFill>
                <a:latin typeface="Tahoma" pitchFamily="34" charset="0"/>
              </a:rPr>
              <a:t> globe </a:t>
            </a:r>
            <a:r>
              <a:rPr lang="it-IT" sz="2400" dirty="0">
                <a:solidFill>
                  <a:schemeClr val="tx2"/>
                </a:solidFill>
                <a:latin typeface="Tahoma" pitchFamily="34" charset="0"/>
              </a:rPr>
              <a:t>…</a:t>
            </a:r>
            <a:endParaRPr lang="it-IT" sz="2400" dirty="0" smtClean="0">
              <a:solidFill>
                <a:schemeClr val="tx2"/>
              </a:solidFill>
              <a:latin typeface="Tahoma" pitchFamily="34" charset="0"/>
            </a:endParaRPr>
          </a:p>
        </p:txBody>
      </p:sp>
    </p:spTree>
    <p:extLst>
      <p:ext uri="{BB962C8B-B14F-4D97-AF65-F5344CB8AC3E}">
        <p14:creationId xmlns:p14="http://schemas.microsoft.com/office/powerpoint/2010/main" val="26762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0630"/>
                                        </p:tgtEl>
                                        <p:attrNameLst>
                                          <p:attrName>style.visibility</p:attrName>
                                        </p:attrNameLst>
                                      </p:cBhvr>
                                      <p:to>
                                        <p:strVal val="visible"/>
                                      </p:to>
                                    </p:set>
                                    <p:anim calcmode="lin" valueType="num">
                                      <p:cBhvr>
                                        <p:cTn id="7" dur="500" fill="hold"/>
                                        <p:tgtEl>
                                          <p:spTgt spid="410630"/>
                                        </p:tgtEl>
                                        <p:attrNameLst>
                                          <p:attrName>ppt_w</p:attrName>
                                        </p:attrNameLst>
                                      </p:cBhvr>
                                      <p:tavLst>
                                        <p:tav tm="0">
                                          <p:val>
                                            <p:fltVal val="0"/>
                                          </p:val>
                                        </p:tav>
                                        <p:tav tm="100000">
                                          <p:val>
                                            <p:strVal val="#ppt_w"/>
                                          </p:val>
                                        </p:tav>
                                      </p:tavLst>
                                    </p:anim>
                                    <p:anim calcmode="lin" valueType="num">
                                      <p:cBhvr>
                                        <p:cTn id="8" dur="500" fill="hold"/>
                                        <p:tgtEl>
                                          <p:spTgt spid="410630"/>
                                        </p:tgtEl>
                                        <p:attrNameLst>
                                          <p:attrName>ppt_h</p:attrName>
                                        </p:attrNameLst>
                                      </p:cBhvr>
                                      <p:tavLst>
                                        <p:tav tm="0">
                                          <p:val>
                                            <p:fltVal val="0"/>
                                          </p:val>
                                        </p:tav>
                                        <p:tav tm="100000">
                                          <p:val>
                                            <p:strVal val="#ppt_h"/>
                                          </p:val>
                                        </p:tav>
                                      </p:tavLst>
                                    </p:anim>
                                    <p:animEffect transition="in" filter="fade">
                                      <p:cBhvr>
                                        <p:cTn id="9" dur="500"/>
                                        <p:tgtEl>
                                          <p:spTgt spid="41063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628"/>
                                        </p:tgtEl>
                                        <p:attrNameLst>
                                          <p:attrName>style.visibility</p:attrName>
                                        </p:attrNameLst>
                                      </p:cBhvr>
                                      <p:to>
                                        <p:strVal val="visible"/>
                                      </p:to>
                                    </p:set>
                                    <p:animEffect transition="in" filter="fade">
                                      <p:cBhvr>
                                        <p:cTn id="14" dur="500"/>
                                        <p:tgtEl>
                                          <p:spTgt spid="410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5225"/>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80" name="Rectangle 4"/>
          <p:cNvSpPr>
            <a:spLocks noGrp="1" noChangeArrowheads="1"/>
          </p:cNvSpPr>
          <p:nvPr>
            <p:ph type="title"/>
          </p:nvPr>
        </p:nvSpPr>
        <p:spPr/>
        <p:txBody>
          <a:bodyPr>
            <a:noAutofit/>
          </a:bodyPr>
          <a:lstStyle/>
          <a:p>
            <a:r>
              <a:rPr lang="it-IT" sz="2400" dirty="0" err="1">
                <a:latin typeface="Tahoma" pitchFamily="34" charset="0"/>
              </a:rPr>
              <a:t>Geography</a:t>
            </a:r>
            <a:r>
              <a:rPr lang="it-IT" sz="2400" dirty="0">
                <a:latin typeface="Tahoma" pitchFamily="34" charset="0"/>
              </a:rPr>
              <a:t> </a:t>
            </a:r>
            <a:r>
              <a:rPr lang="it-IT" sz="2400" dirty="0" err="1">
                <a:latin typeface="Tahoma" pitchFamily="34" charset="0"/>
              </a:rPr>
              <a:t>at</a:t>
            </a:r>
            <a:r>
              <a:rPr lang="it-IT" sz="2400" dirty="0">
                <a:latin typeface="Tahoma" pitchFamily="34" charset="0"/>
              </a:rPr>
              <a:t> </a:t>
            </a:r>
            <a:r>
              <a:rPr lang="it-IT" sz="2400" dirty="0" err="1">
                <a:latin typeface="Tahoma" pitchFamily="34" charset="0"/>
              </a:rPr>
              <a:t>your</a:t>
            </a:r>
            <a:r>
              <a:rPr lang="it-IT" sz="2400" dirty="0">
                <a:latin typeface="Tahoma" pitchFamily="34" charset="0"/>
              </a:rPr>
              <a:t> </a:t>
            </a:r>
            <a:r>
              <a:rPr lang="it-IT" sz="2400" dirty="0" err="1">
                <a:latin typeface="Tahoma" pitchFamily="34" charset="0"/>
              </a:rPr>
              <a:t>fingertips</a:t>
            </a:r>
            <a:r>
              <a:rPr lang="it-IT" sz="2400" dirty="0">
                <a:latin typeface="Tahoma" pitchFamily="34" charset="0"/>
              </a:rPr>
              <a:t/>
            </a:r>
            <a:br>
              <a:rPr lang="it-IT" sz="2400" dirty="0">
                <a:latin typeface="Tahoma" pitchFamily="34" charset="0"/>
              </a:rPr>
            </a:br>
            <a:r>
              <a:rPr lang="it-IT" sz="2400" dirty="0">
                <a:latin typeface="Tahoma" pitchFamily="34" charset="0"/>
              </a:rPr>
              <a:t>…</a:t>
            </a:r>
            <a:r>
              <a:rPr lang="it-IT" sz="2400" dirty="0" err="1">
                <a:latin typeface="Tahoma" pitchFamily="34" charset="0"/>
              </a:rPr>
              <a:t>geographical</a:t>
            </a:r>
            <a:r>
              <a:rPr lang="it-IT" sz="2400" dirty="0">
                <a:latin typeface="Tahoma" pitchFamily="34" charset="0"/>
              </a:rPr>
              <a:t> </a:t>
            </a:r>
            <a:r>
              <a:rPr lang="it-IT" sz="2400" dirty="0" smtClean="0">
                <a:latin typeface="Tahoma" pitchFamily="34" charset="0"/>
              </a:rPr>
              <a:t>data </a:t>
            </a:r>
            <a:r>
              <a:rPr lang="it-IT" sz="2400" dirty="0">
                <a:latin typeface="Tahoma" pitchFamily="34" charset="0"/>
              </a:rPr>
              <a:t>in a </a:t>
            </a:r>
            <a:r>
              <a:rPr lang="it-IT" sz="2400" dirty="0" err="1" smtClean="0">
                <a:latin typeface="Tahoma" pitchFamily="34" charset="0"/>
              </a:rPr>
              <a:t>professional</a:t>
            </a:r>
            <a:r>
              <a:rPr lang="it-IT" sz="2400" dirty="0" smtClean="0">
                <a:latin typeface="Tahoma" pitchFamily="34" charset="0"/>
              </a:rPr>
              <a:t> GIS…</a:t>
            </a:r>
            <a:r>
              <a:rPr lang="it-IT" sz="2400" dirty="0">
                <a:latin typeface="Tahoma" pitchFamily="34" charset="0"/>
              </a:rPr>
              <a:t/>
            </a:r>
            <a:br>
              <a:rPr lang="it-IT" sz="2400" dirty="0">
                <a:latin typeface="Tahoma" pitchFamily="34" charset="0"/>
              </a:rPr>
            </a:br>
            <a:endParaRPr lang="it-IT" sz="2400" dirty="0"/>
          </a:p>
        </p:txBody>
      </p:sp>
    </p:spTree>
    <p:extLst>
      <p:ext uri="{BB962C8B-B14F-4D97-AF65-F5344CB8AC3E}">
        <p14:creationId xmlns:p14="http://schemas.microsoft.com/office/powerpoint/2010/main" val="75793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8580"/>
                                        </p:tgtEl>
                                        <p:attrNameLst>
                                          <p:attrName>style.visibility</p:attrName>
                                        </p:attrNameLst>
                                      </p:cBhvr>
                                      <p:to>
                                        <p:strVal val="visible"/>
                                      </p:to>
                                    </p:set>
                                    <p:anim calcmode="lin" valueType="num">
                                      <p:cBhvr>
                                        <p:cTn id="7" dur="500" fill="hold"/>
                                        <p:tgtEl>
                                          <p:spTgt spid="408580"/>
                                        </p:tgtEl>
                                        <p:attrNameLst>
                                          <p:attrName>ppt_w</p:attrName>
                                        </p:attrNameLst>
                                      </p:cBhvr>
                                      <p:tavLst>
                                        <p:tav tm="0">
                                          <p:val>
                                            <p:fltVal val="0"/>
                                          </p:val>
                                        </p:tav>
                                        <p:tav tm="100000">
                                          <p:val>
                                            <p:strVal val="#ppt_w"/>
                                          </p:val>
                                        </p:tav>
                                      </p:tavLst>
                                    </p:anim>
                                    <p:anim calcmode="lin" valueType="num">
                                      <p:cBhvr>
                                        <p:cTn id="8" dur="500" fill="hold"/>
                                        <p:tgtEl>
                                          <p:spTgt spid="408580"/>
                                        </p:tgtEl>
                                        <p:attrNameLst>
                                          <p:attrName>ppt_h</p:attrName>
                                        </p:attrNameLst>
                                      </p:cBhvr>
                                      <p:tavLst>
                                        <p:tav tm="0">
                                          <p:val>
                                            <p:fltVal val="0"/>
                                          </p:val>
                                        </p:tav>
                                        <p:tav tm="100000">
                                          <p:val>
                                            <p:strVal val="#ppt_h"/>
                                          </p:val>
                                        </p:tav>
                                      </p:tavLst>
                                    </p:anim>
                                    <p:animEffect transition="in" filter="fade">
                                      <p:cBhvr>
                                        <p:cTn id="9" dur="500"/>
                                        <p:tgtEl>
                                          <p:spTgt spid="40858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8581"/>
                                        </p:tgtEl>
                                        <p:attrNameLst>
                                          <p:attrName>style.visibility</p:attrName>
                                        </p:attrNameLst>
                                      </p:cBhvr>
                                      <p:to>
                                        <p:strVal val="visible"/>
                                      </p:to>
                                    </p:set>
                                    <p:animEffect transition="in" filter="fade">
                                      <p:cBhvr>
                                        <p:cTn id="14"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0" grpId="0"/>
    </p:bldLst>
  </p:timing>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11584</TotalTime>
  <Words>693</Words>
  <Application>Microsoft Office PowerPoint</Application>
  <PresentationFormat>Presentazione su schermo (4:3)</PresentationFormat>
  <Paragraphs>156</Paragraphs>
  <Slides>32</Slides>
  <Notes>1</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32</vt:i4>
      </vt:variant>
    </vt:vector>
  </HeadingPairs>
  <TitlesOfParts>
    <vt:vector size="34" baseType="lpstr">
      <vt:lpstr>AV2_1</vt:lpstr>
      <vt:lpstr>Fotografia di Photo Editor </vt:lpstr>
      <vt:lpstr>Economic Geography   9 – Geographic Information Systems and Geospatial technologies</vt:lpstr>
      <vt:lpstr>Topics</vt:lpstr>
      <vt:lpstr>What’s in your smartphone? </vt:lpstr>
      <vt:lpstr>What’s in your smartphone? </vt:lpstr>
      <vt:lpstr>Geography at your fingertips  </vt:lpstr>
      <vt:lpstr>Geography at your fingertips </vt:lpstr>
      <vt:lpstr>Presentazione standard di PowerPoint</vt:lpstr>
      <vt:lpstr>Presentazione standard di PowerPoint</vt:lpstr>
      <vt:lpstr>Geography at your fingertips …geographical data in a professional GIS… </vt:lpstr>
      <vt:lpstr>Geography at your fingertips …geographical data and 3D mapping… </vt:lpstr>
      <vt:lpstr>Position on Earth Latitude and Longitude</vt:lpstr>
      <vt:lpstr>Elipsoid</vt:lpstr>
      <vt:lpstr>Where are we now?</vt:lpstr>
      <vt:lpstr>The geospatial technologies  </vt:lpstr>
      <vt:lpstr>The geospatial technologies  </vt:lpstr>
      <vt:lpstr>Geography and ‘the crowd’</vt:lpstr>
      <vt:lpstr>Google vs OpenStreetMaps Trieste (Italy)  </vt:lpstr>
      <vt:lpstr>Presentazione standard di PowerPoint</vt:lpstr>
      <vt:lpstr>Presentazione standard di PowerPoint</vt:lpstr>
      <vt:lpstr>Neogeography: volunteers at work </vt:lpstr>
      <vt:lpstr>Google vs OpenStreetMaps Philippines Islands</vt:lpstr>
      <vt:lpstr>Presentazione standard di PowerPoint</vt:lpstr>
      <vt:lpstr>Presentazione standard di PowerPoint</vt:lpstr>
      <vt:lpstr>Maps in business </vt:lpstr>
      <vt:lpstr>Maps in business  Impact of Geospatial Services </vt:lpstr>
      <vt:lpstr>Geospatial tools From desktop to browser</vt:lpstr>
      <vt:lpstr>The Geospatial Revolution GI technologies according to Penn State University</vt:lpstr>
      <vt:lpstr>Playing with (on-line) maps http://t.co/0C3L8lf9vJ </vt:lpstr>
      <vt:lpstr>Playing with (on-line) maps http://geocommons.com/maps/201491 </vt:lpstr>
      <vt:lpstr>Selected References</vt:lpstr>
      <vt:lpstr>Links</vt:lpstr>
      <vt:lpstr>Link</vt:lpstr>
    </vt:vector>
  </TitlesOfParts>
  <Company>DSGS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9373</cp:lastModifiedBy>
  <cp:revision>378</cp:revision>
  <cp:lastPrinted>2001-12-11T18:28:57Z</cp:lastPrinted>
  <dcterms:created xsi:type="dcterms:W3CDTF">2000-04-10T11:43:56Z</dcterms:created>
  <dcterms:modified xsi:type="dcterms:W3CDTF">2017-12-12T12:11:39Z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