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4" r:id="rId3"/>
    <p:sldId id="259" r:id="rId4"/>
    <p:sldId id="260" r:id="rId5"/>
    <p:sldId id="261" r:id="rId6"/>
    <p:sldId id="262" r:id="rId7"/>
    <p:sldId id="263" r:id="rId8"/>
    <p:sldId id="304" r:id="rId9"/>
    <p:sldId id="305" r:id="rId10"/>
    <p:sldId id="296" r:id="rId11"/>
    <p:sldId id="306" r:id="rId12"/>
    <p:sldId id="309" r:id="rId13"/>
    <p:sldId id="307" r:id="rId14"/>
    <p:sldId id="308" r:id="rId15"/>
    <p:sldId id="297" r:id="rId16"/>
    <p:sldId id="298" r:id="rId17"/>
    <p:sldId id="299" r:id="rId18"/>
    <p:sldId id="300" r:id="rId19"/>
    <p:sldId id="301" r:id="rId20"/>
    <p:sldId id="302" r:id="rId21"/>
    <p:sldId id="303" r:id="rId22"/>
    <p:sldId id="310" r:id="rId23"/>
    <p:sldId id="311" r:id="rId24"/>
    <p:sldId id="312" r:id="rId25"/>
    <p:sldId id="264" r:id="rId26"/>
    <p:sldId id="265" r:id="rId27"/>
    <p:sldId id="266" r:id="rId28"/>
    <p:sldId id="267" r:id="rId29"/>
    <p:sldId id="268" r:id="rId30"/>
    <p:sldId id="269" r:id="rId31"/>
    <p:sldId id="270" r:id="rId32"/>
    <p:sldId id="271" r:id="rId33"/>
    <p:sldId id="272" r:id="rId34"/>
    <p:sldId id="273" r:id="rId35"/>
    <p:sldId id="275" r:id="rId36"/>
    <p:sldId id="274"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8BEE94-472C-477E-97EC-53C2AF76FD8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0317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BBEE1-2AFE-4053-89CB-FC24C9F14A9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91566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ECF3E-EECE-4DF4-B8D0-93A56202BD0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63062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6C7AEB-8F24-459F-B151-4415F7FA38A4}"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626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8A243-74D2-4AB9-B387-BBAD4658062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9174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C061AA-1505-44F6-B2ED-5D0036A0FA7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46653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9AD50BD-3BEE-44C6-9821-B0BFEB14419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0224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BFD941-1E47-465A-AF6F-432C2F335CE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00975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1F61FE-B6B4-4ECC-A2BF-007E9390470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3260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C16293-7DD9-4895-A994-2217DA1C186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06514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36B570-50B7-478B-AC2A-5BBA007B98C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8517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4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16B06C6D-EEDF-4571-8B68-3C3947A59964}" type="slidenum">
              <a:rPr lang="it-IT" altLang="it-IT">
                <a:solidFill>
                  <a:srgbClr val="000000"/>
                </a:solidFill>
              </a:rPr>
              <a:pPr eaLnBrk="0" fontAlgn="base" hangingPunct="0">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20651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3.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oleObject" Target="../embeddings/oleObject11.bin"/><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oleObject" Target="../embeddings/oleObject13.bin"/><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395288" y="258763"/>
            <a:ext cx="8497887"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it-IT" altLang="it-IT" sz="2800">
                <a:solidFill>
                  <a:srgbClr val="FFFFFF"/>
                </a:solidFill>
                <a:latin typeface="Arial" charset="0"/>
              </a:rPr>
              <a:t>I nostri legislatori hanno deciso di tenere sotto controllo lo stato dell’ambiente applicando due approcci diversi:</a:t>
            </a:r>
          </a:p>
          <a:p>
            <a:pPr eaLnBrk="0" fontAlgn="base" hangingPunct="0">
              <a:spcBef>
                <a:spcPct val="50000"/>
              </a:spcBef>
              <a:spcAft>
                <a:spcPct val="0"/>
              </a:spcAft>
              <a:buFontTx/>
              <a:buNone/>
            </a:pPr>
            <a:r>
              <a:rPr lang="it-IT" altLang="it-IT" sz="2800">
                <a:solidFill>
                  <a:srgbClr val="FFFFFF"/>
                </a:solidFill>
                <a:latin typeface="Arial" charset="0"/>
              </a:rPr>
              <a:t> </a:t>
            </a:r>
            <a:r>
              <a:rPr lang="it-IT" altLang="it-IT" sz="2800">
                <a:solidFill>
                  <a:srgbClr val="FFFFFF"/>
                </a:solidFill>
                <a:latin typeface="Arial" charset="0"/>
                <a:sym typeface="Symbol" pitchFamily="18" charset="2"/>
              </a:rPr>
              <a:t> </a:t>
            </a:r>
            <a:r>
              <a:rPr lang="it-IT" altLang="it-IT" sz="2800">
                <a:solidFill>
                  <a:srgbClr val="FFFFFF"/>
                </a:solidFill>
                <a:latin typeface="Arial" charset="0"/>
              </a:rPr>
              <a:t>i procedimenti autorizzativi prevedono limiti massimi di emissione in aria , e quindi: verifiche certificate “al camino” (…); comunicazione ad ARPA e alla Provincia dei valori di emissione, per la costruzione di un </a:t>
            </a:r>
            <a:r>
              <a:rPr lang="it-IT" altLang="it-IT" sz="2800">
                <a:solidFill>
                  <a:srgbClr val="FF0000"/>
                </a:solidFill>
                <a:latin typeface="Arial" charset="0"/>
              </a:rPr>
              <a:t>Catasto delle emissioni </a:t>
            </a:r>
            <a:r>
              <a:rPr lang="it-IT" altLang="it-IT" sz="2800">
                <a:solidFill>
                  <a:srgbClr val="FFFFFF"/>
                </a:solidFill>
                <a:latin typeface="Arial" charset="0"/>
              </a:rPr>
              <a:t>a livello provinciale (!).</a:t>
            </a:r>
          </a:p>
          <a:p>
            <a:pPr eaLnBrk="0" fontAlgn="base" hangingPunct="0">
              <a:spcBef>
                <a:spcPct val="50000"/>
              </a:spcBef>
              <a:spcAft>
                <a:spcPct val="0"/>
              </a:spcAft>
              <a:buFontTx/>
              <a:buNone/>
            </a:pPr>
            <a:r>
              <a:rPr lang="it-IT" altLang="it-IT" sz="2800">
                <a:solidFill>
                  <a:srgbClr val="FFFFFF"/>
                </a:solidFill>
                <a:latin typeface="Arial" charset="0"/>
                <a:sym typeface="Symbol" pitchFamily="18" charset="2"/>
              </a:rPr>
              <a:t> monitoraggio (</a:t>
            </a:r>
            <a:r>
              <a:rPr lang="it-IT" altLang="it-IT" sz="2800">
                <a:solidFill>
                  <a:srgbClr val="FFFFFF"/>
                </a:solidFill>
                <a:latin typeface="Arial" charset="0"/>
              </a:rPr>
              <a:t>di un numero molto ridotto) di inquinanti, scelti per la loro riconosciuta pericolosità, elevata frequenza di emissione, ecc. tramite centraline di monitoraggio automatico in alcuni punti sul territorio, avendo fissato dei limiti di riferimento.</a:t>
            </a:r>
          </a:p>
        </p:txBody>
      </p:sp>
    </p:spTree>
    <p:extLst>
      <p:ext uri="{BB962C8B-B14F-4D97-AF65-F5344CB8AC3E}">
        <p14:creationId xmlns:p14="http://schemas.microsoft.com/office/powerpoint/2010/main" val="1422473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1"/>
          <p:cNvSpPr txBox="1">
            <a:spLocks noChangeArrowheads="1"/>
          </p:cNvSpPr>
          <p:nvPr/>
        </p:nvSpPr>
        <p:spPr bwMode="auto">
          <a:xfrm>
            <a:off x="611188" y="692150"/>
            <a:ext cx="79216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800" dirty="0">
                <a:solidFill>
                  <a:srgbClr val="FFFFFF"/>
                </a:solidFill>
                <a:latin typeface="Arial" charset="0"/>
              </a:rPr>
              <a:t>I dati vengono registrati con diversa frequenza, ma in genere almeno con 1-60 misure al minuto. </a:t>
            </a:r>
          </a:p>
          <a:p>
            <a:pPr eaLnBrk="1" hangingPunct="1">
              <a:spcBef>
                <a:spcPct val="0"/>
              </a:spcBef>
              <a:buFontTx/>
              <a:buNone/>
            </a:pPr>
            <a:r>
              <a:rPr lang="it-IT" altLang="it-IT" sz="2800" dirty="0">
                <a:solidFill>
                  <a:srgbClr val="FFFFFF"/>
                </a:solidFill>
                <a:latin typeface="Arial" charset="0"/>
              </a:rPr>
              <a:t>I dati vengono quindi mediati su base oraria, e quindi giornaliera, ed espressi come massa su unità di volume (es. microgrammi per metro cubo).</a:t>
            </a:r>
          </a:p>
          <a:p>
            <a:pPr eaLnBrk="1" hangingPunct="1">
              <a:spcBef>
                <a:spcPct val="0"/>
              </a:spcBef>
              <a:buFontTx/>
              <a:buNone/>
            </a:pPr>
            <a:r>
              <a:rPr lang="it-IT" altLang="it-IT" sz="2800" dirty="0">
                <a:solidFill>
                  <a:srgbClr val="FFFFFF"/>
                </a:solidFill>
                <a:latin typeface="Arial" charset="0"/>
              </a:rPr>
              <a:t>Vengono quindi usati dei descrittori statistici classici, quali valore medio giornaliero, valore massimo giornaliero, percentili etc.</a:t>
            </a:r>
          </a:p>
          <a:p>
            <a:pPr eaLnBrk="1" hangingPunct="1">
              <a:spcBef>
                <a:spcPct val="0"/>
              </a:spcBef>
              <a:buFontTx/>
              <a:buNone/>
            </a:pPr>
            <a:endParaRPr lang="it-IT" altLang="it-IT" sz="2800" dirty="0">
              <a:solidFill>
                <a:srgbClr val="FFFFFF"/>
              </a:solidFill>
              <a:latin typeface="Arial" charset="0"/>
            </a:endParaRPr>
          </a:p>
        </p:txBody>
      </p:sp>
      <p:sp>
        <p:nvSpPr>
          <p:cNvPr id="6147" name="Text Box 4"/>
          <p:cNvSpPr txBox="1">
            <a:spLocks noChangeArrowheads="1"/>
          </p:cNvSpPr>
          <p:nvPr/>
        </p:nvSpPr>
        <p:spPr bwMode="auto">
          <a:xfrm>
            <a:off x="611188" y="4868863"/>
            <a:ext cx="79216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800" dirty="0">
                <a:solidFill>
                  <a:srgbClr val="FFFFFF"/>
                </a:solidFill>
                <a:latin typeface="Arial" charset="0"/>
              </a:rPr>
              <a:t>Raccolta minima dei dati: 90% (da legislazione) o 75% (ARPA).</a:t>
            </a:r>
          </a:p>
        </p:txBody>
      </p:sp>
    </p:spTree>
    <p:extLst>
      <p:ext uri="{BB962C8B-B14F-4D97-AF65-F5344CB8AC3E}">
        <p14:creationId xmlns:p14="http://schemas.microsoft.com/office/powerpoint/2010/main" val="364155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ChangeAspect="1"/>
          </p:cNvGraphicFramePr>
          <p:nvPr/>
        </p:nvGraphicFramePr>
        <p:xfrm>
          <a:off x="395288" y="981075"/>
          <a:ext cx="8305800" cy="4673600"/>
        </p:xfrm>
        <a:graphic>
          <a:graphicData uri="http://schemas.openxmlformats.org/presentationml/2006/ole">
            <mc:AlternateContent xmlns:mc="http://schemas.openxmlformats.org/markup-compatibility/2006">
              <mc:Choice xmlns:v="urn:schemas-microsoft-com:vml" Requires="v">
                <p:oleObj spid="_x0000_s9219" name="Foglio di lavoro" r:id="rId3" imgW="8649005" imgH="4867656" progId="Excel.Sheet.8">
                  <p:embed/>
                </p:oleObj>
              </mc:Choice>
              <mc:Fallback>
                <p:oleObj name="Foglio di lavoro" r:id="rId3" imgW="8649005" imgH="48676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81075"/>
                        <a:ext cx="8305800"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5" name="Text Box 3"/>
          <p:cNvSpPr txBox="1">
            <a:spLocks noChangeArrowheads="1"/>
          </p:cNvSpPr>
          <p:nvPr/>
        </p:nvSpPr>
        <p:spPr bwMode="auto">
          <a:xfrm>
            <a:off x="1258888" y="3048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it-IT" altLang="it-IT" sz="2800" b="1" baseline="0" dirty="0">
                <a:solidFill>
                  <a:schemeClr val="bg1"/>
                </a:solidFill>
                <a:latin typeface="Arial" charset="0"/>
              </a:rPr>
              <a:t>Esempio di tabulato della centralina</a:t>
            </a:r>
            <a:endParaRPr lang="it-IT" altLang="it-IT" sz="2400" baseline="0" dirty="0">
              <a:solidFill>
                <a:schemeClr val="bg1"/>
              </a:solidFill>
              <a:latin typeface="Arial" charset="0"/>
            </a:endParaRPr>
          </a:p>
        </p:txBody>
      </p:sp>
    </p:spTree>
    <p:extLst>
      <p:ext uri="{BB962C8B-B14F-4D97-AF65-F5344CB8AC3E}">
        <p14:creationId xmlns:p14="http://schemas.microsoft.com/office/powerpoint/2010/main" val="220072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1" descr="ARPA FVG aria - qualita' dell'aria - Mozilla Firefox"/>
          <p:cNvPicPr>
            <a:picLocks noChangeAspect="1"/>
          </p:cNvPicPr>
          <p:nvPr/>
        </p:nvPicPr>
        <p:blipFill>
          <a:blip r:embed="rId2">
            <a:extLst>
              <a:ext uri="{28A0092B-C50C-407E-A947-70E740481C1C}">
                <a14:useLocalDpi xmlns:a14="http://schemas.microsoft.com/office/drawing/2010/main" val="0"/>
              </a:ext>
            </a:extLst>
          </a:blip>
          <a:srcRect l="4195" t="22287" r="50162" b="48352"/>
          <a:stretch>
            <a:fillRect/>
          </a:stretch>
        </p:blipFill>
        <p:spPr bwMode="auto">
          <a:xfrm>
            <a:off x="179388" y="468313"/>
            <a:ext cx="878522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052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Group 2"/>
          <p:cNvGrpSpPr>
            <a:grpSpLocks/>
          </p:cNvGrpSpPr>
          <p:nvPr/>
        </p:nvGrpSpPr>
        <p:grpSpPr bwMode="auto">
          <a:xfrm>
            <a:off x="0" y="0"/>
            <a:ext cx="9372600" cy="7010400"/>
            <a:chOff x="0" y="0"/>
            <a:chExt cx="5904" cy="4416"/>
          </a:xfrm>
        </p:grpSpPr>
        <p:sp>
          <p:nvSpPr>
            <p:cNvPr id="134147" name="Rectangle 3"/>
            <p:cNvSpPr>
              <a:spLocks noChangeArrowheads="1"/>
            </p:cNvSpPr>
            <p:nvPr/>
          </p:nvSpPr>
          <p:spPr bwMode="auto">
            <a:xfrm>
              <a:off x="4032" y="3504"/>
              <a:ext cx="1872" cy="8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baseline="0"/>
            </a:p>
          </p:txBody>
        </p:sp>
        <p:sp>
          <p:nvSpPr>
            <p:cNvPr id="134148" name="Rectangle 4"/>
            <p:cNvSpPr>
              <a:spLocks noChangeArrowheads="1"/>
            </p:cNvSpPr>
            <p:nvPr/>
          </p:nvSpPr>
          <p:spPr bwMode="auto">
            <a:xfrm>
              <a:off x="0" y="0"/>
              <a:ext cx="4272" cy="44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baseline="0"/>
            </a:p>
          </p:txBody>
        </p:sp>
        <p:graphicFrame>
          <p:nvGraphicFramePr>
            <p:cNvPr id="134149" name="Object 5"/>
            <p:cNvGraphicFramePr>
              <a:graphicFrameLocks noChangeAspect="1"/>
            </p:cNvGraphicFramePr>
            <p:nvPr/>
          </p:nvGraphicFramePr>
          <p:xfrm>
            <a:off x="327" y="0"/>
            <a:ext cx="3696" cy="1220"/>
          </p:xfrm>
          <a:graphic>
            <a:graphicData uri="http://schemas.openxmlformats.org/presentationml/2006/ole">
              <mc:AlternateContent xmlns:mc="http://schemas.openxmlformats.org/markup-compatibility/2006">
                <mc:Choice xmlns:v="urn:schemas-microsoft-com:vml" Requires="v">
                  <p:oleObj spid="_x0000_s10246" name="Foglio di lavoro" r:id="rId3" imgW="9715805" imgH="3534156" progId="Excel.Sheet.8">
                    <p:embed/>
                  </p:oleObj>
                </mc:Choice>
                <mc:Fallback>
                  <p:oleObj name="Foglio di lavoro" r:id="rId3" imgW="9715805" imgH="353415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 y="0"/>
                          <a:ext cx="3696"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327" y="970"/>
            <a:ext cx="3696" cy="1220"/>
          </p:xfrm>
          <a:graphic>
            <a:graphicData uri="http://schemas.openxmlformats.org/presentationml/2006/ole">
              <mc:AlternateContent xmlns:mc="http://schemas.openxmlformats.org/markup-compatibility/2006">
                <mc:Choice xmlns:v="urn:schemas-microsoft-com:vml" Requires="v">
                  <p:oleObj spid="_x0000_s10247" name="Foglio di lavoro" r:id="rId5" imgW="9715805" imgH="3534156" progId="Excel.Sheet.8">
                    <p:embed/>
                  </p:oleObj>
                </mc:Choice>
                <mc:Fallback>
                  <p:oleObj name="Foglio di lavoro" r:id="rId5" imgW="9715805" imgH="353415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 y="970"/>
                          <a:ext cx="3696"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1" name="Object 7"/>
            <p:cNvGraphicFramePr>
              <a:graphicFrameLocks noChangeAspect="1"/>
            </p:cNvGraphicFramePr>
            <p:nvPr/>
          </p:nvGraphicFramePr>
          <p:xfrm>
            <a:off x="336" y="1938"/>
            <a:ext cx="3696" cy="1220"/>
          </p:xfrm>
          <a:graphic>
            <a:graphicData uri="http://schemas.openxmlformats.org/presentationml/2006/ole">
              <mc:AlternateContent xmlns:mc="http://schemas.openxmlformats.org/markup-compatibility/2006">
                <mc:Choice xmlns:v="urn:schemas-microsoft-com:vml" Requires="v">
                  <p:oleObj spid="_x0000_s10248" name="Foglio di lavoro" r:id="rId7" imgW="9715805" imgH="3534156" progId="Excel.Sheet.8">
                    <p:embed/>
                  </p:oleObj>
                </mc:Choice>
                <mc:Fallback>
                  <p:oleObj name="Foglio di lavoro" r:id="rId7" imgW="9715805" imgH="3534156"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 y="1938"/>
                          <a:ext cx="3696"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2" name="Object 8"/>
            <p:cNvGraphicFramePr>
              <a:graphicFrameLocks noChangeAspect="1"/>
            </p:cNvGraphicFramePr>
            <p:nvPr/>
          </p:nvGraphicFramePr>
          <p:xfrm>
            <a:off x="327" y="2904"/>
            <a:ext cx="3696" cy="1231"/>
          </p:xfrm>
          <a:graphic>
            <a:graphicData uri="http://schemas.openxmlformats.org/presentationml/2006/ole">
              <mc:AlternateContent xmlns:mc="http://schemas.openxmlformats.org/markup-compatibility/2006">
                <mc:Choice xmlns:v="urn:schemas-microsoft-com:vml" Requires="v">
                  <p:oleObj spid="_x0000_s10249" name="Foglio di lavoro" r:id="rId9" imgW="8753856" imgH="3543605" progId="Excel.Sheet.8">
                    <p:embed/>
                  </p:oleObj>
                </mc:Choice>
                <mc:Fallback>
                  <p:oleObj name="Foglio di lavoro" r:id="rId9" imgW="8753856" imgH="3543605"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 y="2904"/>
                          <a:ext cx="3696" cy="123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3" name="Text Box 9"/>
            <p:cNvSpPr txBox="1">
              <a:spLocks noChangeArrowheads="1"/>
            </p:cNvSpPr>
            <p:nvPr/>
          </p:nvSpPr>
          <p:spPr bwMode="auto">
            <a:xfrm>
              <a:off x="4146" y="9"/>
              <a:ext cx="11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lgn="ctr">
                <a:spcBef>
                  <a:spcPct val="50000"/>
                </a:spcBef>
                <a:buFontTx/>
                <a:buNone/>
              </a:pPr>
              <a:r>
                <a:rPr lang="it-IT" altLang="it-IT" sz="4400" b="1" baseline="0">
                  <a:solidFill>
                    <a:srgbClr val="FFFF00"/>
                  </a:solidFill>
                  <a:latin typeface="Arial" charset="0"/>
                </a:rPr>
                <a:t>CO</a:t>
              </a:r>
              <a:endParaRPr lang="it-IT" altLang="it-IT" sz="2400" baseline="0">
                <a:latin typeface="Arial" charset="0"/>
              </a:endParaRPr>
            </a:p>
          </p:txBody>
        </p:sp>
        <p:sp>
          <p:nvSpPr>
            <p:cNvPr id="134154" name="Text Box 10"/>
            <p:cNvSpPr txBox="1">
              <a:spLocks noChangeArrowheads="1"/>
            </p:cNvSpPr>
            <p:nvPr/>
          </p:nvSpPr>
          <p:spPr bwMode="auto">
            <a:xfrm>
              <a:off x="4212" y="960"/>
              <a:ext cx="11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lgn="ctr">
                <a:spcBef>
                  <a:spcPct val="50000"/>
                </a:spcBef>
                <a:buFontTx/>
                <a:buNone/>
              </a:pPr>
              <a:r>
                <a:rPr lang="it-IT" altLang="it-IT" sz="4400" b="1" baseline="0">
                  <a:solidFill>
                    <a:srgbClr val="FFFF00"/>
                  </a:solidFill>
                  <a:latin typeface="Arial" charset="0"/>
                </a:rPr>
                <a:t>NO</a:t>
              </a:r>
              <a:r>
                <a:rPr lang="it-IT" altLang="it-IT" sz="4400" b="1">
                  <a:solidFill>
                    <a:srgbClr val="FFFF00"/>
                  </a:solidFill>
                  <a:latin typeface="Arial" charset="0"/>
                </a:rPr>
                <a:t>2</a:t>
              </a:r>
              <a:endParaRPr lang="it-IT" altLang="it-IT" sz="2400" baseline="0">
                <a:latin typeface="Arial" charset="0"/>
              </a:endParaRPr>
            </a:p>
          </p:txBody>
        </p:sp>
        <p:sp>
          <p:nvSpPr>
            <p:cNvPr id="134155" name="Text Box 11"/>
            <p:cNvSpPr txBox="1">
              <a:spLocks noChangeArrowheads="1"/>
            </p:cNvSpPr>
            <p:nvPr/>
          </p:nvSpPr>
          <p:spPr bwMode="auto">
            <a:xfrm>
              <a:off x="4176" y="1989"/>
              <a:ext cx="11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lgn="ctr">
                <a:spcBef>
                  <a:spcPct val="50000"/>
                </a:spcBef>
                <a:buFontTx/>
                <a:buNone/>
              </a:pPr>
              <a:r>
                <a:rPr lang="it-IT" altLang="it-IT" sz="4400" b="1" baseline="0">
                  <a:solidFill>
                    <a:srgbClr val="FFFF00"/>
                  </a:solidFill>
                  <a:latin typeface="Arial" charset="0"/>
                </a:rPr>
                <a:t>SO</a:t>
              </a:r>
              <a:r>
                <a:rPr lang="it-IT" altLang="it-IT" sz="4400" b="1">
                  <a:solidFill>
                    <a:srgbClr val="FFFF00"/>
                  </a:solidFill>
                  <a:latin typeface="Arial" charset="0"/>
                </a:rPr>
                <a:t>2</a:t>
              </a:r>
              <a:endParaRPr lang="it-IT" altLang="it-IT" sz="2400" baseline="0">
                <a:latin typeface="Arial" charset="0"/>
              </a:endParaRPr>
            </a:p>
          </p:txBody>
        </p:sp>
        <p:sp>
          <p:nvSpPr>
            <p:cNvPr id="134156" name="Text Box 12"/>
            <p:cNvSpPr txBox="1">
              <a:spLocks noChangeArrowheads="1"/>
            </p:cNvSpPr>
            <p:nvPr/>
          </p:nvSpPr>
          <p:spPr bwMode="auto">
            <a:xfrm>
              <a:off x="4293" y="2904"/>
              <a:ext cx="115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lgn="ctr">
                <a:spcBef>
                  <a:spcPct val="50000"/>
                </a:spcBef>
                <a:buFontTx/>
                <a:buNone/>
              </a:pPr>
              <a:r>
                <a:rPr lang="it-IT" altLang="it-IT" sz="4400" b="1" baseline="0">
                  <a:solidFill>
                    <a:srgbClr val="FFFF00"/>
                  </a:solidFill>
                  <a:latin typeface="Arial" charset="0"/>
                </a:rPr>
                <a:t>PM</a:t>
              </a:r>
              <a:r>
                <a:rPr lang="it-IT" altLang="it-IT" sz="4400" b="1">
                  <a:solidFill>
                    <a:srgbClr val="FFFF00"/>
                  </a:solidFill>
                  <a:latin typeface="Arial" charset="0"/>
                </a:rPr>
                <a:t>10</a:t>
              </a:r>
              <a:endParaRPr lang="it-IT" altLang="it-IT" sz="2400" baseline="0">
                <a:latin typeface="Arial" charset="0"/>
              </a:endParaRPr>
            </a:p>
          </p:txBody>
        </p:sp>
        <p:sp>
          <p:nvSpPr>
            <p:cNvPr id="134157" name="Text Box 13"/>
            <p:cNvSpPr txBox="1">
              <a:spLocks noChangeArrowheads="1"/>
            </p:cNvSpPr>
            <p:nvPr/>
          </p:nvSpPr>
          <p:spPr bwMode="auto">
            <a:xfrm rot="-5387920">
              <a:off x="-56" y="386"/>
              <a:ext cx="687"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baseline="0"/>
                <a:t>mg m</a:t>
              </a:r>
              <a:r>
                <a:rPr lang="it-IT" altLang="it-IT" sz="2400" b="1" baseline="30000"/>
                <a:t>-3</a:t>
              </a:r>
              <a:endParaRPr lang="it-IT" altLang="it-IT" sz="2400" baseline="0"/>
            </a:p>
          </p:txBody>
        </p:sp>
        <p:sp>
          <p:nvSpPr>
            <p:cNvPr id="134158" name="Text Box 14"/>
            <p:cNvSpPr txBox="1">
              <a:spLocks noChangeArrowheads="1"/>
            </p:cNvSpPr>
            <p:nvPr/>
          </p:nvSpPr>
          <p:spPr bwMode="auto">
            <a:xfrm rot="-5387920">
              <a:off x="-31" y="1309"/>
              <a:ext cx="638"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baseline="0"/>
                <a:t>µg m</a:t>
              </a:r>
              <a:r>
                <a:rPr lang="it-IT" altLang="it-IT" sz="2400" b="1" baseline="30000"/>
                <a:t>-3</a:t>
              </a:r>
              <a:endParaRPr lang="it-IT" altLang="it-IT" sz="2400" baseline="0"/>
            </a:p>
          </p:txBody>
        </p:sp>
        <p:sp>
          <p:nvSpPr>
            <p:cNvPr id="134159" name="Text Box 15"/>
            <p:cNvSpPr txBox="1">
              <a:spLocks noChangeArrowheads="1"/>
            </p:cNvSpPr>
            <p:nvPr/>
          </p:nvSpPr>
          <p:spPr bwMode="auto">
            <a:xfrm rot="-5387920">
              <a:off x="-31" y="2299"/>
              <a:ext cx="638"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baseline="0"/>
                <a:t>µg m</a:t>
              </a:r>
              <a:r>
                <a:rPr lang="it-IT" altLang="it-IT" sz="2400" b="1" baseline="30000"/>
                <a:t>-3</a:t>
              </a:r>
              <a:endParaRPr lang="it-IT" altLang="it-IT" sz="2400" baseline="0"/>
            </a:p>
          </p:txBody>
        </p:sp>
        <p:sp>
          <p:nvSpPr>
            <p:cNvPr id="134160" name="Text Box 16"/>
            <p:cNvSpPr txBox="1">
              <a:spLocks noChangeArrowheads="1"/>
            </p:cNvSpPr>
            <p:nvPr/>
          </p:nvSpPr>
          <p:spPr bwMode="auto">
            <a:xfrm rot="-5387920">
              <a:off x="-40" y="3271"/>
              <a:ext cx="638" cy="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baseline="0"/>
                <a:t>µg m</a:t>
              </a:r>
              <a:r>
                <a:rPr lang="it-IT" altLang="it-IT" sz="2400" b="1" baseline="30000"/>
                <a:t>-3</a:t>
              </a:r>
              <a:endParaRPr lang="it-IT" altLang="it-IT" sz="2400" baseline="0"/>
            </a:p>
          </p:txBody>
        </p:sp>
        <p:sp>
          <p:nvSpPr>
            <p:cNvPr id="134161" name="Text Box 17"/>
            <p:cNvSpPr txBox="1">
              <a:spLocks noChangeArrowheads="1"/>
            </p:cNvSpPr>
            <p:nvPr/>
          </p:nvSpPr>
          <p:spPr bwMode="auto">
            <a:xfrm rot="-18845">
              <a:off x="1337" y="4011"/>
              <a:ext cx="182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baseline="0"/>
                <a:t>giorno di esposizione</a:t>
              </a:r>
              <a:endParaRPr lang="it-IT" altLang="it-IT" sz="2400" baseline="0"/>
            </a:p>
          </p:txBody>
        </p:sp>
        <p:grpSp>
          <p:nvGrpSpPr>
            <p:cNvPr id="134162" name="Group 18"/>
            <p:cNvGrpSpPr>
              <a:grpSpLocks/>
            </p:cNvGrpSpPr>
            <p:nvPr/>
          </p:nvGrpSpPr>
          <p:grpSpPr bwMode="auto">
            <a:xfrm>
              <a:off x="4115" y="3954"/>
              <a:ext cx="1429" cy="288"/>
              <a:chOff x="432" y="2160"/>
              <a:chExt cx="1429" cy="288"/>
            </a:xfrm>
          </p:grpSpPr>
          <p:sp>
            <p:nvSpPr>
              <p:cNvPr id="134163" name="Rectangle 19"/>
              <p:cNvSpPr>
                <a:spLocks noChangeArrowheads="1"/>
              </p:cNvSpPr>
              <p:nvPr/>
            </p:nvSpPr>
            <p:spPr bwMode="auto">
              <a:xfrm>
                <a:off x="432" y="2160"/>
                <a:ext cx="144" cy="28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baseline="0"/>
              </a:p>
            </p:txBody>
          </p:sp>
          <p:sp>
            <p:nvSpPr>
              <p:cNvPr id="134164" name="Text Box 20"/>
              <p:cNvSpPr txBox="1">
                <a:spLocks noChangeArrowheads="1"/>
              </p:cNvSpPr>
              <p:nvPr/>
            </p:nvSpPr>
            <p:spPr bwMode="auto">
              <a:xfrm>
                <a:off x="624" y="2191"/>
                <a:ext cx="123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000" baseline="0"/>
                  <a:t>media giornaliera</a:t>
                </a:r>
                <a:endParaRPr lang="it-IT" altLang="it-IT" sz="2400" baseline="0"/>
              </a:p>
            </p:txBody>
          </p:sp>
        </p:grpSp>
        <p:grpSp>
          <p:nvGrpSpPr>
            <p:cNvPr id="134165" name="Group 21"/>
            <p:cNvGrpSpPr>
              <a:grpSpLocks/>
            </p:cNvGrpSpPr>
            <p:nvPr/>
          </p:nvGrpSpPr>
          <p:grpSpPr bwMode="auto">
            <a:xfrm>
              <a:off x="4118" y="3600"/>
              <a:ext cx="1597" cy="288"/>
              <a:chOff x="2928" y="2160"/>
              <a:chExt cx="1597" cy="288"/>
            </a:xfrm>
          </p:grpSpPr>
          <p:sp>
            <p:nvSpPr>
              <p:cNvPr id="134166" name="Rectangle 22"/>
              <p:cNvSpPr>
                <a:spLocks noChangeArrowheads="1"/>
              </p:cNvSpPr>
              <p:nvPr/>
            </p:nvSpPr>
            <p:spPr bwMode="auto">
              <a:xfrm>
                <a:off x="2928" y="2160"/>
                <a:ext cx="144" cy="288"/>
              </a:xfrm>
              <a:prstGeom prst="rect">
                <a:avLst/>
              </a:prstGeom>
              <a:solidFill>
                <a:schemeClr val="tx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baseline="0"/>
              </a:p>
            </p:txBody>
          </p:sp>
          <p:sp>
            <p:nvSpPr>
              <p:cNvPr id="134167" name="Text Box 23"/>
              <p:cNvSpPr txBox="1">
                <a:spLocks noChangeArrowheads="1"/>
              </p:cNvSpPr>
              <p:nvPr/>
            </p:nvSpPr>
            <p:spPr bwMode="auto">
              <a:xfrm>
                <a:off x="3120" y="2191"/>
                <a:ext cx="14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000" baseline="0"/>
                  <a:t>massima giornaliera</a:t>
                </a:r>
                <a:endParaRPr lang="it-IT" altLang="it-IT" sz="2400" baseline="0"/>
              </a:p>
            </p:txBody>
          </p:sp>
        </p:grpSp>
      </p:grpSp>
    </p:spTree>
    <p:extLst>
      <p:ext uri="{BB962C8B-B14F-4D97-AF65-F5344CB8AC3E}">
        <p14:creationId xmlns:p14="http://schemas.microsoft.com/office/powerpoint/2010/main" val="2597545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70" name="Gruppo 4"/>
          <p:cNvGrpSpPr>
            <a:grpSpLocks/>
          </p:cNvGrpSpPr>
          <p:nvPr/>
        </p:nvGrpSpPr>
        <p:grpSpPr bwMode="auto">
          <a:xfrm>
            <a:off x="1008063" y="225425"/>
            <a:ext cx="7127875" cy="6640513"/>
            <a:chOff x="770068" y="188640"/>
            <a:chExt cx="7127982" cy="6639010"/>
          </a:xfrm>
        </p:grpSpPr>
        <p:pic>
          <p:nvPicPr>
            <p:cNvPr id="135171" name="Immagine 2" descr="Ritaglio schermata"/>
            <p:cNvPicPr>
              <a:picLocks noChangeAspect="1"/>
            </p:cNvPicPr>
            <p:nvPr/>
          </p:nvPicPr>
          <p:blipFill>
            <a:blip r:embed="rId2">
              <a:extLst>
                <a:ext uri="{28A0092B-C50C-407E-A947-70E740481C1C}">
                  <a14:useLocalDpi xmlns:a14="http://schemas.microsoft.com/office/drawing/2010/main" val="0"/>
                </a:ext>
              </a:extLst>
            </a:blip>
            <a:srcRect r="807"/>
            <a:stretch>
              <a:fillRect/>
            </a:stretch>
          </p:blipFill>
          <p:spPr bwMode="auto">
            <a:xfrm>
              <a:off x="770068" y="188640"/>
              <a:ext cx="7127982" cy="471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Immagine 3" descr="Ritaglio schermat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068" y="3487528"/>
              <a:ext cx="7127981" cy="334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5453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asellaDiTesto 2"/>
          <p:cNvSpPr txBox="1">
            <a:spLocks noChangeArrowheads="1"/>
          </p:cNvSpPr>
          <p:nvPr/>
        </p:nvSpPr>
        <p:spPr bwMode="auto">
          <a:xfrm>
            <a:off x="539750" y="620713"/>
            <a:ext cx="79930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a:solidFill>
                  <a:srgbClr val="FFFFFF"/>
                </a:solidFill>
                <a:latin typeface="Arial" charset="0"/>
              </a:rPr>
              <a:t>Per due inquinanti, </a:t>
            </a:r>
            <a:r>
              <a:rPr lang="it-IT" altLang="it-IT" sz="2400" b="1">
                <a:solidFill>
                  <a:srgbClr val="FFFFFF"/>
                </a:solidFill>
                <a:latin typeface="Arial" charset="0"/>
              </a:rPr>
              <a:t>ozono e monossido di carbonio</a:t>
            </a:r>
            <a:r>
              <a:rPr lang="it-IT" altLang="it-IT" sz="2400">
                <a:solidFill>
                  <a:srgbClr val="FFFFFF"/>
                </a:solidFill>
                <a:latin typeface="Arial" charset="0"/>
              </a:rPr>
              <a:t>, si applica la «</a:t>
            </a:r>
            <a:r>
              <a:rPr lang="it-IT" altLang="it-IT" sz="2400">
                <a:solidFill>
                  <a:srgbClr val="FF0000"/>
                </a:solidFill>
                <a:latin typeface="Arial" charset="0"/>
              </a:rPr>
              <a:t>media mobile aritmetica</a:t>
            </a:r>
            <a:r>
              <a:rPr lang="it-IT" altLang="it-IT" sz="2400">
                <a:solidFill>
                  <a:srgbClr val="FFFFFF"/>
                </a:solidFill>
                <a:latin typeface="Arial" charset="0"/>
              </a:rPr>
              <a:t>», che può anche essere vista come una «trend-line» curvilinea per variabili molto fluttuanti. </a:t>
            </a:r>
          </a:p>
          <a:p>
            <a:pPr>
              <a:spcBef>
                <a:spcPct val="0"/>
              </a:spcBef>
              <a:buFontTx/>
              <a:buNone/>
            </a:pPr>
            <a:r>
              <a:rPr lang="it-IT" altLang="it-IT" sz="2400">
                <a:solidFill>
                  <a:srgbClr val="FFFFFF"/>
                </a:solidFill>
                <a:latin typeface="Arial" charset="0"/>
              </a:rPr>
              <a:t>Nelle medie mobili vengono presi i dati di un determinato periodo e ne viene calcolata la media sommandoli fra loro e dividendo per il numero totale di valori, assegnando la stessa importanza ad ogni singolo dato. </a:t>
            </a:r>
          </a:p>
          <a:p>
            <a:pPr>
              <a:spcBef>
                <a:spcPct val="0"/>
              </a:spcBef>
              <a:buFontTx/>
              <a:buNone/>
            </a:pPr>
            <a:r>
              <a:rPr lang="it-IT" altLang="it-IT" sz="2400">
                <a:solidFill>
                  <a:srgbClr val="FFFFFF"/>
                </a:solidFill>
                <a:latin typeface="Arial" charset="0"/>
              </a:rPr>
              <a:t>Ogni ora l’intervallo viene trascinato avanti, e la media vie ricalcolata per l’intero periodo. </a:t>
            </a:r>
          </a:p>
          <a:p>
            <a:pPr>
              <a:spcBef>
                <a:spcPct val="0"/>
              </a:spcBef>
              <a:buFontTx/>
              <a:buNone/>
            </a:pPr>
            <a:r>
              <a:rPr lang="it-IT" altLang="it-IT" sz="2400">
                <a:solidFill>
                  <a:srgbClr val="FFFFFF"/>
                </a:solidFill>
                <a:latin typeface="Arial" charset="0"/>
              </a:rPr>
              <a:t>Ogni media così calcolata viene riferita al giorno a cui appartiene la serie più numerosa di dati. </a:t>
            </a:r>
          </a:p>
        </p:txBody>
      </p:sp>
    </p:spTree>
    <p:extLst>
      <p:ext uri="{BB962C8B-B14F-4D97-AF65-F5344CB8AC3E}">
        <p14:creationId xmlns:p14="http://schemas.microsoft.com/office/powerpoint/2010/main" val="1931702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44">
            <a:alpha val="0"/>
          </a:srgbClr>
        </a:solidFill>
        <a:effectLst/>
      </p:bgPr>
    </p:bg>
    <p:spTree>
      <p:nvGrpSpPr>
        <p:cNvPr id="1" name=""/>
        <p:cNvGrpSpPr/>
        <p:nvPr/>
      </p:nvGrpSpPr>
      <p:grpSpPr>
        <a:xfrm>
          <a:off x="0" y="0"/>
          <a:ext cx="0" cy="0"/>
          <a:chOff x="0" y="0"/>
          <a:chExt cx="0" cy="0"/>
        </a:xfrm>
      </p:grpSpPr>
      <p:grpSp>
        <p:nvGrpSpPr>
          <p:cNvPr id="128002" name="Group 33"/>
          <p:cNvGrpSpPr>
            <a:grpSpLocks/>
          </p:cNvGrpSpPr>
          <p:nvPr/>
        </p:nvGrpSpPr>
        <p:grpSpPr bwMode="auto">
          <a:xfrm>
            <a:off x="457200" y="-38100"/>
            <a:ext cx="8296275" cy="6591300"/>
            <a:chOff x="288" y="-24"/>
            <a:chExt cx="5226" cy="4152"/>
          </a:xfrm>
        </p:grpSpPr>
        <p:sp>
          <p:nvSpPr>
            <p:cNvPr id="128003" name="AutoShape 2"/>
            <p:cNvSpPr>
              <a:spLocks noChangeArrowheads="1"/>
            </p:cNvSpPr>
            <p:nvPr/>
          </p:nvSpPr>
          <p:spPr bwMode="auto">
            <a:xfrm>
              <a:off x="363" y="192"/>
              <a:ext cx="192" cy="240"/>
            </a:xfrm>
            <a:prstGeom prst="downArrow">
              <a:avLst>
                <a:gd name="adj1" fmla="val 50000"/>
                <a:gd name="adj2" fmla="val 312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grpSp>
          <p:nvGrpSpPr>
            <p:cNvPr id="128004" name="Group 3"/>
            <p:cNvGrpSpPr>
              <a:grpSpLocks/>
            </p:cNvGrpSpPr>
            <p:nvPr/>
          </p:nvGrpSpPr>
          <p:grpSpPr bwMode="auto">
            <a:xfrm>
              <a:off x="624" y="191"/>
              <a:ext cx="4708" cy="241"/>
              <a:chOff x="624" y="104"/>
              <a:chExt cx="4708" cy="241"/>
            </a:xfrm>
          </p:grpSpPr>
          <p:sp>
            <p:nvSpPr>
              <p:cNvPr id="128005" name="AutoShape 4"/>
              <p:cNvSpPr>
                <a:spLocks noChangeArrowheads="1"/>
              </p:cNvSpPr>
              <p:nvPr/>
            </p:nvSpPr>
            <p:spPr bwMode="auto">
              <a:xfrm>
                <a:off x="624" y="105"/>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06" name="AutoShape 5"/>
              <p:cNvSpPr>
                <a:spLocks noChangeArrowheads="1"/>
              </p:cNvSpPr>
              <p:nvPr/>
            </p:nvSpPr>
            <p:spPr bwMode="auto">
              <a:xfrm>
                <a:off x="100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07" name="AutoShape 6"/>
              <p:cNvSpPr>
                <a:spLocks noChangeArrowheads="1"/>
              </p:cNvSpPr>
              <p:nvPr/>
            </p:nvSpPr>
            <p:spPr bwMode="auto">
              <a:xfrm>
                <a:off x="81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08" name="AutoShape 7"/>
              <p:cNvSpPr>
                <a:spLocks noChangeArrowheads="1"/>
              </p:cNvSpPr>
              <p:nvPr/>
            </p:nvSpPr>
            <p:spPr bwMode="auto">
              <a:xfrm>
                <a:off x="23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09" name="AutoShape 8"/>
              <p:cNvSpPr>
                <a:spLocks noChangeArrowheads="1"/>
              </p:cNvSpPr>
              <p:nvPr/>
            </p:nvSpPr>
            <p:spPr bwMode="auto">
              <a:xfrm>
                <a:off x="159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0" name="AutoShape 9"/>
              <p:cNvSpPr>
                <a:spLocks noChangeArrowheads="1"/>
              </p:cNvSpPr>
              <p:nvPr/>
            </p:nvSpPr>
            <p:spPr bwMode="auto">
              <a:xfrm>
                <a:off x="25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1" name="AutoShape 10"/>
              <p:cNvSpPr>
                <a:spLocks noChangeArrowheads="1"/>
              </p:cNvSpPr>
              <p:nvPr/>
            </p:nvSpPr>
            <p:spPr bwMode="auto">
              <a:xfrm>
                <a:off x="120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2" name="AutoShape 11"/>
              <p:cNvSpPr>
                <a:spLocks noChangeArrowheads="1"/>
              </p:cNvSpPr>
              <p:nvPr/>
            </p:nvSpPr>
            <p:spPr bwMode="auto">
              <a:xfrm>
                <a:off x="139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3" name="AutoShape 12"/>
              <p:cNvSpPr>
                <a:spLocks noChangeArrowheads="1"/>
              </p:cNvSpPr>
              <p:nvPr/>
            </p:nvSpPr>
            <p:spPr bwMode="auto">
              <a:xfrm>
                <a:off x="178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4" name="AutoShape 13"/>
              <p:cNvSpPr>
                <a:spLocks noChangeArrowheads="1"/>
              </p:cNvSpPr>
              <p:nvPr/>
            </p:nvSpPr>
            <p:spPr bwMode="auto">
              <a:xfrm>
                <a:off x="198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5" name="AutoShape 14"/>
              <p:cNvSpPr>
                <a:spLocks noChangeArrowheads="1"/>
              </p:cNvSpPr>
              <p:nvPr/>
            </p:nvSpPr>
            <p:spPr bwMode="auto">
              <a:xfrm>
                <a:off x="21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6" name="AutoShape 15"/>
              <p:cNvSpPr>
                <a:spLocks noChangeArrowheads="1"/>
              </p:cNvSpPr>
              <p:nvPr/>
            </p:nvSpPr>
            <p:spPr bwMode="auto">
              <a:xfrm>
                <a:off x="27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7" name="AutoShape 16"/>
              <p:cNvSpPr>
                <a:spLocks noChangeArrowheads="1"/>
              </p:cNvSpPr>
              <p:nvPr/>
            </p:nvSpPr>
            <p:spPr bwMode="auto">
              <a:xfrm>
                <a:off x="514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8" name="AutoShape 17"/>
              <p:cNvSpPr>
                <a:spLocks noChangeArrowheads="1"/>
              </p:cNvSpPr>
              <p:nvPr/>
            </p:nvSpPr>
            <p:spPr bwMode="auto">
              <a:xfrm>
                <a:off x="29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19" name="AutoShape 18"/>
              <p:cNvSpPr>
                <a:spLocks noChangeArrowheads="1"/>
              </p:cNvSpPr>
              <p:nvPr/>
            </p:nvSpPr>
            <p:spPr bwMode="auto">
              <a:xfrm>
                <a:off x="31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0" name="AutoShape 19"/>
              <p:cNvSpPr>
                <a:spLocks noChangeArrowheads="1"/>
              </p:cNvSpPr>
              <p:nvPr/>
            </p:nvSpPr>
            <p:spPr bwMode="auto">
              <a:xfrm>
                <a:off x="337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1" name="AutoShape 20"/>
              <p:cNvSpPr>
                <a:spLocks noChangeArrowheads="1"/>
              </p:cNvSpPr>
              <p:nvPr/>
            </p:nvSpPr>
            <p:spPr bwMode="auto">
              <a:xfrm>
                <a:off x="356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2" name="AutoShape 21"/>
              <p:cNvSpPr>
                <a:spLocks noChangeArrowheads="1"/>
              </p:cNvSpPr>
              <p:nvPr/>
            </p:nvSpPr>
            <p:spPr bwMode="auto">
              <a:xfrm>
                <a:off x="376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3" name="AutoShape 22"/>
              <p:cNvSpPr>
                <a:spLocks noChangeArrowheads="1"/>
              </p:cNvSpPr>
              <p:nvPr/>
            </p:nvSpPr>
            <p:spPr bwMode="auto">
              <a:xfrm>
                <a:off x="396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4" name="AutoShape 23"/>
              <p:cNvSpPr>
                <a:spLocks noChangeArrowheads="1"/>
              </p:cNvSpPr>
              <p:nvPr/>
            </p:nvSpPr>
            <p:spPr bwMode="auto">
              <a:xfrm>
                <a:off x="415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5" name="AutoShape 24"/>
              <p:cNvSpPr>
                <a:spLocks noChangeArrowheads="1"/>
              </p:cNvSpPr>
              <p:nvPr/>
            </p:nvSpPr>
            <p:spPr bwMode="auto">
              <a:xfrm>
                <a:off x="43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6" name="AutoShape 25"/>
              <p:cNvSpPr>
                <a:spLocks noChangeArrowheads="1"/>
              </p:cNvSpPr>
              <p:nvPr/>
            </p:nvSpPr>
            <p:spPr bwMode="auto">
              <a:xfrm>
                <a:off x="45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7" name="AutoShape 26"/>
              <p:cNvSpPr>
                <a:spLocks noChangeArrowheads="1"/>
              </p:cNvSpPr>
              <p:nvPr/>
            </p:nvSpPr>
            <p:spPr bwMode="auto">
              <a:xfrm>
                <a:off x="474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28" name="AutoShape 27"/>
              <p:cNvSpPr>
                <a:spLocks noChangeArrowheads="1"/>
              </p:cNvSpPr>
              <p:nvPr/>
            </p:nvSpPr>
            <p:spPr bwMode="auto">
              <a:xfrm>
                <a:off x="494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grpSp>
        <p:graphicFrame>
          <p:nvGraphicFramePr>
            <p:cNvPr id="128029" name="Object 28"/>
            <p:cNvGraphicFramePr>
              <a:graphicFrameLocks noChangeAspect="1"/>
            </p:cNvGraphicFramePr>
            <p:nvPr/>
          </p:nvGraphicFramePr>
          <p:xfrm>
            <a:off x="336" y="480"/>
            <a:ext cx="5029" cy="3577"/>
          </p:xfrm>
          <a:graphic>
            <a:graphicData uri="http://schemas.openxmlformats.org/presentationml/2006/ole">
              <mc:AlternateContent xmlns:mc="http://schemas.openxmlformats.org/markup-compatibility/2006">
                <mc:Choice xmlns:v="urn:schemas-microsoft-com:vml" Requires="v">
                  <p:oleObj spid="_x0000_s1028" name="Foglio di lavoro" r:id="rId3" imgW="7982407" imgH="5677205" progId="Excel.Sheet.8">
                    <p:embed/>
                  </p:oleObj>
                </mc:Choice>
                <mc:Fallback>
                  <p:oleObj name="Foglio di lavoro" r:id="rId3" imgW="7982407" imgH="5677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0"/>
                          <a:ext cx="5029" cy="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30" name="Rectangle 29"/>
            <p:cNvSpPr>
              <a:spLocks noChangeArrowheads="1"/>
            </p:cNvSpPr>
            <p:nvPr/>
          </p:nvSpPr>
          <p:spPr bwMode="auto">
            <a:xfrm>
              <a:off x="810" y="0"/>
              <a:ext cx="4704" cy="41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FFFFFF"/>
                </a:solidFill>
              </a:endParaRPr>
            </a:p>
          </p:txBody>
        </p:sp>
        <p:sp>
          <p:nvSpPr>
            <p:cNvPr id="128031" name="Text Box 30"/>
            <p:cNvSpPr txBox="1">
              <a:spLocks noChangeArrowheads="1"/>
            </p:cNvSpPr>
            <p:nvPr/>
          </p:nvSpPr>
          <p:spPr bwMode="auto">
            <a:xfrm>
              <a:off x="288" y="-24"/>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FFFFFF"/>
                  </a:solidFill>
                </a:rPr>
                <a:t>ore</a:t>
              </a:r>
              <a:endParaRPr lang="it-IT" altLang="it-IT" sz="2000">
                <a:solidFill>
                  <a:srgbClr val="FFFFFF"/>
                </a:solidFill>
              </a:endParaRPr>
            </a:p>
          </p:txBody>
        </p:sp>
        <p:sp>
          <p:nvSpPr>
            <p:cNvPr id="128032" name="Text Box 31"/>
            <p:cNvSpPr txBox="1">
              <a:spLocks noChangeArrowheads="1"/>
            </p:cNvSpPr>
            <p:nvPr/>
          </p:nvSpPr>
          <p:spPr bwMode="auto">
            <a:xfrm>
              <a:off x="519" y="-21"/>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FFFFFF"/>
                  </a:solidFill>
                </a:rPr>
                <a:t>mg m</a:t>
              </a:r>
              <a:r>
                <a:rPr lang="it-IT" altLang="it-IT" sz="1800" baseline="30000">
                  <a:solidFill>
                    <a:srgbClr val="FFFFFF"/>
                  </a:solidFill>
                </a:rPr>
                <a:t>-3</a:t>
              </a:r>
              <a:endParaRPr lang="it-IT" altLang="it-IT" sz="2000">
                <a:solidFill>
                  <a:srgbClr val="FFFFFF"/>
                </a:solidFill>
              </a:endParaRPr>
            </a:p>
          </p:txBody>
        </p:sp>
      </p:grpSp>
    </p:spTree>
    <p:extLst>
      <p:ext uri="{BB962C8B-B14F-4D97-AF65-F5344CB8AC3E}">
        <p14:creationId xmlns:p14="http://schemas.microsoft.com/office/powerpoint/2010/main" val="1740360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44">
            <a:alpha val="0"/>
          </a:srgbClr>
        </a:solidFill>
        <a:effectLst/>
      </p:bgPr>
    </p:bg>
    <p:spTree>
      <p:nvGrpSpPr>
        <p:cNvPr id="1" name=""/>
        <p:cNvGrpSpPr/>
        <p:nvPr/>
      </p:nvGrpSpPr>
      <p:grpSpPr>
        <a:xfrm>
          <a:off x="0" y="0"/>
          <a:ext cx="0" cy="0"/>
          <a:chOff x="0" y="0"/>
          <a:chExt cx="0" cy="0"/>
        </a:xfrm>
      </p:grpSpPr>
      <p:sp>
        <p:nvSpPr>
          <p:cNvPr id="129026" name="AutoShape 17"/>
          <p:cNvSpPr>
            <a:spLocks noChangeArrowheads="1"/>
          </p:cNvSpPr>
          <p:nvPr/>
        </p:nvSpPr>
        <p:spPr bwMode="auto">
          <a:xfrm>
            <a:off x="576263" y="304800"/>
            <a:ext cx="304800" cy="381000"/>
          </a:xfrm>
          <a:prstGeom prst="downArrow">
            <a:avLst>
              <a:gd name="adj1" fmla="val 50000"/>
              <a:gd name="adj2" fmla="val 312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nvGrpSpPr>
          <p:cNvPr id="129027" name="Group 47"/>
          <p:cNvGrpSpPr>
            <a:grpSpLocks/>
          </p:cNvGrpSpPr>
          <p:nvPr/>
        </p:nvGrpSpPr>
        <p:grpSpPr bwMode="auto">
          <a:xfrm>
            <a:off x="990600" y="303213"/>
            <a:ext cx="7473950" cy="382587"/>
            <a:chOff x="624" y="104"/>
            <a:chExt cx="4708" cy="241"/>
          </a:xfrm>
        </p:grpSpPr>
        <p:sp>
          <p:nvSpPr>
            <p:cNvPr id="129028" name="AutoShape 18"/>
            <p:cNvSpPr>
              <a:spLocks noChangeArrowheads="1"/>
            </p:cNvSpPr>
            <p:nvPr/>
          </p:nvSpPr>
          <p:spPr bwMode="auto">
            <a:xfrm>
              <a:off x="624" y="105"/>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29" name="AutoShape 22"/>
            <p:cNvSpPr>
              <a:spLocks noChangeArrowheads="1"/>
            </p:cNvSpPr>
            <p:nvPr/>
          </p:nvSpPr>
          <p:spPr bwMode="auto">
            <a:xfrm>
              <a:off x="100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0" name="AutoShape 23"/>
            <p:cNvSpPr>
              <a:spLocks noChangeArrowheads="1"/>
            </p:cNvSpPr>
            <p:nvPr/>
          </p:nvSpPr>
          <p:spPr bwMode="auto">
            <a:xfrm>
              <a:off x="81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1" name="AutoShape 24"/>
            <p:cNvSpPr>
              <a:spLocks noChangeArrowheads="1"/>
            </p:cNvSpPr>
            <p:nvPr/>
          </p:nvSpPr>
          <p:spPr bwMode="auto">
            <a:xfrm>
              <a:off x="23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2" name="AutoShape 25"/>
            <p:cNvSpPr>
              <a:spLocks noChangeArrowheads="1"/>
            </p:cNvSpPr>
            <p:nvPr/>
          </p:nvSpPr>
          <p:spPr bwMode="auto">
            <a:xfrm>
              <a:off x="159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3" name="AutoShape 28"/>
            <p:cNvSpPr>
              <a:spLocks noChangeArrowheads="1"/>
            </p:cNvSpPr>
            <p:nvPr/>
          </p:nvSpPr>
          <p:spPr bwMode="auto">
            <a:xfrm>
              <a:off x="25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4" name="AutoShape 29"/>
            <p:cNvSpPr>
              <a:spLocks noChangeArrowheads="1"/>
            </p:cNvSpPr>
            <p:nvPr/>
          </p:nvSpPr>
          <p:spPr bwMode="auto">
            <a:xfrm>
              <a:off x="120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5" name="AutoShape 30"/>
            <p:cNvSpPr>
              <a:spLocks noChangeArrowheads="1"/>
            </p:cNvSpPr>
            <p:nvPr/>
          </p:nvSpPr>
          <p:spPr bwMode="auto">
            <a:xfrm>
              <a:off x="139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6" name="AutoShape 31"/>
            <p:cNvSpPr>
              <a:spLocks noChangeArrowheads="1"/>
            </p:cNvSpPr>
            <p:nvPr/>
          </p:nvSpPr>
          <p:spPr bwMode="auto">
            <a:xfrm>
              <a:off x="178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7" name="AutoShape 32"/>
            <p:cNvSpPr>
              <a:spLocks noChangeArrowheads="1"/>
            </p:cNvSpPr>
            <p:nvPr/>
          </p:nvSpPr>
          <p:spPr bwMode="auto">
            <a:xfrm>
              <a:off x="198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8" name="AutoShape 33"/>
            <p:cNvSpPr>
              <a:spLocks noChangeArrowheads="1"/>
            </p:cNvSpPr>
            <p:nvPr/>
          </p:nvSpPr>
          <p:spPr bwMode="auto">
            <a:xfrm>
              <a:off x="21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39" name="AutoShape 34"/>
            <p:cNvSpPr>
              <a:spLocks noChangeArrowheads="1"/>
            </p:cNvSpPr>
            <p:nvPr/>
          </p:nvSpPr>
          <p:spPr bwMode="auto">
            <a:xfrm>
              <a:off x="27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0" name="AutoShape 35"/>
            <p:cNvSpPr>
              <a:spLocks noChangeArrowheads="1"/>
            </p:cNvSpPr>
            <p:nvPr/>
          </p:nvSpPr>
          <p:spPr bwMode="auto">
            <a:xfrm>
              <a:off x="514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1" name="AutoShape 36"/>
            <p:cNvSpPr>
              <a:spLocks noChangeArrowheads="1"/>
            </p:cNvSpPr>
            <p:nvPr/>
          </p:nvSpPr>
          <p:spPr bwMode="auto">
            <a:xfrm>
              <a:off x="29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2" name="AutoShape 37"/>
            <p:cNvSpPr>
              <a:spLocks noChangeArrowheads="1"/>
            </p:cNvSpPr>
            <p:nvPr/>
          </p:nvSpPr>
          <p:spPr bwMode="auto">
            <a:xfrm>
              <a:off x="31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3" name="AutoShape 38"/>
            <p:cNvSpPr>
              <a:spLocks noChangeArrowheads="1"/>
            </p:cNvSpPr>
            <p:nvPr/>
          </p:nvSpPr>
          <p:spPr bwMode="auto">
            <a:xfrm>
              <a:off x="337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4" name="AutoShape 39"/>
            <p:cNvSpPr>
              <a:spLocks noChangeArrowheads="1"/>
            </p:cNvSpPr>
            <p:nvPr/>
          </p:nvSpPr>
          <p:spPr bwMode="auto">
            <a:xfrm>
              <a:off x="356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5" name="AutoShape 40"/>
            <p:cNvSpPr>
              <a:spLocks noChangeArrowheads="1"/>
            </p:cNvSpPr>
            <p:nvPr/>
          </p:nvSpPr>
          <p:spPr bwMode="auto">
            <a:xfrm>
              <a:off x="376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6" name="AutoShape 41"/>
            <p:cNvSpPr>
              <a:spLocks noChangeArrowheads="1"/>
            </p:cNvSpPr>
            <p:nvPr/>
          </p:nvSpPr>
          <p:spPr bwMode="auto">
            <a:xfrm>
              <a:off x="396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7" name="AutoShape 42"/>
            <p:cNvSpPr>
              <a:spLocks noChangeArrowheads="1"/>
            </p:cNvSpPr>
            <p:nvPr/>
          </p:nvSpPr>
          <p:spPr bwMode="auto">
            <a:xfrm>
              <a:off x="415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8" name="AutoShape 43"/>
            <p:cNvSpPr>
              <a:spLocks noChangeArrowheads="1"/>
            </p:cNvSpPr>
            <p:nvPr/>
          </p:nvSpPr>
          <p:spPr bwMode="auto">
            <a:xfrm>
              <a:off x="43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49" name="AutoShape 44"/>
            <p:cNvSpPr>
              <a:spLocks noChangeArrowheads="1"/>
            </p:cNvSpPr>
            <p:nvPr/>
          </p:nvSpPr>
          <p:spPr bwMode="auto">
            <a:xfrm>
              <a:off x="45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50" name="AutoShape 45"/>
            <p:cNvSpPr>
              <a:spLocks noChangeArrowheads="1"/>
            </p:cNvSpPr>
            <p:nvPr/>
          </p:nvSpPr>
          <p:spPr bwMode="auto">
            <a:xfrm>
              <a:off x="474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29051" name="AutoShape 46"/>
            <p:cNvSpPr>
              <a:spLocks noChangeArrowheads="1"/>
            </p:cNvSpPr>
            <p:nvPr/>
          </p:nvSpPr>
          <p:spPr bwMode="auto">
            <a:xfrm>
              <a:off x="494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graphicFrame>
        <p:nvGraphicFramePr>
          <p:cNvPr id="129052" name="Object 21"/>
          <p:cNvGraphicFramePr>
            <a:graphicFrameLocks noChangeAspect="1"/>
          </p:cNvGraphicFramePr>
          <p:nvPr/>
        </p:nvGraphicFramePr>
        <p:xfrm>
          <a:off x="533400" y="762000"/>
          <a:ext cx="7983538" cy="5678488"/>
        </p:xfrm>
        <a:graphic>
          <a:graphicData uri="http://schemas.openxmlformats.org/presentationml/2006/ole">
            <mc:AlternateContent xmlns:mc="http://schemas.openxmlformats.org/markup-compatibility/2006">
              <mc:Choice xmlns:v="urn:schemas-microsoft-com:vml" Requires="v">
                <p:oleObj spid="_x0000_s2052" name="Foglio di lavoro" r:id="rId3" imgW="7982407" imgH="5677205" progId="Excel.Sheet.8">
                  <p:embed/>
                </p:oleObj>
              </mc:Choice>
              <mc:Fallback>
                <p:oleObj name="Foglio di lavoro" r:id="rId3" imgW="7982407" imgH="5677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7983538"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53" name="Text Box 51"/>
          <p:cNvSpPr txBox="1">
            <a:spLocks noChangeArrowheads="1"/>
          </p:cNvSpPr>
          <p:nvPr/>
        </p:nvSpPr>
        <p:spPr bwMode="auto">
          <a:xfrm>
            <a:off x="457200" y="-381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ore</a:t>
            </a:r>
            <a:endParaRPr lang="it-IT" altLang="it-IT" sz="2000">
              <a:solidFill>
                <a:srgbClr val="000000"/>
              </a:solidFill>
            </a:endParaRPr>
          </a:p>
        </p:txBody>
      </p:sp>
      <p:sp>
        <p:nvSpPr>
          <p:cNvPr id="129054" name="Text Box 52"/>
          <p:cNvSpPr txBox="1">
            <a:spLocks noChangeArrowheads="1"/>
          </p:cNvSpPr>
          <p:nvPr/>
        </p:nvSpPr>
        <p:spPr bwMode="auto">
          <a:xfrm>
            <a:off x="823913" y="-33338"/>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mg m</a:t>
            </a:r>
            <a:r>
              <a:rPr lang="it-IT" altLang="it-IT" sz="1800" baseline="30000">
                <a:solidFill>
                  <a:srgbClr val="000000"/>
                </a:solidFill>
              </a:rPr>
              <a:t>-3</a:t>
            </a:r>
            <a:endParaRPr lang="it-IT" altLang="it-IT" sz="2000">
              <a:solidFill>
                <a:srgbClr val="000000"/>
              </a:solidFill>
            </a:endParaRPr>
          </a:p>
        </p:txBody>
      </p:sp>
    </p:spTree>
    <p:extLst>
      <p:ext uri="{BB962C8B-B14F-4D97-AF65-F5344CB8AC3E}">
        <p14:creationId xmlns:p14="http://schemas.microsoft.com/office/powerpoint/2010/main" val="1318962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44">
            <a:alpha val="0"/>
          </a:srgbClr>
        </a:solidFill>
        <a:effectLst/>
      </p:bgPr>
    </p:bg>
    <p:spTree>
      <p:nvGrpSpPr>
        <p:cNvPr id="1" name=""/>
        <p:cNvGrpSpPr/>
        <p:nvPr/>
      </p:nvGrpSpPr>
      <p:grpSpPr>
        <a:xfrm>
          <a:off x="0" y="0"/>
          <a:ext cx="0" cy="0"/>
          <a:chOff x="0" y="0"/>
          <a:chExt cx="0" cy="0"/>
        </a:xfrm>
      </p:grpSpPr>
      <p:sp>
        <p:nvSpPr>
          <p:cNvPr id="130050" name="AutoShape 2"/>
          <p:cNvSpPr>
            <a:spLocks noChangeArrowheads="1"/>
          </p:cNvSpPr>
          <p:nvPr/>
        </p:nvSpPr>
        <p:spPr bwMode="auto">
          <a:xfrm>
            <a:off x="576263" y="304800"/>
            <a:ext cx="304800" cy="381000"/>
          </a:xfrm>
          <a:prstGeom prst="downArrow">
            <a:avLst>
              <a:gd name="adj1" fmla="val 50000"/>
              <a:gd name="adj2" fmla="val 312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nvGrpSpPr>
          <p:cNvPr id="130051" name="Group 3"/>
          <p:cNvGrpSpPr>
            <a:grpSpLocks/>
          </p:cNvGrpSpPr>
          <p:nvPr/>
        </p:nvGrpSpPr>
        <p:grpSpPr bwMode="auto">
          <a:xfrm>
            <a:off x="990600" y="303213"/>
            <a:ext cx="7473950" cy="382587"/>
            <a:chOff x="624" y="104"/>
            <a:chExt cx="4708" cy="241"/>
          </a:xfrm>
        </p:grpSpPr>
        <p:sp>
          <p:nvSpPr>
            <p:cNvPr id="130052" name="AutoShape 4"/>
            <p:cNvSpPr>
              <a:spLocks noChangeArrowheads="1"/>
            </p:cNvSpPr>
            <p:nvPr/>
          </p:nvSpPr>
          <p:spPr bwMode="auto">
            <a:xfrm>
              <a:off x="624" y="105"/>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53" name="AutoShape 5"/>
            <p:cNvSpPr>
              <a:spLocks noChangeArrowheads="1"/>
            </p:cNvSpPr>
            <p:nvPr/>
          </p:nvSpPr>
          <p:spPr bwMode="auto">
            <a:xfrm>
              <a:off x="100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54" name="AutoShape 6"/>
            <p:cNvSpPr>
              <a:spLocks noChangeArrowheads="1"/>
            </p:cNvSpPr>
            <p:nvPr/>
          </p:nvSpPr>
          <p:spPr bwMode="auto">
            <a:xfrm>
              <a:off x="81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55" name="AutoShape 7"/>
            <p:cNvSpPr>
              <a:spLocks noChangeArrowheads="1"/>
            </p:cNvSpPr>
            <p:nvPr/>
          </p:nvSpPr>
          <p:spPr bwMode="auto">
            <a:xfrm>
              <a:off x="23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56" name="AutoShape 8"/>
            <p:cNvSpPr>
              <a:spLocks noChangeArrowheads="1"/>
            </p:cNvSpPr>
            <p:nvPr/>
          </p:nvSpPr>
          <p:spPr bwMode="auto">
            <a:xfrm>
              <a:off x="159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57" name="AutoShape 9"/>
            <p:cNvSpPr>
              <a:spLocks noChangeArrowheads="1"/>
            </p:cNvSpPr>
            <p:nvPr/>
          </p:nvSpPr>
          <p:spPr bwMode="auto">
            <a:xfrm>
              <a:off x="25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58" name="AutoShape 10"/>
            <p:cNvSpPr>
              <a:spLocks noChangeArrowheads="1"/>
            </p:cNvSpPr>
            <p:nvPr/>
          </p:nvSpPr>
          <p:spPr bwMode="auto">
            <a:xfrm>
              <a:off x="120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59" name="AutoShape 11"/>
            <p:cNvSpPr>
              <a:spLocks noChangeArrowheads="1"/>
            </p:cNvSpPr>
            <p:nvPr/>
          </p:nvSpPr>
          <p:spPr bwMode="auto">
            <a:xfrm>
              <a:off x="139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0" name="AutoShape 12"/>
            <p:cNvSpPr>
              <a:spLocks noChangeArrowheads="1"/>
            </p:cNvSpPr>
            <p:nvPr/>
          </p:nvSpPr>
          <p:spPr bwMode="auto">
            <a:xfrm>
              <a:off x="178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1" name="AutoShape 13"/>
            <p:cNvSpPr>
              <a:spLocks noChangeArrowheads="1"/>
            </p:cNvSpPr>
            <p:nvPr/>
          </p:nvSpPr>
          <p:spPr bwMode="auto">
            <a:xfrm>
              <a:off x="198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2" name="AutoShape 14"/>
            <p:cNvSpPr>
              <a:spLocks noChangeArrowheads="1"/>
            </p:cNvSpPr>
            <p:nvPr/>
          </p:nvSpPr>
          <p:spPr bwMode="auto">
            <a:xfrm>
              <a:off x="21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3" name="AutoShape 15"/>
            <p:cNvSpPr>
              <a:spLocks noChangeArrowheads="1"/>
            </p:cNvSpPr>
            <p:nvPr/>
          </p:nvSpPr>
          <p:spPr bwMode="auto">
            <a:xfrm>
              <a:off x="27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4" name="AutoShape 16"/>
            <p:cNvSpPr>
              <a:spLocks noChangeArrowheads="1"/>
            </p:cNvSpPr>
            <p:nvPr/>
          </p:nvSpPr>
          <p:spPr bwMode="auto">
            <a:xfrm>
              <a:off x="514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5" name="AutoShape 17"/>
            <p:cNvSpPr>
              <a:spLocks noChangeArrowheads="1"/>
            </p:cNvSpPr>
            <p:nvPr/>
          </p:nvSpPr>
          <p:spPr bwMode="auto">
            <a:xfrm>
              <a:off x="29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6" name="AutoShape 18"/>
            <p:cNvSpPr>
              <a:spLocks noChangeArrowheads="1"/>
            </p:cNvSpPr>
            <p:nvPr/>
          </p:nvSpPr>
          <p:spPr bwMode="auto">
            <a:xfrm>
              <a:off x="31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7" name="AutoShape 19"/>
            <p:cNvSpPr>
              <a:spLocks noChangeArrowheads="1"/>
            </p:cNvSpPr>
            <p:nvPr/>
          </p:nvSpPr>
          <p:spPr bwMode="auto">
            <a:xfrm>
              <a:off x="337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8" name="AutoShape 20"/>
            <p:cNvSpPr>
              <a:spLocks noChangeArrowheads="1"/>
            </p:cNvSpPr>
            <p:nvPr/>
          </p:nvSpPr>
          <p:spPr bwMode="auto">
            <a:xfrm>
              <a:off x="356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69" name="AutoShape 21"/>
            <p:cNvSpPr>
              <a:spLocks noChangeArrowheads="1"/>
            </p:cNvSpPr>
            <p:nvPr/>
          </p:nvSpPr>
          <p:spPr bwMode="auto">
            <a:xfrm>
              <a:off x="376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70" name="AutoShape 22"/>
            <p:cNvSpPr>
              <a:spLocks noChangeArrowheads="1"/>
            </p:cNvSpPr>
            <p:nvPr/>
          </p:nvSpPr>
          <p:spPr bwMode="auto">
            <a:xfrm>
              <a:off x="396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71" name="AutoShape 23"/>
            <p:cNvSpPr>
              <a:spLocks noChangeArrowheads="1"/>
            </p:cNvSpPr>
            <p:nvPr/>
          </p:nvSpPr>
          <p:spPr bwMode="auto">
            <a:xfrm>
              <a:off x="415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72" name="AutoShape 24"/>
            <p:cNvSpPr>
              <a:spLocks noChangeArrowheads="1"/>
            </p:cNvSpPr>
            <p:nvPr/>
          </p:nvSpPr>
          <p:spPr bwMode="auto">
            <a:xfrm>
              <a:off x="43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73" name="AutoShape 25"/>
            <p:cNvSpPr>
              <a:spLocks noChangeArrowheads="1"/>
            </p:cNvSpPr>
            <p:nvPr/>
          </p:nvSpPr>
          <p:spPr bwMode="auto">
            <a:xfrm>
              <a:off x="45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74" name="AutoShape 26"/>
            <p:cNvSpPr>
              <a:spLocks noChangeArrowheads="1"/>
            </p:cNvSpPr>
            <p:nvPr/>
          </p:nvSpPr>
          <p:spPr bwMode="auto">
            <a:xfrm>
              <a:off x="474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0075" name="AutoShape 27"/>
            <p:cNvSpPr>
              <a:spLocks noChangeArrowheads="1"/>
            </p:cNvSpPr>
            <p:nvPr/>
          </p:nvSpPr>
          <p:spPr bwMode="auto">
            <a:xfrm>
              <a:off x="494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graphicFrame>
        <p:nvGraphicFramePr>
          <p:cNvPr id="130076" name="Object 28"/>
          <p:cNvGraphicFramePr>
            <a:graphicFrameLocks noChangeAspect="1"/>
          </p:cNvGraphicFramePr>
          <p:nvPr/>
        </p:nvGraphicFramePr>
        <p:xfrm>
          <a:off x="533400" y="762000"/>
          <a:ext cx="7983538" cy="5678488"/>
        </p:xfrm>
        <a:graphic>
          <a:graphicData uri="http://schemas.openxmlformats.org/presentationml/2006/ole">
            <mc:AlternateContent xmlns:mc="http://schemas.openxmlformats.org/markup-compatibility/2006">
              <mc:Choice xmlns:v="urn:schemas-microsoft-com:vml" Requires="v">
                <p:oleObj spid="_x0000_s3078" name="Foglio di lavoro" r:id="rId3" imgW="7982407" imgH="5677205" progId="Excel.Sheet.8">
                  <p:embed/>
                </p:oleObj>
              </mc:Choice>
              <mc:Fallback>
                <p:oleObj name="Foglio di lavoro" r:id="rId3" imgW="7982407" imgH="5677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7983538"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77" name="Text Box 29"/>
          <p:cNvSpPr txBox="1">
            <a:spLocks noChangeArrowheads="1"/>
          </p:cNvSpPr>
          <p:nvPr/>
        </p:nvSpPr>
        <p:spPr bwMode="auto">
          <a:xfrm>
            <a:off x="457200" y="-381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ore</a:t>
            </a:r>
            <a:endParaRPr lang="it-IT" altLang="it-IT" sz="2000">
              <a:solidFill>
                <a:srgbClr val="000000"/>
              </a:solidFill>
            </a:endParaRPr>
          </a:p>
        </p:txBody>
      </p:sp>
      <p:sp>
        <p:nvSpPr>
          <p:cNvPr id="130078" name="Text Box 30"/>
          <p:cNvSpPr txBox="1">
            <a:spLocks noChangeArrowheads="1"/>
          </p:cNvSpPr>
          <p:nvPr/>
        </p:nvSpPr>
        <p:spPr bwMode="auto">
          <a:xfrm>
            <a:off x="823913" y="-33338"/>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mg m</a:t>
            </a:r>
            <a:r>
              <a:rPr lang="it-IT" altLang="it-IT" sz="1800" baseline="30000">
                <a:solidFill>
                  <a:srgbClr val="000000"/>
                </a:solidFill>
              </a:rPr>
              <a:t>-3</a:t>
            </a:r>
            <a:endParaRPr lang="it-IT" altLang="it-IT" sz="2000">
              <a:solidFill>
                <a:srgbClr val="000000"/>
              </a:solidFill>
            </a:endParaRPr>
          </a:p>
        </p:txBody>
      </p:sp>
      <p:grpSp>
        <p:nvGrpSpPr>
          <p:cNvPr id="23590" name="Group 38"/>
          <p:cNvGrpSpPr>
            <a:grpSpLocks/>
          </p:cNvGrpSpPr>
          <p:nvPr/>
        </p:nvGrpSpPr>
        <p:grpSpPr bwMode="auto">
          <a:xfrm>
            <a:off x="14288" y="6357938"/>
            <a:ext cx="8666162" cy="457200"/>
            <a:chOff x="9" y="4005"/>
            <a:chExt cx="5459" cy="288"/>
          </a:xfrm>
        </p:grpSpPr>
        <p:graphicFrame>
          <p:nvGraphicFramePr>
            <p:cNvPr id="130080" name="Object 35"/>
            <p:cNvGraphicFramePr>
              <a:graphicFrameLocks noChangeAspect="1"/>
            </p:cNvGraphicFramePr>
            <p:nvPr/>
          </p:nvGraphicFramePr>
          <p:xfrm>
            <a:off x="608" y="4125"/>
            <a:ext cx="4759" cy="108"/>
          </p:xfrm>
          <a:graphic>
            <a:graphicData uri="http://schemas.openxmlformats.org/presentationml/2006/ole">
              <mc:AlternateContent xmlns:mc="http://schemas.openxmlformats.org/markup-compatibility/2006">
                <mc:Choice xmlns:v="urn:schemas-microsoft-com:vml" Requires="v">
                  <p:oleObj spid="_x0000_s3079" name="Foglio di lavoro" r:id="rId5" imgW="7553554" imgH="171907" progId="Excel.Sheet.8">
                    <p:embed/>
                  </p:oleObj>
                </mc:Choice>
                <mc:Fallback>
                  <p:oleObj name="Foglio di lavoro" r:id="rId5" imgW="7553554" imgH="17190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 y="4125"/>
                          <a:ext cx="4759"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81" name="Text Box 36"/>
            <p:cNvSpPr txBox="1">
              <a:spLocks noChangeArrowheads="1"/>
            </p:cNvSpPr>
            <p:nvPr/>
          </p:nvSpPr>
          <p:spPr bwMode="auto">
            <a:xfrm>
              <a:off x="9" y="4005"/>
              <a:ext cx="6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a:solidFill>
                    <a:srgbClr val="000000"/>
                  </a:solidFill>
                </a:rPr>
                <a:t>media</a:t>
              </a:r>
              <a:endParaRPr lang="it-IT" altLang="it-IT" sz="2400">
                <a:solidFill>
                  <a:srgbClr val="000000"/>
                </a:solidFill>
              </a:endParaRPr>
            </a:p>
          </p:txBody>
        </p:sp>
        <p:sp>
          <p:nvSpPr>
            <p:cNvPr id="130082" name="Rectangle 37"/>
            <p:cNvSpPr>
              <a:spLocks noChangeArrowheads="1"/>
            </p:cNvSpPr>
            <p:nvPr/>
          </p:nvSpPr>
          <p:spPr bwMode="auto">
            <a:xfrm>
              <a:off x="812" y="4080"/>
              <a:ext cx="465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spTree>
    <p:extLst>
      <p:ext uri="{BB962C8B-B14F-4D97-AF65-F5344CB8AC3E}">
        <p14:creationId xmlns:p14="http://schemas.microsoft.com/office/powerpoint/2010/main" val="226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44">
            <a:alpha val="0"/>
          </a:srgbClr>
        </a:solidFill>
        <a:effectLst/>
      </p:bgPr>
    </p:bg>
    <p:spTree>
      <p:nvGrpSpPr>
        <p:cNvPr id="1" name=""/>
        <p:cNvGrpSpPr/>
        <p:nvPr/>
      </p:nvGrpSpPr>
      <p:grpSpPr>
        <a:xfrm>
          <a:off x="0" y="0"/>
          <a:ext cx="0" cy="0"/>
          <a:chOff x="0" y="0"/>
          <a:chExt cx="0" cy="0"/>
        </a:xfrm>
      </p:grpSpPr>
      <p:sp>
        <p:nvSpPr>
          <p:cNvPr id="131074" name="AutoShape 2"/>
          <p:cNvSpPr>
            <a:spLocks noChangeArrowheads="1"/>
          </p:cNvSpPr>
          <p:nvPr/>
        </p:nvSpPr>
        <p:spPr bwMode="auto">
          <a:xfrm>
            <a:off x="576263" y="304800"/>
            <a:ext cx="304800" cy="381000"/>
          </a:xfrm>
          <a:prstGeom prst="downArrow">
            <a:avLst>
              <a:gd name="adj1" fmla="val 50000"/>
              <a:gd name="adj2" fmla="val 312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nvGrpSpPr>
          <p:cNvPr id="131075" name="Group 3"/>
          <p:cNvGrpSpPr>
            <a:grpSpLocks/>
          </p:cNvGrpSpPr>
          <p:nvPr/>
        </p:nvGrpSpPr>
        <p:grpSpPr bwMode="auto">
          <a:xfrm>
            <a:off x="990600" y="303213"/>
            <a:ext cx="7473950" cy="382587"/>
            <a:chOff x="624" y="104"/>
            <a:chExt cx="4708" cy="241"/>
          </a:xfrm>
        </p:grpSpPr>
        <p:sp>
          <p:nvSpPr>
            <p:cNvPr id="131076" name="AutoShape 4"/>
            <p:cNvSpPr>
              <a:spLocks noChangeArrowheads="1"/>
            </p:cNvSpPr>
            <p:nvPr/>
          </p:nvSpPr>
          <p:spPr bwMode="auto">
            <a:xfrm>
              <a:off x="624" y="105"/>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77" name="AutoShape 5"/>
            <p:cNvSpPr>
              <a:spLocks noChangeArrowheads="1"/>
            </p:cNvSpPr>
            <p:nvPr/>
          </p:nvSpPr>
          <p:spPr bwMode="auto">
            <a:xfrm>
              <a:off x="100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78" name="AutoShape 6"/>
            <p:cNvSpPr>
              <a:spLocks noChangeArrowheads="1"/>
            </p:cNvSpPr>
            <p:nvPr/>
          </p:nvSpPr>
          <p:spPr bwMode="auto">
            <a:xfrm>
              <a:off x="81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79" name="AutoShape 7"/>
            <p:cNvSpPr>
              <a:spLocks noChangeArrowheads="1"/>
            </p:cNvSpPr>
            <p:nvPr/>
          </p:nvSpPr>
          <p:spPr bwMode="auto">
            <a:xfrm>
              <a:off x="23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0" name="AutoShape 8"/>
            <p:cNvSpPr>
              <a:spLocks noChangeArrowheads="1"/>
            </p:cNvSpPr>
            <p:nvPr/>
          </p:nvSpPr>
          <p:spPr bwMode="auto">
            <a:xfrm>
              <a:off x="159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1" name="AutoShape 9"/>
            <p:cNvSpPr>
              <a:spLocks noChangeArrowheads="1"/>
            </p:cNvSpPr>
            <p:nvPr/>
          </p:nvSpPr>
          <p:spPr bwMode="auto">
            <a:xfrm>
              <a:off x="25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2" name="AutoShape 10"/>
            <p:cNvSpPr>
              <a:spLocks noChangeArrowheads="1"/>
            </p:cNvSpPr>
            <p:nvPr/>
          </p:nvSpPr>
          <p:spPr bwMode="auto">
            <a:xfrm>
              <a:off x="120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3" name="AutoShape 11"/>
            <p:cNvSpPr>
              <a:spLocks noChangeArrowheads="1"/>
            </p:cNvSpPr>
            <p:nvPr/>
          </p:nvSpPr>
          <p:spPr bwMode="auto">
            <a:xfrm>
              <a:off x="139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4" name="AutoShape 12"/>
            <p:cNvSpPr>
              <a:spLocks noChangeArrowheads="1"/>
            </p:cNvSpPr>
            <p:nvPr/>
          </p:nvSpPr>
          <p:spPr bwMode="auto">
            <a:xfrm>
              <a:off x="178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5" name="AutoShape 13"/>
            <p:cNvSpPr>
              <a:spLocks noChangeArrowheads="1"/>
            </p:cNvSpPr>
            <p:nvPr/>
          </p:nvSpPr>
          <p:spPr bwMode="auto">
            <a:xfrm>
              <a:off x="198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6" name="AutoShape 14"/>
            <p:cNvSpPr>
              <a:spLocks noChangeArrowheads="1"/>
            </p:cNvSpPr>
            <p:nvPr/>
          </p:nvSpPr>
          <p:spPr bwMode="auto">
            <a:xfrm>
              <a:off x="21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7" name="AutoShape 15"/>
            <p:cNvSpPr>
              <a:spLocks noChangeArrowheads="1"/>
            </p:cNvSpPr>
            <p:nvPr/>
          </p:nvSpPr>
          <p:spPr bwMode="auto">
            <a:xfrm>
              <a:off x="27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8" name="AutoShape 16"/>
            <p:cNvSpPr>
              <a:spLocks noChangeArrowheads="1"/>
            </p:cNvSpPr>
            <p:nvPr/>
          </p:nvSpPr>
          <p:spPr bwMode="auto">
            <a:xfrm>
              <a:off x="514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89" name="AutoShape 17"/>
            <p:cNvSpPr>
              <a:spLocks noChangeArrowheads="1"/>
            </p:cNvSpPr>
            <p:nvPr/>
          </p:nvSpPr>
          <p:spPr bwMode="auto">
            <a:xfrm>
              <a:off x="29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0" name="AutoShape 18"/>
            <p:cNvSpPr>
              <a:spLocks noChangeArrowheads="1"/>
            </p:cNvSpPr>
            <p:nvPr/>
          </p:nvSpPr>
          <p:spPr bwMode="auto">
            <a:xfrm>
              <a:off x="31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1" name="AutoShape 19"/>
            <p:cNvSpPr>
              <a:spLocks noChangeArrowheads="1"/>
            </p:cNvSpPr>
            <p:nvPr/>
          </p:nvSpPr>
          <p:spPr bwMode="auto">
            <a:xfrm>
              <a:off x="337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2" name="AutoShape 20"/>
            <p:cNvSpPr>
              <a:spLocks noChangeArrowheads="1"/>
            </p:cNvSpPr>
            <p:nvPr/>
          </p:nvSpPr>
          <p:spPr bwMode="auto">
            <a:xfrm>
              <a:off x="356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3" name="AutoShape 21"/>
            <p:cNvSpPr>
              <a:spLocks noChangeArrowheads="1"/>
            </p:cNvSpPr>
            <p:nvPr/>
          </p:nvSpPr>
          <p:spPr bwMode="auto">
            <a:xfrm>
              <a:off x="376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4" name="AutoShape 22"/>
            <p:cNvSpPr>
              <a:spLocks noChangeArrowheads="1"/>
            </p:cNvSpPr>
            <p:nvPr/>
          </p:nvSpPr>
          <p:spPr bwMode="auto">
            <a:xfrm>
              <a:off x="396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5" name="AutoShape 23"/>
            <p:cNvSpPr>
              <a:spLocks noChangeArrowheads="1"/>
            </p:cNvSpPr>
            <p:nvPr/>
          </p:nvSpPr>
          <p:spPr bwMode="auto">
            <a:xfrm>
              <a:off x="415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6" name="AutoShape 24"/>
            <p:cNvSpPr>
              <a:spLocks noChangeArrowheads="1"/>
            </p:cNvSpPr>
            <p:nvPr/>
          </p:nvSpPr>
          <p:spPr bwMode="auto">
            <a:xfrm>
              <a:off x="43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7" name="AutoShape 25"/>
            <p:cNvSpPr>
              <a:spLocks noChangeArrowheads="1"/>
            </p:cNvSpPr>
            <p:nvPr/>
          </p:nvSpPr>
          <p:spPr bwMode="auto">
            <a:xfrm>
              <a:off x="45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8" name="AutoShape 26"/>
            <p:cNvSpPr>
              <a:spLocks noChangeArrowheads="1"/>
            </p:cNvSpPr>
            <p:nvPr/>
          </p:nvSpPr>
          <p:spPr bwMode="auto">
            <a:xfrm>
              <a:off x="474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1099" name="AutoShape 27"/>
            <p:cNvSpPr>
              <a:spLocks noChangeArrowheads="1"/>
            </p:cNvSpPr>
            <p:nvPr/>
          </p:nvSpPr>
          <p:spPr bwMode="auto">
            <a:xfrm>
              <a:off x="494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graphicFrame>
        <p:nvGraphicFramePr>
          <p:cNvPr id="131100" name="Object 28"/>
          <p:cNvGraphicFramePr>
            <a:graphicFrameLocks noChangeAspect="1"/>
          </p:cNvGraphicFramePr>
          <p:nvPr/>
        </p:nvGraphicFramePr>
        <p:xfrm>
          <a:off x="533400" y="762000"/>
          <a:ext cx="7983538" cy="5678488"/>
        </p:xfrm>
        <a:graphic>
          <a:graphicData uri="http://schemas.openxmlformats.org/presentationml/2006/ole">
            <mc:AlternateContent xmlns:mc="http://schemas.openxmlformats.org/markup-compatibility/2006">
              <mc:Choice xmlns:v="urn:schemas-microsoft-com:vml" Requires="v">
                <p:oleObj spid="_x0000_s4102" name="Foglio di lavoro" r:id="rId3" imgW="7982407" imgH="5677205" progId="Excel.Sheet.8">
                  <p:embed/>
                </p:oleObj>
              </mc:Choice>
              <mc:Fallback>
                <p:oleObj name="Foglio di lavoro" r:id="rId3" imgW="7982407" imgH="5677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7983538"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101" name="Text Box 29"/>
          <p:cNvSpPr txBox="1">
            <a:spLocks noChangeArrowheads="1"/>
          </p:cNvSpPr>
          <p:nvPr/>
        </p:nvSpPr>
        <p:spPr bwMode="auto">
          <a:xfrm>
            <a:off x="457200" y="-381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ore</a:t>
            </a:r>
            <a:endParaRPr lang="it-IT" altLang="it-IT" sz="2000">
              <a:solidFill>
                <a:srgbClr val="000000"/>
              </a:solidFill>
            </a:endParaRPr>
          </a:p>
        </p:txBody>
      </p:sp>
      <p:sp>
        <p:nvSpPr>
          <p:cNvPr id="131102" name="Text Box 30"/>
          <p:cNvSpPr txBox="1">
            <a:spLocks noChangeArrowheads="1"/>
          </p:cNvSpPr>
          <p:nvPr/>
        </p:nvSpPr>
        <p:spPr bwMode="auto">
          <a:xfrm>
            <a:off x="823913" y="-33338"/>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mg m</a:t>
            </a:r>
            <a:r>
              <a:rPr lang="it-IT" altLang="it-IT" sz="1800" baseline="30000">
                <a:solidFill>
                  <a:srgbClr val="000000"/>
                </a:solidFill>
              </a:rPr>
              <a:t>-3</a:t>
            </a:r>
            <a:endParaRPr lang="it-IT" altLang="it-IT" sz="2000">
              <a:solidFill>
                <a:srgbClr val="000000"/>
              </a:solidFill>
            </a:endParaRPr>
          </a:p>
        </p:txBody>
      </p:sp>
      <p:grpSp>
        <p:nvGrpSpPr>
          <p:cNvPr id="131103" name="Group 37"/>
          <p:cNvGrpSpPr>
            <a:grpSpLocks/>
          </p:cNvGrpSpPr>
          <p:nvPr/>
        </p:nvGrpSpPr>
        <p:grpSpPr bwMode="auto">
          <a:xfrm>
            <a:off x="14288" y="6357938"/>
            <a:ext cx="8666162" cy="457200"/>
            <a:chOff x="9" y="4005"/>
            <a:chExt cx="5459" cy="288"/>
          </a:xfrm>
        </p:grpSpPr>
        <p:graphicFrame>
          <p:nvGraphicFramePr>
            <p:cNvPr id="131104" name="Object 34"/>
            <p:cNvGraphicFramePr>
              <a:graphicFrameLocks noChangeAspect="1"/>
            </p:cNvGraphicFramePr>
            <p:nvPr/>
          </p:nvGraphicFramePr>
          <p:xfrm>
            <a:off x="608" y="4125"/>
            <a:ext cx="4759" cy="108"/>
          </p:xfrm>
          <a:graphic>
            <a:graphicData uri="http://schemas.openxmlformats.org/presentationml/2006/ole">
              <mc:AlternateContent xmlns:mc="http://schemas.openxmlformats.org/markup-compatibility/2006">
                <mc:Choice xmlns:v="urn:schemas-microsoft-com:vml" Requires="v">
                  <p:oleObj spid="_x0000_s4103" name="Foglio di lavoro" r:id="rId5" imgW="7553554" imgH="171907" progId="Excel.Sheet.8">
                    <p:embed/>
                  </p:oleObj>
                </mc:Choice>
                <mc:Fallback>
                  <p:oleObj name="Foglio di lavoro" r:id="rId5" imgW="7553554" imgH="17190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 y="4125"/>
                          <a:ext cx="4759"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105" name="Text Box 35"/>
            <p:cNvSpPr txBox="1">
              <a:spLocks noChangeArrowheads="1"/>
            </p:cNvSpPr>
            <p:nvPr/>
          </p:nvSpPr>
          <p:spPr bwMode="auto">
            <a:xfrm>
              <a:off x="9" y="4005"/>
              <a:ext cx="6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a:solidFill>
                    <a:srgbClr val="000000"/>
                  </a:solidFill>
                </a:rPr>
                <a:t>media</a:t>
              </a:r>
              <a:endParaRPr lang="it-IT" altLang="it-IT" sz="2400">
                <a:solidFill>
                  <a:srgbClr val="000000"/>
                </a:solidFill>
              </a:endParaRPr>
            </a:p>
          </p:txBody>
        </p:sp>
        <p:sp>
          <p:nvSpPr>
            <p:cNvPr id="131106" name="Rectangle 36"/>
            <p:cNvSpPr>
              <a:spLocks noChangeArrowheads="1"/>
            </p:cNvSpPr>
            <p:nvPr/>
          </p:nvSpPr>
          <p:spPr bwMode="auto">
            <a:xfrm>
              <a:off x="1008" y="4080"/>
              <a:ext cx="446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spTree>
    <p:extLst>
      <p:ext uri="{BB962C8B-B14F-4D97-AF65-F5344CB8AC3E}">
        <p14:creationId xmlns:p14="http://schemas.microsoft.com/office/powerpoint/2010/main" val="211362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0"/>
            <a:ext cx="7993062" cy="692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581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44">
            <a:alpha val="0"/>
          </a:srgbClr>
        </a:solidFill>
        <a:effectLst/>
      </p:bgPr>
    </p:bg>
    <p:spTree>
      <p:nvGrpSpPr>
        <p:cNvPr id="1" name=""/>
        <p:cNvGrpSpPr/>
        <p:nvPr/>
      </p:nvGrpSpPr>
      <p:grpSpPr>
        <a:xfrm>
          <a:off x="0" y="0"/>
          <a:ext cx="0" cy="0"/>
          <a:chOff x="0" y="0"/>
          <a:chExt cx="0" cy="0"/>
        </a:xfrm>
      </p:grpSpPr>
      <p:sp>
        <p:nvSpPr>
          <p:cNvPr id="132098" name="AutoShape 2"/>
          <p:cNvSpPr>
            <a:spLocks noChangeArrowheads="1"/>
          </p:cNvSpPr>
          <p:nvPr/>
        </p:nvSpPr>
        <p:spPr bwMode="auto">
          <a:xfrm>
            <a:off x="576263" y="304800"/>
            <a:ext cx="304800" cy="381000"/>
          </a:xfrm>
          <a:prstGeom prst="downArrow">
            <a:avLst>
              <a:gd name="adj1" fmla="val 50000"/>
              <a:gd name="adj2" fmla="val 312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nvGrpSpPr>
          <p:cNvPr id="132099" name="Group 3"/>
          <p:cNvGrpSpPr>
            <a:grpSpLocks/>
          </p:cNvGrpSpPr>
          <p:nvPr/>
        </p:nvGrpSpPr>
        <p:grpSpPr bwMode="auto">
          <a:xfrm>
            <a:off x="990600" y="303213"/>
            <a:ext cx="7473950" cy="382587"/>
            <a:chOff x="624" y="104"/>
            <a:chExt cx="4708" cy="241"/>
          </a:xfrm>
        </p:grpSpPr>
        <p:sp>
          <p:nvSpPr>
            <p:cNvPr id="132100" name="AutoShape 4"/>
            <p:cNvSpPr>
              <a:spLocks noChangeArrowheads="1"/>
            </p:cNvSpPr>
            <p:nvPr/>
          </p:nvSpPr>
          <p:spPr bwMode="auto">
            <a:xfrm>
              <a:off x="624" y="105"/>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1" name="AutoShape 5"/>
            <p:cNvSpPr>
              <a:spLocks noChangeArrowheads="1"/>
            </p:cNvSpPr>
            <p:nvPr/>
          </p:nvSpPr>
          <p:spPr bwMode="auto">
            <a:xfrm>
              <a:off x="100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2" name="AutoShape 6"/>
            <p:cNvSpPr>
              <a:spLocks noChangeArrowheads="1"/>
            </p:cNvSpPr>
            <p:nvPr/>
          </p:nvSpPr>
          <p:spPr bwMode="auto">
            <a:xfrm>
              <a:off x="81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3" name="AutoShape 7"/>
            <p:cNvSpPr>
              <a:spLocks noChangeArrowheads="1"/>
            </p:cNvSpPr>
            <p:nvPr/>
          </p:nvSpPr>
          <p:spPr bwMode="auto">
            <a:xfrm>
              <a:off x="23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4" name="AutoShape 8"/>
            <p:cNvSpPr>
              <a:spLocks noChangeArrowheads="1"/>
            </p:cNvSpPr>
            <p:nvPr/>
          </p:nvSpPr>
          <p:spPr bwMode="auto">
            <a:xfrm>
              <a:off x="159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5" name="AutoShape 9"/>
            <p:cNvSpPr>
              <a:spLocks noChangeArrowheads="1"/>
            </p:cNvSpPr>
            <p:nvPr/>
          </p:nvSpPr>
          <p:spPr bwMode="auto">
            <a:xfrm>
              <a:off x="25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6" name="AutoShape 10"/>
            <p:cNvSpPr>
              <a:spLocks noChangeArrowheads="1"/>
            </p:cNvSpPr>
            <p:nvPr/>
          </p:nvSpPr>
          <p:spPr bwMode="auto">
            <a:xfrm>
              <a:off x="120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7" name="AutoShape 11"/>
            <p:cNvSpPr>
              <a:spLocks noChangeArrowheads="1"/>
            </p:cNvSpPr>
            <p:nvPr/>
          </p:nvSpPr>
          <p:spPr bwMode="auto">
            <a:xfrm>
              <a:off x="139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8" name="AutoShape 12"/>
            <p:cNvSpPr>
              <a:spLocks noChangeArrowheads="1"/>
            </p:cNvSpPr>
            <p:nvPr/>
          </p:nvSpPr>
          <p:spPr bwMode="auto">
            <a:xfrm>
              <a:off x="178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09" name="AutoShape 13"/>
            <p:cNvSpPr>
              <a:spLocks noChangeArrowheads="1"/>
            </p:cNvSpPr>
            <p:nvPr/>
          </p:nvSpPr>
          <p:spPr bwMode="auto">
            <a:xfrm>
              <a:off x="198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0" name="AutoShape 14"/>
            <p:cNvSpPr>
              <a:spLocks noChangeArrowheads="1"/>
            </p:cNvSpPr>
            <p:nvPr/>
          </p:nvSpPr>
          <p:spPr bwMode="auto">
            <a:xfrm>
              <a:off x="21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1" name="AutoShape 15"/>
            <p:cNvSpPr>
              <a:spLocks noChangeArrowheads="1"/>
            </p:cNvSpPr>
            <p:nvPr/>
          </p:nvSpPr>
          <p:spPr bwMode="auto">
            <a:xfrm>
              <a:off x="27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2" name="AutoShape 16"/>
            <p:cNvSpPr>
              <a:spLocks noChangeArrowheads="1"/>
            </p:cNvSpPr>
            <p:nvPr/>
          </p:nvSpPr>
          <p:spPr bwMode="auto">
            <a:xfrm>
              <a:off x="514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3" name="AutoShape 17"/>
            <p:cNvSpPr>
              <a:spLocks noChangeArrowheads="1"/>
            </p:cNvSpPr>
            <p:nvPr/>
          </p:nvSpPr>
          <p:spPr bwMode="auto">
            <a:xfrm>
              <a:off x="29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4" name="AutoShape 18"/>
            <p:cNvSpPr>
              <a:spLocks noChangeArrowheads="1"/>
            </p:cNvSpPr>
            <p:nvPr/>
          </p:nvSpPr>
          <p:spPr bwMode="auto">
            <a:xfrm>
              <a:off x="31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5" name="AutoShape 19"/>
            <p:cNvSpPr>
              <a:spLocks noChangeArrowheads="1"/>
            </p:cNvSpPr>
            <p:nvPr/>
          </p:nvSpPr>
          <p:spPr bwMode="auto">
            <a:xfrm>
              <a:off x="337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6" name="AutoShape 20"/>
            <p:cNvSpPr>
              <a:spLocks noChangeArrowheads="1"/>
            </p:cNvSpPr>
            <p:nvPr/>
          </p:nvSpPr>
          <p:spPr bwMode="auto">
            <a:xfrm>
              <a:off x="356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7" name="AutoShape 21"/>
            <p:cNvSpPr>
              <a:spLocks noChangeArrowheads="1"/>
            </p:cNvSpPr>
            <p:nvPr/>
          </p:nvSpPr>
          <p:spPr bwMode="auto">
            <a:xfrm>
              <a:off x="376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8" name="AutoShape 22"/>
            <p:cNvSpPr>
              <a:spLocks noChangeArrowheads="1"/>
            </p:cNvSpPr>
            <p:nvPr/>
          </p:nvSpPr>
          <p:spPr bwMode="auto">
            <a:xfrm>
              <a:off x="396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19" name="AutoShape 23"/>
            <p:cNvSpPr>
              <a:spLocks noChangeArrowheads="1"/>
            </p:cNvSpPr>
            <p:nvPr/>
          </p:nvSpPr>
          <p:spPr bwMode="auto">
            <a:xfrm>
              <a:off x="415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20" name="AutoShape 24"/>
            <p:cNvSpPr>
              <a:spLocks noChangeArrowheads="1"/>
            </p:cNvSpPr>
            <p:nvPr/>
          </p:nvSpPr>
          <p:spPr bwMode="auto">
            <a:xfrm>
              <a:off x="43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21" name="AutoShape 25"/>
            <p:cNvSpPr>
              <a:spLocks noChangeArrowheads="1"/>
            </p:cNvSpPr>
            <p:nvPr/>
          </p:nvSpPr>
          <p:spPr bwMode="auto">
            <a:xfrm>
              <a:off x="45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22" name="AutoShape 26"/>
            <p:cNvSpPr>
              <a:spLocks noChangeArrowheads="1"/>
            </p:cNvSpPr>
            <p:nvPr/>
          </p:nvSpPr>
          <p:spPr bwMode="auto">
            <a:xfrm>
              <a:off x="474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2123" name="AutoShape 27"/>
            <p:cNvSpPr>
              <a:spLocks noChangeArrowheads="1"/>
            </p:cNvSpPr>
            <p:nvPr/>
          </p:nvSpPr>
          <p:spPr bwMode="auto">
            <a:xfrm>
              <a:off x="494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graphicFrame>
        <p:nvGraphicFramePr>
          <p:cNvPr id="132124" name="Object 28"/>
          <p:cNvGraphicFramePr>
            <a:graphicFrameLocks noChangeAspect="1"/>
          </p:cNvGraphicFramePr>
          <p:nvPr/>
        </p:nvGraphicFramePr>
        <p:xfrm>
          <a:off x="533400" y="762000"/>
          <a:ext cx="7983538" cy="5678488"/>
        </p:xfrm>
        <a:graphic>
          <a:graphicData uri="http://schemas.openxmlformats.org/presentationml/2006/ole">
            <mc:AlternateContent xmlns:mc="http://schemas.openxmlformats.org/markup-compatibility/2006">
              <mc:Choice xmlns:v="urn:schemas-microsoft-com:vml" Requires="v">
                <p:oleObj spid="_x0000_s5126" name="Foglio di lavoro" r:id="rId3" imgW="7982407" imgH="5677205" progId="Excel.Sheet.8">
                  <p:embed/>
                </p:oleObj>
              </mc:Choice>
              <mc:Fallback>
                <p:oleObj name="Foglio di lavoro" r:id="rId3" imgW="7982407" imgH="5677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7983538"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25" name="Text Box 29"/>
          <p:cNvSpPr txBox="1">
            <a:spLocks noChangeArrowheads="1"/>
          </p:cNvSpPr>
          <p:nvPr/>
        </p:nvSpPr>
        <p:spPr bwMode="auto">
          <a:xfrm>
            <a:off x="457200" y="-381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ore</a:t>
            </a:r>
            <a:endParaRPr lang="it-IT" altLang="it-IT" sz="2000">
              <a:solidFill>
                <a:srgbClr val="000000"/>
              </a:solidFill>
            </a:endParaRPr>
          </a:p>
        </p:txBody>
      </p:sp>
      <p:sp>
        <p:nvSpPr>
          <p:cNvPr id="132126" name="Text Box 30"/>
          <p:cNvSpPr txBox="1">
            <a:spLocks noChangeArrowheads="1"/>
          </p:cNvSpPr>
          <p:nvPr/>
        </p:nvSpPr>
        <p:spPr bwMode="auto">
          <a:xfrm>
            <a:off x="823913" y="-33338"/>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mg m</a:t>
            </a:r>
            <a:r>
              <a:rPr lang="it-IT" altLang="it-IT" sz="1800" baseline="30000">
                <a:solidFill>
                  <a:srgbClr val="000000"/>
                </a:solidFill>
              </a:rPr>
              <a:t>-3</a:t>
            </a:r>
            <a:endParaRPr lang="it-IT" altLang="it-IT" sz="2000">
              <a:solidFill>
                <a:srgbClr val="000000"/>
              </a:solidFill>
            </a:endParaRPr>
          </a:p>
        </p:txBody>
      </p:sp>
      <p:grpSp>
        <p:nvGrpSpPr>
          <p:cNvPr id="132127" name="Group 33"/>
          <p:cNvGrpSpPr>
            <a:grpSpLocks/>
          </p:cNvGrpSpPr>
          <p:nvPr/>
        </p:nvGrpSpPr>
        <p:grpSpPr bwMode="auto">
          <a:xfrm>
            <a:off x="14288" y="6357938"/>
            <a:ext cx="8505825" cy="457200"/>
            <a:chOff x="9" y="4005"/>
            <a:chExt cx="5358" cy="288"/>
          </a:xfrm>
        </p:grpSpPr>
        <p:graphicFrame>
          <p:nvGraphicFramePr>
            <p:cNvPr id="132128" name="Object 31"/>
            <p:cNvGraphicFramePr>
              <a:graphicFrameLocks noChangeAspect="1"/>
            </p:cNvGraphicFramePr>
            <p:nvPr/>
          </p:nvGraphicFramePr>
          <p:xfrm>
            <a:off x="608" y="4125"/>
            <a:ext cx="4759" cy="108"/>
          </p:xfrm>
          <a:graphic>
            <a:graphicData uri="http://schemas.openxmlformats.org/presentationml/2006/ole">
              <mc:AlternateContent xmlns:mc="http://schemas.openxmlformats.org/markup-compatibility/2006">
                <mc:Choice xmlns:v="urn:schemas-microsoft-com:vml" Requires="v">
                  <p:oleObj spid="_x0000_s5127" name="Foglio di lavoro" r:id="rId5" imgW="7553554" imgH="171907" progId="Excel.Sheet.8">
                    <p:embed/>
                  </p:oleObj>
                </mc:Choice>
                <mc:Fallback>
                  <p:oleObj name="Foglio di lavoro" r:id="rId5" imgW="7553554" imgH="17190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 y="4125"/>
                          <a:ext cx="4759"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29" name="Text Box 32"/>
            <p:cNvSpPr txBox="1">
              <a:spLocks noChangeArrowheads="1"/>
            </p:cNvSpPr>
            <p:nvPr/>
          </p:nvSpPr>
          <p:spPr bwMode="auto">
            <a:xfrm>
              <a:off x="9" y="4005"/>
              <a:ext cx="6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a:solidFill>
                    <a:srgbClr val="000000"/>
                  </a:solidFill>
                </a:rPr>
                <a:t>media</a:t>
              </a:r>
              <a:endParaRPr lang="it-IT" altLang="it-IT" sz="2400">
                <a:solidFill>
                  <a:srgbClr val="000000"/>
                </a:solidFill>
              </a:endParaRPr>
            </a:p>
          </p:txBody>
        </p:sp>
      </p:grpSp>
    </p:spTree>
    <p:extLst>
      <p:ext uri="{BB962C8B-B14F-4D97-AF65-F5344CB8AC3E}">
        <p14:creationId xmlns:p14="http://schemas.microsoft.com/office/powerpoint/2010/main" val="916906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44">
            <a:alpha val="0"/>
          </a:srgbClr>
        </a:solidFill>
        <a:effectLst/>
      </p:bgPr>
    </p:bg>
    <p:spTree>
      <p:nvGrpSpPr>
        <p:cNvPr id="1" name=""/>
        <p:cNvGrpSpPr/>
        <p:nvPr/>
      </p:nvGrpSpPr>
      <p:grpSpPr>
        <a:xfrm>
          <a:off x="0" y="0"/>
          <a:ext cx="0" cy="0"/>
          <a:chOff x="0" y="0"/>
          <a:chExt cx="0" cy="0"/>
        </a:xfrm>
      </p:grpSpPr>
      <p:sp>
        <p:nvSpPr>
          <p:cNvPr id="133122" name="AutoShape 2"/>
          <p:cNvSpPr>
            <a:spLocks noChangeArrowheads="1"/>
          </p:cNvSpPr>
          <p:nvPr/>
        </p:nvSpPr>
        <p:spPr bwMode="auto">
          <a:xfrm>
            <a:off x="576263" y="304800"/>
            <a:ext cx="304800" cy="381000"/>
          </a:xfrm>
          <a:prstGeom prst="downArrow">
            <a:avLst>
              <a:gd name="adj1" fmla="val 50000"/>
              <a:gd name="adj2" fmla="val 3125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nvGrpSpPr>
          <p:cNvPr id="133123" name="Group 3"/>
          <p:cNvGrpSpPr>
            <a:grpSpLocks/>
          </p:cNvGrpSpPr>
          <p:nvPr/>
        </p:nvGrpSpPr>
        <p:grpSpPr bwMode="auto">
          <a:xfrm>
            <a:off x="990600" y="303213"/>
            <a:ext cx="7473950" cy="382587"/>
            <a:chOff x="624" y="104"/>
            <a:chExt cx="4708" cy="241"/>
          </a:xfrm>
        </p:grpSpPr>
        <p:sp>
          <p:nvSpPr>
            <p:cNvPr id="133124" name="AutoShape 4"/>
            <p:cNvSpPr>
              <a:spLocks noChangeArrowheads="1"/>
            </p:cNvSpPr>
            <p:nvPr/>
          </p:nvSpPr>
          <p:spPr bwMode="auto">
            <a:xfrm>
              <a:off x="624" y="105"/>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25" name="AutoShape 5"/>
            <p:cNvSpPr>
              <a:spLocks noChangeArrowheads="1"/>
            </p:cNvSpPr>
            <p:nvPr/>
          </p:nvSpPr>
          <p:spPr bwMode="auto">
            <a:xfrm>
              <a:off x="100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26" name="AutoShape 6"/>
            <p:cNvSpPr>
              <a:spLocks noChangeArrowheads="1"/>
            </p:cNvSpPr>
            <p:nvPr/>
          </p:nvSpPr>
          <p:spPr bwMode="auto">
            <a:xfrm>
              <a:off x="81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27" name="AutoShape 7"/>
            <p:cNvSpPr>
              <a:spLocks noChangeArrowheads="1"/>
            </p:cNvSpPr>
            <p:nvPr/>
          </p:nvSpPr>
          <p:spPr bwMode="auto">
            <a:xfrm>
              <a:off x="23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28" name="AutoShape 8"/>
            <p:cNvSpPr>
              <a:spLocks noChangeArrowheads="1"/>
            </p:cNvSpPr>
            <p:nvPr/>
          </p:nvSpPr>
          <p:spPr bwMode="auto">
            <a:xfrm>
              <a:off x="159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29" name="AutoShape 9"/>
            <p:cNvSpPr>
              <a:spLocks noChangeArrowheads="1"/>
            </p:cNvSpPr>
            <p:nvPr/>
          </p:nvSpPr>
          <p:spPr bwMode="auto">
            <a:xfrm>
              <a:off x="25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0" name="AutoShape 10"/>
            <p:cNvSpPr>
              <a:spLocks noChangeArrowheads="1"/>
            </p:cNvSpPr>
            <p:nvPr/>
          </p:nvSpPr>
          <p:spPr bwMode="auto">
            <a:xfrm>
              <a:off x="120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1" name="AutoShape 11"/>
            <p:cNvSpPr>
              <a:spLocks noChangeArrowheads="1"/>
            </p:cNvSpPr>
            <p:nvPr/>
          </p:nvSpPr>
          <p:spPr bwMode="auto">
            <a:xfrm>
              <a:off x="139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2" name="AutoShape 12"/>
            <p:cNvSpPr>
              <a:spLocks noChangeArrowheads="1"/>
            </p:cNvSpPr>
            <p:nvPr/>
          </p:nvSpPr>
          <p:spPr bwMode="auto">
            <a:xfrm>
              <a:off x="178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3" name="AutoShape 13"/>
            <p:cNvSpPr>
              <a:spLocks noChangeArrowheads="1"/>
            </p:cNvSpPr>
            <p:nvPr/>
          </p:nvSpPr>
          <p:spPr bwMode="auto">
            <a:xfrm>
              <a:off x="198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4" name="AutoShape 14"/>
            <p:cNvSpPr>
              <a:spLocks noChangeArrowheads="1"/>
            </p:cNvSpPr>
            <p:nvPr/>
          </p:nvSpPr>
          <p:spPr bwMode="auto">
            <a:xfrm>
              <a:off x="21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5" name="AutoShape 15"/>
            <p:cNvSpPr>
              <a:spLocks noChangeArrowheads="1"/>
            </p:cNvSpPr>
            <p:nvPr/>
          </p:nvSpPr>
          <p:spPr bwMode="auto">
            <a:xfrm>
              <a:off x="278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6" name="AutoShape 16"/>
            <p:cNvSpPr>
              <a:spLocks noChangeArrowheads="1"/>
            </p:cNvSpPr>
            <p:nvPr/>
          </p:nvSpPr>
          <p:spPr bwMode="auto">
            <a:xfrm>
              <a:off x="514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7" name="AutoShape 17"/>
            <p:cNvSpPr>
              <a:spLocks noChangeArrowheads="1"/>
            </p:cNvSpPr>
            <p:nvPr/>
          </p:nvSpPr>
          <p:spPr bwMode="auto">
            <a:xfrm>
              <a:off x="29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8" name="AutoShape 18"/>
            <p:cNvSpPr>
              <a:spLocks noChangeArrowheads="1"/>
            </p:cNvSpPr>
            <p:nvPr/>
          </p:nvSpPr>
          <p:spPr bwMode="auto">
            <a:xfrm>
              <a:off x="317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39" name="AutoShape 19"/>
            <p:cNvSpPr>
              <a:spLocks noChangeArrowheads="1"/>
            </p:cNvSpPr>
            <p:nvPr/>
          </p:nvSpPr>
          <p:spPr bwMode="auto">
            <a:xfrm>
              <a:off x="337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40" name="AutoShape 20"/>
            <p:cNvSpPr>
              <a:spLocks noChangeArrowheads="1"/>
            </p:cNvSpPr>
            <p:nvPr/>
          </p:nvSpPr>
          <p:spPr bwMode="auto">
            <a:xfrm>
              <a:off x="356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41" name="AutoShape 21"/>
            <p:cNvSpPr>
              <a:spLocks noChangeArrowheads="1"/>
            </p:cNvSpPr>
            <p:nvPr/>
          </p:nvSpPr>
          <p:spPr bwMode="auto">
            <a:xfrm>
              <a:off x="376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42" name="AutoShape 22"/>
            <p:cNvSpPr>
              <a:spLocks noChangeArrowheads="1"/>
            </p:cNvSpPr>
            <p:nvPr/>
          </p:nvSpPr>
          <p:spPr bwMode="auto">
            <a:xfrm>
              <a:off x="3960"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43" name="AutoShape 23"/>
            <p:cNvSpPr>
              <a:spLocks noChangeArrowheads="1"/>
            </p:cNvSpPr>
            <p:nvPr/>
          </p:nvSpPr>
          <p:spPr bwMode="auto">
            <a:xfrm>
              <a:off x="4156"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44" name="AutoShape 24"/>
            <p:cNvSpPr>
              <a:spLocks noChangeArrowheads="1"/>
            </p:cNvSpPr>
            <p:nvPr/>
          </p:nvSpPr>
          <p:spPr bwMode="auto">
            <a:xfrm>
              <a:off x="43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45" name="AutoShape 25"/>
            <p:cNvSpPr>
              <a:spLocks noChangeArrowheads="1"/>
            </p:cNvSpPr>
            <p:nvPr/>
          </p:nvSpPr>
          <p:spPr bwMode="auto">
            <a:xfrm>
              <a:off x="4552"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46" name="AutoShape 26"/>
            <p:cNvSpPr>
              <a:spLocks noChangeArrowheads="1"/>
            </p:cNvSpPr>
            <p:nvPr/>
          </p:nvSpPr>
          <p:spPr bwMode="auto">
            <a:xfrm>
              <a:off x="4748"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sp>
          <p:nvSpPr>
            <p:cNvPr id="133147" name="AutoShape 27"/>
            <p:cNvSpPr>
              <a:spLocks noChangeArrowheads="1"/>
            </p:cNvSpPr>
            <p:nvPr/>
          </p:nvSpPr>
          <p:spPr bwMode="auto">
            <a:xfrm>
              <a:off x="4944" y="104"/>
              <a:ext cx="192" cy="240"/>
            </a:xfrm>
            <a:prstGeom prst="downArrow">
              <a:avLst>
                <a:gd name="adj1" fmla="val 50000"/>
                <a:gd name="adj2" fmla="val 3125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endParaRPr lang="it-IT" altLang="it-IT" sz="2400">
                <a:solidFill>
                  <a:srgbClr val="000000"/>
                </a:solidFill>
              </a:endParaRPr>
            </a:p>
          </p:txBody>
        </p:sp>
      </p:grpSp>
      <p:graphicFrame>
        <p:nvGraphicFramePr>
          <p:cNvPr id="133148" name="Object 28"/>
          <p:cNvGraphicFramePr>
            <a:graphicFrameLocks noChangeAspect="1"/>
          </p:cNvGraphicFramePr>
          <p:nvPr/>
        </p:nvGraphicFramePr>
        <p:xfrm>
          <a:off x="533400" y="762000"/>
          <a:ext cx="7983538" cy="5678488"/>
        </p:xfrm>
        <a:graphic>
          <a:graphicData uri="http://schemas.openxmlformats.org/presentationml/2006/ole">
            <mc:AlternateContent xmlns:mc="http://schemas.openxmlformats.org/markup-compatibility/2006">
              <mc:Choice xmlns:v="urn:schemas-microsoft-com:vml" Requires="v">
                <p:oleObj spid="_x0000_s6150" name="Foglio di lavoro" r:id="rId3" imgW="7982407" imgH="5677205" progId="Excel.Sheet.8">
                  <p:embed/>
                </p:oleObj>
              </mc:Choice>
              <mc:Fallback>
                <p:oleObj name="Foglio di lavoro" r:id="rId3" imgW="7982407" imgH="5677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7983538"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49" name="Text Box 29"/>
          <p:cNvSpPr txBox="1">
            <a:spLocks noChangeArrowheads="1"/>
          </p:cNvSpPr>
          <p:nvPr/>
        </p:nvSpPr>
        <p:spPr bwMode="auto">
          <a:xfrm>
            <a:off x="457200" y="-381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ore</a:t>
            </a:r>
            <a:endParaRPr lang="it-IT" altLang="it-IT" sz="2000">
              <a:solidFill>
                <a:srgbClr val="000000"/>
              </a:solidFill>
            </a:endParaRPr>
          </a:p>
        </p:txBody>
      </p:sp>
      <p:sp>
        <p:nvSpPr>
          <p:cNvPr id="133150" name="Text Box 30"/>
          <p:cNvSpPr txBox="1">
            <a:spLocks noChangeArrowheads="1"/>
          </p:cNvSpPr>
          <p:nvPr/>
        </p:nvSpPr>
        <p:spPr bwMode="auto">
          <a:xfrm>
            <a:off x="823913" y="-33338"/>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1800">
                <a:solidFill>
                  <a:srgbClr val="000000"/>
                </a:solidFill>
              </a:rPr>
              <a:t>mg m</a:t>
            </a:r>
            <a:r>
              <a:rPr lang="it-IT" altLang="it-IT" sz="1800" baseline="30000">
                <a:solidFill>
                  <a:srgbClr val="000000"/>
                </a:solidFill>
              </a:rPr>
              <a:t>-3</a:t>
            </a:r>
            <a:endParaRPr lang="it-IT" altLang="it-IT" sz="2000">
              <a:solidFill>
                <a:srgbClr val="000000"/>
              </a:solidFill>
            </a:endParaRPr>
          </a:p>
        </p:txBody>
      </p:sp>
      <p:graphicFrame>
        <p:nvGraphicFramePr>
          <p:cNvPr id="133151" name="Object 32"/>
          <p:cNvGraphicFramePr>
            <a:graphicFrameLocks noChangeAspect="1"/>
          </p:cNvGraphicFramePr>
          <p:nvPr/>
        </p:nvGraphicFramePr>
        <p:xfrm>
          <a:off x="965200" y="6548438"/>
          <a:ext cx="7554913" cy="171450"/>
        </p:xfrm>
        <a:graphic>
          <a:graphicData uri="http://schemas.openxmlformats.org/presentationml/2006/ole">
            <mc:AlternateContent xmlns:mc="http://schemas.openxmlformats.org/markup-compatibility/2006">
              <mc:Choice xmlns:v="urn:schemas-microsoft-com:vml" Requires="v">
                <p:oleObj spid="_x0000_s6151" name="Foglio di lavoro" r:id="rId5" imgW="7553554" imgH="171907" progId="Excel.Sheet.8">
                  <p:embed/>
                </p:oleObj>
              </mc:Choice>
              <mc:Fallback>
                <p:oleObj name="Foglio di lavoro" r:id="rId5" imgW="7553554" imgH="171907"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200" y="6548438"/>
                        <a:ext cx="75549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2" name="Text Box 33"/>
          <p:cNvSpPr txBox="1">
            <a:spLocks noChangeArrowheads="1"/>
          </p:cNvSpPr>
          <p:nvPr/>
        </p:nvSpPr>
        <p:spPr bwMode="auto">
          <a:xfrm>
            <a:off x="14288" y="6357938"/>
            <a:ext cx="97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cs typeface="Arial" charset="0"/>
              </a:defRPr>
            </a:lvl1pPr>
            <a:lvl2pPr marL="742950" indent="-285750">
              <a:spcBef>
                <a:spcPct val="20000"/>
              </a:spcBef>
              <a:buChar char="–"/>
              <a:defRPr sz="2800">
                <a:solidFill>
                  <a:schemeClr val="tx1"/>
                </a:solidFill>
                <a:latin typeface="Times New Roman" pitchFamily="18" charset="0"/>
                <a:cs typeface="Arial" charset="0"/>
              </a:defRPr>
            </a:lvl2pPr>
            <a:lvl3pPr marL="1143000" indent="-228600">
              <a:spcBef>
                <a:spcPct val="20000"/>
              </a:spcBef>
              <a:buChar char="•"/>
              <a:defRPr sz="2400">
                <a:solidFill>
                  <a:schemeClr val="tx1"/>
                </a:solidFill>
                <a:latin typeface="Times New Roman" pitchFamily="18" charset="0"/>
                <a:cs typeface="Arial" charset="0"/>
              </a:defRPr>
            </a:lvl3pPr>
            <a:lvl4pPr marL="1600200" indent="-228600">
              <a:spcBef>
                <a:spcPct val="20000"/>
              </a:spcBef>
              <a:buChar char="–"/>
              <a:defRPr sz="2000">
                <a:solidFill>
                  <a:schemeClr val="tx1"/>
                </a:solidFill>
                <a:latin typeface="Times New Roman" pitchFamily="18" charset="0"/>
                <a:cs typeface="Arial" charset="0"/>
              </a:defRPr>
            </a:lvl4pPr>
            <a:lvl5pPr marL="2057400" indent="-228600">
              <a:spcBef>
                <a:spcPct val="20000"/>
              </a:spcBef>
              <a:buChar char="»"/>
              <a:defRPr sz="2000">
                <a:solidFill>
                  <a:schemeClr val="tx1"/>
                </a:solidFill>
                <a:latin typeface="Times New Roman" pitchFamily="18" charset="0"/>
                <a:cs typeface="Arial" charset="0"/>
              </a:defRPr>
            </a:lvl5pPr>
            <a:lvl6pPr marL="2514600" indent="-228600" fontAlgn="base">
              <a:spcBef>
                <a:spcPct val="20000"/>
              </a:spcBef>
              <a:spcAft>
                <a:spcPct val="0"/>
              </a:spcAft>
              <a:buChar char="»"/>
              <a:defRPr sz="2000">
                <a:solidFill>
                  <a:schemeClr val="tx1"/>
                </a:solidFill>
                <a:latin typeface="Times New Roman" pitchFamily="18" charset="0"/>
                <a:cs typeface="Arial" charset="0"/>
              </a:defRPr>
            </a:lvl6pPr>
            <a:lvl7pPr marL="2971800" indent="-228600" fontAlgn="base">
              <a:spcBef>
                <a:spcPct val="20000"/>
              </a:spcBef>
              <a:spcAft>
                <a:spcPct val="0"/>
              </a:spcAft>
              <a:buChar char="»"/>
              <a:defRPr sz="2000">
                <a:solidFill>
                  <a:schemeClr val="tx1"/>
                </a:solidFill>
                <a:latin typeface="Times New Roman" pitchFamily="18" charset="0"/>
                <a:cs typeface="Arial" charset="0"/>
              </a:defRPr>
            </a:lvl7pPr>
            <a:lvl8pPr marL="3429000" indent="-228600" fontAlgn="base">
              <a:spcBef>
                <a:spcPct val="20000"/>
              </a:spcBef>
              <a:spcAft>
                <a:spcPct val="0"/>
              </a:spcAft>
              <a:buChar char="»"/>
              <a:defRPr sz="2000">
                <a:solidFill>
                  <a:schemeClr val="tx1"/>
                </a:solidFill>
                <a:latin typeface="Times New Roman" pitchFamily="18" charset="0"/>
                <a:cs typeface="Arial" charset="0"/>
              </a:defRPr>
            </a:lvl8pPr>
            <a:lvl9pPr marL="3886200" indent="-228600" fontAlgn="base">
              <a:spcBef>
                <a:spcPct val="20000"/>
              </a:spcBef>
              <a:spcAft>
                <a:spcPct val="0"/>
              </a:spcAft>
              <a:buChar char="»"/>
              <a:defRPr sz="2000">
                <a:solidFill>
                  <a:schemeClr val="tx1"/>
                </a:solidFill>
                <a:latin typeface="Times New Roman" pitchFamily="18" charset="0"/>
                <a:cs typeface="Arial" charset="0"/>
              </a:defRPr>
            </a:lvl9pPr>
          </a:lstStyle>
          <a:p>
            <a:pPr>
              <a:spcBef>
                <a:spcPct val="0"/>
              </a:spcBef>
              <a:buFontTx/>
              <a:buNone/>
            </a:pPr>
            <a:r>
              <a:rPr lang="it-IT" altLang="it-IT" sz="2400" b="1">
                <a:solidFill>
                  <a:srgbClr val="000000"/>
                </a:solidFill>
              </a:rPr>
              <a:t>media</a:t>
            </a:r>
            <a:endParaRPr lang="it-IT" altLang="it-IT" sz="2400">
              <a:solidFill>
                <a:srgbClr val="000000"/>
              </a:solidFill>
            </a:endParaRPr>
          </a:p>
        </p:txBody>
      </p:sp>
    </p:spTree>
    <p:extLst>
      <p:ext uri="{BB962C8B-B14F-4D97-AF65-F5344CB8AC3E}">
        <p14:creationId xmlns:p14="http://schemas.microsoft.com/office/powerpoint/2010/main" val="1849069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1"/>
          <p:cNvSpPr txBox="1">
            <a:spLocks noChangeArrowheads="1"/>
          </p:cNvSpPr>
          <p:nvPr/>
        </p:nvSpPr>
        <p:spPr bwMode="auto">
          <a:xfrm>
            <a:off x="539750" y="333375"/>
            <a:ext cx="83534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400" baseline="0" dirty="0">
                <a:solidFill>
                  <a:schemeClr val="bg1"/>
                </a:solidFill>
                <a:latin typeface="Arial" charset="0"/>
              </a:rPr>
              <a:t>La legge stabilisce di comparare i valori di concentrazione in atmosfera, con:</a:t>
            </a:r>
          </a:p>
          <a:p>
            <a:pPr eaLnBrk="1" hangingPunct="1">
              <a:spcBef>
                <a:spcPct val="0"/>
              </a:spcBef>
              <a:buFontTx/>
              <a:buNone/>
            </a:pPr>
            <a:endParaRPr lang="it-IT" altLang="it-IT" sz="2400" baseline="0" dirty="0">
              <a:solidFill>
                <a:schemeClr val="bg1"/>
              </a:solidFill>
              <a:latin typeface="Arial" charset="0"/>
            </a:endParaRPr>
          </a:p>
          <a:p>
            <a:pPr eaLnBrk="1" hangingPunct="1">
              <a:spcBef>
                <a:spcPct val="0"/>
              </a:spcBef>
              <a:buFontTx/>
              <a:buNone/>
            </a:pPr>
            <a:r>
              <a:rPr lang="it-IT" altLang="it-IT" sz="2400" b="1" baseline="0" dirty="0">
                <a:solidFill>
                  <a:schemeClr val="bg1"/>
                </a:solidFill>
                <a:latin typeface="Arial" charset="0"/>
              </a:rPr>
              <a:t>Valori limite</a:t>
            </a:r>
            <a:r>
              <a:rPr lang="it-IT" altLang="it-IT" sz="2400" baseline="0" dirty="0">
                <a:solidFill>
                  <a:schemeClr val="bg1"/>
                </a:solidFill>
                <a:latin typeface="Arial" charset="0"/>
              </a:rPr>
              <a:t>: la concentrazione massima accettabile di uno specifico inquinante, superabili un certo numero di volte;</a:t>
            </a:r>
          </a:p>
          <a:p>
            <a:pPr eaLnBrk="1" hangingPunct="1">
              <a:spcBef>
                <a:spcPct val="0"/>
              </a:spcBef>
              <a:buFontTx/>
              <a:buNone/>
            </a:pPr>
            <a:r>
              <a:rPr lang="it-IT" altLang="it-IT" sz="2400" b="1" baseline="0" dirty="0">
                <a:solidFill>
                  <a:schemeClr val="bg1"/>
                </a:solidFill>
                <a:latin typeface="Arial" charset="0"/>
              </a:rPr>
              <a:t>Valori guida</a:t>
            </a:r>
            <a:r>
              <a:rPr lang="it-IT" altLang="it-IT" sz="2400" baseline="0" dirty="0">
                <a:solidFill>
                  <a:schemeClr val="bg1"/>
                </a:solidFill>
                <a:latin typeface="Arial" charset="0"/>
              </a:rPr>
              <a:t>: la sua concentrazione massima desiderabile.</a:t>
            </a:r>
          </a:p>
          <a:p>
            <a:pPr eaLnBrk="1" hangingPunct="1">
              <a:spcBef>
                <a:spcPct val="0"/>
              </a:spcBef>
              <a:buFontTx/>
              <a:buNone/>
            </a:pPr>
            <a:r>
              <a:rPr lang="it-IT" altLang="it-IT" sz="2400" baseline="0" dirty="0">
                <a:solidFill>
                  <a:schemeClr val="bg1"/>
                </a:solidFill>
                <a:latin typeface="Arial" charset="0"/>
              </a:rPr>
              <a:t>In Italia tali valori sono in generale definiti a livello nazionale, ma le Regioni possono fissare valori più severi.</a:t>
            </a:r>
          </a:p>
        </p:txBody>
      </p:sp>
      <p:sp>
        <p:nvSpPr>
          <p:cNvPr id="3" name="CasellaDiTesto 2"/>
          <p:cNvSpPr txBox="1">
            <a:spLocks noChangeArrowheads="1"/>
          </p:cNvSpPr>
          <p:nvPr/>
        </p:nvSpPr>
        <p:spPr bwMode="auto">
          <a:xfrm>
            <a:off x="539750" y="3549650"/>
            <a:ext cx="81375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400" baseline="0" dirty="0">
                <a:solidFill>
                  <a:srgbClr val="FF0000"/>
                </a:solidFill>
                <a:latin typeface="Arial" charset="0"/>
              </a:rPr>
              <a:t>L</a:t>
            </a:r>
            <a:r>
              <a:rPr lang="it-IT" altLang="it-IT" sz="2400" b="1" baseline="0" dirty="0">
                <a:solidFill>
                  <a:srgbClr val="FF0000"/>
                </a:solidFill>
                <a:latin typeface="Arial" charset="0"/>
              </a:rPr>
              <a:t>ivello di attenzione</a:t>
            </a:r>
            <a:r>
              <a:rPr lang="it-IT" altLang="it-IT" sz="2400" b="1" baseline="0" dirty="0">
                <a:solidFill>
                  <a:schemeClr val="bg1"/>
                </a:solidFill>
                <a:latin typeface="Arial" charset="0"/>
              </a:rPr>
              <a:t>: </a:t>
            </a:r>
            <a:r>
              <a:rPr lang="it-IT" altLang="it-IT" sz="2400" baseline="0" dirty="0">
                <a:solidFill>
                  <a:schemeClr val="bg1"/>
                </a:solidFill>
                <a:latin typeface="Arial" charset="0"/>
              </a:rPr>
              <a:t>è la concentrazione di inquinante che, se superata in maniera persistente nel tempo, può portare ad una situazione di rischio ambientale e sanitario</a:t>
            </a:r>
            <a:r>
              <a:rPr lang="it-IT" altLang="it-IT" sz="2400" baseline="0" dirty="0">
                <a:latin typeface="Arial" charset="0"/>
              </a:rPr>
              <a:t>; </a:t>
            </a:r>
            <a:r>
              <a:rPr lang="it-IT" altLang="it-IT" sz="2400" baseline="0" dirty="0">
                <a:solidFill>
                  <a:srgbClr val="FF0000"/>
                </a:solidFill>
                <a:latin typeface="Arial" charset="0"/>
              </a:rPr>
              <a:t>L</a:t>
            </a:r>
            <a:r>
              <a:rPr lang="it-IT" altLang="it-IT" sz="2400" b="1" baseline="0" dirty="0">
                <a:solidFill>
                  <a:srgbClr val="FF0000"/>
                </a:solidFill>
                <a:latin typeface="Arial" charset="0"/>
              </a:rPr>
              <a:t>ivello di allarme</a:t>
            </a:r>
            <a:r>
              <a:rPr lang="it-IT" altLang="it-IT" sz="2400" b="1" baseline="0" dirty="0">
                <a:solidFill>
                  <a:schemeClr val="bg1"/>
                </a:solidFill>
                <a:latin typeface="Arial" charset="0"/>
              </a:rPr>
              <a:t>: </a:t>
            </a:r>
            <a:r>
              <a:rPr lang="it-IT" altLang="it-IT" sz="2400" baseline="0" dirty="0">
                <a:solidFill>
                  <a:schemeClr val="bg1"/>
                </a:solidFill>
                <a:latin typeface="Arial" charset="0"/>
              </a:rPr>
              <a:t>corrisponde alla concentrazione di inquinante il cui superamento indica già di per sé una situazione di rischio ambientale e sanitario, su cui ha competenza (e responsabilità penali) il Sindaco di ogni Comune.</a:t>
            </a:r>
          </a:p>
        </p:txBody>
      </p:sp>
    </p:spTree>
    <p:extLst>
      <p:ext uri="{BB962C8B-B14F-4D97-AF65-F5344CB8AC3E}">
        <p14:creationId xmlns:p14="http://schemas.microsoft.com/office/powerpoint/2010/main" val="64683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288" y="404813"/>
            <a:ext cx="8137525" cy="1373187"/>
          </a:xfrm>
          <a:prstGeom prst="rect">
            <a:avLst/>
          </a:prstGeom>
          <a:noFill/>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t-IT" altLang="it-IT" sz="2800" baseline="0" dirty="0">
                <a:solidFill>
                  <a:schemeClr val="bg1"/>
                </a:solidFill>
                <a:latin typeface="Arial" charset="0"/>
              </a:rPr>
              <a:t>Gli ambiti di interesse sono due:</a:t>
            </a:r>
          </a:p>
          <a:p>
            <a:pPr eaLnBrk="1" hangingPunct="1">
              <a:buFont typeface="Arial" charset="0"/>
              <a:buChar char="•"/>
            </a:pPr>
            <a:r>
              <a:rPr lang="it-IT" altLang="it-IT" sz="2800" baseline="0" dirty="0">
                <a:solidFill>
                  <a:schemeClr val="bg1"/>
                </a:solidFill>
                <a:latin typeface="Arial" charset="0"/>
              </a:rPr>
              <a:t> la protezione della salute umana;</a:t>
            </a:r>
          </a:p>
          <a:p>
            <a:pPr eaLnBrk="1" hangingPunct="1">
              <a:buFont typeface="Arial" charset="0"/>
              <a:buChar char="•"/>
            </a:pPr>
            <a:r>
              <a:rPr lang="it-IT" altLang="it-IT" sz="2800" baseline="0" dirty="0">
                <a:solidFill>
                  <a:schemeClr val="bg1"/>
                </a:solidFill>
                <a:latin typeface="Arial" charset="0"/>
              </a:rPr>
              <a:t> la protezione degli ecosistemi (***)</a:t>
            </a:r>
          </a:p>
        </p:txBody>
      </p:sp>
      <p:pic>
        <p:nvPicPr>
          <p:cNvPr id="3076" name="Immagine 2" descr="Ritaglio schermata"/>
          <p:cNvPicPr>
            <a:picLocks noChangeAspect="1"/>
          </p:cNvPicPr>
          <p:nvPr/>
        </p:nvPicPr>
        <p:blipFill>
          <a:blip r:embed="rId2">
            <a:extLst>
              <a:ext uri="{28A0092B-C50C-407E-A947-70E740481C1C}">
                <a14:useLocalDpi xmlns:a14="http://schemas.microsoft.com/office/drawing/2010/main" val="0"/>
              </a:ext>
            </a:extLst>
          </a:blip>
          <a:srcRect t="26619"/>
          <a:stretch>
            <a:fillRect/>
          </a:stretch>
        </p:blipFill>
        <p:spPr bwMode="auto">
          <a:xfrm>
            <a:off x="468313" y="1911350"/>
            <a:ext cx="830738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CasellaDiTesto 4"/>
          <p:cNvSpPr txBox="1">
            <a:spLocks noChangeArrowheads="1"/>
          </p:cNvSpPr>
          <p:nvPr/>
        </p:nvSpPr>
        <p:spPr bwMode="auto">
          <a:xfrm>
            <a:off x="2051050" y="6381750"/>
            <a:ext cx="698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400" baseline="0" dirty="0">
                <a:solidFill>
                  <a:schemeClr val="bg1"/>
                </a:solidFill>
                <a:latin typeface="Arial" charset="0"/>
              </a:rPr>
              <a:t>(***) ma i dati per ambienti remoti sono scarsi…</a:t>
            </a:r>
          </a:p>
        </p:txBody>
      </p:sp>
      <p:sp>
        <p:nvSpPr>
          <p:cNvPr id="3078" name="Text Box 6"/>
          <p:cNvSpPr txBox="1">
            <a:spLocks noChangeArrowheads="1"/>
          </p:cNvSpPr>
          <p:nvPr/>
        </p:nvSpPr>
        <p:spPr bwMode="auto">
          <a:xfrm>
            <a:off x="395288" y="4191000"/>
            <a:ext cx="8353425"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2800" baseline="0" dirty="0">
                <a:solidFill>
                  <a:schemeClr val="bg1"/>
                </a:solidFill>
                <a:latin typeface="Arial" charset="0"/>
              </a:rPr>
              <a:t>Apparentemente i limiti sono più bassi per i secondi, ma solo perché questi vengono espressi su base annua, non giornaliera. In realtà – come è ovvio aspettarsi – i limiti più rigorosi sono quelli per la salute umana.</a:t>
            </a:r>
            <a:endParaRPr lang="it-IT" altLang="it-IT" baseline="0" dirty="0">
              <a:solidFill>
                <a:schemeClr val="bg1"/>
              </a:solidFill>
            </a:endParaRPr>
          </a:p>
        </p:txBody>
      </p:sp>
    </p:spTree>
    <p:extLst>
      <p:ext uri="{BB962C8B-B14F-4D97-AF65-F5344CB8AC3E}">
        <p14:creationId xmlns:p14="http://schemas.microsoft.com/office/powerpoint/2010/main" val="305297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11188" y="320675"/>
            <a:ext cx="7921625" cy="453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it-IT" altLang="it-IT" sz="2800" dirty="0">
                <a:solidFill>
                  <a:schemeClr val="bg1"/>
                </a:solidFill>
                <a:latin typeface="Arial" charset="0"/>
              </a:rPr>
              <a:t>Sui siti ufficiali delle agenzie regionali, i dati sono resi disponibili in tempo reale, addirittura ricostruendo gli andamenti giornalieri e/o settimanali, magari con estrapolazione dei dati grazie all’applicazione di modelli diffusionali, costruendo una rete di dati virtuali per l’intero territorio di interesse.</a:t>
            </a: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533650"/>
            <a:ext cx="507682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28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755650" y="549275"/>
            <a:ext cx="7632700" cy="3108325"/>
          </a:xfrm>
          <a:prstGeom prst="rect">
            <a:avLst/>
          </a:prstGeom>
        </p:spPr>
        <p:txBody>
          <a:bodyPr>
            <a:spAutoFit/>
          </a:bodyPr>
          <a:lstStyle/>
          <a:p>
            <a:pPr eaLnBrk="0" fontAlgn="base" hangingPunct="0">
              <a:spcBef>
                <a:spcPct val="20000"/>
              </a:spcBef>
              <a:spcAft>
                <a:spcPct val="0"/>
              </a:spcAft>
              <a:defRPr/>
            </a:pPr>
            <a:r>
              <a:rPr lang="it-IT" altLang="it-IT" sz="2800" kern="0" dirty="0">
                <a:solidFill>
                  <a:srgbClr val="FFFFFF"/>
                </a:solidFill>
                <a:latin typeface="Arial" charset="0"/>
                <a:cs typeface="Arial" charset="0"/>
              </a:rPr>
              <a:t>I dati delle centraline possono essere integrati da quelli derivanti da sistemi di rilevamento non automatico: è cioè richiesta una attività di laboratorio per la stima delle concentrazioni di ulteriori inquinanti per i quali non è disponibile una strumentazione «in continuo» (es. IPA, composizione elementare del particolato).</a:t>
            </a:r>
          </a:p>
        </p:txBody>
      </p:sp>
      <p:pic>
        <p:nvPicPr>
          <p:cNvPr id="28675" name="Picture 2"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6762750" y="5270500"/>
            <a:ext cx="237648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331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3175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asellaDiTesto 3"/>
          <p:cNvSpPr txBox="1">
            <a:spLocks noChangeArrowheads="1"/>
          </p:cNvSpPr>
          <p:nvPr/>
        </p:nvSpPr>
        <p:spPr bwMode="auto">
          <a:xfrm>
            <a:off x="395288" y="2279650"/>
            <a:ext cx="835342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endParaRPr lang="it-IT" altLang="it-IT" sz="2800">
              <a:solidFill>
                <a:srgbClr val="FFFFFF"/>
              </a:solidFill>
              <a:latin typeface="Arial" charset="0"/>
              <a:cs typeface="Arial" charset="0"/>
            </a:endParaRPr>
          </a:p>
          <a:p>
            <a:pPr eaLnBrk="0" fontAlgn="base" hangingPunct="0">
              <a:spcBef>
                <a:spcPct val="0"/>
              </a:spcBef>
              <a:spcAft>
                <a:spcPct val="0"/>
              </a:spcAft>
              <a:buFontTx/>
              <a:buNone/>
            </a:pPr>
            <a:r>
              <a:rPr lang="it-IT" altLang="it-IT" sz="2800">
                <a:solidFill>
                  <a:srgbClr val="FFFFFF"/>
                </a:solidFill>
                <a:latin typeface="Arial" charset="0"/>
                <a:cs typeface="Arial" charset="0"/>
                <a:sym typeface="Wingdings 3" pitchFamily="18" charset="2"/>
              </a:rPr>
              <a:t> </a:t>
            </a:r>
            <a:r>
              <a:rPr lang="it-IT" altLang="it-IT" sz="2800">
                <a:solidFill>
                  <a:srgbClr val="FFFFFF"/>
                </a:solidFill>
                <a:latin typeface="Arial" charset="0"/>
                <a:cs typeface="Arial" charset="0"/>
              </a:rPr>
              <a:t>Si suppone che la compresenza di questi inquinanti non abbia implicazioni particolari (non è considerata alcuna sinergia tra di essi e con altre sostanze inquinanti, certamente presenti, ma non misurate).</a:t>
            </a:r>
          </a:p>
          <a:p>
            <a:pPr eaLnBrk="0" fontAlgn="base" hangingPunct="0">
              <a:spcBef>
                <a:spcPct val="0"/>
              </a:spcBef>
              <a:spcAft>
                <a:spcPct val="0"/>
              </a:spcAft>
              <a:buFontTx/>
              <a:buNone/>
            </a:pPr>
            <a:endParaRPr lang="it-IT" altLang="it-IT" sz="2800">
              <a:solidFill>
                <a:srgbClr val="FFFFFF"/>
              </a:solidFill>
              <a:latin typeface="Arial" charset="0"/>
              <a:cs typeface="Arial" charset="0"/>
            </a:endParaRPr>
          </a:p>
          <a:p>
            <a:pPr eaLnBrk="0" fontAlgn="base" hangingPunct="0">
              <a:spcBef>
                <a:spcPct val="0"/>
              </a:spcBef>
              <a:spcAft>
                <a:spcPct val="0"/>
              </a:spcAft>
              <a:buFontTx/>
              <a:buNone/>
            </a:pPr>
            <a:r>
              <a:rPr lang="it-IT" altLang="it-IT" sz="2800">
                <a:solidFill>
                  <a:srgbClr val="FFFFFF"/>
                </a:solidFill>
                <a:latin typeface="Arial" charset="0"/>
                <a:cs typeface="Arial" charset="0"/>
                <a:sym typeface="Wingdings 3" pitchFamily="18" charset="2"/>
              </a:rPr>
              <a:t> Intere classi di a</a:t>
            </a:r>
            <a:r>
              <a:rPr lang="it-IT" altLang="it-IT" sz="2800">
                <a:solidFill>
                  <a:srgbClr val="FFFFFF"/>
                </a:solidFill>
                <a:latin typeface="Arial" charset="0"/>
                <a:cs typeface="Arial" charset="0"/>
              </a:rPr>
              <a:t>ltri inquinanti (es. H</a:t>
            </a:r>
            <a:r>
              <a:rPr lang="it-IT" altLang="it-IT" sz="2800" baseline="-25000">
                <a:solidFill>
                  <a:srgbClr val="FFFFFF"/>
                </a:solidFill>
                <a:latin typeface="Arial" charset="0"/>
                <a:cs typeface="Arial" charset="0"/>
              </a:rPr>
              <a:t>2</a:t>
            </a:r>
            <a:r>
              <a:rPr lang="it-IT" altLang="it-IT" sz="2800">
                <a:solidFill>
                  <a:srgbClr val="FFFFFF"/>
                </a:solidFill>
                <a:latin typeface="Arial" charset="0"/>
                <a:cs typeface="Arial" charset="0"/>
              </a:rPr>
              <a:t>S, IPA, diossine) vengono monitorati solo in casi eccezionali, in zone «calde», per problemi specifici. </a:t>
            </a:r>
          </a:p>
        </p:txBody>
      </p:sp>
      <p:sp>
        <p:nvSpPr>
          <p:cNvPr id="29700" name="CasellaDiTesto 1"/>
          <p:cNvSpPr txBox="1">
            <a:spLocks noChangeArrowheads="1"/>
          </p:cNvSpPr>
          <p:nvPr/>
        </p:nvSpPr>
        <p:spPr bwMode="auto">
          <a:xfrm>
            <a:off x="2598738" y="287338"/>
            <a:ext cx="59594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800">
                <a:solidFill>
                  <a:srgbClr val="FFFFFF"/>
                </a:solidFill>
                <a:latin typeface="Arial" charset="0"/>
                <a:cs typeface="Arial" charset="0"/>
              </a:rPr>
              <a:t>Aspetti critici:</a:t>
            </a:r>
          </a:p>
          <a:p>
            <a:pPr eaLnBrk="0" fontAlgn="base" hangingPunct="0">
              <a:spcBef>
                <a:spcPct val="0"/>
              </a:spcBef>
              <a:spcAft>
                <a:spcPct val="0"/>
              </a:spcAft>
              <a:buFontTx/>
              <a:buNone/>
            </a:pPr>
            <a:endParaRPr lang="it-IT" altLang="it-IT" sz="2800">
              <a:solidFill>
                <a:srgbClr val="FFFFFF"/>
              </a:solidFill>
              <a:latin typeface="Arial" charset="0"/>
              <a:cs typeface="Arial" charset="0"/>
            </a:endParaRPr>
          </a:p>
          <a:p>
            <a:pPr eaLnBrk="0" fontAlgn="base" hangingPunct="0">
              <a:spcBef>
                <a:spcPct val="0"/>
              </a:spcBef>
              <a:spcAft>
                <a:spcPct val="0"/>
              </a:spcAft>
              <a:buFontTx/>
              <a:buNone/>
            </a:pPr>
            <a:r>
              <a:rPr lang="it-IT" altLang="it-IT" sz="2800">
                <a:solidFill>
                  <a:srgbClr val="FFFFFF"/>
                </a:solidFill>
                <a:latin typeface="Arial" charset="0"/>
                <a:cs typeface="Arial" charset="0"/>
                <a:sym typeface="Wingdings 3" pitchFamily="18" charset="2"/>
              </a:rPr>
              <a:t> </a:t>
            </a:r>
            <a:r>
              <a:rPr lang="it-IT" altLang="it-IT" sz="2800">
                <a:solidFill>
                  <a:srgbClr val="FFFFFF"/>
                </a:solidFill>
                <a:latin typeface="Arial" charset="0"/>
                <a:cs typeface="Arial" charset="0"/>
              </a:rPr>
              <a:t>Non sempre le centraline hanno la strumentazione per registrare tutti e sei gli inquinanti.</a:t>
            </a:r>
          </a:p>
        </p:txBody>
      </p:sp>
    </p:spTree>
    <p:extLst>
      <p:ext uri="{BB962C8B-B14F-4D97-AF65-F5344CB8AC3E}">
        <p14:creationId xmlns:p14="http://schemas.microsoft.com/office/powerpoint/2010/main" val="2020599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495300" y="2744788"/>
            <a:ext cx="8001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0" fontAlgn="base" hangingPunct="0">
              <a:spcBef>
                <a:spcPct val="50000"/>
              </a:spcBef>
              <a:spcAft>
                <a:spcPct val="0"/>
              </a:spcAft>
              <a:buFontTx/>
              <a:buNone/>
            </a:pPr>
            <a:r>
              <a:rPr lang="it-IT" altLang="it-IT" sz="2800">
                <a:solidFill>
                  <a:srgbClr val="FFFFFF"/>
                </a:solidFill>
                <a:latin typeface="Arial" charset="0"/>
              </a:rPr>
              <a:t>2) Le centraline permettono di conoscere e “tenere sotto controllo” alcuni dei punti caldi del territorio, non certo tutti. </a:t>
            </a:r>
          </a:p>
        </p:txBody>
      </p:sp>
      <p:sp>
        <p:nvSpPr>
          <p:cNvPr id="30724" name="Text Box 4"/>
          <p:cNvSpPr txBox="1">
            <a:spLocks noChangeArrowheads="1"/>
          </p:cNvSpPr>
          <p:nvPr/>
        </p:nvSpPr>
        <p:spPr bwMode="auto">
          <a:xfrm>
            <a:off x="504825" y="944563"/>
            <a:ext cx="8001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0" fontAlgn="base" hangingPunct="0">
              <a:spcBef>
                <a:spcPct val="50000"/>
              </a:spcBef>
              <a:spcAft>
                <a:spcPct val="0"/>
              </a:spcAft>
              <a:buFontTx/>
              <a:buNone/>
            </a:pPr>
            <a:r>
              <a:rPr lang="it-IT" altLang="it-IT" sz="2800">
                <a:solidFill>
                  <a:srgbClr val="FFFFFF"/>
                </a:solidFill>
                <a:latin typeface="Arial" charset="0"/>
              </a:rPr>
              <a:t>1) Il funzionamento delle centraline dipende spesso dalla disponibilità ad investire cifre ragguardevoli (i costi di impianto e gestione sono importanti).</a:t>
            </a:r>
          </a:p>
        </p:txBody>
      </p:sp>
      <p:sp>
        <p:nvSpPr>
          <p:cNvPr id="2" name="CasellaDiTesto 1"/>
          <p:cNvSpPr txBox="1">
            <a:spLocks noChangeArrowheads="1"/>
          </p:cNvSpPr>
          <p:nvPr/>
        </p:nvSpPr>
        <p:spPr bwMode="auto">
          <a:xfrm>
            <a:off x="495300" y="4303713"/>
            <a:ext cx="8001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0" fontAlgn="base" hangingPunct="0">
              <a:spcBef>
                <a:spcPct val="50000"/>
              </a:spcBef>
              <a:spcAft>
                <a:spcPct val="0"/>
              </a:spcAft>
              <a:buFontTx/>
              <a:buNone/>
            </a:pPr>
            <a:r>
              <a:rPr lang="it-IT" altLang="it-IT" sz="2800">
                <a:solidFill>
                  <a:srgbClr val="FF0000"/>
                </a:solidFill>
                <a:latin typeface="Arial" charset="0"/>
              </a:rPr>
              <a:t>La “filosofia” non dichiarata è: «</a:t>
            </a:r>
            <a:r>
              <a:rPr lang="it-IT" altLang="it-IT" sz="2800" i="1">
                <a:solidFill>
                  <a:srgbClr val="FF0000"/>
                </a:solidFill>
                <a:latin typeface="Arial" charset="0"/>
              </a:rPr>
              <a:t>fare misure nelle zone più a rischio, ipotizzando che la situazione poco più lontano non possa che essere migliore</a:t>
            </a:r>
            <a:r>
              <a:rPr lang="it-IT" altLang="it-IT" sz="2800">
                <a:solidFill>
                  <a:srgbClr val="FF0000"/>
                </a:solidFill>
                <a:latin typeface="Arial" charset="0"/>
              </a:rPr>
              <a:t>», per i processi di diluizione e dispersione che caratterizzano il sistema-aria.</a:t>
            </a:r>
          </a:p>
          <a:p>
            <a:pPr eaLnBrk="0" fontAlgn="base" hangingPunct="0">
              <a:spcBef>
                <a:spcPct val="0"/>
              </a:spcBef>
              <a:spcAft>
                <a:spcPct val="0"/>
              </a:spcAft>
              <a:buFontTx/>
              <a:buNone/>
            </a:pPr>
            <a:endParaRPr lang="it-IT" altLang="it-IT" sz="2400">
              <a:solidFill>
                <a:srgbClr val="FF0000"/>
              </a:solidFill>
            </a:endParaRPr>
          </a:p>
        </p:txBody>
      </p:sp>
    </p:spTree>
    <p:extLst>
      <p:ext uri="{BB962C8B-B14F-4D97-AF65-F5344CB8AC3E}">
        <p14:creationId xmlns:p14="http://schemas.microsoft.com/office/powerpoint/2010/main" val="2045431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
          <p:cNvSpPr txBox="1">
            <a:spLocks noChangeArrowheads="1"/>
          </p:cNvSpPr>
          <p:nvPr/>
        </p:nvSpPr>
        <p:spPr bwMode="auto">
          <a:xfrm>
            <a:off x="611188" y="1590675"/>
            <a:ext cx="8001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0" fontAlgn="base" hangingPunct="0">
              <a:spcBef>
                <a:spcPct val="50000"/>
              </a:spcBef>
              <a:spcAft>
                <a:spcPct val="0"/>
              </a:spcAft>
              <a:buFontTx/>
              <a:buNone/>
            </a:pPr>
            <a:r>
              <a:rPr lang="it-IT" altLang="it-IT" sz="2800">
                <a:solidFill>
                  <a:srgbClr val="FFFFFF"/>
                </a:solidFill>
                <a:latin typeface="Arial" charset="0"/>
              </a:rPr>
              <a:t>Mancano infatti disposizioni di legge precise sulle condizioni ambientali da soddisfare per individuare il sito di collocamento di una centralina, sebbene si stabilisca una densità minima sul territorio (v. oltre).</a:t>
            </a:r>
          </a:p>
        </p:txBody>
      </p:sp>
      <p:sp>
        <p:nvSpPr>
          <p:cNvPr id="5" name="CasellaDiTesto 4"/>
          <p:cNvSpPr txBox="1">
            <a:spLocks noChangeArrowheads="1"/>
          </p:cNvSpPr>
          <p:nvPr/>
        </p:nvSpPr>
        <p:spPr bwMode="auto">
          <a:xfrm>
            <a:off x="2560638" y="360363"/>
            <a:ext cx="6610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800">
                <a:solidFill>
                  <a:srgbClr val="FFFFFF"/>
                </a:solidFill>
                <a:latin typeface="Arial" charset="0"/>
              </a:rPr>
              <a:t>3) La loro distribuzione è il risultato di considerazioni eterodosse.</a:t>
            </a:r>
          </a:p>
        </p:txBody>
      </p:sp>
    </p:spTree>
    <p:extLst>
      <p:ext uri="{BB962C8B-B14F-4D97-AF65-F5344CB8AC3E}">
        <p14:creationId xmlns:p14="http://schemas.microsoft.com/office/powerpoint/2010/main" val="3867173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685800" y="0"/>
            <a:ext cx="8458200" cy="6554788"/>
            <a:chOff x="432" y="0"/>
            <a:chExt cx="5328" cy="4129"/>
          </a:xfrm>
        </p:grpSpPr>
        <p:sp>
          <p:nvSpPr>
            <p:cNvPr id="32771" name="Oval 3"/>
            <p:cNvSpPr>
              <a:spLocks noChangeArrowheads="1"/>
            </p:cNvSpPr>
            <p:nvPr/>
          </p:nvSpPr>
          <p:spPr bwMode="auto">
            <a:xfrm>
              <a:off x="480" y="324"/>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endParaRPr lang="it-IT" altLang="it-IT" sz="2400">
                <a:solidFill>
                  <a:srgbClr val="000000"/>
                </a:solidFill>
              </a:endParaRPr>
            </a:p>
          </p:txBody>
        </p:sp>
        <p:grpSp>
          <p:nvGrpSpPr>
            <p:cNvPr id="32772" name="Group 4"/>
            <p:cNvGrpSpPr>
              <a:grpSpLocks/>
            </p:cNvGrpSpPr>
            <p:nvPr/>
          </p:nvGrpSpPr>
          <p:grpSpPr bwMode="auto">
            <a:xfrm>
              <a:off x="432" y="816"/>
              <a:ext cx="5022" cy="3313"/>
              <a:chOff x="432" y="816"/>
              <a:chExt cx="5022" cy="3313"/>
            </a:xfrm>
          </p:grpSpPr>
          <p:pic>
            <p:nvPicPr>
              <p:cNvPr id="327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816"/>
                <a:ext cx="5022" cy="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Oval 6"/>
              <p:cNvSpPr>
                <a:spLocks noChangeArrowheads="1"/>
              </p:cNvSpPr>
              <p:nvPr/>
            </p:nvSpPr>
            <p:spPr bwMode="auto">
              <a:xfrm>
                <a:off x="3024" y="1920"/>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endParaRPr lang="it-IT" altLang="it-IT" sz="2400">
                  <a:solidFill>
                    <a:srgbClr val="000000"/>
                  </a:solidFill>
                </a:endParaRPr>
              </a:p>
            </p:txBody>
          </p:sp>
        </p:grpSp>
        <p:sp>
          <p:nvSpPr>
            <p:cNvPr id="32773" name="Text Box 7"/>
            <p:cNvSpPr txBox="1">
              <a:spLocks noChangeArrowheads="1"/>
            </p:cNvSpPr>
            <p:nvPr/>
          </p:nvSpPr>
          <p:spPr bwMode="auto">
            <a:xfrm>
              <a:off x="624" y="240"/>
              <a:ext cx="28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50000"/>
                </a:spcBef>
                <a:spcAft>
                  <a:spcPct val="0"/>
                </a:spcAft>
                <a:buFontTx/>
                <a:buNone/>
              </a:pPr>
              <a:r>
                <a:rPr lang="it-IT" altLang="it-IT" b="1">
                  <a:solidFill>
                    <a:srgbClr val="FFFFFF"/>
                  </a:solidFill>
                  <a:latin typeface="Arial" charset="0"/>
                  <a:cs typeface="Arial" charset="0"/>
                </a:rPr>
                <a:t>Centralina ARPA FVG</a:t>
              </a:r>
              <a:endParaRPr lang="it-IT" altLang="it-IT" sz="2400">
                <a:solidFill>
                  <a:srgbClr val="FFFFFF"/>
                </a:solidFill>
                <a:latin typeface="Arial" charset="0"/>
                <a:cs typeface="Arial" charset="0"/>
              </a:endParaRPr>
            </a:p>
          </p:txBody>
        </p:sp>
        <p:pic>
          <p:nvPicPr>
            <p:cNvPr id="327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0"/>
              <a:ext cx="2064" cy="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91860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468313" y="476250"/>
            <a:ext cx="8135937"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it-IT" altLang="it-IT" sz="2800">
                <a:solidFill>
                  <a:srgbClr val="FFFFFF"/>
                </a:solidFill>
                <a:latin typeface="Arial" charset="0"/>
              </a:rPr>
              <a:t>Acquista importanza:</a:t>
            </a:r>
          </a:p>
          <a:p>
            <a:pPr eaLnBrk="0" fontAlgn="base" hangingPunct="0">
              <a:spcBef>
                <a:spcPct val="50000"/>
              </a:spcBef>
              <a:spcAft>
                <a:spcPct val="0"/>
              </a:spcAft>
              <a:buFontTx/>
              <a:buNone/>
            </a:pPr>
            <a:r>
              <a:rPr lang="it-IT" altLang="it-IT" sz="2800">
                <a:solidFill>
                  <a:srgbClr val="FFFFFF"/>
                </a:solidFill>
                <a:latin typeface="Arial" charset="0"/>
                <a:sym typeface="Symbol" pitchFamily="18" charset="2"/>
              </a:rPr>
              <a:t> </a:t>
            </a:r>
            <a:r>
              <a:rPr lang="it-IT" altLang="it-IT" sz="2800">
                <a:solidFill>
                  <a:srgbClr val="FFFFFF"/>
                </a:solidFill>
                <a:latin typeface="Arial" charset="0"/>
              </a:rPr>
              <a:t>da un lato, il controllo sul territorio, e questo è possibile solo attraverso il </a:t>
            </a:r>
            <a:r>
              <a:rPr lang="it-IT" altLang="it-IT" sz="2800" u="sng">
                <a:solidFill>
                  <a:srgbClr val="FFFFFF"/>
                </a:solidFill>
                <a:latin typeface="Arial" charset="0"/>
              </a:rPr>
              <a:t>monitoraggio</a:t>
            </a:r>
            <a:r>
              <a:rPr lang="it-IT" altLang="it-IT" sz="2800">
                <a:solidFill>
                  <a:srgbClr val="FFFFFF"/>
                </a:solidFill>
                <a:latin typeface="Arial" charset="0"/>
              </a:rPr>
              <a:t> degli inquinanti; questo consiste nella determinazione quali-quantitativa della loro presenza e distribuzione spazio-temporale  nell’ambiente;</a:t>
            </a:r>
          </a:p>
        </p:txBody>
      </p:sp>
      <p:sp>
        <p:nvSpPr>
          <p:cNvPr id="2" name="CasellaDiTesto 1"/>
          <p:cNvSpPr txBox="1">
            <a:spLocks noChangeArrowheads="1"/>
          </p:cNvSpPr>
          <p:nvPr/>
        </p:nvSpPr>
        <p:spPr bwMode="auto">
          <a:xfrm>
            <a:off x="468313" y="3500438"/>
            <a:ext cx="8135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it-IT" altLang="it-IT" sz="2800">
                <a:solidFill>
                  <a:srgbClr val="FFFFFF"/>
                </a:solidFill>
                <a:latin typeface="Arial" charset="0"/>
                <a:sym typeface="Symbol" pitchFamily="18" charset="2"/>
              </a:rPr>
              <a:t> </a:t>
            </a:r>
            <a:r>
              <a:rPr lang="it-IT" altLang="it-IT" sz="2800">
                <a:solidFill>
                  <a:srgbClr val="FFFFFF"/>
                </a:solidFill>
                <a:latin typeface="Arial" charset="0"/>
              </a:rPr>
              <a:t>dall’altro lato, diventa fondamentale la definizione dei valori limite e il loro progressivo abbassamento per migliorare lo stato dell’ambiente.</a:t>
            </a:r>
          </a:p>
        </p:txBody>
      </p:sp>
    </p:spTree>
    <p:extLst>
      <p:ext uri="{BB962C8B-B14F-4D97-AF65-F5344CB8AC3E}">
        <p14:creationId xmlns:p14="http://schemas.microsoft.com/office/powerpoint/2010/main" val="3892488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705225"/>
            <a:ext cx="21907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609600"/>
            <a:ext cx="21907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213" y="609600"/>
            <a:ext cx="2198687"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623888"/>
            <a:ext cx="39084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7"/>
          <p:cNvSpPr txBox="1">
            <a:spLocks noChangeArrowheads="1"/>
          </p:cNvSpPr>
          <p:nvPr/>
        </p:nvSpPr>
        <p:spPr bwMode="auto">
          <a:xfrm>
            <a:off x="4763" y="76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50000"/>
              </a:spcBef>
              <a:spcAft>
                <a:spcPct val="0"/>
              </a:spcAft>
              <a:buFontTx/>
              <a:buNone/>
            </a:pPr>
            <a:r>
              <a:rPr lang="it-IT" altLang="it-IT" sz="2400" b="1">
                <a:solidFill>
                  <a:srgbClr val="FFFFFF"/>
                </a:solidFill>
                <a:latin typeface="Arial" charset="0"/>
                <a:cs typeface="Arial" charset="0"/>
              </a:rPr>
              <a:t>Alcune centraline posizionate a Trieste</a:t>
            </a:r>
            <a:endParaRPr lang="it-IT" altLang="it-IT" sz="2400">
              <a:solidFill>
                <a:srgbClr val="FFFFFF"/>
              </a:solidFill>
              <a:latin typeface="Arial" charset="0"/>
              <a:cs typeface="Arial" charset="0"/>
            </a:endParaRPr>
          </a:p>
        </p:txBody>
      </p:sp>
    </p:spTree>
    <p:extLst>
      <p:ext uri="{BB962C8B-B14F-4D97-AF65-F5344CB8AC3E}">
        <p14:creationId xmlns:p14="http://schemas.microsoft.com/office/powerpoint/2010/main" val="3478362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708275"/>
            <a:ext cx="451643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CasellaDiTesto 2"/>
          <p:cNvSpPr txBox="1">
            <a:spLocks noChangeArrowheads="1"/>
          </p:cNvSpPr>
          <p:nvPr/>
        </p:nvSpPr>
        <p:spPr bwMode="auto">
          <a:xfrm>
            <a:off x="468313" y="404813"/>
            <a:ext cx="807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800">
                <a:solidFill>
                  <a:srgbClr val="FFFFFF"/>
                </a:solidFill>
                <a:latin typeface="Arial" charset="0"/>
                <a:cs typeface="Arial" charset="0"/>
              </a:rPr>
              <a:t>La centralina semovente…</a:t>
            </a:r>
          </a:p>
        </p:txBody>
      </p:sp>
    </p:spTree>
    <p:extLst>
      <p:ext uri="{BB962C8B-B14F-4D97-AF65-F5344CB8AC3E}">
        <p14:creationId xmlns:p14="http://schemas.microsoft.com/office/powerpoint/2010/main" val="1519683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611188" y="260350"/>
            <a:ext cx="7772400" cy="1143000"/>
          </a:xfrm>
        </p:spPr>
        <p:txBody>
          <a:bodyPr/>
          <a:lstStyle/>
          <a:p>
            <a:r>
              <a:rPr lang="it-IT" altLang="it-IT" sz="3200" smtClean="0">
                <a:solidFill>
                  <a:schemeClr val="bg1"/>
                </a:solidFill>
                <a:latin typeface="Arial" charset="0"/>
                <a:cs typeface="Arial" charset="0"/>
              </a:rPr>
              <a:t/>
            </a:r>
            <a:br>
              <a:rPr lang="it-IT" altLang="it-IT" sz="3200" smtClean="0">
                <a:solidFill>
                  <a:schemeClr val="bg1"/>
                </a:solidFill>
                <a:latin typeface="Arial" charset="0"/>
                <a:cs typeface="Arial" charset="0"/>
              </a:rPr>
            </a:br>
            <a:r>
              <a:rPr lang="it-IT" altLang="it-IT" sz="3200" smtClean="0">
                <a:solidFill>
                  <a:schemeClr val="bg1"/>
                </a:solidFill>
                <a:latin typeface="Arial" charset="0"/>
                <a:cs typeface="Arial" charset="0"/>
              </a:rPr>
              <a:t>Criteri per determinare i numeri minimi delle centraline</a:t>
            </a:r>
          </a:p>
        </p:txBody>
      </p:sp>
      <p:pic>
        <p:nvPicPr>
          <p:cNvPr id="35843" name="Segnaposto contenuto 3"/>
          <p:cNvPicPr>
            <a:picLocks noGrp="1"/>
          </p:cNvPicPr>
          <p:nvPr>
            <p:ph sz="quarter" idx="1"/>
          </p:nvPr>
        </p:nvPicPr>
        <p:blipFill>
          <a:blip r:embed="rId2">
            <a:extLst>
              <a:ext uri="{28A0092B-C50C-407E-A947-70E740481C1C}">
                <a14:useLocalDpi xmlns:a14="http://schemas.microsoft.com/office/drawing/2010/main" val="0"/>
              </a:ext>
            </a:extLst>
          </a:blip>
          <a:srcRect l="11838" t="24376" r="3271" b="5260"/>
          <a:stretch>
            <a:fillRect/>
          </a:stretch>
        </p:blipFill>
        <p:spPr>
          <a:xfrm>
            <a:off x="730250" y="1655763"/>
            <a:ext cx="7467600" cy="3479800"/>
          </a:xfrm>
        </p:spPr>
      </p:pic>
      <p:sp>
        <p:nvSpPr>
          <p:cNvPr id="35844" name="CasellaDiTesto 5"/>
          <p:cNvSpPr txBox="1">
            <a:spLocks noChangeArrowheads="1"/>
          </p:cNvSpPr>
          <p:nvPr/>
        </p:nvSpPr>
        <p:spPr bwMode="auto">
          <a:xfrm>
            <a:off x="596900" y="5260975"/>
            <a:ext cx="7705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pPr>
            <a:r>
              <a:rPr lang="it-IT" altLang="it-IT" sz="2400">
                <a:solidFill>
                  <a:srgbClr val="FFFFFF"/>
                </a:solidFill>
                <a:latin typeface="Arial" charset="0"/>
                <a:cs typeface="Arial" charset="0"/>
              </a:rPr>
              <a:t>Numero minimo di punti di campionamento per i principali inquinanti (eccetto ozono) in base alla Direttiva 2008/50/CE</a:t>
            </a:r>
          </a:p>
        </p:txBody>
      </p:sp>
    </p:spTree>
    <p:extLst>
      <p:ext uri="{BB962C8B-B14F-4D97-AF65-F5344CB8AC3E}">
        <p14:creationId xmlns:p14="http://schemas.microsoft.com/office/powerpoint/2010/main" val="4094789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contenuto 2"/>
          <p:cNvSpPr>
            <a:spLocks noGrp="1"/>
          </p:cNvSpPr>
          <p:nvPr>
            <p:ph sz="quarter" idx="1"/>
          </p:nvPr>
        </p:nvSpPr>
        <p:spPr>
          <a:xfrm>
            <a:off x="827088" y="4149725"/>
            <a:ext cx="7467600" cy="935038"/>
          </a:xfrm>
        </p:spPr>
        <p:txBody>
          <a:bodyPr/>
          <a:lstStyle/>
          <a:p>
            <a:pPr marL="0" indent="0" algn="ctr">
              <a:buFontTx/>
              <a:buNone/>
            </a:pPr>
            <a:r>
              <a:rPr lang="it-IT" altLang="it-IT" sz="2400" smtClean="0">
                <a:solidFill>
                  <a:schemeClr val="bg1"/>
                </a:solidFill>
                <a:latin typeface="Arial" charset="0"/>
                <a:cs typeface="Arial" charset="0"/>
              </a:rPr>
              <a:t>Numero minimo di punti di campionamento per l’ozono, in base alla Direttiva 2008/50/CE</a:t>
            </a:r>
          </a:p>
        </p:txBody>
      </p:sp>
      <p:pic>
        <p:nvPicPr>
          <p:cNvPr id="36867" name="Immagine 3"/>
          <p:cNvPicPr>
            <a:picLocks noChangeAspect="1" noChangeArrowheads="1"/>
          </p:cNvPicPr>
          <p:nvPr/>
        </p:nvPicPr>
        <p:blipFill>
          <a:blip r:embed="rId2">
            <a:extLst>
              <a:ext uri="{28A0092B-C50C-407E-A947-70E740481C1C}">
                <a14:useLocalDpi xmlns:a14="http://schemas.microsoft.com/office/drawing/2010/main" val="0"/>
              </a:ext>
            </a:extLst>
          </a:blip>
          <a:srcRect l="12460" t="20580" r="9190" b="22688"/>
          <a:stretch>
            <a:fillRect/>
          </a:stretch>
        </p:blipFill>
        <p:spPr bwMode="auto">
          <a:xfrm>
            <a:off x="827088" y="608013"/>
            <a:ext cx="7561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925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quarter" idx="1"/>
          </p:nvPr>
        </p:nvSpPr>
        <p:spPr>
          <a:xfrm>
            <a:off x="539750" y="692150"/>
            <a:ext cx="8002588" cy="4897438"/>
          </a:xfrm>
        </p:spPr>
        <p:txBody>
          <a:bodyPr/>
          <a:lstStyle/>
          <a:p>
            <a:pPr marL="0" indent="0">
              <a:buFontTx/>
              <a:buNone/>
              <a:defRPr/>
            </a:pPr>
            <a:r>
              <a:rPr lang="it-IT" sz="2800" dirty="0" smtClean="0">
                <a:solidFill>
                  <a:schemeClr val="bg1"/>
                </a:solidFill>
                <a:latin typeface="Arial" panose="020B0604020202020204" pitchFamily="34" charset="0"/>
                <a:cs typeface="Arial" panose="020B0604020202020204" pitchFamily="34" charset="0"/>
              </a:rPr>
              <a:t>Per la regione Friuli Venezia Giulia:</a:t>
            </a:r>
          </a:p>
          <a:p>
            <a:pPr>
              <a:defRPr/>
            </a:pPr>
            <a:endParaRPr lang="it-IT" sz="2400" dirty="0">
              <a:solidFill>
                <a:schemeClr val="bg1"/>
              </a:solidFill>
              <a:latin typeface="Arial" panose="020B0604020202020204" pitchFamily="34" charset="0"/>
              <a:cs typeface="Arial" panose="020B0604020202020204" pitchFamily="34" charset="0"/>
            </a:endParaRPr>
          </a:p>
          <a:p>
            <a:pPr>
              <a:defRPr/>
            </a:pPr>
            <a:r>
              <a:rPr lang="it-IT" sz="2400" dirty="0" smtClean="0">
                <a:solidFill>
                  <a:schemeClr val="bg1"/>
                </a:solidFill>
                <a:latin typeface="Arial" panose="020B0604020202020204" pitchFamily="34" charset="0"/>
                <a:cs typeface="Arial" panose="020B0604020202020204" pitchFamily="34" charset="0"/>
              </a:rPr>
              <a:t>DGR </a:t>
            </a:r>
            <a:r>
              <a:rPr lang="it-IT" sz="2400" dirty="0">
                <a:solidFill>
                  <a:schemeClr val="bg1"/>
                </a:solidFill>
                <a:latin typeface="Arial" panose="020B0604020202020204" pitchFamily="34" charset="0"/>
                <a:cs typeface="Arial" panose="020B0604020202020204" pitchFamily="34" charset="0"/>
              </a:rPr>
              <a:t>421 del 4.3.2005 </a:t>
            </a:r>
            <a:r>
              <a:rPr lang="it-IT" sz="2400" dirty="0">
                <a:solidFill>
                  <a:schemeClr val="bg1"/>
                </a:solidFill>
                <a:latin typeface="Arial" panose="020B0604020202020204" pitchFamily="34" charset="0"/>
                <a:cs typeface="Arial" panose="020B0604020202020204" pitchFamily="34" charset="0"/>
                <a:sym typeface="Wingdings" pitchFamily="2" charset="2"/>
              </a:rPr>
              <a:t> </a:t>
            </a:r>
            <a:r>
              <a:rPr lang="it-IT" sz="2400" dirty="0">
                <a:solidFill>
                  <a:schemeClr val="bg1"/>
                </a:solidFill>
                <a:latin typeface="Arial" panose="020B0604020202020204" pitchFamily="34" charset="0"/>
                <a:cs typeface="Arial" panose="020B0604020202020204" pitchFamily="34" charset="0"/>
              </a:rPr>
              <a:t>si individua una Rete regionale di riferimento</a:t>
            </a:r>
            <a:r>
              <a:rPr lang="it-IT" sz="2400" dirty="0" smtClean="0">
                <a:solidFill>
                  <a:schemeClr val="bg1"/>
                </a:solidFill>
                <a:latin typeface="Arial" panose="020B0604020202020204" pitchFamily="34" charset="0"/>
                <a:cs typeface="Arial" panose="020B0604020202020204" pitchFamily="34" charset="0"/>
              </a:rPr>
              <a:t>:</a:t>
            </a:r>
          </a:p>
          <a:p>
            <a:pPr marL="0" indent="0">
              <a:buFontTx/>
              <a:buNone/>
              <a:defRPr/>
            </a:pPr>
            <a:endParaRPr lang="it-IT" sz="2400" dirty="0">
              <a:solidFill>
                <a:schemeClr val="bg1"/>
              </a:solidFill>
              <a:latin typeface="Arial" panose="020B0604020202020204" pitchFamily="34" charset="0"/>
              <a:cs typeface="Arial" panose="020B0604020202020204" pitchFamily="34" charset="0"/>
            </a:endParaRPr>
          </a:p>
          <a:p>
            <a:pPr>
              <a:buFont typeface="Wingdings" pitchFamily="2" charset="2"/>
              <a:buChar char="v"/>
              <a:defRPr/>
            </a:pPr>
            <a:r>
              <a:rPr lang="it-IT" sz="2400" dirty="0">
                <a:solidFill>
                  <a:schemeClr val="bg1"/>
                </a:solidFill>
                <a:latin typeface="Arial" panose="020B0604020202020204" pitchFamily="34" charset="0"/>
                <a:cs typeface="Arial" panose="020B0604020202020204" pitchFamily="34" charset="0"/>
              </a:rPr>
              <a:t>9 stazioni fisse situate nei centri urbani dei quattro capoluoghi di Provincia (3 TS, 2 UD, 1 GO, 1 PN + 1 a Porcia e 1 a Monfalcone) per controllare l’insorgenza di episodi acuti di </a:t>
            </a:r>
            <a:r>
              <a:rPr lang="it-IT" sz="2400" dirty="0" smtClean="0">
                <a:solidFill>
                  <a:schemeClr val="bg1"/>
                </a:solidFill>
                <a:latin typeface="Arial" panose="020B0604020202020204" pitchFamily="34" charset="0"/>
                <a:cs typeface="Arial" panose="020B0604020202020204" pitchFamily="34" charset="0"/>
              </a:rPr>
              <a:t>inquinamento, di cui 8 forniscono </a:t>
            </a:r>
            <a:r>
              <a:rPr lang="it-IT" sz="2400" dirty="0">
                <a:solidFill>
                  <a:schemeClr val="bg1"/>
                </a:solidFill>
                <a:latin typeface="Arial" panose="020B0604020202020204" pitchFamily="34" charset="0"/>
                <a:cs typeface="Arial" panose="020B0604020202020204" pitchFamily="34" charset="0"/>
              </a:rPr>
              <a:t>in tempo reale i dati relativi alle concentrazioni di ozono nell’aria</a:t>
            </a:r>
            <a:r>
              <a:rPr lang="it-IT" sz="2400" dirty="0" smtClean="0">
                <a:solidFill>
                  <a:schemeClr val="bg1"/>
                </a:solidFill>
                <a:latin typeface="Arial" panose="020B0604020202020204" pitchFamily="34" charset="0"/>
                <a:cs typeface="Arial" panose="020B0604020202020204" pitchFamily="34" charset="0"/>
              </a:rPr>
              <a:t>.</a:t>
            </a:r>
            <a:endParaRPr lang="it-IT" sz="2400" dirty="0">
              <a:solidFill>
                <a:schemeClr val="bg1"/>
              </a:solidFill>
              <a:latin typeface="Arial" panose="020B0604020202020204" pitchFamily="34" charset="0"/>
              <a:cs typeface="Arial" panose="020B0604020202020204" pitchFamily="34" charset="0"/>
              <a:sym typeface="Wingdings" pitchFamily="2" charset="2"/>
            </a:endParaRPr>
          </a:p>
        </p:txBody>
      </p:sp>
      <p:sp>
        <p:nvSpPr>
          <p:cNvPr id="37891" name="CasellaDiTesto 1"/>
          <p:cNvSpPr txBox="1">
            <a:spLocks noChangeArrowheads="1"/>
          </p:cNvSpPr>
          <p:nvPr/>
        </p:nvSpPr>
        <p:spPr bwMode="auto">
          <a:xfrm>
            <a:off x="468313" y="5429250"/>
            <a:ext cx="8207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400">
                <a:solidFill>
                  <a:srgbClr val="FFFFFF"/>
                </a:solidFill>
                <a:latin typeface="Arial" charset="0"/>
                <a:cs typeface="Arial" charset="0"/>
              </a:rPr>
              <a:t>Tale rete comprende un numero inferiore di centraline di quelle storicamente attive in Regione.</a:t>
            </a:r>
          </a:p>
        </p:txBody>
      </p:sp>
    </p:spTree>
    <p:extLst>
      <p:ext uri="{BB962C8B-B14F-4D97-AF65-F5344CB8AC3E}">
        <p14:creationId xmlns:p14="http://schemas.microsoft.com/office/powerpoint/2010/main" val="2963062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1" descr="ARPA FVG aria - qualita' dell'aria - Mozilla Firefox"/>
          <p:cNvPicPr>
            <a:picLocks noChangeAspect="1"/>
          </p:cNvPicPr>
          <p:nvPr/>
        </p:nvPicPr>
        <p:blipFill>
          <a:blip r:embed="rId2">
            <a:extLst>
              <a:ext uri="{28A0092B-C50C-407E-A947-70E740481C1C}">
                <a14:useLocalDpi xmlns:a14="http://schemas.microsoft.com/office/drawing/2010/main" val="0"/>
              </a:ext>
            </a:extLst>
          </a:blip>
          <a:srcRect l="12257" t="11201" r="39032" b="12100"/>
          <a:stretch>
            <a:fillRect/>
          </a:stretch>
        </p:blipFill>
        <p:spPr bwMode="auto">
          <a:xfrm>
            <a:off x="179388" y="165100"/>
            <a:ext cx="7705725"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508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magine 1" descr="ARPA FVG - Aria - Mozilla Firefox"/>
          <p:cNvPicPr>
            <a:picLocks noChangeAspect="1"/>
          </p:cNvPicPr>
          <p:nvPr/>
        </p:nvPicPr>
        <p:blipFill>
          <a:blip r:embed="rId2">
            <a:extLst>
              <a:ext uri="{28A0092B-C50C-407E-A947-70E740481C1C}">
                <a14:useLocalDpi xmlns:a14="http://schemas.microsoft.com/office/drawing/2010/main" val="0"/>
              </a:ext>
            </a:extLst>
          </a:blip>
          <a:srcRect l="12097" t="20190" r="28064" b="26183"/>
          <a:stretch>
            <a:fillRect/>
          </a:stretch>
        </p:blipFill>
        <p:spPr bwMode="auto">
          <a:xfrm>
            <a:off x="268288" y="836613"/>
            <a:ext cx="85502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263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835025"/>
            <a:ext cx="7772400" cy="1143000"/>
          </a:xfrm>
        </p:spPr>
        <p:txBody>
          <a:bodyPr/>
          <a:lstStyle/>
          <a:p>
            <a:r>
              <a:rPr lang="it-IT" altLang="it-IT" sz="2800" smtClean="0">
                <a:solidFill>
                  <a:schemeClr val="bg1"/>
                </a:solidFill>
                <a:latin typeface="Arial" charset="0"/>
                <a:cs typeface="Arial" charset="0"/>
              </a:rPr>
              <a:t>Monitoraggio inquinanti atmosferici:</a:t>
            </a:r>
            <a:r>
              <a:rPr lang="it-IT" altLang="it-IT" smtClean="0">
                <a:solidFill>
                  <a:schemeClr val="bg1"/>
                </a:solidFill>
              </a:rPr>
              <a:t/>
            </a:r>
            <a:br>
              <a:rPr lang="it-IT" altLang="it-IT" smtClean="0">
                <a:solidFill>
                  <a:schemeClr val="bg1"/>
                </a:solidFill>
              </a:rPr>
            </a:br>
            <a:endParaRPr lang="it-IT" altLang="it-IT" smtClean="0">
              <a:solidFill>
                <a:schemeClr val="bg1"/>
              </a:solidFill>
            </a:endParaRPr>
          </a:p>
        </p:txBody>
      </p:sp>
      <p:sp>
        <p:nvSpPr>
          <p:cNvPr id="3" name="Segnaposto contenuto 2"/>
          <p:cNvSpPr>
            <a:spLocks noGrp="1"/>
          </p:cNvSpPr>
          <p:nvPr>
            <p:ph sz="quarter" idx="1"/>
          </p:nvPr>
        </p:nvSpPr>
        <p:spPr>
          <a:xfrm>
            <a:off x="625475" y="2708275"/>
            <a:ext cx="7772400" cy="2546350"/>
          </a:xfrm>
        </p:spPr>
        <p:txBody>
          <a:bodyPr/>
          <a:lstStyle/>
          <a:p>
            <a:r>
              <a:rPr lang="it-IT" altLang="it-IT" sz="2800" smtClean="0">
                <a:solidFill>
                  <a:schemeClr val="bg1"/>
                </a:solidFill>
                <a:latin typeface="Arial" charset="0"/>
                <a:cs typeface="Arial" charset="0"/>
              </a:rPr>
              <a:t>Campagne di misura limitate nel tempo per siti specifici o aree problematiche;</a:t>
            </a:r>
          </a:p>
          <a:p>
            <a:r>
              <a:rPr lang="it-IT" altLang="it-IT" sz="2800" smtClean="0">
                <a:solidFill>
                  <a:schemeClr val="bg1"/>
                </a:solidFill>
                <a:latin typeface="Arial" charset="0"/>
                <a:cs typeface="Arial" charset="0"/>
              </a:rPr>
              <a:t>Monitoraggio continuo in alcuni siti, considerati (v. oltre) rappresentativi (o significativi) del/per il territorio.</a:t>
            </a:r>
          </a:p>
        </p:txBody>
      </p:sp>
      <p:sp>
        <p:nvSpPr>
          <p:cNvPr id="4" name="Freccia in giù 3"/>
          <p:cNvSpPr/>
          <p:nvPr/>
        </p:nvSpPr>
        <p:spPr>
          <a:xfrm>
            <a:off x="4241800" y="1484313"/>
            <a:ext cx="358775" cy="793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sz="2400" dirty="0">
              <a:solidFill>
                <a:srgbClr val="FFFFFF"/>
              </a:solidFill>
            </a:endParaRPr>
          </a:p>
        </p:txBody>
      </p:sp>
    </p:spTree>
    <p:extLst>
      <p:ext uri="{BB962C8B-B14F-4D97-AF65-F5344CB8AC3E}">
        <p14:creationId xmlns:p14="http://schemas.microsoft.com/office/powerpoint/2010/main" val="282425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611188" y="620713"/>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endParaRPr lang="it-IT" altLang="it-IT" sz="2400">
              <a:solidFill>
                <a:srgbClr val="000000"/>
              </a:solidFill>
            </a:endParaRPr>
          </a:p>
        </p:txBody>
      </p:sp>
      <p:sp>
        <p:nvSpPr>
          <p:cNvPr id="25603" name="Text Box 6"/>
          <p:cNvSpPr txBox="1">
            <a:spLocks noChangeArrowheads="1"/>
          </p:cNvSpPr>
          <p:nvPr/>
        </p:nvSpPr>
        <p:spPr bwMode="auto">
          <a:xfrm>
            <a:off x="458788" y="828675"/>
            <a:ext cx="823912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50000"/>
              </a:spcBef>
              <a:spcAft>
                <a:spcPct val="0"/>
              </a:spcAft>
              <a:buFontTx/>
              <a:buNone/>
            </a:pPr>
            <a:r>
              <a:rPr lang="it-IT" altLang="it-IT" sz="2800" dirty="0">
                <a:solidFill>
                  <a:srgbClr val="FFFFFF"/>
                </a:solidFill>
                <a:latin typeface="Arial" charset="0"/>
              </a:rPr>
              <a:t>Attualmente il processo di monitoraggio sul territorio italiano (ma su base regionale) è basato su una rete di </a:t>
            </a:r>
          </a:p>
          <a:p>
            <a:pPr eaLnBrk="0" fontAlgn="base" hangingPunct="0">
              <a:spcBef>
                <a:spcPct val="50000"/>
              </a:spcBef>
              <a:spcAft>
                <a:spcPct val="0"/>
              </a:spcAft>
              <a:buFontTx/>
              <a:buNone/>
            </a:pPr>
            <a:r>
              <a:rPr lang="it-IT" altLang="it-IT" sz="2800" b="1" dirty="0">
                <a:solidFill>
                  <a:srgbClr val="FFFFFF"/>
                </a:solidFill>
                <a:latin typeface="Arial" charset="0"/>
              </a:rPr>
              <a:t>centraline automatiche di monitoraggio</a:t>
            </a:r>
            <a:r>
              <a:rPr lang="it-IT" altLang="it-IT" sz="2800" dirty="0">
                <a:solidFill>
                  <a:srgbClr val="FFFFFF"/>
                </a:solidFill>
                <a:latin typeface="Arial" charset="0"/>
              </a:rPr>
              <a:t>.</a:t>
            </a:r>
          </a:p>
          <a:p>
            <a:pPr eaLnBrk="0" fontAlgn="base" hangingPunct="0">
              <a:spcBef>
                <a:spcPct val="50000"/>
              </a:spcBef>
              <a:spcAft>
                <a:spcPct val="0"/>
              </a:spcAft>
              <a:buFontTx/>
              <a:buNone/>
            </a:pPr>
            <a:r>
              <a:rPr lang="it-IT" altLang="it-IT" sz="2800" dirty="0">
                <a:solidFill>
                  <a:srgbClr val="FFFFFF"/>
                </a:solidFill>
                <a:latin typeface="Arial" charset="0"/>
              </a:rPr>
              <a:t>Queste sono strutture che contengono strumentazione dedicata alla registrazione in continuo di un numero molto ristretto </a:t>
            </a:r>
            <a:r>
              <a:rPr lang="it-IT" altLang="it-IT" sz="2800" dirty="0" smtClean="0">
                <a:solidFill>
                  <a:srgbClr val="FFFFFF"/>
                </a:solidFill>
                <a:latin typeface="Arial" charset="0"/>
              </a:rPr>
              <a:t>di </a:t>
            </a:r>
            <a:r>
              <a:rPr lang="it-IT" altLang="it-IT" sz="2800" dirty="0">
                <a:solidFill>
                  <a:srgbClr val="FFFFFF"/>
                </a:solidFill>
                <a:latin typeface="Arial" charset="0"/>
              </a:rPr>
              <a:t>inquinanti (gassosi e solidi), praticamente ubiquitari e non specificatamente legati a singoli processi produttivi o attività antropiche («inquinanti generalisti»), quanto piuttosto a processi di combustione.</a:t>
            </a:r>
          </a:p>
        </p:txBody>
      </p:sp>
    </p:spTree>
    <p:extLst>
      <p:ext uri="{BB962C8B-B14F-4D97-AF65-F5344CB8AC3E}">
        <p14:creationId xmlns:p14="http://schemas.microsoft.com/office/powerpoint/2010/main" val="175023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Connettore 1 2"/>
          <p:cNvCxnSpPr>
            <a:cxnSpLocks noChangeShapeType="1"/>
          </p:cNvCxnSpPr>
          <p:nvPr/>
        </p:nvCxnSpPr>
        <p:spPr bwMode="auto">
          <a:xfrm>
            <a:off x="882650" y="6064250"/>
            <a:ext cx="503238" cy="4175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27" name="CasellaDiTesto 3"/>
          <p:cNvSpPr txBox="1">
            <a:spLocks noChangeArrowheads="1"/>
          </p:cNvSpPr>
          <p:nvPr/>
        </p:nvSpPr>
        <p:spPr bwMode="auto">
          <a:xfrm>
            <a:off x="323850" y="161925"/>
            <a:ext cx="8712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pPr>
            <a:r>
              <a:rPr lang="it-IT" altLang="it-IT" sz="2800">
                <a:solidFill>
                  <a:srgbClr val="FFFFFF"/>
                </a:solidFill>
                <a:latin typeface="Arial" charset="0"/>
                <a:cs typeface="Arial" charset="0"/>
              </a:rPr>
              <a:t>Sono tipicamente sei, cinque dei quali gassosi (CO, SO</a:t>
            </a:r>
            <a:r>
              <a:rPr lang="it-IT" altLang="it-IT" sz="2800" baseline="-25000">
                <a:solidFill>
                  <a:srgbClr val="FFFFFF"/>
                </a:solidFill>
                <a:latin typeface="Arial" charset="0"/>
                <a:cs typeface="Arial" charset="0"/>
              </a:rPr>
              <a:t>2</a:t>
            </a:r>
            <a:r>
              <a:rPr lang="it-IT" altLang="it-IT" sz="2800">
                <a:solidFill>
                  <a:srgbClr val="FFFFFF"/>
                </a:solidFill>
                <a:latin typeface="Arial" charset="0"/>
                <a:cs typeface="Arial" charset="0"/>
              </a:rPr>
              <a:t>, NO</a:t>
            </a:r>
            <a:r>
              <a:rPr lang="it-IT" altLang="it-IT" sz="2800" baseline="-25000">
                <a:solidFill>
                  <a:srgbClr val="FFFFFF"/>
                </a:solidFill>
                <a:latin typeface="Arial" charset="0"/>
                <a:cs typeface="Arial" charset="0"/>
              </a:rPr>
              <a:t>x</a:t>
            </a:r>
            <a:r>
              <a:rPr lang="it-IT" altLang="it-IT" sz="2800">
                <a:solidFill>
                  <a:srgbClr val="FFFFFF"/>
                </a:solidFill>
                <a:latin typeface="Arial" charset="0"/>
                <a:cs typeface="Arial" charset="0"/>
              </a:rPr>
              <a:t>, O</a:t>
            </a:r>
            <a:r>
              <a:rPr lang="it-IT" altLang="it-IT" sz="2800" baseline="-25000">
                <a:solidFill>
                  <a:srgbClr val="FFFFFF"/>
                </a:solidFill>
                <a:latin typeface="Arial" charset="0"/>
                <a:cs typeface="Arial" charset="0"/>
              </a:rPr>
              <a:t>3</a:t>
            </a:r>
            <a:r>
              <a:rPr lang="it-IT" altLang="it-IT" sz="2800">
                <a:solidFill>
                  <a:srgbClr val="FFFFFF"/>
                </a:solidFill>
                <a:latin typeface="Arial" charset="0"/>
                <a:cs typeface="Arial" charset="0"/>
              </a:rPr>
              <a:t>, benzene), uno è solido (il particolato sospeso o PM</a:t>
            </a:r>
            <a:r>
              <a:rPr lang="it-IT" altLang="it-IT" sz="2800" baseline="-25000">
                <a:solidFill>
                  <a:srgbClr val="FFFFFF"/>
                </a:solidFill>
                <a:latin typeface="Arial" charset="0"/>
                <a:cs typeface="Arial" charset="0"/>
              </a:rPr>
              <a:t>10</a:t>
            </a:r>
            <a:r>
              <a:rPr lang="it-IT" altLang="it-IT" sz="2800">
                <a:solidFill>
                  <a:srgbClr val="FFFFFF"/>
                </a:solidFill>
                <a:latin typeface="Arial" charset="0"/>
                <a:cs typeface="Arial" charset="0"/>
              </a:rPr>
              <a:t>), anche se non necessariamente sono misurati contemporaneamente, nello stesso sito.</a:t>
            </a:r>
          </a:p>
        </p:txBody>
      </p:sp>
      <p:cxnSp>
        <p:nvCxnSpPr>
          <p:cNvPr id="26628" name="Connettore 1 2"/>
          <p:cNvCxnSpPr>
            <a:cxnSpLocks noChangeShapeType="1"/>
          </p:cNvCxnSpPr>
          <p:nvPr/>
        </p:nvCxnSpPr>
        <p:spPr bwMode="auto">
          <a:xfrm>
            <a:off x="1562100" y="4170363"/>
            <a:ext cx="903288" cy="6461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9" name="Connettore 1 4"/>
          <p:cNvCxnSpPr>
            <a:cxnSpLocks noChangeShapeType="1"/>
          </p:cNvCxnSpPr>
          <p:nvPr/>
        </p:nvCxnSpPr>
        <p:spPr bwMode="auto">
          <a:xfrm flipV="1">
            <a:off x="1562100" y="4170363"/>
            <a:ext cx="903288" cy="6461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630" name="Gruppo 3"/>
          <p:cNvGrpSpPr>
            <a:grpSpLocks/>
          </p:cNvGrpSpPr>
          <p:nvPr/>
        </p:nvGrpSpPr>
        <p:grpSpPr bwMode="auto">
          <a:xfrm>
            <a:off x="744538" y="2241550"/>
            <a:ext cx="7121525" cy="4240213"/>
            <a:chOff x="611560" y="2418735"/>
            <a:chExt cx="7121153" cy="4240828"/>
          </a:xfrm>
        </p:grpSpPr>
        <p:pic>
          <p:nvPicPr>
            <p:cNvPr id="26631" name="Picture 5"/>
            <p:cNvPicPr>
              <a:picLocks noChangeAspect="1" noChangeArrowheads="1"/>
            </p:cNvPicPr>
            <p:nvPr/>
          </p:nvPicPr>
          <p:blipFill>
            <a:blip r:embed="rId2">
              <a:extLst>
                <a:ext uri="{28A0092B-C50C-407E-A947-70E740481C1C}">
                  <a14:useLocalDpi xmlns:a14="http://schemas.microsoft.com/office/drawing/2010/main" val="0"/>
                </a:ext>
              </a:extLst>
            </a:blip>
            <a:srcRect l="49500" t="14777" r="500" b="9009"/>
            <a:stretch>
              <a:fillRect/>
            </a:stretch>
          </p:blipFill>
          <p:spPr bwMode="auto">
            <a:xfrm>
              <a:off x="1112838" y="2418735"/>
              <a:ext cx="6619875" cy="424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bwMode="auto">
            <a:xfrm>
              <a:off x="611560" y="4149361"/>
              <a:ext cx="1963634" cy="843085"/>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a:lstStyle/>
            <a:p>
              <a:pPr eaLnBrk="0" fontAlgn="base" hangingPunct="0">
                <a:spcBef>
                  <a:spcPct val="0"/>
                </a:spcBef>
                <a:spcAft>
                  <a:spcPct val="0"/>
                </a:spcAft>
                <a:defRPr/>
              </a:pPr>
              <a:endParaRPr lang="it-IT" sz="2400">
                <a:solidFill>
                  <a:srgbClr val="000000"/>
                </a:solidFill>
              </a:endParaRPr>
            </a:p>
          </p:txBody>
        </p:sp>
        <p:sp>
          <p:nvSpPr>
            <p:cNvPr id="2" name="CasellaDiTesto 1"/>
            <p:cNvSpPr txBox="1"/>
            <p:nvPr/>
          </p:nvSpPr>
          <p:spPr bwMode="auto">
            <a:xfrm>
              <a:off x="756014" y="4312898"/>
              <a:ext cx="1819180" cy="462029"/>
            </a:xfrm>
            <a:prstGeom prst="rect">
              <a:avLst/>
            </a:prstGeom>
            <a:solidFill>
              <a:schemeClr val="bg1">
                <a:lumMod val="95000"/>
              </a:schemeClr>
            </a:solidFill>
          </p:spPr>
          <p:txBody>
            <a:bodyPr>
              <a:spAutoFit/>
            </a:bodyPr>
            <a:lstStyle/>
            <a:p>
              <a:pPr eaLnBrk="0" fontAlgn="base" hangingPunct="0">
                <a:spcBef>
                  <a:spcPct val="0"/>
                </a:spcBef>
                <a:spcAft>
                  <a:spcPct val="0"/>
                </a:spcAft>
                <a:defRPr/>
              </a:pPr>
              <a:r>
                <a:rPr lang="it-IT" sz="2400" dirty="0">
                  <a:solidFill>
                    <a:srgbClr val="000000"/>
                  </a:solidFill>
                  <a:latin typeface="Arial" panose="020B0604020202020204" pitchFamily="34" charset="0"/>
                  <a:cs typeface="Arial" panose="020B0604020202020204" pitchFamily="34" charset="0"/>
                </a:rPr>
                <a:t>BENZENE</a:t>
              </a:r>
            </a:p>
          </p:txBody>
        </p:sp>
      </p:grpSp>
    </p:spTree>
    <p:extLst>
      <p:ext uri="{BB962C8B-B14F-4D97-AF65-F5344CB8AC3E}">
        <p14:creationId xmlns:p14="http://schemas.microsoft.com/office/powerpoint/2010/main" val="1466525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1188" y="549275"/>
            <a:ext cx="8064500" cy="4967288"/>
          </a:xfrm>
        </p:spPr>
        <p:txBody>
          <a:bodyPr/>
          <a:lstStyle/>
          <a:p>
            <a:pPr>
              <a:defRPr/>
            </a:pPr>
            <a:endParaRPr lang="it-IT" altLang="it-IT" sz="2800" dirty="0">
              <a:solidFill>
                <a:schemeClr val="bg1"/>
              </a:solidFill>
              <a:latin typeface="Arial" charset="0"/>
              <a:cs typeface="Arial" charset="0"/>
            </a:endParaRPr>
          </a:p>
          <a:p>
            <a:pPr marL="0" indent="0">
              <a:buFontTx/>
              <a:buNone/>
              <a:defRPr/>
            </a:pPr>
            <a:r>
              <a:rPr lang="it-IT" altLang="it-IT" sz="2800" dirty="0" smtClean="0">
                <a:solidFill>
                  <a:schemeClr val="bg1"/>
                </a:solidFill>
                <a:latin typeface="Arial" charset="0"/>
                <a:cs typeface="Arial" charset="0"/>
              </a:rPr>
              <a:t>Questi sistemi di misura e registrazione del dato forniscono misure estremamente precise delle concentrazioni degli inquinanti, oltre a dati meteorologici altrettanto importanti per descrivere il complesso fenomeno dell’inquinamento dell’aria: </a:t>
            </a:r>
          </a:p>
          <a:p>
            <a:pPr marL="0" indent="0">
              <a:buFontTx/>
              <a:buNone/>
              <a:defRPr/>
            </a:pPr>
            <a:r>
              <a:rPr lang="it-IT" altLang="it-IT" sz="2800" dirty="0" smtClean="0">
                <a:solidFill>
                  <a:schemeClr val="bg1"/>
                </a:solidFill>
                <a:latin typeface="Arial" charset="0"/>
                <a:cs typeface="Arial" charset="0"/>
                <a:sym typeface="Symbol"/>
              </a:rPr>
              <a:t> </a:t>
            </a:r>
            <a:r>
              <a:rPr lang="it-IT" altLang="it-IT" sz="2800" dirty="0" smtClean="0">
                <a:solidFill>
                  <a:schemeClr val="bg1"/>
                </a:solidFill>
                <a:latin typeface="Arial" charset="0"/>
                <a:cs typeface="Arial" charset="0"/>
              </a:rPr>
              <a:t>velocità e direzione dei venti; </a:t>
            </a:r>
          </a:p>
          <a:p>
            <a:pPr marL="0" indent="0">
              <a:buFontTx/>
              <a:buNone/>
              <a:defRPr/>
            </a:pPr>
            <a:r>
              <a:rPr lang="it-IT" altLang="it-IT" sz="2800" dirty="0" smtClean="0">
                <a:solidFill>
                  <a:schemeClr val="bg1"/>
                </a:solidFill>
                <a:latin typeface="Arial" charset="0"/>
                <a:cs typeface="Arial" charset="0"/>
                <a:sym typeface="Symbol"/>
              </a:rPr>
              <a:t> </a:t>
            </a:r>
            <a:r>
              <a:rPr lang="it-IT" altLang="it-IT" sz="2800" dirty="0" smtClean="0">
                <a:solidFill>
                  <a:schemeClr val="bg1"/>
                </a:solidFill>
                <a:latin typeface="Arial" charset="0"/>
                <a:cs typeface="Arial" charset="0"/>
              </a:rPr>
              <a:t>precipitazioni; </a:t>
            </a:r>
          </a:p>
          <a:p>
            <a:pPr marL="0" indent="0">
              <a:buFontTx/>
              <a:buNone/>
              <a:defRPr/>
            </a:pPr>
            <a:r>
              <a:rPr lang="it-IT" altLang="it-IT" sz="2800" dirty="0" smtClean="0">
                <a:solidFill>
                  <a:schemeClr val="bg1"/>
                </a:solidFill>
                <a:latin typeface="Arial" charset="0"/>
                <a:cs typeface="Arial" charset="0"/>
                <a:sym typeface="Symbol"/>
              </a:rPr>
              <a:t> </a:t>
            </a:r>
            <a:r>
              <a:rPr lang="it-IT" altLang="it-IT" sz="2800" dirty="0" smtClean="0">
                <a:solidFill>
                  <a:schemeClr val="bg1"/>
                </a:solidFill>
                <a:latin typeface="Arial" charset="0"/>
                <a:cs typeface="Arial" charset="0"/>
              </a:rPr>
              <a:t>irraggiamento; </a:t>
            </a:r>
          </a:p>
          <a:p>
            <a:pPr marL="0" indent="0">
              <a:buFontTx/>
              <a:buNone/>
              <a:defRPr/>
            </a:pPr>
            <a:r>
              <a:rPr lang="it-IT" altLang="it-IT" sz="2800" dirty="0" smtClean="0">
                <a:solidFill>
                  <a:schemeClr val="bg1"/>
                </a:solidFill>
                <a:latin typeface="Arial" charset="0"/>
                <a:cs typeface="Arial" charset="0"/>
                <a:sym typeface="Symbol"/>
              </a:rPr>
              <a:t> </a:t>
            </a:r>
            <a:r>
              <a:rPr lang="it-IT" altLang="it-IT" sz="2800" dirty="0" smtClean="0">
                <a:solidFill>
                  <a:schemeClr val="bg1"/>
                </a:solidFill>
                <a:latin typeface="Arial" charset="0"/>
                <a:cs typeface="Arial" charset="0"/>
              </a:rPr>
              <a:t>temperatura dell’aria.	</a:t>
            </a:r>
          </a:p>
        </p:txBody>
      </p:sp>
    </p:spTree>
    <p:extLst>
      <p:ext uri="{BB962C8B-B14F-4D97-AF65-F5344CB8AC3E}">
        <p14:creationId xmlns:p14="http://schemas.microsoft.com/office/powerpoint/2010/main" val="562296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36838"/>
            <a:ext cx="88392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3"/>
          <p:cNvSpPr txBox="1">
            <a:spLocks noChangeArrowheads="1"/>
          </p:cNvSpPr>
          <p:nvPr/>
        </p:nvSpPr>
        <p:spPr bwMode="auto">
          <a:xfrm>
            <a:off x="468313" y="620713"/>
            <a:ext cx="8135937"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800" baseline="0" dirty="0">
                <a:solidFill>
                  <a:schemeClr val="bg1"/>
                </a:solidFill>
                <a:latin typeface="Arial" charset="0"/>
              </a:rPr>
              <a:t>Trattandosi di misure chimico-fisiche di specifiche sostanze, bisogna avere indicazioni estremamente dettagliate sui metodi d’analisi e sulla tecnologia strumentale da impiegare.</a:t>
            </a:r>
          </a:p>
        </p:txBody>
      </p:sp>
    </p:spTree>
    <p:extLst>
      <p:ext uri="{BB962C8B-B14F-4D97-AF65-F5344CB8AC3E}">
        <p14:creationId xmlns:p14="http://schemas.microsoft.com/office/powerpoint/2010/main" val="929826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31520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3"/>
          <p:cNvSpPr txBox="1">
            <a:spLocks noChangeArrowheads="1"/>
          </p:cNvSpPr>
          <p:nvPr/>
        </p:nvSpPr>
        <p:spPr bwMode="auto">
          <a:xfrm>
            <a:off x="539750" y="228600"/>
            <a:ext cx="828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sz="2400" b="1" baseline="0" dirty="0">
                <a:solidFill>
                  <a:schemeClr val="bg1"/>
                </a:solidFill>
                <a:latin typeface="Arial" charset="0"/>
              </a:rPr>
              <a:t>Metodi di riferimento per il campionamento e l’analisi</a:t>
            </a:r>
            <a:endParaRPr lang="it-IT" altLang="it-IT" sz="4400" b="1" baseline="0" dirty="0">
              <a:solidFill>
                <a:schemeClr val="bg1"/>
              </a:solidFill>
              <a:latin typeface="Arial" charset="0"/>
            </a:endParaRPr>
          </a:p>
        </p:txBody>
      </p:sp>
    </p:spTree>
    <p:extLst>
      <p:ext uri="{BB962C8B-B14F-4D97-AF65-F5344CB8AC3E}">
        <p14:creationId xmlns:p14="http://schemas.microsoft.com/office/powerpoint/2010/main" val="3223595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TotalTime>
  <Words>1298</Words>
  <Application>Microsoft Office PowerPoint</Application>
  <PresentationFormat>Presentazione su schermo (4:3)</PresentationFormat>
  <Paragraphs>95</Paragraphs>
  <Slides>36</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38" baseType="lpstr">
      <vt:lpstr>Struttura predefinita</vt:lpstr>
      <vt:lpstr>Foglio di lavoro</vt:lpstr>
      <vt:lpstr>Presentazione standard di PowerPoint</vt:lpstr>
      <vt:lpstr>Presentazione standard di PowerPoint</vt:lpstr>
      <vt:lpstr>Presentazione standard di PowerPoint</vt:lpstr>
      <vt:lpstr>Monitoraggio inquinanti atmosferici: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Criteri per determinare i numeri minimi delle centraline</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Prova</dc:creator>
  <cp:lastModifiedBy>Prova</cp:lastModifiedBy>
  <cp:revision>4</cp:revision>
  <dcterms:created xsi:type="dcterms:W3CDTF">2018-10-09T16:55:40Z</dcterms:created>
  <dcterms:modified xsi:type="dcterms:W3CDTF">2018-10-09T17:26:16Z</dcterms:modified>
</cp:coreProperties>
</file>