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3" r:id="rId9"/>
    <p:sldId id="262" r:id="rId10"/>
    <p:sldId id="266" r:id="rId11"/>
    <p:sldId id="267" r:id="rId12"/>
    <p:sldId id="265" r:id="rId13"/>
    <p:sldId id="269" r:id="rId14"/>
    <p:sldId id="268" r:id="rId15"/>
    <p:sldId id="270" r:id="rId16"/>
    <p:sldId id="271" r:id="rId17"/>
    <p:sldId id="272" r:id="rId18"/>
    <p:sldId id="264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D22-5D65-4A30-9C7A-8D8F6C3AF699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326-9745-46E2-8BB5-8C35F90E1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49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D22-5D65-4A30-9C7A-8D8F6C3AF699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326-9745-46E2-8BB5-8C35F90E1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19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D22-5D65-4A30-9C7A-8D8F6C3AF699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326-9745-46E2-8BB5-8C35F90E129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7832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D22-5D65-4A30-9C7A-8D8F6C3AF699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326-9745-46E2-8BB5-8C35F90E1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05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D22-5D65-4A30-9C7A-8D8F6C3AF699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326-9745-46E2-8BB5-8C35F90E129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982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D22-5D65-4A30-9C7A-8D8F6C3AF699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326-9745-46E2-8BB5-8C35F90E1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292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D22-5D65-4A30-9C7A-8D8F6C3AF699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326-9745-46E2-8BB5-8C35F90E1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D22-5D65-4A30-9C7A-8D8F6C3AF699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326-9745-46E2-8BB5-8C35F90E1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00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D22-5D65-4A30-9C7A-8D8F6C3AF699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326-9745-46E2-8BB5-8C35F90E1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9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D22-5D65-4A30-9C7A-8D8F6C3AF699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326-9745-46E2-8BB5-8C35F90E1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86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D22-5D65-4A30-9C7A-8D8F6C3AF699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326-9745-46E2-8BB5-8C35F90E1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90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D22-5D65-4A30-9C7A-8D8F6C3AF699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326-9745-46E2-8BB5-8C35F90E1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65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D22-5D65-4A30-9C7A-8D8F6C3AF699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326-9745-46E2-8BB5-8C35F90E1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78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D22-5D65-4A30-9C7A-8D8F6C3AF699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326-9745-46E2-8BB5-8C35F90E1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00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D22-5D65-4A30-9C7A-8D8F6C3AF699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326-9745-46E2-8BB5-8C35F90E1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3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D22-5D65-4A30-9C7A-8D8F6C3AF699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D326-9745-46E2-8BB5-8C35F90E1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87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99D22-5D65-4A30-9C7A-8D8F6C3AF699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8BD326-9745-46E2-8BB5-8C35F90E1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35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381699"/>
            <a:ext cx="7772400" cy="23876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00B0F0"/>
                </a:solidFill>
              </a:rPr>
              <a:t>Lab Chimica </a:t>
            </a:r>
            <a:br>
              <a:rPr lang="it-IT" dirty="0" smtClean="0">
                <a:solidFill>
                  <a:srgbClr val="00B0F0"/>
                </a:solidFill>
              </a:rPr>
            </a:br>
            <a:r>
              <a:rPr lang="it-IT" dirty="0" err="1" smtClean="0">
                <a:solidFill>
                  <a:srgbClr val="00B0F0"/>
                </a:solidFill>
              </a:rPr>
              <a:t>Bioorganica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17661" y="3127290"/>
            <a:ext cx="5826719" cy="1096899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Dr. Silvia </a:t>
            </a:r>
            <a:r>
              <a:rPr lang="it-IT" dirty="0" err="1" smtClean="0">
                <a:solidFill>
                  <a:srgbClr val="00B0F0"/>
                </a:solidFill>
              </a:rPr>
              <a:t>Marchesan</a:t>
            </a:r>
            <a:endParaRPr lang="it-IT" dirty="0" smtClean="0">
              <a:solidFill>
                <a:srgbClr val="00B0F0"/>
              </a:solidFill>
            </a:endParaRPr>
          </a:p>
          <a:p>
            <a:r>
              <a:rPr lang="it-IT" dirty="0" smtClean="0">
                <a:solidFill>
                  <a:srgbClr val="00B0F0"/>
                </a:solidFill>
              </a:rPr>
              <a:t>Email:</a:t>
            </a:r>
            <a:r>
              <a:rPr lang="it-IT" dirty="0" smtClean="0">
                <a:solidFill>
                  <a:srgbClr val="7030A0"/>
                </a:solidFill>
              </a:rPr>
              <a:t> smarchesan@units.it</a:t>
            </a:r>
            <a:r>
              <a:rPr lang="it-IT" dirty="0" smtClean="0">
                <a:solidFill>
                  <a:srgbClr val="00B0F0"/>
                </a:solidFill>
              </a:rPr>
              <a:t>, tel. 040-5583923</a:t>
            </a:r>
          </a:p>
          <a:p>
            <a:r>
              <a:rPr lang="it-IT" dirty="0" smtClean="0">
                <a:solidFill>
                  <a:srgbClr val="00B0F0"/>
                </a:solidFill>
              </a:rPr>
              <a:t>Ufficio 339, piano 3 ed. C1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u="sng" dirty="0" smtClean="0">
                <a:solidFill>
                  <a:srgbClr val="7030A0"/>
                </a:solidFill>
              </a:rPr>
              <a:t>Analisi del primo esperimento (</a:t>
            </a:r>
            <a:r>
              <a:rPr lang="it-IT" u="sng" dirty="0" err="1" smtClean="0">
                <a:solidFill>
                  <a:srgbClr val="7030A0"/>
                </a:solidFill>
              </a:rPr>
              <a:t>reaz</a:t>
            </a:r>
            <a:r>
              <a:rPr lang="it-IT" u="sng" dirty="0" smtClean="0">
                <a:solidFill>
                  <a:srgbClr val="7030A0"/>
                </a:solidFill>
              </a:rPr>
              <a:t>. </a:t>
            </a:r>
            <a:r>
              <a:rPr lang="it-IT" u="sng" dirty="0" err="1">
                <a:solidFill>
                  <a:srgbClr val="7030A0"/>
                </a:solidFill>
              </a:rPr>
              <a:t>e</a:t>
            </a:r>
            <a:r>
              <a:rPr lang="it-IT" u="sng" dirty="0" err="1" smtClean="0">
                <a:solidFill>
                  <a:srgbClr val="7030A0"/>
                </a:solidFill>
              </a:rPr>
              <a:t>nzim</a:t>
            </a:r>
            <a:r>
              <a:rPr lang="it-IT" u="sng" dirty="0" smtClean="0">
                <a:solidFill>
                  <a:srgbClr val="7030A0"/>
                </a:solidFill>
              </a:rPr>
              <a:t>.)</a:t>
            </a: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sz="3100" dirty="0" smtClean="0">
                <a:solidFill>
                  <a:srgbClr val="7030A0"/>
                </a:solidFill>
              </a:rPr>
              <a:t>- quale prodotto si è formato? (R o S)</a:t>
            </a:r>
            <a:br>
              <a:rPr lang="it-IT" sz="3100" dirty="0" smtClean="0">
                <a:solidFill>
                  <a:srgbClr val="7030A0"/>
                </a:solidFill>
              </a:rPr>
            </a:br>
            <a:r>
              <a:rPr lang="it-IT" sz="3100" dirty="0" smtClean="0">
                <a:solidFill>
                  <a:srgbClr val="7030A0"/>
                </a:solidFill>
              </a:rPr>
              <a:t>- qual è la resa della reazione?</a:t>
            </a:r>
            <a:br>
              <a:rPr lang="it-IT" sz="3100" dirty="0" smtClean="0">
                <a:solidFill>
                  <a:srgbClr val="7030A0"/>
                </a:solidFill>
              </a:rPr>
            </a:br>
            <a:r>
              <a:rPr lang="it-IT" sz="3100" dirty="0" smtClean="0">
                <a:solidFill>
                  <a:srgbClr val="7030A0"/>
                </a:solidFill>
              </a:rPr>
              <a:t>- Qual è l’</a:t>
            </a:r>
            <a:r>
              <a:rPr lang="it-IT" sz="3100" dirty="0" err="1" smtClean="0">
                <a:solidFill>
                  <a:srgbClr val="7030A0"/>
                </a:solidFill>
              </a:rPr>
              <a:t>ee</a:t>
            </a:r>
            <a:r>
              <a:rPr lang="it-IT" sz="3100" dirty="0" smtClean="0">
                <a:solidFill>
                  <a:srgbClr val="7030A0"/>
                </a:solidFill>
              </a:rPr>
              <a:t>?</a:t>
            </a:r>
            <a:endParaRPr lang="en-GB" sz="31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688" y="3812649"/>
            <a:ext cx="42150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Tecniche a confronto:</a:t>
            </a:r>
          </a:p>
          <a:p>
            <a:endParaRPr lang="it-IT" dirty="0"/>
          </a:p>
          <a:p>
            <a:pPr marL="342900" indent="-342900">
              <a:buAutoNum type="arabicPeriod"/>
            </a:pPr>
            <a:r>
              <a:rPr lang="it-IT" dirty="0" smtClean="0"/>
              <a:t>Gas cromatografia (GC)</a:t>
            </a:r>
          </a:p>
          <a:p>
            <a:pPr marL="342900" indent="-342900">
              <a:buAutoNum type="arabicPeriod"/>
            </a:pPr>
            <a:r>
              <a:rPr lang="it-IT" dirty="0" smtClean="0"/>
              <a:t>NMR</a:t>
            </a:r>
          </a:p>
          <a:p>
            <a:pPr marL="342900" indent="-342900">
              <a:buAutoNum type="arabicPeriod"/>
            </a:pPr>
            <a:r>
              <a:rPr lang="it-IT" dirty="0" smtClean="0"/>
              <a:t>Polarimetria (e dicroismo circolare)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5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u="sng" dirty="0" smtClean="0">
                <a:solidFill>
                  <a:srgbClr val="7030A0"/>
                </a:solidFill>
              </a:rPr>
              <a:t>Analisi del primo esperimento (</a:t>
            </a:r>
            <a:r>
              <a:rPr lang="it-IT" u="sng" dirty="0" err="1" smtClean="0">
                <a:solidFill>
                  <a:srgbClr val="7030A0"/>
                </a:solidFill>
              </a:rPr>
              <a:t>reaz</a:t>
            </a:r>
            <a:r>
              <a:rPr lang="it-IT" u="sng" dirty="0" smtClean="0">
                <a:solidFill>
                  <a:srgbClr val="7030A0"/>
                </a:solidFill>
              </a:rPr>
              <a:t>. </a:t>
            </a:r>
            <a:r>
              <a:rPr lang="it-IT" u="sng" dirty="0" err="1">
                <a:solidFill>
                  <a:srgbClr val="7030A0"/>
                </a:solidFill>
              </a:rPr>
              <a:t>e</a:t>
            </a:r>
            <a:r>
              <a:rPr lang="it-IT" u="sng" dirty="0" err="1" smtClean="0">
                <a:solidFill>
                  <a:srgbClr val="7030A0"/>
                </a:solidFill>
              </a:rPr>
              <a:t>nzim</a:t>
            </a:r>
            <a:r>
              <a:rPr lang="it-IT" u="sng" dirty="0" smtClean="0">
                <a:solidFill>
                  <a:srgbClr val="7030A0"/>
                </a:solidFill>
              </a:rPr>
              <a:t>.)</a:t>
            </a: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sz="3100" dirty="0" smtClean="0">
                <a:solidFill>
                  <a:srgbClr val="7030A0"/>
                </a:solidFill>
              </a:rPr>
              <a:t>- GAS CROMATOGRAFIA</a:t>
            </a:r>
            <a:endParaRPr lang="en-GB" sz="31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392" y="2770232"/>
            <a:ext cx="6583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Useremo una fase stazionaria CHIRALE che permette la separazione di </a:t>
            </a:r>
            <a:r>
              <a:rPr lang="it-IT" dirty="0" err="1" smtClean="0"/>
              <a:t>enantiomeri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Bastano poche quantità</a:t>
            </a:r>
          </a:p>
          <a:p>
            <a:endParaRPr lang="it-IT" dirty="0"/>
          </a:p>
          <a:p>
            <a:r>
              <a:rPr lang="it-IT" dirty="0" smtClean="0"/>
              <a:t>NON serve separare i composti</a:t>
            </a:r>
          </a:p>
          <a:p>
            <a:endParaRPr lang="it-IT" dirty="0"/>
          </a:p>
          <a:p>
            <a:r>
              <a:rPr lang="it-IT" dirty="0" smtClean="0"/>
              <a:t>SERVONO DEI </a:t>
            </a:r>
            <a:r>
              <a:rPr lang="it-IT" u="sng" dirty="0" smtClean="0">
                <a:solidFill>
                  <a:srgbClr val="7030A0"/>
                </a:solidFill>
              </a:rPr>
              <a:t>RIFERIMENTI</a:t>
            </a:r>
            <a:r>
              <a:rPr lang="it-IT" dirty="0" smtClean="0"/>
              <a:t>!!! </a:t>
            </a:r>
          </a:p>
          <a:p>
            <a:endParaRPr lang="it-IT" dirty="0"/>
          </a:p>
          <a:p>
            <a:r>
              <a:rPr lang="it-IT" dirty="0" smtClean="0"/>
              <a:t>(ad es. composto acetilato R o S, composto di partenza R o 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4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571566"/>
              </p:ext>
            </p:extLst>
          </p:nvPr>
        </p:nvGraphicFramePr>
        <p:xfrm>
          <a:off x="1510283" y="2527808"/>
          <a:ext cx="4645025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CS ChemDraw Drawing" r:id="rId3" imgW="2518815" imgH="835013" progId="ChemDraw.Document.6.0">
                  <p:embed/>
                </p:oleObj>
              </mc:Choice>
              <mc:Fallback>
                <p:oleObj name="CS ChemDraw Drawing" r:id="rId3" imgW="2518815" imgH="8350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0283" y="2527808"/>
                        <a:ext cx="4645025" cy="153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205217" cy="1320800"/>
          </a:xfrm>
        </p:spPr>
        <p:txBody>
          <a:bodyPr>
            <a:normAutofit fontScale="90000"/>
          </a:bodyPr>
          <a:lstStyle/>
          <a:p>
            <a:r>
              <a:rPr lang="it-IT" u="sng" dirty="0" smtClean="0">
                <a:solidFill>
                  <a:srgbClr val="7030A0"/>
                </a:solidFill>
              </a:rPr>
              <a:t>Secondo esperimento (sintesi </a:t>
            </a:r>
            <a:r>
              <a:rPr lang="it-IT" u="sng" dirty="0" err="1" smtClean="0">
                <a:solidFill>
                  <a:srgbClr val="7030A0"/>
                </a:solidFill>
              </a:rPr>
              <a:t>rif.</a:t>
            </a:r>
            <a:r>
              <a:rPr lang="it-IT" u="sng" dirty="0" smtClean="0">
                <a:solidFill>
                  <a:srgbClr val="7030A0"/>
                </a:solidFill>
              </a:rPr>
              <a:t> </a:t>
            </a:r>
            <a:r>
              <a:rPr lang="it-IT" u="sng" dirty="0">
                <a:solidFill>
                  <a:srgbClr val="7030A0"/>
                </a:solidFill>
              </a:rPr>
              <a:t>p</a:t>
            </a:r>
            <a:r>
              <a:rPr lang="it-IT" u="sng" dirty="0" smtClean="0">
                <a:solidFill>
                  <a:srgbClr val="7030A0"/>
                </a:solidFill>
              </a:rPr>
              <a:t>er GC)</a:t>
            </a: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sz="2800" b="1" dirty="0" smtClean="0">
                <a:solidFill>
                  <a:srgbClr val="7030A0"/>
                </a:solidFill>
              </a:rPr>
              <a:t>Acetilazione chimica (confronto con enzimatica)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7927" y="4341925"/>
            <a:ext cx="180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1-feniletanolo racemo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08576" y="4341925"/>
            <a:ext cx="1909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Prodotto racemo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8877" y="5358384"/>
            <a:ext cx="808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NB: perché uso l’anidride acetica e non l’acido acetico?</a:t>
            </a:r>
          </a:p>
          <a:p>
            <a:r>
              <a:rPr lang="it-IT" dirty="0"/>
              <a:t> </a:t>
            </a:r>
            <a:r>
              <a:rPr lang="it-IT" dirty="0" smtClean="0"/>
              <a:t>      come funziona il catalizzatore DMAP? Perché è più attivo della piridina?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8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125961"/>
              </p:ext>
            </p:extLst>
          </p:nvPr>
        </p:nvGraphicFramePr>
        <p:xfrm>
          <a:off x="1436688" y="2366963"/>
          <a:ext cx="4314825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CS ChemDraw Drawing" r:id="rId3" imgW="2339394" imgH="835013" progId="ChemDraw.Document.6.0">
                  <p:embed/>
                </p:oleObj>
              </mc:Choice>
              <mc:Fallback>
                <p:oleObj name="CS ChemDraw Drawing" r:id="rId3" imgW="2339394" imgH="8350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6688" y="2366963"/>
                        <a:ext cx="4314825" cy="153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269225" cy="1320800"/>
          </a:xfrm>
        </p:spPr>
        <p:txBody>
          <a:bodyPr>
            <a:normAutofit fontScale="90000"/>
          </a:bodyPr>
          <a:lstStyle/>
          <a:p>
            <a:r>
              <a:rPr lang="it-IT" u="sng" dirty="0" smtClean="0">
                <a:solidFill>
                  <a:srgbClr val="7030A0"/>
                </a:solidFill>
              </a:rPr>
              <a:t>Terzo esperimento (sintesi </a:t>
            </a:r>
            <a:r>
              <a:rPr lang="it-IT" u="sng" dirty="0" err="1" smtClean="0">
                <a:solidFill>
                  <a:srgbClr val="7030A0"/>
                </a:solidFill>
              </a:rPr>
              <a:t>rif.</a:t>
            </a:r>
            <a:r>
              <a:rPr lang="it-IT" u="sng" dirty="0" smtClean="0">
                <a:solidFill>
                  <a:srgbClr val="7030A0"/>
                </a:solidFill>
              </a:rPr>
              <a:t> </a:t>
            </a:r>
            <a:r>
              <a:rPr lang="it-IT" u="sng" dirty="0">
                <a:solidFill>
                  <a:srgbClr val="7030A0"/>
                </a:solidFill>
              </a:rPr>
              <a:t>p</a:t>
            </a:r>
            <a:r>
              <a:rPr lang="it-IT" u="sng" dirty="0" smtClean="0">
                <a:solidFill>
                  <a:srgbClr val="7030A0"/>
                </a:solidFill>
              </a:rPr>
              <a:t>er GC)</a:t>
            </a: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sz="2800" b="1" dirty="0" smtClean="0">
                <a:solidFill>
                  <a:srgbClr val="7030A0"/>
                </a:solidFill>
              </a:rPr>
              <a:t>Idrolisi del composto acetilato (enzimatico)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6527" y="4064926"/>
            <a:ext cx="180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Acetilato enzimatico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178808" y="4104201"/>
            <a:ext cx="29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1-feniletanolo </a:t>
            </a:r>
            <a:r>
              <a:rPr lang="it-IT" dirty="0" err="1" smtClean="0"/>
              <a:t>enantiopuro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6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u="sng" dirty="0" smtClean="0">
                <a:solidFill>
                  <a:srgbClr val="7030A0"/>
                </a:solidFill>
              </a:rPr>
              <a:t>Analisi del primo esperimento (</a:t>
            </a:r>
            <a:r>
              <a:rPr lang="it-IT" u="sng" dirty="0" err="1" smtClean="0">
                <a:solidFill>
                  <a:srgbClr val="7030A0"/>
                </a:solidFill>
              </a:rPr>
              <a:t>reaz</a:t>
            </a:r>
            <a:r>
              <a:rPr lang="it-IT" u="sng" dirty="0" smtClean="0">
                <a:solidFill>
                  <a:srgbClr val="7030A0"/>
                </a:solidFill>
              </a:rPr>
              <a:t>. </a:t>
            </a:r>
            <a:r>
              <a:rPr lang="it-IT" u="sng" dirty="0" err="1">
                <a:solidFill>
                  <a:srgbClr val="7030A0"/>
                </a:solidFill>
              </a:rPr>
              <a:t>e</a:t>
            </a:r>
            <a:r>
              <a:rPr lang="it-IT" u="sng" dirty="0" err="1" smtClean="0">
                <a:solidFill>
                  <a:srgbClr val="7030A0"/>
                </a:solidFill>
              </a:rPr>
              <a:t>nzim</a:t>
            </a:r>
            <a:r>
              <a:rPr lang="it-IT" u="sng" dirty="0" smtClean="0">
                <a:solidFill>
                  <a:srgbClr val="7030A0"/>
                </a:solidFill>
              </a:rPr>
              <a:t>.)</a:t>
            </a: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sz="3100" dirty="0" smtClean="0">
                <a:solidFill>
                  <a:srgbClr val="7030A0"/>
                </a:solidFill>
              </a:rPr>
              <a:t>- GAS CROMATOGRAFIA</a:t>
            </a:r>
            <a:endParaRPr lang="en-GB" sz="31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392" y="2770232"/>
            <a:ext cx="6583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Useremo una fase stazionaria CHIRALE che permette la separazione di </a:t>
            </a:r>
            <a:r>
              <a:rPr lang="it-IT" dirty="0" err="1" smtClean="0"/>
              <a:t>enantiomeri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Bastano poche quantità</a:t>
            </a:r>
          </a:p>
          <a:p>
            <a:endParaRPr lang="it-IT" dirty="0"/>
          </a:p>
          <a:p>
            <a:r>
              <a:rPr lang="it-IT" dirty="0" smtClean="0"/>
              <a:t>NON serve separare i composti</a:t>
            </a:r>
          </a:p>
          <a:p>
            <a:endParaRPr lang="it-IT" dirty="0"/>
          </a:p>
          <a:p>
            <a:r>
              <a:rPr lang="it-IT" dirty="0" smtClean="0"/>
              <a:t>SERVONO DEI RIFERIMENTI!!! </a:t>
            </a:r>
          </a:p>
          <a:p>
            <a:endParaRPr lang="it-IT" dirty="0"/>
          </a:p>
          <a:p>
            <a:r>
              <a:rPr lang="it-IT" dirty="0" smtClean="0"/>
              <a:t>(ad es. composto acetilato R o S, composto di partenza R o 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4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u="sng" dirty="0" smtClean="0">
                <a:solidFill>
                  <a:srgbClr val="7030A0"/>
                </a:solidFill>
              </a:rPr>
              <a:t>Analisi del primo esperimento (</a:t>
            </a:r>
            <a:r>
              <a:rPr lang="it-IT" u="sng" dirty="0" err="1" smtClean="0">
                <a:solidFill>
                  <a:srgbClr val="7030A0"/>
                </a:solidFill>
              </a:rPr>
              <a:t>reaz</a:t>
            </a:r>
            <a:r>
              <a:rPr lang="it-IT" u="sng" dirty="0" smtClean="0">
                <a:solidFill>
                  <a:srgbClr val="7030A0"/>
                </a:solidFill>
              </a:rPr>
              <a:t>. </a:t>
            </a:r>
            <a:r>
              <a:rPr lang="it-IT" u="sng" dirty="0" err="1">
                <a:solidFill>
                  <a:srgbClr val="7030A0"/>
                </a:solidFill>
              </a:rPr>
              <a:t>e</a:t>
            </a:r>
            <a:r>
              <a:rPr lang="it-IT" u="sng" dirty="0" err="1" smtClean="0">
                <a:solidFill>
                  <a:srgbClr val="7030A0"/>
                </a:solidFill>
              </a:rPr>
              <a:t>nzim</a:t>
            </a:r>
            <a:r>
              <a:rPr lang="it-IT" u="sng" dirty="0" smtClean="0">
                <a:solidFill>
                  <a:srgbClr val="7030A0"/>
                </a:solidFill>
              </a:rPr>
              <a:t>.)</a:t>
            </a: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sz="3100" dirty="0" smtClean="0">
                <a:solidFill>
                  <a:srgbClr val="7030A0"/>
                </a:solidFill>
              </a:rPr>
              <a:t>- NMR</a:t>
            </a:r>
            <a:endParaRPr lang="en-GB" sz="31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392" y="2770232"/>
            <a:ext cx="6583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NON DISTINGUE ENANTIOMERI!!!</a:t>
            </a:r>
          </a:p>
          <a:p>
            <a:endParaRPr lang="it-IT" dirty="0"/>
          </a:p>
          <a:p>
            <a:r>
              <a:rPr lang="it-IT" dirty="0" smtClean="0"/>
              <a:t>Occorre:</a:t>
            </a:r>
          </a:p>
          <a:p>
            <a:endParaRPr lang="it-IT" dirty="0"/>
          </a:p>
          <a:p>
            <a:pPr marL="342900" indent="-342900">
              <a:buAutoNum type="arabicPeriod"/>
            </a:pPr>
            <a:r>
              <a:rPr lang="it-IT" dirty="0" smtClean="0"/>
              <a:t>Separazione/parziale purificazione (flash cromatografia)</a:t>
            </a:r>
          </a:p>
          <a:p>
            <a:pPr marL="342900" indent="-342900">
              <a:buAutoNum type="arabicPeriod"/>
            </a:pPr>
            <a:endParaRPr lang="it-IT" dirty="0" smtClean="0"/>
          </a:p>
          <a:p>
            <a:pPr marL="342900" indent="-342900">
              <a:buAutoNum type="arabicPeriod"/>
            </a:pPr>
            <a:r>
              <a:rPr lang="it-IT" dirty="0" smtClean="0"/>
              <a:t>Sintesi di derivati </a:t>
            </a:r>
            <a:r>
              <a:rPr lang="it-IT" dirty="0" err="1" smtClean="0"/>
              <a:t>diastereoisomeri</a:t>
            </a:r>
            <a:r>
              <a:rPr lang="it-IT" dirty="0" smtClean="0"/>
              <a:t> (</a:t>
            </a:r>
            <a:r>
              <a:rPr lang="it-IT" dirty="0" err="1" smtClean="0"/>
              <a:t>experimento</a:t>
            </a:r>
            <a:r>
              <a:rPr lang="it-IT" dirty="0" smtClean="0"/>
              <a:t> n. 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6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u="sng" dirty="0" smtClean="0">
                <a:solidFill>
                  <a:srgbClr val="7030A0"/>
                </a:solidFill>
              </a:rPr>
              <a:t>Quarto esperimento (x NMR)</a:t>
            </a: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endParaRPr lang="en-GB" sz="31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362" y="4382742"/>
            <a:ext cx="6583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marL="342900" indent="-342900">
              <a:buAutoNum type="arabicPeriod"/>
            </a:pPr>
            <a:r>
              <a:rPr lang="it-IT" dirty="0" smtClean="0"/>
              <a:t>Separazione/parziale purificazione (flash cromatografia) di </a:t>
            </a:r>
            <a:r>
              <a:rPr lang="it-IT" dirty="0" err="1" smtClean="0"/>
              <a:t>feniletanolo</a:t>
            </a:r>
            <a:r>
              <a:rPr lang="it-IT" dirty="0" smtClean="0"/>
              <a:t> non reagito da prodotto acetilato</a:t>
            </a:r>
          </a:p>
          <a:p>
            <a:pPr marL="342900" indent="-342900">
              <a:buAutoNum type="arabicPeriod"/>
            </a:pPr>
            <a:endParaRPr lang="it-IT" dirty="0" smtClean="0"/>
          </a:p>
          <a:p>
            <a:pPr marL="342900" indent="-342900">
              <a:buAutoNum type="arabicPeriod"/>
            </a:pPr>
            <a:r>
              <a:rPr lang="it-IT" dirty="0" smtClean="0"/>
              <a:t>Sintesi di derivati </a:t>
            </a:r>
            <a:r>
              <a:rPr lang="it-IT" dirty="0" err="1" smtClean="0"/>
              <a:t>diastereoisomeri</a:t>
            </a:r>
            <a:r>
              <a:rPr lang="it-IT" dirty="0" smtClean="0"/>
              <a:t> (</a:t>
            </a:r>
            <a:r>
              <a:rPr lang="it-IT" dirty="0" err="1" smtClean="0"/>
              <a:t>experimento</a:t>
            </a:r>
            <a:r>
              <a:rPr lang="it-IT" dirty="0" smtClean="0"/>
              <a:t> n. 4)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900936"/>
              </p:ext>
            </p:extLst>
          </p:nvPr>
        </p:nvGraphicFramePr>
        <p:xfrm>
          <a:off x="609599" y="1456243"/>
          <a:ext cx="706596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CS ChemDraw Drawing" r:id="rId3" imgW="3832698" imgH="1238596" progId="ChemDraw.Document.6.0">
                  <p:embed/>
                </p:oleObj>
              </mc:Choice>
              <mc:Fallback>
                <p:oleObj name="CS ChemDraw Drawing" r:id="rId3" imgW="3832698" imgH="12385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599" y="1456243"/>
                        <a:ext cx="7065962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9344" y="3268085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Derivato dell’acido</a:t>
            </a:r>
          </a:p>
          <a:p>
            <a:r>
              <a:rPr lang="it-IT" dirty="0" smtClean="0"/>
              <a:t>Mandelico (</a:t>
            </a:r>
            <a:r>
              <a:rPr lang="it-IT" dirty="0" err="1" smtClean="0"/>
              <a:t>enantiopuro</a:t>
            </a:r>
            <a:r>
              <a:rPr lang="it-IT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7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345681" cy="1320800"/>
          </a:xfrm>
        </p:spPr>
        <p:txBody>
          <a:bodyPr>
            <a:normAutofit fontScale="90000"/>
          </a:bodyPr>
          <a:lstStyle/>
          <a:p>
            <a:r>
              <a:rPr lang="it-IT" u="sng" dirty="0" smtClean="0">
                <a:solidFill>
                  <a:srgbClr val="7030A0"/>
                </a:solidFill>
              </a:rPr>
              <a:t>Analisi del primo esperimento </a:t>
            </a:r>
            <a:br>
              <a:rPr lang="it-IT" u="sng" dirty="0" smtClean="0">
                <a:solidFill>
                  <a:srgbClr val="7030A0"/>
                </a:solidFill>
              </a:rPr>
            </a:br>
            <a:r>
              <a:rPr lang="it-IT" u="sng" dirty="0" smtClean="0">
                <a:solidFill>
                  <a:srgbClr val="7030A0"/>
                </a:solidFill>
              </a:rPr>
              <a:t>(</a:t>
            </a:r>
            <a:r>
              <a:rPr lang="it-IT" u="sng" dirty="0" err="1" smtClean="0">
                <a:solidFill>
                  <a:srgbClr val="7030A0"/>
                </a:solidFill>
              </a:rPr>
              <a:t>reaz</a:t>
            </a:r>
            <a:r>
              <a:rPr lang="it-IT" u="sng" dirty="0" smtClean="0">
                <a:solidFill>
                  <a:srgbClr val="7030A0"/>
                </a:solidFill>
              </a:rPr>
              <a:t>. </a:t>
            </a:r>
            <a:r>
              <a:rPr lang="it-IT" u="sng" dirty="0" err="1">
                <a:solidFill>
                  <a:srgbClr val="7030A0"/>
                </a:solidFill>
              </a:rPr>
              <a:t>e</a:t>
            </a:r>
            <a:r>
              <a:rPr lang="it-IT" u="sng" dirty="0" err="1" smtClean="0">
                <a:solidFill>
                  <a:srgbClr val="7030A0"/>
                </a:solidFill>
              </a:rPr>
              <a:t>nzim</a:t>
            </a:r>
            <a:r>
              <a:rPr lang="it-IT" u="sng" dirty="0" smtClean="0">
                <a:solidFill>
                  <a:srgbClr val="7030A0"/>
                </a:solidFill>
              </a:rPr>
              <a:t>.)</a:t>
            </a: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sz="3100" dirty="0" smtClean="0">
                <a:solidFill>
                  <a:srgbClr val="7030A0"/>
                </a:solidFill>
              </a:rPr>
              <a:t>- POLARIMETRIA (e dicroismo circolare)</a:t>
            </a:r>
            <a:endParaRPr lang="en-GB" sz="31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392" y="2770232"/>
            <a:ext cx="6583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Richiede:</a:t>
            </a:r>
          </a:p>
          <a:p>
            <a:endParaRPr lang="it-IT" dirty="0"/>
          </a:p>
          <a:p>
            <a:r>
              <a:rPr lang="it-IT" dirty="0" smtClean="0"/>
              <a:t>1. purificazione del composto </a:t>
            </a:r>
          </a:p>
          <a:p>
            <a:r>
              <a:rPr lang="it-IT" dirty="0" smtClean="0"/>
              <a:t>(separazione acetilato da alcol)</a:t>
            </a:r>
          </a:p>
          <a:p>
            <a:endParaRPr lang="it-IT" dirty="0"/>
          </a:p>
          <a:p>
            <a:r>
              <a:rPr lang="it-IT" dirty="0" smtClean="0"/>
              <a:t>2. Conoscenza del potere rotatorio del composto puro</a:t>
            </a:r>
          </a:p>
          <a:p>
            <a:endParaRPr lang="it-IT" dirty="0"/>
          </a:p>
          <a:p>
            <a:r>
              <a:rPr lang="it-IT" dirty="0" smtClean="0"/>
              <a:t>ATTENZIONE ai valori di potere rotatorio del composto puro vs. in soluzione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5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345681" cy="1320800"/>
          </a:xfrm>
        </p:spPr>
        <p:txBody>
          <a:bodyPr>
            <a:normAutofit fontScale="90000"/>
          </a:bodyPr>
          <a:lstStyle/>
          <a:p>
            <a:r>
              <a:rPr lang="it-IT" u="sng" dirty="0" smtClean="0">
                <a:solidFill>
                  <a:srgbClr val="7030A0"/>
                </a:solidFill>
              </a:rPr>
              <a:t>Confronto tra le 3 tecniche</a:t>
            </a:r>
            <a:br>
              <a:rPr lang="it-IT" u="sng" dirty="0" smtClean="0">
                <a:solidFill>
                  <a:srgbClr val="7030A0"/>
                </a:solidFill>
              </a:rPr>
            </a:br>
            <a:r>
              <a:rPr lang="it-IT" u="sng" dirty="0" smtClean="0">
                <a:solidFill>
                  <a:srgbClr val="7030A0"/>
                </a:solidFill>
              </a:rPr>
              <a:t/>
            </a:r>
            <a:br>
              <a:rPr lang="it-IT" u="sng" dirty="0" smtClean="0">
                <a:solidFill>
                  <a:srgbClr val="7030A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GC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NMR 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attività ottica</a:t>
            </a:r>
            <a:r>
              <a:rPr lang="it-IT" u="sng" dirty="0" smtClean="0">
                <a:solidFill>
                  <a:srgbClr val="7030A0"/>
                </a:solidFill>
              </a:rPr>
              <a:t/>
            </a:r>
            <a:br>
              <a:rPr lang="it-IT" u="sng" dirty="0" smtClean="0">
                <a:solidFill>
                  <a:srgbClr val="7030A0"/>
                </a:solidFill>
              </a:rPr>
            </a:br>
            <a:r>
              <a:rPr lang="it-IT" u="sng" dirty="0" smtClean="0">
                <a:solidFill>
                  <a:srgbClr val="7030A0"/>
                </a:solidFill>
              </a:rPr>
              <a:t/>
            </a:r>
            <a:br>
              <a:rPr lang="it-IT" u="sng" dirty="0" smtClean="0">
                <a:solidFill>
                  <a:srgbClr val="7030A0"/>
                </a:solidFill>
              </a:rPr>
            </a:br>
            <a:r>
              <a:rPr lang="it-IT" u="sng" dirty="0" smtClean="0">
                <a:solidFill>
                  <a:srgbClr val="7030A0"/>
                </a:solidFill>
              </a:rPr>
              <a:t>Calcolo </a:t>
            </a:r>
            <a:r>
              <a:rPr lang="it-IT" u="sng" dirty="0" err="1" smtClean="0">
                <a:solidFill>
                  <a:srgbClr val="7030A0"/>
                </a:solidFill>
              </a:rPr>
              <a:t>ee</a:t>
            </a:r>
            <a:r>
              <a:rPr lang="it-IT" u="sng" dirty="0" smtClean="0">
                <a:solidFill>
                  <a:srgbClr val="7030A0"/>
                </a:solidFill>
              </a:rPr>
              <a:t/>
            </a:r>
            <a:br>
              <a:rPr lang="it-IT" u="sng" dirty="0" smtClean="0">
                <a:solidFill>
                  <a:srgbClr val="7030A0"/>
                </a:solidFill>
              </a:rPr>
            </a:br>
            <a:r>
              <a:rPr lang="it-IT" u="sng" dirty="0">
                <a:solidFill>
                  <a:srgbClr val="7030A0"/>
                </a:solidFill>
              </a:rPr>
              <a:t/>
            </a:r>
            <a:br>
              <a:rPr lang="it-IT" u="sng" dirty="0">
                <a:solidFill>
                  <a:srgbClr val="7030A0"/>
                </a:solidFill>
              </a:rPr>
            </a:br>
            <a:r>
              <a:rPr lang="it-IT" u="sng" dirty="0" smtClean="0">
                <a:solidFill>
                  <a:srgbClr val="7030A0"/>
                </a:solidFill>
              </a:rPr>
              <a:t>Qual è più affidabile? Sensibile?</a:t>
            </a:r>
            <a:br>
              <a:rPr lang="it-IT" u="sng" dirty="0" smtClean="0">
                <a:solidFill>
                  <a:srgbClr val="7030A0"/>
                </a:solidFill>
              </a:rPr>
            </a:br>
            <a:r>
              <a:rPr lang="it-IT" u="sng" dirty="0" smtClean="0">
                <a:solidFill>
                  <a:srgbClr val="7030A0"/>
                </a:solidFill>
              </a:rPr>
              <a:t>Vantaggi/svantaggi</a:t>
            </a:r>
            <a:br>
              <a:rPr lang="it-IT" u="sng" dirty="0" smtClean="0">
                <a:solidFill>
                  <a:srgbClr val="7030A0"/>
                </a:solidFill>
              </a:rPr>
            </a:br>
            <a:r>
              <a:rPr lang="it-IT" u="sng" dirty="0">
                <a:solidFill>
                  <a:srgbClr val="7030A0"/>
                </a:solidFill>
              </a:rPr>
              <a:t/>
            </a:r>
            <a:br>
              <a:rPr lang="it-IT" u="sng" dirty="0">
                <a:solidFill>
                  <a:srgbClr val="7030A0"/>
                </a:solidFill>
              </a:rPr>
            </a:b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endParaRPr lang="en-GB" sz="31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167" y="359682"/>
            <a:ext cx="827309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ATTIVITA’ LABORATORIO</a:t>
            </a:r>
            <a:endParaRPr lang="it-IT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dirty="0" smtClean="0"/>
              <a:t>Risoluzione cinetica di 1-feniletanolo (lipasi)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it-IT" dirty="0" smtClean="0"/>
              <a:t>Analisi GC del crudo di reazione (cfr. con acetilazione chimica del racemo)</a:t>
            </a:r>
            <a:endParaRPr lang="it-IT" dirty="0"/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it-IT" dirty="0" smtClean="0"/>
              <a:t>Separazione 1-feniletanolo non reagito da prodotto</a:t>
            </a:r>
            <a:endParaRPr lang="it-IT" dirty="0"/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it-IT" dirty="0" smtClean="0"/>
              <a:t>Analisi al polarimetro del </a:t>
            </a:r>
            <a:r>
              <a:rPr lang="it-IT" dirty="0" err="1" smtClean="0"/>
              <a:t>feniletanolo</a:t>
            </a:r>
            <a:r>
              <a:rPr lang="it-IT" dirty="0" smtClean="0"/>
              <a:t> non reagito</a:t>
            </a:r>
            <a:endParaRPr lang="it-IT" dirty="0"/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it-IT" dirty="0" smtClean="0"/>
              <a:t>Idrolisi del prodotto e successiva polarimetria (composto </a:t>
            </a:r>
            <a:r>
              <a:rPr lang="it-IT" dirty="0" err="1" smtClean="0"/>
              <a:t>enantiopuro</a:t>
            </a:r>
            <a:r>
              <a:rPr lang="it-IT" dirty="0" smtClean="0"/>
              <a:t>)</a:t>
            </a:r>
            <a:endParaRPr lang="it-IT" dirty="0"/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it-IT" dirty="0" err="1" smtClean="0"/>
              <a:t>Derivatizzazione</a:t>
            </a:r>
            <a:r>
              <a:rPr lang="it-IT" dirty="0" smtClean="0"/>
              <a:t> 1-feniletanolo non reagito </a:t>
            </a:r>
          </a:p>
          <a:p>
            <a:pPr>
              <a:lnSpc>
                <a:spcPct val="150000"/>
              </a:lnSpc>
            </a:pPr>
            <a:r>
              <a:rPr lang="it-IT" dirty="0"/>
              <a:t> </a:t>
            </a:r>
            <a:r>
              <a:rPr lang="it-IT" dirty="0" smtClean="0"/>
              <a:t>    con derivato acido mandelico + NMR</a:t>
            </a:r>
            <a:endParaRPr lang="it-IT" dirty="0"/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it-IT" dirty="0" smtClean="0"/>
              <a:t>Confronto dati GC, polarimetria e NMR per calcolo </a:t>
            </a:r>
            <a:r>
              <a:rPr lang="it-IT" dirty="0" err="1" smtClean="0"/>
              <a:t>ee</a:t>
            </a:r>
            <a:endParaRPr lang="it-IT" dirty="0" smtClean="0"/>
          </a:p>
          <a:p>
            <a:pPr marL="342900" indent="-342900">
              <a:buAutoNum type="arabicPeriod" startAt="2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774" y="3991120"/>
            <a:ext cx="4516787" cy="26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u="sng" dirty="0" smtClean="0">
                <a:solidFill>
                  <a:srgbClr val="7030A0"/>
                </a:solidFill>
              </a:rPr>
              <a:t>Primo esperimento</a:t>
            </a: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sz="2800" b="1" dirty="0" smtClean="0">
                <a:solidFill>
                  <a:srgbClr val="7030A0"/>
                </a:solidFill>
              </a:rPr>
              <a:t>Risoluzione cinetica enzimatica </a:t>
            </a:r>
            <a:br>
              <a:rPr lang="it-IT" sz="2800" b="1" dirty="0" smtClean="0">
                <a:solidFill>
                  <a:srgbClr val="7030A0"/>
                </a:solidFill>
              </a:rPr>
            </a:br>
            <a:r>
              <a:rPr lang="it-IT" sz="2800" b="1" dirty="0" smtClean="0">
                <a:solidFill>
                  <a:srgbClr val="7030A0"/>
                </a:solidFill>
              </a:rPr>
              <a:t>di 1-feniletanolo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371" y="2569715"/>
            <a:ext cx="5399941" cy="1264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544" y="4036542"/>
            <a:ext cx="1895475" cy="2409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9264" y="3730752"/>
            <a:ext cx="180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1-feniletanolo racemo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0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5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Lipasi </a:t>
            </a:r>
            <a:r>
              <a:rPr lang="it-IT" sz="2800" b="1" i="1" dirty="0" err="1" smtClean="0"/>
              <a:t>Pseudomonas</a:t>
            </a:r>
            <a:r>
              <a:rPr lang="it-IT" sz="2800" b="1" i="1" dirty="0" smtClean="0"/>
              <a:t> </a:t>
            </a:r>
            <a:r>
              <a:rPr lang="it-IT" sz="2800" b="1" i="1" dirty="0" err="1" smtClean="0"/>
              <a:t>fluorescens</a:t>
            </a:r>
            <a:endParaRPr lang="en-GB" sz="2800" b="1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88536" y="3712464"/>
            <a:ext cx="758952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203192" y="3951096"/>
            <a:ext cx="737616" cy="2133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41391" y="1998718"/>
            <a:ext cx="490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OPEN                                                 CLOSED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62"/>
          <a:stretch/>
        </p:blipFill>
        <p:spPr>
          <a:xfrm>
            <a:off x="1408177" y="2368050"/>
            <a:ext cx="2258568" cy="25514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1"/>
          <a:stretch/>
        </p:blipFill>
        <p:spPr>
          <a:xfrm>
            <a:off x="5410509" y="2368050"/>
            <a:ext cx="2254977" cy="25514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0165" y="5158103"/>
            <a:ext cx="7150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Tipicamente le lipasi dimostrano una «attivazione interfacciale» per cui l’attività è aumentata quando si trovano in sistemi bifasici in cui si posizionano all’interfaccia tra le fasi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16273" y="1205261"/>
            <a:ext cx="7249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Tipicamente le lipasi hanno una porzione detta «</a:t>
            </a:r>
            <a:r>
              <a:rPr lang="it-IT" dirty="0" err="1" smtClean="0"/>
              <a:t>lid</a:t>
            </a:r>
            <a:r>
              <a:rPr lang="it-IT" dirty="0" smtClean="0"/>
              <a:t>» oppure «flap» la quale si può muovere tra due conformazioni in cui il sito attivo è esposto (open) o nascosto (</a:t>
            </a:r>
            <a:r>
              <a:rPr lang="it-IT" dirty="0" err="1" smtClean="0"/>
              <a:t>closed</a:t>
            </a:r>
            <a:r>
              <a:rPr lang="it-IT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8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Lipasi </a:t>
            </a:r>
            <a:r>
              <a:rPr lang="it-IT" sz="2800" b="1" i="1" dirty="0" err="1" smtClean="0"/>
              <a:t>Pseudomonas</a:t>
            </a:r>
            <a:r>
              <a:rPr lang="it-IT" sz="2800" b="1" i="1" dirty="0" smtClean="0"/>
              <a:t> </a:t>
            </a:r>
            <a:r>
              <a:rPr lang="it-IT" sz="2800" b="1" i="1" dirty="0" err="1" smtClean="0"/>
              <a:t>fluorescens</a:t>
            </a:r>
            <a:endParaRPr lang="en-GB" sz="2800" b="1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78"/>
          <a:stretch/>
        </p:blipFill>
        <p:spPr bwMode="auto">
          <a:xfrm>
            <a:off x="986536" y="2475676"/>
            <a:ext cx="3049016" cy="270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107950" y="1281495"/>
            <a:ext cx="9359900" cy="33855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chemeClr val="tx2"/>
                </a:solidFill>
              </a:rPr>
              <a:t>Lid Movement in P. aeruginosa Lipase: Qualitative Representation</a:t>
            </a:r>
            <a:endParaRPr lang="en-US" altLang="en-US" sz="1600" b="1" dirty="0">
              <a:solidFill>
                <a:schemeClr val="tx2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5876" y="5304027"/>
            <a:ext cx="75722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200" dirty="0" err="1"/>
              <a:t>Cherukuvada</a:t>
            </a:r>
            <a:r>
              <a:rPr lang="en-US" altLang="en-US" sz="1200" dirty="0"/>
              <a:t> SL, </a:t>
            </a:r>
            <a:r>
              <a:rPr lang="en-US" altLang="en-US" sz="1200" dirty="0" err="1"/>
              <a:t>Seshasayee</a:t>
            </a:r>
            <a:r>
              <a:rPr lang="en-US" altLang="en-US" sz="1200" dirty="0"/>
              <a:t> ASN, </a:t>
            </a:r>
            <a:r>
              <a:rPr lang="en-US" altLang="en-US" sz="1200" dirty="0" err="1"/>
              <a:t>Raghunathan</a:t>
            </a:r>
            <a:r>
              <a:rPr lang="en-US" altLang="en-US" sz="1200" dirty="0"/>
              <a:t> K, </a:t>
            </a:r>
            <a:r>
              <a:rPr lang="en-US" altLang="en-US" sz="1200" dirty="0" err="1"/>
              <a:t>Anishetty</a:t>
            </a:r>
            <a:r>
              <a:rPr lang="en-US" altLang="en-US" sz="1200" dirty="0"/>
              <a:t> S, </a:t>
            </a:r>
            <a:r>
              <a:rPr lang="en-US" altLang="en-US" sz="1200" dirty="0" err="1"/>
              <a:t>Pennathur</a:t>
            </a:r>
            <a:r>
              <a:rPr lang="en-US" altLang="en-US" sz="1200" dirty="0"/>
              <a:t> G (2005) Evidence of a Double-Lid Movement in Pseudomonas aeruginosa Lipase: Insights from Molecular Dynamics Simulations. PLOS Computational Biology 1(3): e28. https://doi.org/10.1371/journal.pcbi.0010028</a:t>
            </a:r>
          </a:p>
          <a:p>
            <a:pPr eaLnBrk="1" hangingPunct="1"/>
            <a:r>
              <a:rPr lang="en-US" altLang="en-US" sz="1200" dirty="0"/>
              <a:t>http://journals.plos.org/ploscompbiol/article?id=10.1371/journal.pcbi.0010028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64072"/>
            <a:ext cx="37592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4"/>
          <a:stretch/>
        </p:blipFill>
        <p:spPr bwMode="auto">
          <a:xfrm>
            <a:off x="5300472" y="2475676"/>
            <a:ext cx="2660904" cy="270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288536" y="3712464"/>
            <a:ext cx="758952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203192" y="3951096"/>
            <a:ext cx="737616" cy="2133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41391" y="1998718"/>
            <a:ext cx="490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OPEN                                                 CLOSED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2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253688"/>
              </p:ext>
            </p:extLst>
          </p:nvPr>
        </p:nvGraphicFramePr>
        <p:xfrm>
          <a:off x="308909" y="1333856"/>
          <a:ext cx="6858196" cy="1711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S ChemDraw Drawing" r:id="rId3" imgW="4657171" imgH="1167107" progId="ChemDraw.Document.6.0">
                  <p:embed/>
                </p:oleObj>
              </mc:Choice>
              <mc:Fallback>
                <p:oleObj name="CS ChemDraw Drawing" r:id="rId3" imgW="4657171" imgH="11671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909" y="1333856"/>
                        <a:ext cx="6858196" cy="1711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Lipasi </a:t>
            </a:r>
            <a:r>
              <a:rPr lang="it-IT" sz="2800" b="1" i="1" dirty="0" err="1" smtClean="0"/>
              <a:t>Pseudomonas</a:t>
            </a:r>
            <a:r>
              <a:rPr lang="it-IT" sz="2800" b="1" i="1" dirty="0" smtClean="0"/>
              <a:t> </a:t>
            </a:r>
            <a:r>
              <a:rPr lang="it-IT" sz="2800" b="1" i="1" dirty="0" err="1" smtClean="0"/>
              <a:t>fluorescens</a:t>
            </a:r>
            <a:endParaRPr lang="en-GB" sz="28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1928032"/>
            <a:ext cx="837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Lipase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acqua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519094" y="3165610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trigliceride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167775" y="316561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glicerolo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980176" y="3165610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</a:t>
            </a:r>
            <a:r>
              <a:rPr lang="it-IT" dirty="0" smtClean="0"/>
              <a:t>cidi grassi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2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755476"/>
              </p:ext>
            </p:extLst>
          </p:nvPr>
        </p:nvGraphicFramePr>
        <p:xfrm>
          <a:off x="445769" y="1345184"/>
          <a:ext cx="6712191" cy="168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S ChemDraw Drawing" r:id="rId3" imgW="4657171" imgH="1167107" progId="ChemDraw.Document.6.0">
                  <p:embed/>
                </p:oleObj>
              </mc:Choice>
              <mc:Fallback>
                <p:oleObj name="CS ChemDraw Drawing" r:id="rId3" imgW="4657171" imgH="11671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769" y="1345184"/>
                        <a:ext cx="6712191" cy="168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Lipasi </a:t>
            </a:r>
            <a:r>
              <a:rPr lang="it-IT" sz="2800" b="1" i="1" dirty="0" err="1" smtClean="0"/>
              <a:t>Pseudomonas</a:t>
            </a:r>
            <a:r>
              <a:rPr lang="it-IT" sz="2800" b="1" i="1" dirty="0" smtClean="0"/>
              <a:t> </a:t>
            </a:r>
            <a:r>
              <a:rPr lang="it-IT" sz="2800" b="1" i="1" dirty="0" err="1" smtClean="0"/>
              <a:t>fluorescens</a:t>
            </a:r>
            <a:endParaRPr lang="en-GB" sz="28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49908" y="1924967"/>
            <a:ext cx="1798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Lipasi, acqua</a:t>
            </a:r>
          </a:p>
          <a:p>
            <a:endParaRPr lang="it-IT" dirty="0"/>
          </a:p>
          <a:p>
            <a:r>
              <a:rPr lang="it-IT" dirty="0" smtClean="0"/>
              <a:t>Lipasi, solvente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519094" y="3165610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trigliceride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167775" y="316561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glicerolo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980176" y="3165610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</a:t>
            </a:r>
            <a:r>
              <a:rPr lang="it-IT" dirty="0" smtClean="0"/>
              <a:t>cidi grassi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12686" y="3769496"/>
            <a:ext cx="68890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realtà la reazione è REVERSIBILE e in ambiente anidro le lipasi sono in grado di catalizzare reazioni di:</a:t>
            </a:r>
          </a:p>
          <a:p>
            <a:endParaRPr lang="it-IT" dirty="0" smtClean="0"/>
          </a:p>
          <a:p>
            <a:pPr marL="342900" indent="-342900">
              <a:buAutoNum type="arabicPeriod"/>
            </a:pPr>
            <a:r>
              <a:rPr lang="it-IT" dirty="0" smtClean="0"/>
              <a:t>Esterificazione</a:t>
            </a:r>
          </a:p>
          <a:p>
            <a:pPr marL="342900" indent="-342900">
              <a:buAutoNum type="arabicPeriod"/>
            </a:pPr>
            <a:endParaRPr lang="it-IT" dirty="0" smtClean="0"/>
          </a:p>
          <a:p>
            <a:pPr marL="342900" indent="-342900">
              <a:buAutoNum type="arabicPeriod"/>
            </a:pPr>
            <a:r>
              <a:rPr lang="it-IT" dirty="0" smtClean="0"/>
              <a:t>Trans-esterificazione</a:t>
            </a:r>
            <a:endParaRPr lang="en-GB" dirty="0" smtClean="0"/>
          </a:p>
          <a:p>
            <a:pPr marL="342900" indent="-342900">
              <a:buAutoNum type="arabicPeriod"/>
            </a:pPr>
            <a:endParaRPr lang="it-IT" dirty="0"/>
          </a:p>
          <a:p>
            <a:r>
              <a:rPr lang="it-IT" dirty="0" smtClean="0"/>
              <a:t>Molte applicazioni industriali (detergenti, biodiesel, riduzione acidi in alimenti e bevande…)</a:t>
            </a:r>
          </a:p>
        </p:txBody>
      </p:sp>
    </p:spTree>
    <p:extLst>
      <p:ext uri="{BB962C8B-B14F-4D97-AF65-F5344CB8AC3E}">
        <p14:creationId xmlns:p14="http://schemas.microsoft.com/office/powerpoint/2010/main" val="273857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755476"/>
              </p:ext>
            </p:extLst>
          </p:nvPr>
        </p:nvGraphicFramePr>
        <p:xfrm>
          <a:off x="445769" y="1345184"/>
          <a:ext cx="6712191" cy="168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CS ChemDraw Drawing" r:id="rId3" imgW="4657171" imgH="1167107" progId="ChemDraw.Document.6.0">
                  <p:embed/>
                </p:oleObj>
              </mc:Choice>
              <mc:Fallback>
                <p:oleObj name="CS ChemDraw Drawing" r:id="rId3" imgW="4657171" imgH="11671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769" y="1345184"/>
                        <a:ext cx="6712191" cy="168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Lipasi </a:t>
            </a:r>
            <a:r>
              <a:rPr lang="it-IT" sz="2800" b="1" i="1" dirty="0" err="1" smtClean="0"/>
              <a:t>Pseudomonas</a:t>
            </a:r>
            <a:r>
              <a:rPr lang="it-IT" sz="2800" b="1" i="1" dirty="0" smtClean="0"/>
              <a:t> </a:t>
            </a:r>
            <a:r>
              <a:rPr lang="it-IT" sz="2800" b="1" i="1" dirty="0" err="1" smtClean="0"/>
              <a:t>fluorescens</a:t>
            </a:r>
            <a:endParaRPr lang="en-GB" sz="28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49908" y="1924967"/>
            <a:ext cx="1798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Lipasi, acqua</a:t>
            </a:r>
          </a:p>
          <a:p>
            <a:endParaRPr lang="it-IT" dirty="0"/>
          </a:p>
          <a:p>
            <a:r>
              <a:rPr lang="it-IT" dirty="0" smtClean="0"/>
              <a:t>Lipasi, solvente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519094" y="3165610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trigliceride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167775" y="316561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glicerolo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980176" y="3165610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</a:t>
            </a:r>
            <a:r>
              <a:rPr lang="it-IT" dirty="0" smtClean="0"/>
              <a:t>cidi grassi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92021" y="3855701"/>
            <a:ext cx="842891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ambienti con basse concentrazioni d’acqua, una volta formato l’</a:t>
            </a:r>
            <a:r>
              <a:rPr lang="it-IT" dirty="0" err="1" smtClean="0"/>
              <a:t>acil</a:t>
            </a:r>
            <a:r>
              <a:rPr lang="it-IT" dirty="0" smtClean="0"/>
              <a:t>-enzima,</a:t>
            </a:r>
          </a:p>
          <a:p>
            <a:r>
              <a:rPr lang="it-IT" dirty="0" smtClean="0"/>
              <a:t> altri Nu competono con l’acqua:</a:t>
            </a:r>
          </a:p>
          <a:p>
            <a:endParaRPr lang="it-IT" dirty="0"/>
          </a:p>
          <a:p>
            <a:pPr marL="342900" indent="-342900">
              <a:buAutoNum type="arabicPeriod"/>
            </a:pPr>
            <a:r>
              <a:rPr lang="it-IT" dirty="0" smtClean="0"/>
              <a:t>ACYL TRANSFER (trans-esterificazione per reazione con altro ROH)</a:t>
            </a:r>
          </a:p>
          <a:p>
            <a:pPr marL="342900" indent="-342900">
              <a:buAutoNum type="arabicPeriod"/>
            </a:pPr>
            <a:endParaRPr lang="it-IT" dirty="0" smtClean="0"/>
          </a:p>
          <a:p>
            <a:pPr marL="342900" indent="-342900">
              <a:buAutoNum type="arabicPeriod"/>
            </a:pPr>
            <a:r>
              <a:rPr lang="it-IT" dirty="0" smtClean="0"/>
              <a:t>AMMINOLISI: ammide N-sostituita per reazione con ammina</a:t>
            </a:r>
          </a:p>
          <a:p>
            <a:pPr marL="342900" indent="-342900">
              <a:buAutoNum type="arabicPeriod"/>
            </a:pPr>
            <a:endParaRPr lang="it-IT" dirty="0" smtClean="0"/>
          </a:p>
          <a:p>
            <a:pPr marL="342900" indent="-342900">
              <a:buAutoNum type="arabicPeriod"/>
            </a:pPr>
            <a:r>
              <a:rPr lang="it-IT" dirty="0" smtClean="0"/>
              <a:t>Formazione di PERACIDI per reazione con perossido di idrogeno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5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339933"/>
              </p:ext>
            </p:extLst>
          </p:nvPr>
        </p:nvGraphicFramePr>
        <p:xfrm>
          <a:off x="527050" y="2511425"/>
          <a:ext cx="7804150" cy="281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S ChemDraw Drawing" r:id="rId3" imgW="4232180" imgH="1528295" progId="ChemDraw.Document.6.0">
                  <p:embed/>
                </p:oleObj>
              </mc:Choice>
              <mc:Fallback>
                <p:oleObj name="CS ChemDraw Drawing" r:id="rId3" imgW="4232180" imgH="15282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050" y="2511425"/>
                        <a:ext cx="7804150" cy="281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u="sng" dirty="0" smtClean="0">
                <a:solidFill>
                  <a:srgbClr val="7030A0"/>
                </a:solidFill>
              </a:rPr>
              <a:t>Primo esperimento</a:t>
            </a: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sz="2800" b="1" dirty="0" smtClean="0">
                <a:solidFill>
                  <a:srgbClr val="7030A0"/>
                </a:solidFill>
              </a:rPr>
              <a:t>Risoluzione cinetica enzimatica </a:t>
            </a:r>
            <a:br>
              <a:rPr lang="it-IT" sz="2800" b="1" dirty="0" smtClean="0">
                <a:solidFill>
                  <a:srgbClr val="7030A0"/>
                </a:solidFill>
              </a:rPr>
            </a:br>
            <a:r>
              <a:rPr lang="it-IT" sz="2800" b="1" dirty="0" smtClean="0">
                <a:solidFill>
                  <a:srgbClr val="7030A0"/>
                </a:solidFill>
              </a:rPr>
              <a:t>di 1-feniletanolo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599" y="3840480"/>
            <a:ext cx="180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1-feniletanolo racemo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4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105040"/>
              </p:ext>
            </p:extLst>
          </p:nvPr>
        </p:nvGraphicFramePr>
        <p:xfrm>
          <a:off x="526479" y="2427350"/>
          <a:ext cx="7804315" cy="2985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S ChemDraw Drawing" r:id="rId3" imgW="4232180" imgH="1619735" progId="ChemDraw.Document.6.0">
                  <p:embed/>
                </p:oleObj>
              </mc:Choice>
              <mc:Fallback>
                <p:oleObj name="CS ChemDraw Drawing" r:id="rId3" imgW="4232180" imgH="16197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6479" y="2427350"/>
                        <a:ext cx="7804315" cy="2985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u="sng" dirty="0" smtClean="0">
                <a:solidFill>
                  <a:srgbClr val="7030A0"/>
                </a:solidFill>
              </a:rPr>
              <a:t>Primo esperimento (oggi)</a:t>
            </a: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sz="2800" b="1" dirty="0" smtClean="0">
                <a:solidFill>
                  <a:srgbClr val="7030A0"/>
                </a:solidFill>
              </a:rPr>
              <a:t>Risoluzione cinetica enzimatica </a:t>
            </a:r>
            <a:br>
              <a:rPr lang="it-IT" sz="2800" b="1" dirty="0" smtClean="0">
                <a:solidFill>
                  <a:srgbClr val="7030A0"/>
                </a:solidFill>
              </a:rPr>
            </a:br>
            <a:r>
              <a:rPr lang="it-IT" sz="2800" b="1" dirty="0" smtClean="0">
                <a:solidFill>
                  <a:srgbClr val="7030A0"/>
                </a:solidFill>
              </a:rPr>
              <a:t>di 1-feniletanolo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599" y="3840480"/>
            <a:ext cx="180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1-feniletanolo racemo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46320" y="5540865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Equilibrio </a:t>
            </a:r>
            <a:r>
              <a:rPr lang="it-IT" dirty="0" err="1" smtClean="0"/>
              <a:t>chetoenolico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34656" y="4846320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volatile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1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1428</TotalTime>
  <Words>641</Words>
  <Application>Microsoft Office PowerPoint</Application>
  <PresentationFormat>On-screen Show (4:3)</PresentationFormat>
  <Paragraphs>125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Trebuchet MS</vt:lpstr>
      <vt:lpstr>Wingdings 3</vt:lpstr>
      <vt:lpstr>Facet</vt:lpstr>
      <vt:lpstr>CS ChemDraw Drawing</vt:lpstr>
      <vt:lpstr>Lab Chimica  Bioorganica</vt:lpstr>
      <vt:lpstr>Primo esperimento  Risoluzione cinetica enzimatica  di 1-feniletanolo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Primo esperimento  Risoluzione cinetica enzimatica  di 1-feniletanolo</vt:lpstr>
      <vt:lpstr>Primo esperimento (oggi)  Risoluzione cinetica enzimatica  di 1-feniletanolo</vt:lpstr>
      <vt:lpstr>Analisi del primo esperimento (reaz. enzim.)  - quale prodotto si è formato? (R o S) - qual è la resa della reazione? - Qual è l’ee?</vt:lpstr>
      <vt:lpstr>Analisi del primo esperimento (reaz. enzim.)  - GAS CROMATOGRAFIA</vt:lpstr>
      <vt:lpstr>Secondo esperimento (sintesi rif. per GC)  Acetilazione chimica (confronto con enzimatica)</vt:lpstr>
      <vt:lpstr>Terzo esperimento (sintesi rif. per GC)  Idrolisi del composto acetilato (enzimatico)</vt:lpstr>
      <vt:lpstr>Analisi del primo esperimento (reaz. enzim.)  - GAS CROMATOGRAFIA</vt:lpstr>
      <vt:lpstr>Analisi del primo esperimento (reaz. enzim.)  - NMR</vt:lpstr>
      <vt:lpstr>Quarto esperimento (x NMR)  </vt:lpstr>
      <vt:lpstr>Analisi del primo esperimento  (reaz. enzim.)  - POLARIMETRIA (e dicroismo circolare)</vt:lpstr>
      <vt:lpstr>Confronto tra le 3 tecniche  GC NMR  attività ottica  Calcolo ee  Qual è più affidabile? Sensibile? Vantaggi/svantaggi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Chimica Bioorganica</dc:title>
  <dc:creator>Author</dc:creator>
  <cp:lastModifiedBy>Author</cp:lastModifiedBy>
  <cp:revision>17</cp:revision>
  <dcterms:created xsi:type="dcterms:W3CDTF">2017-10-12T15:51:28Z</dcterms:created>
  <dcterms:modified xsi:type="dcterms:W3CDTF">2017-10-14T07:06:17Z</dcterms:modified>
</cp:coreProperties>
</file>