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80" r:id="rId13"/>
    <p:sldId id="281" r:id="rId14"/>
    <p:sldId id="275" r:id="rId15"/>
    <p:sldId id="276" r:id="rId16"/>
    <p:sldId id="277" r:id="rId17"/>
    <p:sldId id="278" r:id="rId18"/>
    <p:sldId id="279" r:id="rId19"/>
    <p:sldId id="267" r:id="rId20"/>
    <p:sldId id="268" r:id="rId21"/>
    <p:sldId id="272" r:id="rId22"/>
    <p:sldId id="269" r:id="rId23"/>
    <p:sldId id="274" r:id="rId24"/>
    <p:sldId id="271" r:id="rId25"/>
    <p:sldId id="273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66"/>
    <a:srgbClr val="FFCC00"/>
    <a:srgbClr val="CCCC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6A2B3-2AE7-40BB-A924-F41340978E21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2D1F5-E5FA-4969-AF11-2338092915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096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2D1F5-E5FA-4969-AF11-23380929153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78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26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69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463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97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13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57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65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57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47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51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DB674-F3AE-4A66-A673-F6EC485115F2}" type="datetimeFigureOut">
              <a:rPr lang="it-IT" smtClean="0"/>
              <a:t>07/03/2018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82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-11630" y="764704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ANALYSIS 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COME SUPPORTO ALLE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DECISIONI STRATEGICHE</a:t>
            </a:r>
          </a:p>
          <a:p>
            <a:pPr algn="ctr"/>
            <a:endParaRPr lang="it-IT" sz="4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(OPPORTUNITÀ E VANTAGGI NELLA VALUTAZIONE E NELLE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SCELTE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CONVENIENZA ECONOMICA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0399\Desktop\swot%20analy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33" y="188641"/>
            <a:ext cx="7971531" cy="640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50302"/>
            <a:ext cx="8928992" cy="535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0399\Desktop\swot_no_1-bi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1715"/>
            <a:ext cx="6912767" cy="6614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645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0399\Desktop\SWOT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6632"/>
            <a:ext cx="6624736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197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6037" y="312293"/>
            <a:ext cx="892899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Matrice SWOT</a:t>
            </a:r>
          </a:p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Considerazioni Operative</a:t>
            </a:r>
          </a:p>
          <a:p>
            <a:endParaRPr lang="it-IT" sz="3600" b="1" dirty="0" smtClean="0">
              <a:latin typeface="Comic Sans MS" panose="030F0702030302020204" pitchFamily="66" charset="0"/>
            </a:endParaRP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1.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</a:t>
            </a:r>
            <a:r>
              <a:rPr lang="it-IT" sz="2800" b="1" dirty="0" smtClean="0">
                <a:latin typeface="Comic Sans MS" panose="030F0702030302020204" pitchFamily="66" charset="0"/>
              </a:rPr>
              <a:t>: approccio intertemporale di redazione (analisi, valutazione, verifica) in modalità ex ante, in itinere, ex post</a:t>
            </a:r>
          </a:p>
          <a:p>
            <a:endParaRPr lang="it-IT" sz="28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 ante</a:t>
            </a:r>
            <a:r>
              <a:rPr lang="it-IT" sz="2800" b="1" dirty="0" smtClean="0">
                <a:latin typeface="Comic Sans MS" panose="030F0702030302020204" pitchFamily="66" charset="0"/>
              </a:rPr>
              <a:t>: analisi dello stato dell’arte del contesto/scenario/area studio: indicazione della quantità e qualità delle componenti (naturali, semi naturali, antropiche) presenti e/o assenti; rapporti di relazione intercorrenti tra di esse (effettivi e/o potenziali)</a:t>
            </a:r>
          </a:p>
          <a:p>
            <a:endParaRPr lang="it-IT" sz="28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505" y="332656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it-IT" sz="28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itinere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: individuazione, valutazione e scelta delle possibili alternative di costruzione di ipotesi di intervento/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intervento e di strumenti operativi finalizzati agli obiettivi prefissati con adeguate motivazioni/giustificazioni operative</a:t>
            </a: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Ex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post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: verifica/controllo del perseguimento degli obiettivi in termini di efficienza procedurale ed efficacia (entità del/i risultato/i)</a:t>
            </a: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3507" y="116632"/>
            <a:ext cx="892899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Contenuti della matrice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2. Valutazione quantità e qualità, ruolo e peso relativo delle componenti/voci inserite nei diversi quadranti; analisi condizioni di equilibrio e/o squilibrio;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Valutazione componenti morfo (struttura) – funzionali del contesto spaziale;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elementi presenti a confronto con quelli assenti (stati e scenari effettivi e/o potenziali);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costruzioni di scenari diversi di intervento (indicazioni, strumenti e dispositivi di progetto) rispetto all’obiettivo generale di sostenibilità (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multidimensionale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) nei termini di incremento della qualità complessiva (percepita ed effettiva)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della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19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92223"/>
            <a:ext cx="892899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vita e/o recupero, valorizzazione, ottimizzazione nell’uso e nella fruizione dello spazio (accessibilità);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3. Valutazione componenti in termini di rilevanza progettuale o di piano (politica, pianificazione);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4. Vincoli di norma;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5. Ruolo del tempo (elementi che rimangono significativi operativi e/o componenti che perdono importanza e/o rilevanza in itinere ….)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6. Verifica: analisi del/i risultati ottenuti (efficienza (modalità di ottenimento) e efficacia (valutazione entità del risultato) dei dispositivi utilizzati e del/i risultati ottenibili (nel tempo!!) /ottenuti e/o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 ottenuti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);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1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264703"/>
            <a:ext cx="8712968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ricerca e valutazione delle ragioni, cause: errore di scelta, sovra e/o sotto valutazione delle componenti e/o dei dispositivi applicati)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7. Modifica adattamento eventuale dell’intervento nel tempo; controllo intertemporale (valutazione nel medio e lungo periodo) dei risultati (positivi e/o negativi;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8. Flessibilità dell’intervento nel suo complesso ai cambiamenti del contesto/scenari (es: evoluzione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normativa, strutture, funzioni…);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adattabilità intertemporale interna 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ed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esterna;</a:t>
            </a:r>
          </a:p>
          <a:p>
            <a:pPr lvl="0"/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9.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Resilienza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, </a:t>
            </a:r>
            <a:r>
              <a:rPr lang="it-IT" sz="28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antifragilità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, approccio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atemporale</a:t>
            </a:r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……………………….</a:t>
            </a:r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96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188640"/>
            <a:ext cx="885698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800" b="1" dirty="0" smtClean="0">
                <a:latin typeface="Comic Sans MS" panose="030F0702030302020204" pitchFamily="66" charset="0"/>
              </a:rPr>
              <a:t>: quando utilizzarla</a:t>
            </a:r>
            <a:endParaRPr lang="it-IT" sz="2800" b="1" dirty="0">
              <a:latin typeface="Comic Sans MS" panose="030F0702030302020204" pitchFamily="66" charset="0"/>
            </a:endParaRPr>
          </a:p>
          <a:p>
            <a:endParaRPr lang="it-IT" sz="2800" b="1" dirty="0" smtClean="0">
              <a:latin typeface="Comic Sans MS" panose="030F0702030302020204" pitchFamily="66" charset="0"/>
            </a:endParaRP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ex-ante</a:t>
            </a:r>
            <a:r>
              <a:rPr lang="it-IT" sz="2800" b="1" dirty="0" smtClean="0">
                <a:latin typeface="Comic Sans MS" panose="030F0702030302020204" pitchFamily="66" charset="0"/>
              </a:rPr>
              <a:t>,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800" b="1" dirty="0" smtClean="0">
                <a:latin typeface="Comic Sans MS" panose="030F0702030302020204" pitchFamily="66" charset="0"/>
              </a:rPr>
              <a:t>allo </a:t>
            </a:r>
            <a:r>
              <a:rPr lang="it-IT" sz="2800" b="1" dirty="0">
                <a:latin typeface="Comic Sans MS" panose="030F0702030302020204" pitchFamily="66" charset="0"/>
              </a:rPr>
              <a:t>scopo di </a:t>
            </a:r>
            <a:r>
              <a:rPr lang="it-IT" sz="2800" b="1" dirty="0" smtClean="0">
                <a:latin typeface="Comic Sans MS" panose="030F0702030302020204" pitchFamily="66" charset="0"/>
              </a:rPr>
              <a:t>migliorare l’integrazione </a:t>
            </a:r>
            <a:r>
              <a:rPr lang="it-IT" sz="2800" b="1" dirty="0">
                <a:latin typeface="Comic Sans MS" panose="030F0702030302020204" pitchFamily="66" charset="0"/>
              </a:rPr>
              <a:t>del piano/programma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all’interno del suo peculiare contesto.</a:t>
            </a: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 intermedia</a:t>
            </a:r>
            <a:r>
              <a:rPr lang="it-IT" sz="2800" b="1" dirty="0">
                <a:latin typeface="Comic Sans MS" panose="030F0702030302020204" pitchFamily="66" charset="0"/>
              </a:rPr>
              <a:t>, in itinere quindi, consente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di verificare se, in relazione ai cambiamenti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intervenuti nel contesto, le linee d’azione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individuate siano ancora pertinenti. In questa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ottica fornisce quindi uno strumento per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decidere eventuali “modifiche in corso d’opera”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a</a:t>
            </a:r>
            <a:r>
              <a:rPr lang="it-IT" sz="2800" b="1" dirty="0" smtClean="0">
                <a:latin typeface="Comic Sans MS" panose="030F0702030302020204" pitchFamily="66" charset="0"/>
              </a:rPr>
              <a:t>gli strumenti di piano/programma</a:t>
            </a:r>
            <a:r>
              <a:rPr lang="it-IT" sz="2800" b="1" dirty="0">
                <a:latin typeface="Comic Sans MS" panose="030F0702030302020204" pitchFamily="66" charset="0"/>
              </a:rPr>
              <a:t>.</a:t>
            </a: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finire, ex-post</a:t>
            </a:r>
            <a:r>
              <a:rPr lang="it-IT" sz="2800" b="1" dirty="0">
                <a:latin typeface="Comic Sans MS" panose="030F0702030302020204" pitchFamily="66" charset="0"/>
              </a:rPr>
              <a:t>, serve a contestualizzare i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risultati finali del </a:t>
            </a:r>
            <a:r>
              <a:rPr lang="it-IT" sz="2800" b="1" dirty="0" smtClean="0">
                <a:latin typeface="Comic Sans MS" panose="030F0702030302020204" pitchFamily="66" charset="0"/>
              </a:rPr>
              <a:t>piano/programma/scelta di produzione/ipotesi di investimento.</a:t>
            </a:r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334" y="18864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 ANALISI SWOT</a:t>
            </a:r>
          </a:p>
          <a:p>
            <a:pPr algn="just"/>
            <a:endParaRPr lang="it-IT" sz="2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•Una metodologia nata intorno agli anni ‘50 in ambito di ricerca di marketing in riferimento a mercati caratterizzati da incertezza e forte competitività.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•In particolare per l’analisi delle strategie di valorizzazione di prodotto in rapporto al/mercati.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•A partire dagli anni ‘80 è stata utilizzata come supporto alle </a:t>
            </a:r>
            <a:r>
              <a:rPr lang="it-IT" sz="2400" b="1" dirty="0">
                <a:latin typeface="Comic Sans MS" panose="030F0702030302020204" pitchFamily="66" charset="0"/>
              </a:rPr>
              <a:t>scelte implicanti un intervento </a:t>
            </a:r>
            <a:r>
              <a:rPr lang="it-IT" sz="2400" b="1" dirty="0" smtClean="0">
                <a:latin typeface="Comic Sans MS" panose="030F0702030302020204" pitchFamily="66" charset="0"/>
              </a:rPr>
              <a:t>pubblico (analisi di scenari alternativi di sviluppo).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•Poi utilizzata per il marketing territoriale e la progettazione dello sviluppo locale.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•Come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supporto alle decisioni strategiche </a:t>
            </a:r>
            <a:r>
              <a:rPr lang="it-IT" sz="2400" b="1" dirty="0" smtClean="0">
                <a:latin typeface="Comic Sans MS" panose="030F0702030302020204" pitchFamily="66" charset="0"/>
              </a:rPr>
              <a:t>(iniziative, progetti, scelte di produzione e/o di investimento …), come strumento per la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razionalizzazione </a:t>
            </a:r>
            <a:r>
              <a:rPr lang="it-IT" sz="2400" b="1" dirty="0" smtClean="0">
                <a:latin typeface="Comic Sans MS" panose="030F0702030302020204" pitchFamily="66" charset="0"/>
              </a:rPr>
              <a:t>dei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processi decisionali</a:t>
            </a:r>
            <a:r>
              <a:rPr lang="it-IT" sz="2400" b="1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96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504" y="143047"/>
            <a:ext cx="892899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400" b="1" dirty="0">
                <a:latin typeface="Comic Sans MS" panose="030F0702030302020204" pitchFamily="66" charset="0"/>
              </a:rPr>
              <a:t>: </a:t>
            </a:r>
            <a:r>
              <a:rPr lang="it-IT" sz="2400" b="1" dirty="0" smtClean="0">
                <a:latin typeface="Comic Sans MS" panose="030F0702030302020204" pitchFamily="66" charset="0"/>
              </a:rPr>
              <a:t>c</a:t>
            </a:r>
            <a:r>
              <a:rPr lang="it-IT" sz="2700" b="1" dirty="0" smtClean="0">
                <a:latin typeface="Comic Sans MS" panose="030F0702030302020204" pitchFamily="66" charset="0"/>
              </a:rPr>
              <a:t>ome </a:t>
            </a:r>
            <a:r>
              <a:rPr lang="it-IT" sz="2700" b="1" dirty="0">
                <a:latin typeface="Comic Sans MS" panose="030F0702030302020204" pitchFamily="66" charset="0"/>
              </a:rPr>
              <a:t>viene realizzata</a:t>
            </a:r>
          </a:p>
          <a:p>
            <a:pPr algn="just"/>
            <a:endParaRPr lang="it-IT" sz="27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-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tavolino (desktop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Punti di forza e debolezza, opportunità e rischi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(minacce) vengono determinati dal ricercatore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sulla base di dati di contesto.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previsione degli scenari si basa su “</a:t>
            </a:r>
            <a:r>
              <a:rPr lang="it-IT" sz="2700" b="1" dirty="0" err="1" smtClean="0">
                <a:latin typeface="Comic Sans MS" panose="030F0702030302020204" pitchFamily="66" charset="0"/>
              </a:rPr>
              <a:t>saperi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esperti” neutrali ed oggettivi.</a:t>
            </a: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- 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lavori di gruppo (partecipata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I punti di forza, debolezza, e le opportunità e 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rischi-minacce vengono messi a fuoco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mediante l’uso di tecniche partecipate.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previsione di scenari condivisi si basa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sull’analisi congiunta tra esperti e dei dati di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contesto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700" b="1" dirty="0">
                <a:latin typeface="Comic Sans MS" panose="030F0702030302020204" pitchFamily="66" charset="0"/>
              </a:rPr>
              <a:t>: </a:t>
            </a:r>
            <a:r>
              <a:rPr lang="it-IT" sz="2700" b="1" dirty="0" smtClean="0">
                <a:latin typeface="Comic Sans MS" panose="030F0702030302020204" pitchFamily="66" charset="0"/>
              </a:rPr>
              <a:t>come </a:t>
            </a:r>
            <a:r>
              <a:rPr lang="it-IT" sz="2700" b="1" dirty="0">
                <a:latin typeface="Comic Sans MS" panose="030F0702030302020204" pitchFamily="66" charset="0"/>
              </a:rPr>
              <a:t>funziona </a:t>
            </a:r>
            <a:endParaRPr lang="it-IT" sz="27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L’analisi </a:t>
            </a:r>
            <a:r>
              <a:rPr lang="it-IT" sz="2700" b="1" dirty="0">
                <a:latin typeface="Comic Sans MS" panose="030F0702030302020204" pitchFamily="66" charset="0"/>
              </a:rPr>
              <a:t>SWOT raccoglie in una matrice </a:t>
            </a:r>
            <a:r>
              <a:rPr lang="it-IT" sz="2700" b="1" dirty="0" smtClean="0">
                <a:latin typeface="Comic Sans MS" panose="030F0702030302020204" pitchFamily="66" charset="0"/>
              </a:rPr>
              <a:t>gli elementi </a:t>
            </a:r>
            <a:r>
              <a:rPr lang="it-IT" sz="2700" b="1" dirty="0">
                <a:latin typeface="Comic Sans MS" panose="030F0702030302020204" pitchFamily="66" charset="0"/>
              </a:rPr>
              <a:t>critici di un intervento e del </a:t>
            </a:r>
            <a:r>
              <a:rPr lang="it-IT" sz="2700" b="1" dirty="0" smtClean="0">
                <a:latin typeface="Comic Sans MS" panose="030F0702030302020204" pitchFamily="66" charset="0"/>
              </a:rPr>
              <a:t>territorio in </a:t>
            </a:r>
            <a:r>
              <a:rPr lang="it-IT" sz="2700" b="1" dirty="0">
                <a:latin typeface="Comic Sans MS" panose="030F0702030302020204" pitchFamily="66" charset="0"/>
              </a:rPr>
              <a:t>cui viene realizzato l’intervento stesso.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matrice è organizzata in quattro sezioni </a:t>
            </a:r>
            <a:r>
              <a:rPr lang="it-IT" sz="2700" b="1" dirty="0" smtClean="0">
                <a:latin typeface="Comic Sans MS" panose="030F0702030302020204" pitchFamily="66" charset="0"/>
              </a:rPr>
              <a:t>che raccolgono </a:t>
            </a:r>
            <a:r>
              <a:rPr lang="it-IT" sz="2700" b="1" dirty="0">
                <a:latin typeface="Comic Sans MS" panose="030F0702030302020204" pitchFamily="66" charset="0"/>
              </a:rPr>
              <a:t>le caratteristiche identificate </a:t>
            </a:r>
            <a:r>
              <a:rPr lang="it-IT" sz="2700" b="1" dirty="0" smtClean="0">
                <a:latin typeface="Comic Sans MS" panose="030F0702030302020204" pitchFamily="66" charset="0"/>
              </a:rPr>
              <a:t>come punti </a:t>
            </a:r>
            <a:r>
              <a:rPr lang="it-IT" sz="2700" b="1" dirty="0">
                <a:latin typeface="Comic Sans MS" panose="030F0702030302020204" pitchFamily="66" charset="0"/>
              </a:rPr>
              <a:t>di forza, punti di debolezza, opportunità </a:t>
            </a:r>
            <a:r>
              <a:rPr lang="it-IT" sz="2700" b="1" dirty="0" smtClean="0">
                <a:latin typeface="Comic Sans MS" panose="030F0702030302020204" pitchFamily="66" charset="0"/>
              </a:rPr>
              <a:t>e rischi</a:t>
            </a:r>
            <a:r>
              <a:rPr lang="it-IT" sz="2700" b="1" dirty="0"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matrice si riferisce </a:t>
            </a:r>
            <a:r>
              <a:rPr lang="it-IT" sz="2700" b="1" dirty="0" smtClean="0">
                <a:latin typeface="Comic Sans MS" panose="030F0702030302020204" pitchFamily="66" charset="0"/>
              </a:rPr>
              <a:t>poi: al </a:t>
            </a:r>
            <a:r>
              <a:rPr lang="it-IT" sz="2700" b="1" dirty="0">
                <a:latin typeface="Comic Sans MS" panose="030F0702030302020204" pitchFamily="66" charset="0"/>
              </a:rPr>
              <a:t>territorio oggetto di </a:t>
            </a:r>
            <a:r>
              <a:rPr lang="it-IT" sz="2700" b="1" dirty="0" smtClean="0">
                <a:latin typeface="Comic Sans MS" panose="030F0702030302020204" pitchFamily="66" charset="0"/>
              </a:rPr>
              <a:t>intervento; al </a:t>
            </a:r>
            <a:r>
              <a:rPr lang="it-IT" sz="2700" b="1" dirty="0">
                <a:latin typeface="Comic Sans MS" panose="030F0702030302020204" pitchFamily="66" charset="0"/>
              </a:rPr>
              <a:t>settore interessato e/o ai singoli </a:t>
            </a:r>
            <a:r>
              <a:rPr lang="it-IT" sz="2700" b="1" dirty="0" smtClean="0">
                <a:latin typeface="Comic Sans MS" panose="030F0702030302020204" pitchFamily="66" charset="0"/>
              </a:rPr>
              <a:t>comparti; agli </a:t>
            </a:r>
            <a:r>
              <a:rPr lang="it-IT" sz="2700" b="1" dirty="0">
                <a:latin typeface="Comic Sans MS" panose="030F0702030302020204" pitchFamily="66" charset="0"/>
              </a:rPr>
              <a:t>assi prioritari in cui si articola </a:t>
            </a:r>
            <a:r>
              <a:rPr lang="it-IT" sz="2700" b="1" dirty="0" smtClean="0">
                <a:latin typeface="Comic Sans MS" panose="030F0702030302020204" pitchFamily="66" charset="0"/>
              </a:rPr>
              <a:t>un piano/programma</a:t>
            </a:r>
            <a:r>
              <a:rPr lang="it-IT" sz="2700" b="1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79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260648"/>
            <a:ext cx="8712968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700" b="1" dirty="0">
                <a:latin typeface="Comic Sans MS" panose="030F0702030302020204" pitchFamily="66" charset="0"/>
              </a:rPr>
              <a:t>: </a:t>
            </a:r>
            <a:r>
              <a:rPr lang="it-IT" sz="2700" b="1" dirty="0" smtClean="0">
                <a:latin typeface="Comic Sans MS" panose="030F0702030302020204" pitchFamily="66" charset="0"/>
              </a:rPr>
              <a:t>sequenza di fasi</a:t>
            </a:r>
          </a:p>
          <a:p>
            <a:pPr algn="just"/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Prima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ricognizione del contesto territoriale in </a:t>
            </a:r>
            <a:r>
              <a:rPr lang="it-IT" sz="2700" b="1" dirty="0" smtClean="0">
                <a:latin typeface="Comic Sans MS" panose="030F0702030302020204" pitchFamily="66" charset="0"/>
              </a:rPr>
              <a:t>cui viene </a:t>
            </a:r>
            <a:r>
              <a:rPr lang="it-IT" sz="2700" b="1" dirty="0">
                <a:latin typeface="Comic Sans MS" panose="030F0702030302020204" pitchFamily="66" charset="0"/>
              </a:rPr>
              <a:t>realizzato il programma (costruzione di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indicatori socio-demografici ed economici) </a:t>
            </a:r>
            <a:r>
              <a:rPr lang="it-IT" sz="2700" b="1" dirty="0" smtClean="0">
                <a:latin typeface="Comic Sans MS" panose="030F0702030302020204" pitchFamily="66" charset="0"/>
              </a:rPr>
              <a:t>e identificazione dei </a:t>
            </a:r>
            <a:r>
              <a:rPr lang="it-IT" sz="2700" b="1" dirty="0">
                <a:latin typeface="Comic Sans MS" panose="030F0702030302020204" pitchFamily="66" charset="0"/>
              </a:rPr>
              <a:t>principali trend e problematiche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Seconda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identificazione delle possibili azioni </a:t>
            </a:r>
            <a:r>
              <a:rPr lang="it-IT" sz="2700" b="1" dirty="0" smtClean="0">
                <a:latin typeface="Comic Sans MS" panose="030F0702030302020204" pitchFamily="66" charset="0"/>
              </a:rPr>
              <a:t>in relazione </a:t>
            </a:r>
            <a:r>
              <a:rPr lang="it-IT" sz="2700" b="1" dirty="0">
                <a:latin typeface="Comic Sans MS" panose="030F0702030302020204" pitchFamily="66" charset="0"/>
              </a:rPr>
              <a:t>alle principali problematiche evidenziate.</a:t>
            </a: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Terza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analisi del contesto esterno </a:t>
            </a:r>
            <a:r>
              <a:rPr lang="it-IT" sz="2700" b="1" dirty="0" smtClean="0">
                <a:latin typeface="Comic Sans MS" panose="030F0702030302020204" pitchFamily="66" charset="0"/>
              </a:rPr>
              <a:t>e identificazione </a:t>
            </a:r>
            <a:r>
              <a:rPr lang="it-IT" sz="2700" b="1" dirty="0">
                <a:latin typeface="Comic Sans MS" panose="030F0702030302020204" pitchFamily="66" charset="0"/>
              </a:rPr>
              <a:t>delle opportunità e dei rischi (minacce</a:t>
            </a:r>
            <a:r>
              <a:rPr lang="it-IT" sz="2700" b="1" dirty="0" smtClean="0">
                <a:latin typeface="Comic Sans MS" panose="030F0702030302020204" pitchFamily="66" charset="0"/>
              </a:rPr>
              <a:t>) (</a:t>
            </a:r>
            <a:r>
              <a:rPr lang="it-IT" sz="2700" b="1" dirty="0">
                <a:latin typeface="Comic Sans MS" panose="030F0702030302020204" pitchFamily="66" charset="0"/>
              </a:rPr>
              <a:t>O&amp;T</a:t>
            </a:r>
            <a:r>
              <a:rPr lang="it-IT" sz="2700" b="1" dirty="0" smtClean="0">
                <a:latin typeface="Comic Sans MS" panose="030F0702030302020204" pitchFamily="66" charset="0"/>
              </a:rPr>
              <a:t>).</a:t>
            </a:r>
          </a:p>
          <a:p>
            <a:pPr algn="just"/>
            <a:endParaRPr lang="it-IT" sz="1000" b="1" dirty="0" smtClean="0"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Quarta fase</a:t>
            </a:r>
            <a:r>
              <a:rPr lang="it-IT" sz="2300" b="1" dirty="0" smtClean="0">
                <a:latin typeface="Comic Sans MS" panose="030F0702030302020204" pitchFamily="66" charset="0"/>
              </a:rPr>
              <a:t>: analisi </a:t>
            </a:r>
            <a:r>
              <a:rPr lang="it-IT" sz="2300" b="1" dirty="0">
                <a:latin typeface="Comic Sans MS" panose="030F0702030302020204" pitchFamily="66" charset="0"/>
              </a:rPr>
              <a:t>del contesto del programma </a:t>
            </a:r>
            <a:r>
              <a:rPr lang="it-IT" sz="2300" b="1" dirty="0" smtClean="0">
                <a:latin typeface="Comic Sans MS" panose="030F0702030302020204" pitchFamily="66" charset="0"/>
              </a:rPr>
              <a:t>e identificazione </a:t>
            </a:r>
            <a:r>
              <a:rPr lang="it-IT" sz="2300" b="1" dirty="0">
                <a:latin typeface="Comic Sans MS" panose="030F0702030302020204" pitchFamily="66" charset="0"/>
              </a:rPr>
              <a:t>dei fattori, anche solo </a:t>
            </a:r>
            <a:r>
              <a:rPr lang="it-IT" sz="2300" b="1" dirty="0" smtClean="0">
                <a:latin typeface="Comic Sans MS" panose="030F0702030302020204" pitchFamily="66" charset="0"/>
              </a:rPr>
              <a:t>parzialmente sotto </a:t>
            </a:r>
            <a:r>
              <a:rPr lang="it-IT" sz="2300" b="1" dirty="0">
                <a:latin typeface="Comic Sans MS" panose="030F0702030302020204" pitchFamily="66" charset="0"/>
              </a:rPr>
              <a:t>il controllo del gestore del programma, </a:t>
            </a:r>
            <a:r>
              <a:rPr lang="it-IT" sz="2300" b="1" dirty="0" smtClean="0">
                <a:latin typeface="Comic Sans MS" panose="030F0702030302020204" pitchFamily="66" charset="0"/>
              </a:rPr>
              <a:t>che possono </a:t>
            </a:r>
            <a:r>
              <a:rPr lang="it-IT" sz="2300" b="1" dirty="0">
                <a:latin typeface="Comic Sans MS" panose="030F0702030302020204" pitchFamily="66" charset="0"/>
              </a:rPr>
              <a:t>agevolare o ostacolare lo sviluppo (S&amp;W).</a:t>
            </a:r>
          </a:p>
          <a:p>
            <a:pPr marL="0" indent="0" algn="just">
              <a:buNone/>
            </a:pPr>
            <a:endParaRPr lang="it-IT" sz="12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Quinta </a:t>
            </a: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300" b="1" dirty="0">
                <a:latin typeface="Comic Sans MS" panose="030F0702030302020204" pitchFamily="66" charset="0"/>
              </a:rPr>
              <a:t>: classificazione/selezione delle </a:t>
            </a:r>
            <a:r>
              <a:rPr lang="it-IT" sz="2300" b="1" dirty="0" smtClean="0">
                <a:latin typeface="Comic Sans MS" panose="030F0702030302020204" pitchFamily="66" charset="0"/>
              </a:rPr>
              <a:t>possibili azioni </a:t>
            </a:r>
            <a:r>
              <a:rPr lang="it-IT" sz="2300" b="1" dirty="0">
                <a:latin typeface="Comic Sans MS" panose="030F0702030302020204" pitchFamily="66" charset="0"/>
              </a:rPr>
              <a:t>in base alla loro rilevanza ossia: </a:t>
            </a:r>
            <a:r>
              <a:rPr lang="it-IT" sz="2300" b="1" dirty="0" smtClean="0">
                <a:latin typeface="Comic Sans MS" panose="030F0702030302020204" pitchFamily="66" charset="0"/>
              </a:rPr>
              <a:t>identificazione di </a:t>
            </a:r>
            <a:r>
              <a:rPr lang="it-IT" sz="2300" b="1" dirty="0">
                <a:latin typeface="Comic Sans MS" panose="030F0702030302020204" pitchFamily="66" charset="0"/>
              </a:rPr>
              <a:t>quelle azioni (linee guida strategiche) che, </a:t>
            </a:r>
            <a:r>
              <a:rPr lang="it-IT" sz="2300" b="1" dirty="0" smtClean="0">
                <a:latin typeface="Comic Sans MS" panose="030F0702030302020204" pitchFamily="66" charset="0"/>
              </a:rPr>
              <a:t>facendo leva </a:t>
            </a:r>
            <a:r>
              <a:rPr lang="it-IT" sz="2300" b="1" dirty="0">
                <a:latin typeface="Comic Sans MS" panose="030F0702030302020204" pitchFamily="66" charset="0"/>
              </a:rPr>
              <a:t>sui punti di forza, tentando di ridurre quelli </a:t>
            </a:r>
            <a:r>
              <a:rPr lang="it-IT" sz="2300" b="1" dirty="0" smtClean="0">
                <a:latin typeface="Comic Sans MS" panose="030F0702030302020204" pitchFamily="66" charset="0"/>
              </a:rPr>
              <a:t>di debolezza </a:t>
            </a:r>
            <a:r>
              <a:rPr lang="it-IT" sz="2300" b="1" dirty="0">
                <a:latin typeface="Comic Sans MS" panose="030F0702030302020204" pitchFamily="66" charset="0"/>
              </a:rPr>
              <a:t>massimizzando le opportunità </a:t>
            </a:r>
            <a:r>
              <a:rPr lang="it-IT" sz="2300" b="1" dirty="0" smtClean="0">
                <a:latin typeface="Comic Sans MS" panose="030F0702030302020204" pitchFamily="66" charset="0"/>
              </a:rPr>
              <a:t>e minimizzando </a:t>
            </a:r>
            <a:r>
              <a:rPr lang="it-IT" sz="2300" b="1" dirty="0">
                <a:latin typeface="Comic Sans MS" panose="030F0702030302020204" pitchFamily="66" charset="0"/>
              </a:rPr>
              <a:t>i rischi, siano maggiormente in grado </a:t>
            </a:r>
            <a:r>
              <a:rPr lang="it-IT" sz="2300" b="1" dirty="0" smtClean="0">
                <a:latin typeface="Comic Sans MS" panose="030F0702030302020204" pitchFamily="66" charset="0"/>
              </a:rPr>
              <a:t>di ridurre </a:t>
            </a:r>
            <a:r>
              <a:rPr lang="it-IT" sz="2300" b="1" dirty="0">
                <a:latin typeface="Comic Sans MS" panose="030F0702030302020204" pitchFamily="66" charset="0"/>
              </a:rPr>
              <a:t>i problemi di sviluppo.</a:t>
            </a:r>
          </a:p>
          <a:p>
            <a:pPr marL="0" indent="0" algn="just">
              <a:buNone/>
            </a:pPr>
            <a:endParaRPr lang="it-IT" sz="12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esta fase</a:t>
            </a:r>
            <a:r>
              <a:rPr lang="it-IT" sz="2300" b="1" dirty="0" smtClean="0">
                <a:latin typeface="Comic Sans MS" panose="030F0702030302020204" pitchFamily="66" charset="0"/>
              </a:rPr>
              <a:t>: serve per giudicare la rilevanza di una strategia già attuata o pianificata (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verifica rilevanza interventi rispetto agli elementi di contesto e agli obiettivi</a:t>
            </a:r>
            <a:r>
              <a:rPr lang="it-IT" sz="2300" b="1" dirty="0" smtClean="0">
                <a:latin typeface="Comic Sans MS" panose="030F0702030302020204" pitchFamily="66" charset="0"/>
              </a:rPr>
              <a:t>)</a:t>
            </a:r>
          </a:p>
          <a:p>
            <a:pPr marL="0" indent="0" algn="just">
              <a:buNone/>
            </a:pP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N.B. </a:t>
            </a:r>
            <a:r>
              <a:rPr lang="it-IT" sz="2300" b="1" dirty="0" smtClean="0">
                <a:latin typeface="Comic Sans MS" panose="030F0702030302020204" pitchFamily="66" charset="0"/>
              </a:rPr>
              <a:t>confronto tra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ex ante </a:t>
            </a:r>
            <a:r>
              <a:rPr lang="it-IT" sz="2300" b="1" dirty="0" smtClean="0">
                <a:latin typeface="Comic Sans MS" panose="030F0702030302020204" pitchFamily="66" charset="0"/>
              </a:rPr>
              <a:t>(individuazione strategie e obiettivi) e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ex post </a:t>
            </a:r>
            <a:r>
              <a:rPr lang="it-IT" sz="2300" b="1" dirty="0" smtClean="0">
                <a:latin typeface="Comic Sans MS" panose="030F0702030302020204" pitchFamily="66" charset="0"/>
              </a:rPr>
              <a:t>(valutazione efficienza della/e strategia/e applicate ed efficacia nel perseguimento degli obiettivi).</a:t>
            </a:r>
          </a:p>
        </p:txBody>
      </p:sp>
    </p:spTree>
    <p:extLst>
      <p:ext uri="{BB962C8B-B14F-4D97-AF65-F5344CB8AC3E}">
        <p14:creationId xmlns:p14="http://schemas.microsoft.com/office/powerpoint/2010/main" val="25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7413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Vantaggi</a:t>
            </a:r>
          </a:p>
          <a:p>
            <a:pPr marL="0" indent="0" algn="just">
              <a:buNone/>
            </a:pPr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l’analisi </a:t>
            </a:r>
            <a:r>
              <a:rPr lang="it-IT" sz="2700" b="1" dirty="0">
                <a:latin typeface="Comic Sans MS" panose="030F0702030302020204" pitchFamily="66" charset="0"/>
              </a:rPr>
              <a:t>in profondità del contesto orienta </a:t>
            </a:r>
            <a:r>
              <a:rPr lang="it-IT" sz="2700" b="1" dirty="0" smtClean="0">
                <a:latin typeface="Comic Sans MS" panose="030F0702030302020204" pitchFamily="66" charset="0"/>
              </a:rPr>
              <a:t>nella definizione </a:t>
            </a:r>
            <a:r>
              <a:rPr lang="it-IT" sz="2700" b="1" dirty="0">
                <a:latin typeface="Comic Sans MS" panose="030F0702030302020204" pitchFamily="66" charset="0"/>
              </a:rPr>
              <a:t>degli </a:t>
            </a:r>
            <a:r>
              <a:rPr lang="it-IT" sz="2700" b="1" dirty="0" smtClean="0">
                <a:latin typeface="Comic Sans MS" panose="030F0702030302020204" pitchFamily="66" charset="0"/>
              </a:rPr>
              <a:t>obiettivi e delle strategie corrispondenti;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verifica di corrispondenza tra strategia </a:t>
            </a:r>
            <a:r>
              <a:rPr lang="it-IT" sz="2700" b="1" dirty="0" smtClean="0">
                <a:latin typeface="Comic Sans MS" panose="030F0702030302020204" pitchFamily="66" charset="0"/>
              </a:rPr>
              <a:t>e fabbisogni </a:t>
            </a:r>
            <a:r>
              <a:rPr lang="it-IT" sz="2700" b="1" dirty="0">
                <a:latin typeface="Comic Sans MS" panose="030F0702030302020204" pitchFamily="66" charset="0"/>
              </a:rPr>
              <a:t>consente di migliorare </a:t>
            </a:r>
            <a:r>
              <a:rPr lang="it-IT" sz="2700" b="1" dirty="0" smtClean="0">
                <a:latin typeface="Comic Sans MS" panose="030F0702030302020204" pitchFamily="66" charset="0"/>
              </a:rPr>
              <a:t>l’efficacia;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consente </a:t>
            </a:r>
            <a:r>
              <a:rPr lang="it-IT" sz="2700" b="1" dirty="0">
                <a:latin typeface="Comic Sans MS" panose="030F0702030302020204" pitchFamily="66" charset="0"/>
              </a:rPr>
              <a:t>di raggiungere un consenso </a:t>
            </a:r>
            <a:r>
              <a:rPr lang="it-IT" sz="2700" b="1" dirty="0" smtClean="0">
                <a:latin typeface="Comic Sans MS" panose="030F0702030302020204" pitchFamily="66" charset="0"/>
              </a:rPr>
              <a:t>sulle strategie (approccio di partecipazione);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Flessibilità/adattabilità intertemporale.</a:t>
            </a:r>
          </a:p>
          <a:p>
            <a:pPr marL="0" indent="0" algn="just">
              <a:buNone/>
            </a:pPr>
            <a:endParaRPr lang="it-IT" sz="16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Svantaggi</a:t>
            </a:r>
          </a:p>
          <a:p>
            <a:pPr marL="0" indent="0" algn="just">
              <a:buNone/>
            </a:pPr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rischio </a:t>
            </a:r>
            <a:r>
              <a:rPr lang="it-IT" sz="2700" b="1" dirty="0">
                <a:latin typeface="Comic Sans MS" panose="030F0702030302020204" pitchFamily="66" charset="0"/>
              </a:rPr>
              <a:t>di procedure soggettive;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può </a:t>
            </a:r>
            <a:r>
              <a:rPr lang="it-IT" sz="2700" b="1" dirty="0">
                <a:latin typeface="Comic Sans MS" panose="030F0702030302020204" pitchFamily="66" charset="0"/>
              </a:rPr>
              <a:t>descrivere la realtà in maniera </a:t>
            </a:r>
            <a:r>
              <a:rPr lang="it-IT" sz="2700" b="1" dirty="0" smtClean="0">
                <a:latin typeface="Comic Sans MS" panose="030F0702030302020204" pitchFamily="66" charset="0"/>
              </a:rPr>
              <a:t>troppo semplicistica</a:t>
            </a:r>
            <a:r>
              <a:rPr lang="it-IT" sz="2000" b="1" dirty="0">
                <a:latin typeface="Comic Sans MS" panose="030F0702030302020204" pitchFamily="66" charset="0"/>
              </a:rPr>
              <a:t>,</a:t>
            </a:r>
            <a:endParaRPr lang="it-IT" sz="27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9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1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L’analisi SWOT</a:t>
            </a:r>
            <a:endParaRPr lang="it-IT" sz="28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t-IT" sz="24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800" b="1" dirty="0" smtClean="0">
                <a:latin typeface="Comic Sans MS" panose="030F0702030302020204" pitchFamily="66" charset="0"/>
              </a:rPr>
              <a:t>Oggi, l’uso </a:t>
            </a:r>
            <a:r>
              <a:rPr lang="it-IT" sz="2800" b="1" dirty="0">
                <a:latin typeface="Comic Sans MS" panose="030F0702030302020204" pitchFamily="66" charset="0"/>
              </a:rPr>
              <a:t>di questa tecnica è stato esteso </a:t>
            </a:r>
            <a:r>
              <a:rPr lang="it-IT" sz="2800" b="1" dirty="0" smtClean="0">
                <a:latin typeface="Comic Sans MS" panose="030F0702030302020204" pitchFamily="66" charset="0"/>
              </a:rPr>
              <a:t>alle diagnosi </a:t>
            </a:r>
            <a:r>
              <a:rPr lang="it-IT" sz="2800" b="1" dirty="0">
                <a:latin typeface="Comic Sans MS" panose="030F0702030302020204" pitchFamily="66" charset="0"/>
              </a:rPr>
              <a:t>territoriali e alla valutazione </a:t>
            </a:r>
            <a:r>
              <a:rPr lang="it-IT" sz="2800" b="1" dirty="0" smtClean="0">
                <a:latin typeface="Comic Sans MS" panose="030F0702030302020204" pitchFamily="66" charset="0"/>
              </a:rPr>
              <a:t>di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piani</a:t>
            </a:r>
            <a:r>
              <a:rPr lang="it-IT" sz="2800" b="1" dirty="0" smtClean="0">
                <a:latin typeface="Comic Sans MS" panose="030F0702030302020204" pitchFamily="66" charset="0"/>
              </a:rPr>
              <a:t>/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programmi</a:t>
            </a:r>
            <a:r>
              <a:rPr lang="it-IT" sz="2800" b="1" dirty="0" smtClean="0">
                <a:latin typeface="Comic Sans MS" panose="030F0702030302020204" pitchFamily="66" charset="0"/>
              </a:rPr>
              <a:t> nazionali, regionali, locali </a:t>
            </a:r>
            <a:r>
              <a:rPr lang="it-IT" sz="2800" b="1" dirty="0">
                <a:latin typeface="Comic Sans MS" panose="030F0702030302020204" pitchFamily="66" charset="0"/>
              </a:rPr>
              <a:t>e non solo; </a:t>
            </a:r>
            <a:r>
              <a:rPr lang="it-IT" sz="2800" b="1" dirty="0" smtClean="0">
                <a:latin typeface="Comic Sans MS" panose="030F0702030302020204" pitchFamily="66" charset="0"/>
              </a:rPr>
              <a:t>basti infatti </a:t>
            </a:r>
            <a:r>
              <a:rPr lang="it-IT" sz="2800" b="1" dirty="0">
                <a:latin typeface="Comic Sans MS" panose="030F0702030302020204" pitchFamily="66" charset="0"/>
              </a:rPr>
              <a:t>pensare alle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direttive</a:t>
            </a:r>
            <a:r>
              <a:rPr lang="it-IT" sz="2800" b="1" dirty="0">
                <a:latin typeface="Comic Sans MS" panose="030F0702030302020204" pitchFamily="66" charset="0"/>
              </a:rPr>
              <a:t> e ai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regolamenti comunitari </a:t>
            </a:r>
            <a:r>
              <a:rPr lang="it-IT" sz="2800" b="1" dirty="0" smtClean="0">
                <a:latin typeface="Comic Sans MS" panose="030F0702030302020204" pitchFamily="66" charset="0"/>
              </a:rPr>
              <a:t>che richiedono </a:t>
            </a:r>
            <a:r>
              <a:rPr lang="it-IT" sz="2800" b="1" dirty="0">
                <a:latin typeface="Comic Sans MS" panose="030F0702030302020204" pitchFamily="66" charset="0"/>
              </a:rPr>
              <a:t>l’utilizzo di analisi </a:t>
            </a:r>
            <a:r>
              <a:rPr lang="it-IT" sz="2800" b="1" dirty="0" smtClean="0">
                <a:latin typeface="Comic Sans MS" panose="030F0702030302020204" pitchFamily="66" charset="0"/>
              </a:rPr>
              <a:t>di questo </a:t>
            </a:r>
            <a:r>
              <a:rPr lang="it-IT" sz="2800" b="1" dirty="0">
                <a:latin typeface="Comic Sans MS" panose="030F0702030302020204" pitchFamily="66" charset="0"/>
              </a:rPr>
              <a:t>tipo per la valutazione appunto di </a:t>
            </a:r>
            <a:r>
              <a:rPr lang="it-IT" sz="2800" b="1" dirty="0" smtClean="0">
                <a:latin typeface="Comic Sans MS" panose="030F0702030302020204" pitchFamily="66" charset="0"/>
              </a:rPr>
              <a:t>piani e programmi</a:t>
            </a:r>
          </a:p>
          <a:p>
            <a:pPr marL="0" indent="0" algn="just">
              <a:buNone/>
            </a:pPr>
            <a:r>
              <a:rPr lang="it-IT" sz="2800" b="1" dirty="0" smtClean="0">
                <a:latin typeface="Comic Sans MS" panose="030F0702030302020204" pitchFamily="66" charset="0"/>
              </a:rPr>
              <a:t>Esempi: (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VAS</a:t>
            </a:r>
            <a:r>
              <a:rPr lang="it-IT" sz="2800" b="1" dirty="0">
                <a:latin typeface="Comic Sans MS" panose="030F0702030302020204" pitchFamily="66" charset="0"/>
              </a:rPr>
              <a:t>, </a:t>
            </a:r>
            <a:r>
              <a:rPr lang="it-IT" sz="2800" b="1" dirty="0" smtClean="0">
                <a:latin typeface="Comic Sans MS" panose="030F0702030302020204" pitchFamily="66" charset="0"/>
              </a:rPr>
              <a:t>valutazione ambientale strategica, ma </a:t>
            </a:r>
            <a:r>
              <a:rPr lang="it-IT" sz="2800" b="1" dirty="0">
                <a:latin typeface="Comic Sans MS" panose="030F0702030302020204" pitchFamily="66" charset="0"/>
              </a:rPr>
              <a:t>anche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VIA</a:t>
            </a:r>
            <a:r>
              <a:rPr lang="it-IT" sz="2800" b="1" dirty="0" smtClean="0">
                <a:latin typeface="Comic Sans MS" panose="030F0702030302020204" pitchFamily="66" charset="0"/>
              </a:rPr>
              <a:t>, valutazione di impatto ambientale </a:t>
            </a:r>
            <a:r>
              <a:rPr lang="it-IT" sz="2800" b="1" dirty="0">
                <a:latin typeface="Comic Sans MS" panose="030F0702030302020204" pitchFamily="66" charset="0"/>
              </a:rPr>
              <a:t>e </a:t>
            </a:r>
            <a:r>
              <a:rPr lang="it-IT" sz="28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ValSAT</a:t>
            </a:r>
            <a:r>
              <a:rPr lang="it-IT" sz="2800" b="1" dirty="0" smtClean="0">
                <a:latin typeface="Comic Sans MS" panose="030F0702030302020204" pitchFamily="66" charset="0"/>
              </a:rPr>
              <a:t>, valutazione di sostenibilità ambientale e territoriale …).</a:t>
            </a:r>
          </a:p>
          <a:p>
            <a:pPr marL="0" indent="0" algn="just">
              <a:buNone/>
            </a:pPr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36240"/>
            <a:ext cx="91440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Utilizzazione della SWOT per l’analisi della strategia aziendale</a:t>
            </a: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Il metodo della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ANALYSIS </a:t>
            </a:r>
            <a:r>
              <a:rPr lang="it-IT" sz="2500" b="1" dirty="0" smtClean="0">
                <a:latin typeface="Comic Sans MS" panose="030F0702030302020204" pitchFamily="66" charset="0"/>
              </a:rPr>
              <a:t>serve a cambiare gli atteggiamenti mentali di fronte ai problemi (utilizzo di punti di vista diversi e contrapposti):</a:t>
            </a:r>
          </a:p>
          <a:p>
            <a:pPr algn="just"/>
            <a:endParaRPr lang="it-IT" sz="20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(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schema logico-operativo</a:t>
            </a:r>
            <a:r>
              <a:rPr lang="it-IT" sz="2500" b="1" dirty="0" smtClean="0">
                <a:latin typeface="Comic Sans MS" panose="030F0702030302020204" pitchFamily="66" charset="0"/>
              </a:rPr>
              <a:t>: identificazione delle problematiche, analisi, individuazione delle soluzioni, applicazione della/e strategia/e, verifica intertemporale dei risultati) in una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visione sistemica</a:t>
            </a:r>
            <a:r>
              <a:rPr lang="it-IT" sz="2500" b="1" dirty="0" smtClean="0">
                <a:latin typeface="Comic Sans MS" panose="030F0702030302020204" pitchFamily="66" charset="0"/>
              </a:rPr>
              <a:t>,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dinamica</a:t>
            </a:r>
            <a:r>
              <a:rPr lang="it-IT" sz="2500" b="1" dirty="0" smtClean="0">
                <a:latin typeface="Comic Sans MS" panose="030F0702030302020204" pitchFamily="66" charset="0"/>
              </a:rPr>
              <a:t>,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500" b="1" dirty="0" smtClean="0">
                <a:latin typeface="Comic Sans MS" panose="030F0702030302020204" pitchFamily="66" charset="0"/>
              </a:rPr>
              <a:t>di estrema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sintesi </a:t>
            </a:r>
            <a:r>
              <a:rPr lang="it-IT" sz="2500" b="1" dirty="0" smtClean="0">
                <a:latin typeface="Comic Sans MS" panose="030F0702030302020204" pitchFamily="66" charset="0"/>
              </a:rPr>
              <a:t>e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chiarezza/resilienza</a:t>
            </a:r>
            <a:r>
              <a:rPr lang="it-IT" sz="2500" b="1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Si basa su una matrice divisa in quattro campi contrapposti e aperti, dedicati rispettivamente ai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punti di forza </a:t>
            </a:r>
            <a:r>
              <a:rPr lang="it-IT" sz="2500" b="1" dirty="0" smtClean="0">
                <a:latin typeface="Comic Sans MS" panose="030F0702030302020204" pitchFamily="66" charset="0"/>
              </a:rPr>
              <a:t>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strenght</a:t>
            </a:r>
            <a:r>
              <a:rPr lang="it-IT" sz="2500" b="1" dirty="0" smtClean="0">
                <a:latin typeface="Comic Sans MS" panose="030F0702030302020204" pitchFamily="66" charset="0"/>
              </a:rPr>
              <a:t>) e di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debolezza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weakness</a:t>
            </a:r>
            <a:r>
              <a:rPr lang="it-IT" sz="2500" b="1" dirty="0" smtClean="0">
                <a:latin typeface="Comic Sans MS" panose="030F0702030302020204" pitchFamily="66" charset="0"/>
              </a:rPr>
              <a:t>), alle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opportunità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opportunities</a:t>
            </a:r>
            <a:r>
              <a:rPr lang="it-IT" sz="2500" b="1" dirty="0" smtClean="0">
                <a:latin typeface="Comic Sans MS" panose="030F0702030302020204" pitchFamily="66" charset="0"/>
              </a:rPr>
              <a:t>) e alle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minacce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threats</a:t>
            </a:r>
            <a:r>
              <a:rPr lang="it-IT" sz="2500" b="1" dirty="0" smtClean="0">
                <a:latin typeface="Comic Sans MS" panose="030F0702030302020204" pitchFamily="66" charset="0"/>
              </a:rPr>
              <a:t>).</a:t>
            </a:r>
            <a:endParaRPr lang="it-IT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Rot="1" noChangeArrowheads="1"/>
          </p:cNvSpPr>
          <p:nvPr/>
        </p:nvSpPr>
        <p:spPr>
          <a:xfrm>
            <a:off x="132047" y="188640"/>
            <a:ext cx="8928992" cy="6480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Attualmente</a:t>
            </a:r>
            <a:r>
              <a:rPr lang="it-IT" altLang="it-IT" sz="2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it-IT" altLang="it-IT" sz="1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L'analisi SWOT è una delle metodologie più diffuse per la valutazione di progetti e fenomeni. Si tratta di un procedimento di tipo logico, mutuato dall'economia aziendale, che consente di rendere sistematiche e fruibili le informazioni raccolte circa un tema specifico e fornisce informazioni fondamentali per la definizione di politiche e linee di intervento.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Attraverso l'analisi SWOT è possibile evidenziare i punti di forza e di debolezza al fine di far emergere quelli che vengono ritenuti capaci di favorire, ovvero ostacolare o ritardare, il perseguimento di determinati obiettivi.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altLang="it-IT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Più specificamente nell'analisi SWOT si distinguono fattori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endogeni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ed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765175" lvl="1"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terminologia consueta distingue 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fattori endogeni 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tra punti di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forza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punti di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debolezza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quelli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tra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opportunità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rischi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 Tra i primi si considerano tutte quelle variabili che fanno parte integrante del sistema stesso, sulle quali è possibile intervenire per perseguire obiettivi prefissati. Tra i secondi, invece, si trovano variabili esterne al sistema che però possono condizionarlo sia positivamente che negativamente. </a:t>
            </a:r>
            <a:endParaRPr lang="en-US" altLang="it-IT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179512" y="260648"/>
            <a:ext cx="8784976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L'analisi, dunque, si sostanzia nella classificazione dei risultati dell'analisi "preliminare" all'interno  di  un  diagramma  predefinito  che  agevoli  l'individuazione delle priorità di intervento ed offra un valido supporto all'attività  di  programmazione.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altLang="it-IT" sz="24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Inoltre, attraverso l'individuazione delle opportunità e dei rischi connessi all'adozione di un determinato progetto o di una particolare politica, si offre al decisore la possibilità di fare leva su aspetti sinergici o su opportunità esogene e di individuare le azioni preventive da attuare per limitare l'impatto di eventuali fattori di rischio.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516" y="5085184"/>
            <a:ext cx="87129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 dirty="0" smtClean="0">
                <a:latin typeface="Comic Sans MS" panose="030F0702030302020204" pitchFamily="66" charset="0"/>
              </a:rPr>
              <a:t>N.B. </a:t>
            </a:r>
            <a:r>
              <a:rPr lang="it-IT" alt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Nel </a:t>
            </a:r>
            <a:r>
              <a:rPr lang="it-IT" alt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complesso, dunque, la valutazione SWOT è un utile strumento a sostegno delle attività operative di soggetti pubblici e privati</a:t>
            </a:r>
            <a:r>
              <a:rPr lang="it-IT" alt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52771"/>
            <a:ext cx="7848872" cy="483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332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 MATRICE SWOT A QUATTRO CAMPI APERTI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Connettore 1 2"/>
          <p:cNvCxnSpPr/>
          <p:nvPr/>
        </p:nvCxnSpPr>
        <p:spPr>
          <a:xfrm>
            <a:off x="5580112" y="1916832"/>
            <a:ext cx="0" cy="309634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059832" y="3465004"/>
            <a:ext cx="511256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ccia a incrocio 5"/>
          <p:cNvSpPr/>
          <p:nvPr/>
        </p:nvSpPr>
        <p:spPr>
          <a:xfrm>
            <a:off x="4371404" y="2679849"/>
            <a:ext cx="2397099" cy="1570310"/>
          </a:xfrm>
          <a:prstGeom prst="quadArrow">
            <a:avLst>
              <a:gd name="adj1" fmla="val 22500"/>
              <a:gd name="adj2" fmla="val 22500"/>
              <a:gd name="adj3" fmla="val 275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5"/>
            <a:ext cx="7964406" cy="490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282550" y="2290738"/>
            <a:ext cx="216445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AFFRONTARE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807885" y="2290738"/>
            <a:ext cx="20764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EVITARE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203849" y="3861048"/>
            <a:ext cx="2016224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POTENZIARE</a:t>
            </a:r>
          </a:p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(SFRUTTARE)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79555" y="3861048"/>
            <a:ext cx="21591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TRASFORMARE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5580112" y="1772816"/>
            <a:ext cx="0" cy="324036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023828" y="3284984"/>
            <a:ext cx="511256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ccia a incrocio 9"/>
          <p:cNvSpPr/>
          <p:nvPr/>
        </p:nvSpPr>
        <p:spPr>
          <a:xfrm>
            <a:off x="4364778" y="2541875"/>
            <a:ext cx="2397099" cy="1570310"/>
          </a:xfrm>
          <a:prstGeom prst="quadArrow">
            <a:avLst>
              <a:gd name="adj1" fmla="val 22500"/>
              <a:gd name="adj2" fmla="val 22500"/>
              <a:gd name="adj3" fmla="val 275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0399\Desktop\swo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053" y="764704"/>
            <a:ext cx="6820595" cy="532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-4802" y="1772816"/>
            <a:ext cx="2164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Fonti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interne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controllabili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1" y="4017969"/>
            <a:ext cx="2164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Fonti esterne</a:t>
            </a:r>
          </a:p>
          <a:p>
            <a:pPr algn="ctr"/>
            <a:r>
              <a:rPr lang="it-IT" sz="2400" b="1" dirty="0" smtClean="0">
                <a:latin typeface="Comic Sans MS" panose="030F0702030302020204" pitchFamily="66" charset="0"/>
              </a:rPr>
              <a:t>NON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controllabili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1583</Words>
  <Application>Microsoft Office PowerPoint</Application>
  <PresentationFormat>Presentazione su schermo (4:3)</PresentationFormat>
  <Paragraphs>141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PRESTAMBURGO SONIA</dc:creator>
  <cp:lastModifiedBy>PRESTAMBURGO SONIA</cp:lastModifiedBy>
  <cp:revision>72</cp:revision>
  <dcterms:created xsi:type="dcterms:W3CDTF">2014-03-30T20:48:44Z</dcterms:created>
  <dcterms:modified xsi:type="dcterms:W3CDTF">2018-03-07T10:09:59Z</dcterms:modified>
</cp:coreProperties>
</file>