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0" r:id="rId1"/>
  </p:sldMasterIdLst>
  <p:sldIdLst>
    <p:sldId id="256" r:id="rId2"/>
    <p:sldId id="275" r:id="rId3"/>
    <p:sldId id="258" r:id="rId4"/>
    <p:sldId id="259" r:id="rId5"/>
    <p:sldId id="260" r:id="rId6"/>
    <p:sldId id="271" r:id="rId7"/>
    <p:sldId id="273" r:id="rId8"/>
    <p:sldId id="263" r:id="rId9"/>
    <p:sldId id="274" r:id="rId10"/>
    <p:sldId id="265" r:id="rId11"/>
    <p:sldId id="267" r:id="rId12"/>
    <p:sldId id="268" r:id="rId13"/>
    <p:sldId id="280" r:id="rId14"/>
    <p:sldId id="276" r:id="rId15"/>
    <p:sldId id="279" r:id="rId16"/>
    <p:sldId id="277" r:id="rId17"/>
    <p:sldId id="27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6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6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3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80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2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3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3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0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74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0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0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1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6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OLTRE LE NUVOLE DI PUNTI E LA REALTA’ </a:t>
            </a:r>
            <a:r>
              <a:rPr lang="en-US" b="1" dirty="0">
                <a:effectLst/>
              </a:rPr>
              <a:t>VIRTUALE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METODI E TECNOLOGIE INNOVATIVE PER LA TUTELA E LA PROMOZIONE DEL PATRIMONIO CULTURALE</a:t>
            </a:r>
            <a:endParaRPr lang="it-IT" dirty="0">
              <a:effectLst/>
            </a:endParaRP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8065008" y="5496339"/>
            <a:ext cx="3090672" cy="827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1600" dirty="0"/>
              <a:t>Laura Pizzol</a:t>
            </a:r>
            <a:br>
              <a:rPr lang="it-IT" sz="1600" dirty="0"/>
            </a:br>
            <a:r>
              <a:rPr lang="it-IT" sz="1600" dirty="0" err="1"/>
              <a:t>Virtualgeo</a:t>
            </a:r>
            <a:r>
              <a:rPr lang="it-IT" sz="1600" dirty="0"/>
              <a:t> </a:t>
            </a:r>
            <a:r>
              <a:rPr lang="it-IT" sz="1600" dirty="0" err="1"/>
              <a:t>srl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3776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2975" y="115412"/>
            <a:ext cx="10515600" cy="1325563"/>
          </a:xfrm>
        </p:spPr>
        <p:txBody>
          <a:bodyPr/>
          <a:lstStyle/>
          <a:p>
            <a:r>
              <a:rPr lang="it-IT" b="1" dirty="0"/>
              <a:t>ADVANCED 3D – SCENARI D’IMPIEGO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0234" y="2592388"/>
            <a:ext cx="7212879" cy="160813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Modelli</a:t>
            </a:r>
            <a:r>
              <a:rPr lang="en-US" b="1" dirty="0">
                <a:solidFill>
                  <a:schemeClr val="tx2"/>
                </a:solidFill>
              </a:rPr>
              <a:t> 3D </a:t>
            </a:r>
            <a:r>
              <a:rPr lang="en-US" b="1" dirty="0" err="1">
                <a:solidFill>
                  <a:schemeClr val="tx2"/>
                </a:solidFill>
              </a:rPr>
              <a:t>Informativi</a:t>
            </a:r>
            <a:r>
              <a:rPr lang="en-US" b="1" dirty="0"/>
              <a:t>: </a:t>
            </a:r>
            <a:r>
              <a:rPr lang="it-IT" dirty="0"/>
              <a:t>I modelli 3D possono essere arricchiti con ulteriori </a:t>
            </a:r>
            <a:r>
              <a:rPr lang="it-IT" b="1" dirty="0"/>
              <a:t>informazioni tecniche, scientifiche o cronologiche</a:t>
            </a:r>
            <a:r>
              <a:rPr lang="it-IT" dirty="0"/>
              <a:t> (anche </a:t>
            </a:r>
            <a:r>
              <a:rPr lang="it-IT" dirty="0" err="1"/>
              <a:t>geolocalizzate</a:t>
            </a:r>
            <a:r>
              <a:rPr lang="it-IT" dirty="0"/>
              <a:t> con punti di interesse), al fine di renderli informativi e multimediali per supportare le attività di progettazione, la futura manutenzione e l’intrattenimento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13" y="1615125"/>
            <a:ext cx="3914225" cy="3019020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1097280" y="4634145"/>
            <a:ext cx="10543032" cy="15015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>
                <a:solidFill>
                  <a:schemeClr val="tx2"/>
                </a:solidFill>
              </a:rPr>
              <a:t>Nuovi orizzonti e prospettive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2000" dirty="0"/>
              <a:t>Il modello 3D informativo richiederà </a:t>
            </a:r>
            <a:r>
              <a:rPr lang="it-IT" sz="2000" b="1" dirty="0"/>
              <a:t>nuove generazioni di esperti </a:t>
            </a:r>
            <a:r>
              <a:rPr lang="it-IT" sz="2000" dirty="0"/>
              <a:t>nel campo del patrimonio culturale e della promozione. Gli architetti, gli archeologi, gli ingegneri, ecc., potranno produrre autonomamente modelli 3D e arricchirli con conoscenze e contenuti che i tradizionali rilevatori non possiedono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7499" y="320816"/>
            <a:ext cx="9905998" cy="828675"/>
          </a:xfrm>
        </p:spPr>
        <p:txBody>
          <a:bodyPr>
            <a:normAutofit/>
          </a:bodyPr>
          <a:lstStyle/>
          <a:p>
            <a:r>
              <a:rPr lang="it-IT" b="1" dirty="0"/>
              <a:t>ADVANCED 3D – FRUIZIONE DEI MODELLI</a:t>
            </a:r>
            <a:endParaRPr lang="it-IT" sz="24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28974" y="1858527"/>
            <a:ext cx="4072490" cy="6858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OPERATORI NEL SETTORE DEI BENI CULTURALI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5"/>
          </p:nvPr>
        </p:nvSpPr>
        <p:spPr>
          <a:xfrm>
            <a:off x="6221056" y="2544327"/>
            <a:ext cx="3742093" cy="152635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pubblico culturale (educatori, turisti, appassionati) può usufruire di rappresentazioni 3D rigorose, semantiche e multimediali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ECH - Edutainment for Cultural Heritage</a:t>
            </a:r>
            <a:r>
              <a:rPr lang="en-US" dirty="0"/>
              <a:t>: </a:t>
            </a:r>
            <a:r>
              <a:rPr lang="en-US" dirty="0" err="1"/>
              <a:t>piattaforma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è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stata</a:t>
            </a:r>
            <a:r>
              <a:rPr lang="en-US" dirty="0"/>
              <a:t> </a:t>
            </a:r>
            <a:r>
              <a:rPr lang="en-US" dirty="0" err="1"/>
              <a:t>testata</a:t>
            </a:r>
            <a:r>
              <a:rPr lang="en-US" dirty="0"/>
              <a:t> in </a:t>
            </a:r>
            <a:r>
              <a:rPr lang="en-US" dirty="0" err="1"/>
              <a:t>varie</a:t>
            </a:r>
            <a:r>
              <a:rPr lang="en-US" dirty="0"/>
              <a:t> </a:t>
            </a:r>
            <a:r>
              <a:rPr lang="en-US" dirty="0" err="1"/>
              <a:t>mostre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34457" y="1858527"/>
            <a:ext cx="3728692" cy="6858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ISTITUTI CULTURALI E PUBBLICO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>
          <a:xfrm>
            <a:off x="1331820" y="2544327"/>
            <a:ext cx="4087568" cy="13656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studenti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delle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professioni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beni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culturali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professionisti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tecnologia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può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migliorata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arricchita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contributo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umanistico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questo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tipo</a:t>
            </a:r>
            <a:r>
              <a:rPr lang="en-US" sz="14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400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professionisti</a:t>
            </a:r>
            <a:endParaRPr lang="en-US" dirty="0"/>
          </a:p>
        </p:txBody>
      </p:sp>
      <p:pic>
        <p:nvPicPr>
          <p:cNvPr id="15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392" y="3974284"/>
            <a:ext cx="2384425" cy="22650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07" y="3974285"/>
            <a:ext cx="4035390" cy="22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5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0913" y="597990"/>
            <a:ext cx="9905998" cy="1152525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3D PER I BENI CULTURALI – GLI APPROCCI</a:t>
            </a:r>
            <a:br>
              <a:rPr lang="it-IT" sz="2200" dirty="0"/>
            </a:br>
            <a:r>
              <a:rPr lang="it-IT" sz="3100" dirty="0"/>
              <a:t>Come approcciare la modellazione e la gestione dei beni culturali?</a:t>
            </a:r>
            <a:br>
              <a:rPr lang="en-US" sz="3400" dirty="0"/>
            </a:br>
            <a:endParaRPr lang="it-IT" sz="34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5703" y="2610148"/>
            <a:ext cx="1787574" cy="43815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BIM / HBIM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08204" y="2608186"/>
            <a:ext cx="2101374" cy="43815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Advanced 3d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8524962" y="2144115"/>
            <a:ext cx="2654332" cy="43815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APPROCCIO MISTO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2" name="Segnaposto testo 5"/>
          <p:cNvSpPr>
            <a:spLocks noGrp="1"/>
          </p:cNvSpPr>
          <p:nvPr>
            <p:ph type="body" sz="half" idx="17"/>
          </p:nvPr>
        </p:nvSpPr>
        <p:spPr>
          <a:xfrm>
            <a:off x="8656136" y="2608186"/>
            <a:ext cx="2385784" cy="2799866"/>
          </a:xfrm>
        </p:spPr>
        <p:txBody>
          <a:bodyPr>
            <a:normAutofit lnSpcReduction="10000"/>
          </a:bodyPr>
          <a:lstStyle/>
          <a:p>
            <a:r>
              <a:rPr lang="it-IT" dirty="0"/>
              <a:t>la capacità di connettere il modello 3D a un database di informazioni può essere utilizzato per integrare ed arricchire le rappresentazioni HBIM esistenti con i modelli Advanced 3D delle parti più importanti che possono essere oggetto di studio (vale a dire aree affrescate da ripristinare, studio di problemi strutturali, ecc.) rendendo queste due tecnologie </a:t>
            </a:r>
            <a:r>
              <a:rPr lang="it-IT" b="1" dirty="0"/>
              <a:t>complementari e non necessariamente in conflitto</a:t>
            </a:r>
            <a:endParaRPr lang="en-US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037" y="2071681"/>
            <a:ext cx="3336371" cy="333637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54" y="2144115"/>
            <a:ext cx="3263937" cy="3263937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15"/>
          </p:nvPr>
        </p:nvSpPr>
        <p:spPr>
          <a:xfrm>
            <a:off x="1994638" y="3138112"/>
            <a:ext cx="2205103" cy="1652766"/>
          </a:xfrm>
        </p:spPr>
        <p:txBody>
          <a:bodyPr>
            <a:normAutofit/>
          </a:bodyPr>
          <a:lstStyle/>
          <a:p>
            <a:r>
              <a:rPr lang="it-IT" sz="1600" dirty="0"/>
              <a:t>Adeguato se si necessita di un modello schematico 3D e si può intervenire senza conoscere la morfologia dell'oggetto</a:t>
            </a:r>
            <a:endParaRPr lang="en-US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6"/>
          </p:nvPr>
        </p:nvSpPr>
        <p:spPr>
          <a:xfrm>
            <a:off x="5865812" y="3138112"/>
            <a:ext cx="1899002" cy="1706907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Necessario se si desidera eseguire operazioni di metrologia e monitoraggio geometrico: come il BIM è semantico, ma consente anche di rappresentare il modello con un alto livello di dettaglio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1" grpId="0" build="p"/>
      <p:bldP spid="12" grpId="0" build="p"/>
      <p:bldP spid="4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A2F8C7FE-A066-4768-B906-A8714BA3E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IL CORSO – EASYCUBE PRO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96C41D0-2F55-4C95-9CC6-21E1CE99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655721" cy="205945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7A3D7F4-E1D5-418F-8D4B-F89E33EB4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88105"/>
            <a:ext cx="2655721" cy="207787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8C2C39-BB78-4F51-8D48-B12FE5513D3D}"/>
              </a:ext>
            </a:extLst>
          </p:cNvPr>
          <p:cNvSpPr txBox="1"/>
          <p:nvPr/>
        </p:nvSpPr>
        <p:spPr>
          <a:xfrm>
            <a:off x="4557010" y="1956807"/>
            <a:ext cx="679679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Validazione del modello 3D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Misurazioni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Sezioni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Indagini dimensionali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/>
              <a:t>Slope</a:t>
            </a:r>
            <a:r>
              <a:rPr lang="it-IT" sz="2000" dirty="0"/>
              <a:t> </a:t>
            </a:r>
            <a:r>
              <a:rPr lang="it-IT" sz="2000" dirty="0" err="1"/>
              <a:t>arrows</a:t>
            </a:r>
            <a:endParaRPr lang="it-IT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Drop </a:t>
            </a:r>
            <a:r>
              <a:rPr lang="it-IT" sz="2000" dirty="0" err="1"/>
              <a:t>planes</a:t>
            </a:r>
            <a:endParaRPr lang="it-IT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Calcolo volumi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Simulazioni visive (immagini e video)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Segmentazioni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Database multimediale georeferenziato</a:t>
            </a:r>
          </a:p>
        </p:txBody>
      </p:sp>
    </p:spTree>
    <p:extLst>
      <p:ext uri="{BB962C8B-B14F-4D97-AF65-F5344CB8AC3E}">
        <p14:creationId xmlns:p14="http://schemas.microsoft.com/office/powerpoint/2010/main" val="264294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0913" y="597990"/>
            <a:ext cx="9905998" cy="1152525"/>
          </a:xfrm>
        </p:spPr>
        <p:txBody>
          <a:bodyPr>
            <a:normAutofit/>
          </a:bodyPr>
          <a:lstStyle/>
          <a:p>
            <a:r>
              <a:rPr lang="it-IT" b="1" dirty="0"/>
              <a:t>CORSO – PORTO FLUVIALE DI AQUILEIA</a:t>
            </a:r>
            <a:endParaRPr lang="it-IT" sz="3400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1750515"/>
            <a:ext cx="8449056" cy="4528165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223993" y="4255729"/>
            <a:ext cx="588012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Area rilevata: 2,2 Ettari (</a:t>
            </a:r>
            <a:r>
              <a:rPr lang="it-IT" dirty="0"/>
              <a:t>22.358 m²</a:t>
            </a:r>
            <a:r>
              <a:rPr lang="it-IT" sz="2400" dirty="0"/>
              <a:t>)</a:t>
            </a:r>
          </a:p>
          <a:p>
            <a:r>
              <a:rPr lang="it-IT" sz="2400" dirty="0"/>
              <a:t>Area strutture murarie: 2.677 m²</a:t>
            </a:r>
          </a:p>
          <a:p>
            <a:r>
              <a:rPr lang="it-IT" sz="2400" dirty="0"/>
              <a:t>Numero Poligoni: 3 Milioni (</a:t>
            </a:r>
            <a:r>
              <a:rPr lang="it-IT" dirty="0"/>
              <a:t>97% strutture murarie</a:t>
            </a:r>
            <a:r>
              <a:rPr lang="it-IT" sz="2400" dirty="0"/>
              <a:t>)</a:t>
            </a:r>
          </a:p>
          <a:p>
            <a:r>
              <a:rPr lang="it-IT" sz="2400" dirty="0"/>
              <a:t>Numero </a:t>
            </a:r>
            <a:r>
              <a:rPr lang="it-IT" sz="2400" dirty="0" err="1"/>
              <a:t>Layer</a:t>
            </a:r>
            <a:r>
              <a:rPr lang="it-IT" sz="2400" dirty="0"/>
              <a:t>: 66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36638" y="2230231"/>
            <a:ext cx="157912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EasyCUBE</a:t>
            </a:r>
            <a:r>
              <a:rPr lang="it-IT" dirty="0"/>
              <a:t> PRO</a:t>
            </a:r>
          </a:p>
        </p:txBody>
      </p:sp>
    </p:spTree>
    <p:extLst>
      <p:ext uri="{BB962C8B-B14F-4D97-AF65-F5344CB8AC3E}">
        <p14:creationId xmlns:p14="http://schemas.microsoft.com/office/powerpoint/2010/main" val="28747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6082" y="516211"/>
            <a:ext cx="9905998" cy="1152525"/>
          </a:xfrm>
        </p:spPr>
        <p:txBody>
          <a:bodyPr>
            <a:normAutofit/>
          </a:bodyPr>
          <a:lstStyle/>
          <a:p>
            <a:r>
              <a:rPr lang="it-IT" b="1" dirty="0"/>
              <a:t>CORSO – PORTO FLUVIALE DI AQUILEIA</a:t>
            </a:r>
            <a:endParaRPr lang="it-IT" sz="3400" dirty="0"/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3078262" y="1721122"/>
            <a:ext cx="6003229" cy="438150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DIFFERENTI LIVELLI DI DETTAGLIO 3D (LIM e PDM)</a:t>
            </a:r>
            <a:endParaRPr lang="it-IT" sz="2000" dirty="0">
              <a:solidFill>
                <a:schemeClr val="tx2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710186" y="2087259"/>
            <a:ext cx="273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Drone / Laser Scanner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29" y="2690127"/>
            <a:ext cx="3421208" cy="3421208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462519" y="2833735"/>
            <a:ext cx="7927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Drone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35750" y="3449431"/>
            <a:ext cx="14745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Laser Scanner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96" y="2688431"/>
            <a:ext cx="3422904" cy="342290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498109" y="2833735"/>
            <a:ext cx="7927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Drone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949475" y="3449431"/>
            <a:ext cx="14745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Laser Scanner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17529" y="5742003"/>
            <a:ext cx="34212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LIM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178296" y="5742003"/>
            <a:ext cx="34212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PDM</a:t>
            </a:r>
          </a:p>
        </p:txBody>
      </p:sp>
    </p:spTree>
    <p:extLst>
      <p:ext uri="{BB962C8B-B14F-4D97-AF65-F5344CB8AC3E}">
        <p14:creationId xmlns:p14="http://schemas.microsoft.com/office/powerpoint/2010/main" val="19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1" grpId="0" animBg="1"/>
      <p:bldP spid="20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6425" y="570558"/>
            <a:ext cx="9905998" cy="1152525"/>
          </a:xfrm>
        </p:spPr>
        <p:txBody>
          <a:bodyPr>
            <a:normAutofit/>
          </a:bodyPr>
          <a:lstStyle/>
          <a:p>
            <a:r>
              <a:rPr lang="it-IT" b="1" dirty="0"/>
              <a:t>CORSO – ESEMPIO DI SEGMENTAZIONE 1</a:t>
            </a:r>
            <a:endParaRPr lang="it-IT" sz="3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7" y="1475612"/>
            <a:ext cx="8540496" cy="480403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589898" y="2304971"/>
            <a:ext cx="178016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Libreria:</a:t>
            </a:r>
          </a:p>
          <a:p>
            <a:r>
              <a:rPr lang="it-IT" dirty="0"/>
              <a:t>Categorie/Codici</a:t>
            </a:r>
          </a:p>
        </p:txBody>
      </p:sp>
    </p:spTree>
    <p:extLst>
      <p:ext uri="{BB962C8B-B14F-4D97-AF65-F5344CB8AC3E}">
        <p14:creationId xmlns:p14="http://schemas.microsoft.com/office/powerpoint/2010/main" val="14445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6425" y="570558"/>
            <a:ext cx="9905998" cy="1152525"/>
          </a:xfrm>
        </p:spPr>
        <p:txBody>
          <a:bodyPr>
            <a:normAutofit/>
          </a:bodyPr>
          <a:lstStyle/>
          <a:p>
            <a:r>
              <a:rPr lang="it-IT" b="1" dirty="0"/>
              <a:t>CORSO – ESEMPIO DI SEGMENTAZIONE 2</a:t>
            </a:r>
            <a:endParaRPr lang="it-IT" sz="3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381314"/>
            <a:ext cx="8659368" cy="487089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76150" y="4194400"/>
            <a:ext cx="165228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Segmentazione</a:t>
            </a:r>
          </a:p>
        </p:txBody>
      </p:sp>
    </p:spTree>
    <p:extLst>
      <p:ext uri="{BB962C8B-B14F-4D97-AF65-F5344CB8AC3E}">
        <p14:creationId xmlns:p14="http://schemas.microsoft.com/office/powerpoint/2010/main" val="27799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1221463" y="1679969"/>
            <a:ext cx="9858375" cy="1566864"/>
          </a:xfrm>
        </p:spPr>
        <p:txBody>
          <a:bodyPr>
            <a:normAutofit/>
          </a:bodyPr>
          <a:lstStyle/>
          <a:p>
            <a:pPr algn="ctr"/>
            <a:r>
              <a:rPr lang="en-US" sz="3100" b="1" cap="none" dirty="0">
                <a:solidFill>
                  <a:schemeClr val="tx2"/>
                </a:solidFill>
              </a:rPr>
              <a:t>Per </a:t>
            </a:r>
            <a:r>
              <a:rPr lang="en-US" sz="3100" b="1" cap="none" dirty="0" err="1">
                <a:solidFill>
                  <a:schemeClr val="tx2"/>
                </a:solidFill>
              </a:rPr>
              <a:t>approfondimenti</a:t>
            </a:r>
            <a:r>
              <a:rPr lang="en-US" sz="3100" b="1" cap="none" dirty="0">
                <a:solidFill>
                  <a:schemeClr val="tx2"/>
                </a:solidFill>
              </a:rPr>
              <a:t> </a:t>
            </a:r>
            <a:r>
              <a:rPr lang="en-US" sz="3100" b="1" cap="none" dirty="0" err="1">
                <a:solidFill>
                  <a:schemeClr val="tx2"/>
                </a:solidFill>
              </a:rPr>
              <a:t>sulle</a:t>
            </a:r>
            <a:r>
              <a:rPr lang="en-US" sz="3100" b="1" cap="none" dirty="0">
                <a:solidFill>
                  <a:schemeClr val="tx2"/>
                </a:solidFill>
              </a:rPr>
              <a:t> </a:t>
            </a:r>
            <a:r>
              <a:rPr lang="en-US" sz="3100" b="1" cap="none" dirty="0" err="1">
                <a:solidFill>
                  <a:schemeClr val="tx2"/>
                </a:solidFill>
              </a:rPr>
              <a:t>tecnologie</a:t>
            </a:r>
            <a:r>
              <a:rPr lang="en-US" sz="3100" b="1" cap="none" dirty="0">
                <a:solidFill>
                  <a:schemeClr val="tx2"/>
                </a:solidFill>
              </a:rPr>
              <a:t>:</a:t>
            </a:r>
            <a:br>
              <a:rPr lang="en-US" sz="2100" dirty="0"/>
            </a:br>
            <a:br>
              <a:rPr lang="en-US" sz="2100" dirty="0"/>
            </a:br>
            <a:br>
              <a:rPr lang="en-US" sz="2100" dirty="0"/>
            </a:br>
            <a:r>
              <a:rPr lang="en-US" sz="3300" b="1" dirty="0">
                <a:solidFill>
                  <a:schemeClr val="tx2"/>
                </a:solidFill>
              </a:rPr>
              <a:t>www.geomaticscube.com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70" y="3802853"/>
            <a:ext cx="1631159" cy="16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0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0600" y="146050"/>
            <a:ext cx="10515600" cy="1325563"/>
          </a:xfrm>
        </p:spPr>
        <p:txBody>
          <a:bodyPr/>
          <a:lstStyle/>
          <a:p>
            <a:r>
              <a:rPr lang="it-IT" b="1" dirty="0"/>
              <a:t>L’AZIENDA - VIRTUAL</a:t>
            </a:r>
            <a:r>
              <a:rPr lang="it-IT" b="1" dirty="0">
                <a:solidFill>
                  <a:srgbClr val="00B050"/>
                </a:solidFill>
              </a:rPr>
              <a:t>GEO</a:t>
            </a:r>
            <a:r>
              <a:rPr lang="it-IT" b="1" dirty="0"/>
              <a:t> SRL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925049"/>
          </a:xfrm>
        </p:spPr>
        <p:txBody>
          <a:bodyPr>
            <a:noAutofit/>
          </a:bodyPr>
          <a:lstStyle/>
          <a:p>
            <a:r>
              <a:rPr lang="en-US" sz="2800" dirty="0"/>
              <a:t>Ha </a:t>
            </a:r>
            <a:r>
              <a:rPr lang="en-US" sz="2800" b="1" dirty="0" err="1">
                <a:solidFill>
                  <a:schemeClr val="tx2"/>
                </a:solidFill>
              </a:rPr>
              <a:t>più</a:t>
            </a:r>
            <a:r>
              <a:rPr lang="en-US" sz="2800" b="1" dirty="0">
                <a:solidFill>
                  <a:schemeClr val="tx2"/>
                </a:solidFill>
              </a:rPr>
              <a:t> di 20 </a:t>
            </a:r>
            <a:r>
              <a:rPr lang="en-US" sz="2800" b="1" dirty="0" err="1">
                <a:solidFill>
                  <a:schemeClr val="tx2"/>
                </a:solidFill>
              </a:rPr>
              <a:t>anni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dirty="0"/>
              <a:t>di </a:t>
            </a:r>
            <a:r>
              <a:rPr lang="en-US" sz="2800" dirty="0" err="1"/>
              <a:t>esperienza</a:t>
            </a:r>
            <a:r>
              <a:rPr lang="en-US" sz="2800" dirty="0"/>
              <a:t> </a:t>
            </a:r>
            <a:r>
              <a:rPr lang="en-US" sz="2800" dirty="0" err="1"/>
              <a:t>nei</a:t>
            </a:r>
            <a:r>
              <a:rPr lang="en-US" sz="2800" dirty="0"/>
              <a:t> </a:t>
            </a:r>
            <a:r>
              <a:rPr lang="en-US" sz="2800" dirty="0" err="1"/>
              <a:t>settori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Geomatica</a:t>
            </a:r>
            <a:r>
              <a:rPr lang="en-US" sz="2800" dirty="0"/>
              <a:t> e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Comunicazione</a:t>
            </a:r>
            <a:r>
              <a:rPr lang="en-US" sz="2800" dirty="0"/>
              <a:t> </a:t>
            </a:r>
          </a:p>
          <a:p>
            <a:r>
              <a:rPr lang="en-US" dirty="0"/>
              <a:t>Ha </a:t>
            </a:r>
            <a:r>
              <a:rPr lang="en-US" dirty="0" err="1"/>
              <a:t>sempre</a:t>
            </a:r>
            <a:r>
              <a:rPr lang="en-US" dirty="0"/>
              <a:t> </a:t>
            </a:r>
            <a:r>
              <a:rPr lang="en-US" dirty="0" err="1"/>
              <a:t>investito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b="1" dirty="0" err="1">
                <a:solidFill>
                  <a:schemeClr val="tx2"/>
                </a:solidFill>
              </a:rPr>
              <a:t>ricerca</a:t>
            </a:r>
            <a:r>
              <a:rPr lang="en-US" b="1" dirty="0">
                <a:solidFill>
                  <a:schemeClr val="tx2"/>
                </a:solidFill>
              </a:rPr>
              <a:t> e </a:t>
            </a:r>
            <a:r>
              <a:rPr lang="en-US" b="1" dirty="0" err="1">
                <a:solidFill>
                  <a:schemeClr val="tx2"/>
                </a:solidFill>
              </a:rPr>
              <a:t>nello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sviluppo</a:t>
            </a:r>
            <a:r>
              <a:rPr lang="en-US" b="1" dirty="0">
                <a:solidFill>
                  <a:schemeClr val="tx2"/>
                </a:solidFill>
              </a:rPr>
              <a:t> di </a:t>
            </a:r>
            <a:r>
              <a:rPr lang="en-US" b="1" dirty="0" err="1">
                <a:solidFill>
                  <a:schemeClr val="tx2"/>
                </a:solidFill>
              </a:rPr>
              <a:t>nuovi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metodi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operativi</a:t>
            </a:r>
            <a:r>
              <a:rPr lang="en-US" b="1" dirty="0">
                <a:solidFill>
                  <a:schemeClr val="tx2"/>
                </a:solidFill>
              </a:rPr>
              <a:t> e </a:t>
            </a:r>
            <a:r>
              <a:rPr lang="en-US" b="1" dirty="0" err="1">
                <a:solidFill>
                  <a:schemeClr val="tx2"/>
                </a:solidFill>
              </a:rPr>
              <a:t>tecnologie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/>
              <a:t>con lo </a:t>
            </a:r>
            <a:r>
              <a:rPr lang="en-US" dirty="0" err="1"/>
              <a:t>scopo</a:t>
            </a:r>
            <a:r>
              <a:rPr lang="en-US" dirty="0"/>
              <a:t> di </a:t>
            </a:r>
            <a:r>
              <a:rPr lang="en-US" dirty="0" err="1"/>
              <a:t>raggiungere</a:t>
            </a:r>
            <a:r>
              <a:rPr lang="en-US" dirty="0"/>
              <a:t> un </a:t>
            </a:r>
            <a:r>
              <a:rPr lang="en-US" dirty="0" err="1"/>
              <a:t>livello</a:t>
            </a:r>
            <a:r>
              <a:rPr lang="en-US" dirty="0"/>
              <a:t> di </a:t>
            </a:r>
            <a:r>
              <a:rPr lang="en-US" dirty="0" err="1"/>
              <a:t>eccellenza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servizi</a:t>
            </a:r>
            <a:r>
              <a:rPr lang="en-US" dirty="0"/>
              <a:t> di </a:t>
            </a:r>
            <a:r>
              <a:rPr lang="en-US" dirty="0" err="1"/>
              <a:t>rilievo</a:t>
            </a:r>
            <a:r>
              <a:rPr lang="en-US" dirty="0"/>
              <a:t> </a:t>
            </a:r>
            <a:r>
              <a:rPr lang="en-US" sz="2800" dirty="0"/>
              <a:t>-&gt; </a:t>
            </a:r>
            <a:r>
              <a:rPr lang="en-US" sz="2800" b="1" dirty="0">
                <a:solidFill>
                  <a:schemeClr val="tx2"/>
                </a:solidFill>
              </a:rPr>
              <a:t>Advanced 3D </a:t>
            </a:r>
            <a:r>
              <a:rPr lang="en-US" sz="2800" dirty="0"/>
              <a:t>(</a:t>
            </a:r>
            <a:r>
              <a:rPr lang="en-US" sz="2800" dirty="0" err="1"/>
              <a:t>fedele</a:t>
            </a:r>
            <a:r>
              <a:rPr lang="en-US" sz="2800" dirty="0"/>
              <a:t> al </a:t>
            </a:r>
            <a:r>
              <a:rPr lang="en-US" sz="2800" dirty="0" err="1"/>
              <a:t>reale</a:t>
            </a:r>
            <a:r>
              <a:rPr lang="en-US" sz="2800" dirty="0"/>
              <a:t>, </a:t>
            </a:r>
            <a:r>
              <a:rPr lang="en-US" sz="2800" dirty="0" err="1"/>
              <a:t>fotogrammetrico</a:t>
            </a:r>
            <a:r>
              <a:rPr lang="en-US" sz="2800" dirty="0"/>
              <a:t>, </a:t>
            </a:r>
            <a:r>
              <a:rPr lang="en-US" sz="2800" dirty="0" err="1"/>
              <a:t>informativo</a:t>
            </a:r>
            <a:r>
              <a:rPr lang="en-US" sz="2800" dirty="0"/>
              <a:t>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067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3270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IL CONCETTO DI ADVANCED 3D</a:t>
            </a:r>
            <a:br>
              <a:rPr lang="en-US" dirty="0"/>
            </a:br>
            <a:r>
              <a:rPr lang="en-US" sz="3100" dirty="0"/>
              <a:t>Il BIM  del </a:t>
            </a:r>
            <a:r>
              <a:rPr lang="en-US" sz="3100" dirty="0" err="1"/>
              <a:t>patrimonio</a:t>
            </a:r>
            <a:r>
              <a:rPr lang="en-US" sz="3100" dirty="0"/>
              <a:t> </a:t>
            </a:r>
            <a:r>
              <a:rPr lang="en-US" sz="3100" dirty="0" err="1"/>
              <a:t>storico</a:t>
            </a:r>
            <a:r>
              <a:rPr lang="en-US" sz="3100" dirty="0"/>
              <a:t>, </a:t>
            </a:r>
            <a:r>
              <a:rPr lang="en-US" sz="3100" dirty="0" err="1"/>
              <a:t>archeologico</a:t>
            </a:r>
            <a:r>
              <a:rPr lang="en-US" sz="3100" dirty="0"/>
              <a:t> e </a:t>
            </a:r>
            <a:r>
              <a:rPr lang="en-US" sz="3100" dirty="0" err="1"/>
              <a:t>architettonico</a:t>
            </a:r>
            <a:endParaRPr lang="it-IT" sz="31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Premessa</a:t>
            </a:r>
            <a:r>
              <a:rPr lang="it-IT" dirty="0"/>
              <a:t>: la conoscenza </a:t>
            </a:r>
            <a:r>
              <a:rPr lang="it-IT" dirty="0" err="1"/>
              <a:t>morfometrica</a:t>
            </a:r>
            <a:r>
              <a:rPr lang="it-IT" dirty="0"/>
              <a:t> e fotogrammetrica, combinata con la ricerca storica, sono requisiti indispensabili per la protezione e il recupero di beni storici, architettonici e , più in generale, culturali </a:t>
            </a:r>
          </a:p>
          <a:p>
            <a:r>
              <a:rPr lang="en-US" dirty="0"/>
              <a:t>BIM - Building Information Modelling, </a:t>
            </a:r>
            <a:r>
              <a:rPr lang="it-IT" dirty="0"/>
              <a:t>non è pienamente adeguata a causa della sua rappresentazione semplificata dei modelli tridimensionali (modellazione solida)</a:t>
            </a:r>
          </a:p>
          <a:p>
            <a:r>
              <a:rPr lang="it-IT" dirty="0"/>
              <a:t>Le attività di ricerca applicata di </a:t>
            </a:r>
            <a:r>
              <a:rPr lang="it-IT" dirty="0" err="1"/>
              <a:t>Virtualgeo</a:t>
            </a:r>
            <a:r>
              <a:rPr lang="it-IT" dirty="0"/>
              <a:t>, in linea con le direttive della Commissione Europea del progetto </a:t>
            </a:r>
            <a:r>
              <a:rPr lang="it-IT" dirty="0" err="1"/>
              <a:t>Reflective</a:t>
            </a:r>
            <a:r>
              <a:rPr lang="it-IT" dirty="0"/>
              <a:t> 7 - </a:t>
            </a:r>
            <a:r>
              <a:rPr lang="it-IT" dirty="0" err="1"/>
              <a:t>Horizon</a:t>
            </a:r>
            <a:r>
              <a:rPr lang="it-IT" dirty="0"/>
              <a:t> 2020, hanno dato vita al </a:t>
            </a:r>
            <a:r>
              <a:rPr lang="it-IT" b="1" dirty="0" err="1">
                <a:solidFill>
                  <a:schemeClr val="tx2"/>
                </a:solidFill>
              </a:rPr>
              <a:t>GeomaticsCube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b="1" dirty="0" err="1">
                <a:solidFill>
                  <a:schemeClr val="tx2"/>
                </a:solidFill>
              </a:rPr>
              <a:t>Ecosystem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dirty="0"/>
              <a:t>(tecnologie per la </a:t>
            </a:r>
            <a:r>
              <a:rPr lang="it-IT" b="1" dirty="0">
                <a:solidFill>
                  <a:schemeClr val="tx2"/>
                </a:solidFill>
              </a:rPr>
              <a:t>produzione</a:t>
            </a:r>
            <a:r>
              <a:rPr lang="it-IT" dirty="0"/>
              <a:t>, l'</a:t>
            </a:r>
            <a:r>
              <a:rPr lang="it-IT" b="1" dirty="0">
                <a:solidFill>
                  <a:schemeClr val="tx2"/>
                </a:solidFill>
              </a:rPr>
              <a:t>organizzazione</a:t>
            </a:r>
            <a:r>
              <a:rPr lang="it-IT" dirty="0"/>
              <a:t> e l'</a:t>
            </a:r>
            <a:r>
              <a:rPr lang="it-IT" b="1" dirty="0">
                <a:solidFill>
                  <a:schemeClr val="tx2"/>
                </a:solidFill>
              </a:rPr>
              <a:t>utilizzo</a:t>
            </a:r>
            <a:r>
              <a:rPr lang="it-IT" dirty="0"/>
              <a:t> dei modelli </a:t>
            </a:r>
            <a:r>
              <a:rPr lang="it-IT" b="1" dirty="0">
                <a:solidFill>
                  <a:schemeClr val="tx2"/>
                </a:solidFill>
              </a:rPr>
              <a:t>Advanced 3D</a:t>
            </a:r>
            <a:r>
              <a:rPr lang="it-IT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0955" y="316431"/>
            <a:ext cx="9905998" cy="1355807"/>
          </a:xfrm>
        </p:spPr>
        <p:txBody>
          <a:bodyPr/>
          <a:lstStyle/>
          <a:p>
            <a:r>
              <a:rPr lang="it-IT" b="1" dirty="0"/>
              <a:t>PRIMO PASSO – AQUISIZIONE DEI DATI</a:t>
            </a:r>
            <a:br>
              <a:rPr lang="it-IT" b="1" dirty="0"/>
            </a:br>
            <a:r>
              <a:rPr lang="it-IT" sz="3100" dirty="0"/>
              <a:t>Il rilievo con gli strumenti laser scanner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41413" y="2435924"/>
            <a:ext cx="3196899" cy="685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TEMPO DI VOLO</a:t>
            </a:r>
            <a:br>
              <a:rPr lang="en-US" dirty="0"/>
            </a:br>
            <a:endParaRPr lang="it-IT" sz="18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15"/>
          </p:nvPr>
        </p:nvSpPr>
        <p:spPr>
          <a:xfrm>
            <a:off x="1127921" y="3121724"/>
            <a:ext cx="3208735" cy="12835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precisione ± 3 mm fino a 20 m - ha una portata di oltre 1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consigliato per le indagini a cielo aperto di grandi aree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569633" y="2439096"/>
            <a:ext cx="3184385" cy="685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DIFFERENZA DI FASE</a:t>
            </a:r>
            <a:br>
              <a:rPr lang="en-US" dirty="0"/>
            </a:br>
            <a:endParaRPr lang="it-IT" sz="1800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6"/>
          </p:nvPr>
        </p:nvSpPr>
        <p:spPr>
          <a:xfrm>
            <a:off x="4559080" y="3124896"/>
            <a:ext cx="3195830" cy="12867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precisione ± 0.5 mm fino a 20 m - ha una portata di circa 200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architettura, archeologia e ambienti ipogei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988383" y="2435924"/>
            <a:ext cx="3194968" cy="685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TRIANGOLAZIONE </a:t>
            </a:r>
            <a:br>
              <a:rPr lang="en-US" dirty="0"/>
            </a:br>
            <a:r>
              <a:rPr lang="en-US" sz="1800" dirty="0">
                <a:solidFill>
                  <a:schemeClr val="tx2"/>
                </a:solidFill>
              </a:rPr>
              <a:t>(LUCE LASER O STRUTTURATA)</a:t>
            </a:r>
            <a:endParaRPr lang="it-IT" sz="1800" dirty="0">
              <a:solidFill>
                <a:schemeClr val="tx2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sz="half" idx="17"/>
          </p:nvPr>
        </p:nvSpPr>
        <p:spPr>
          <a:xfrm>
            <a:off x="7988382" y="3121724"/>
            <a:ext cx="3346107" cy="12835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precisione da 0.05 a 0.1 mm – portata fino a 1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statue, capitelli, oggetti di design, ecc...</a:t>
            </a:r>
          </a:p>
        </p:txBody>
      </p:sp>
      <p:grpSp>
        <p:nvGrpSpPr>
          <p:cNvPr id="9" name="officeArt object"/>
          <p:cNvGrpSpPr/>
          <p:nvPr/>
        </p:nvGrpSpPr>
        <p:grpSpPr>
          <a:xfrm>
            <a:off x="4608392" y="4443650"/>
            <a:ext cx="3001121" cy="1739580"/>
            <a:chOff x="0" y="-1"/>
            <a:chExt cx="2705100" cy="1387477"/>
          </a:xfrm>
        </p:grpSpPr>
        <p:pic>
          <p:nvPicPr>
            <p:cNvPr id="10" name="Schermata 2017-04-01 alle 1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056"/>
              <a:ext cx="1239410" cy="1208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naica 1 A-filtered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2608" t="2107" r="17109" b="6826"/>
            <a:stretch>
              <a:fillRect/>
            </a:stretch>
          </p:blipFill>
          <p:spPr>
            <a:xfrm>
              <a:off x="1301937" y="-1"/>
              <a:ext cx="1403163" cy="1212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1073741858"/>
            <p:cNvSpPr/>
            <p:nvPr/>
          </p:nvSpPr>
          <p:spPr>
            <a:xfrm>
              <a:off x="0" y="1238274"/>
              <a:ext cx="2704903" cy="149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</a:tabLst>
              </a:pPr>
              <a:endParaRPr lang="it-IT" sz="1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3" name="officeArt object"/>
          <p:cNvGrpSpPr/>
          <p:nvPr/>
        </p:nvGrpSpPr>
        <p:grpSpPr>
          <a:xfrm>
            <a:off x="1213590" y="4443650"/>
            <a:ext cx="3073754" cy="1739580"/>
            <a:chOff x="0" y="-1"/>
            <a:chExt cx="2741307" cy="1410337"/>
          </a:xfrm>
        </p:grpSpPr>
        <p:pic>
          <p:nvPicPr>
            <p:cNvPr id="14" name="Schermata 2017-04-01 alle 1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248"/>
            <a:stretch>
              <a:fillRect/>
            </a:stretch>
          </p:blipFill>
          <p:spPr>
            <a:xfrm>
              <a:off x="1461072" y="-1"/>
              <a:ext cx="1280235" cy="1230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Schermata 2017-04-01 alle 15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3726"/>
            <a:stretch>
              <a:fillRect/>
            </a:stretch>
          </p:blipFill>
          <p:spPr>
            <a:xfrm>
              <a:off x="0" y="-1"/>
              <a:ext cx="1399206" cy="1230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Shape 1073741854"/>
            <p:cNvSpPr/>
            <p:nvPr/>
          </p:nvSpPr>
          <p:spPr>
            <a:xfrm>
              <a:off x="0" y="1261141"/>
              <a:ext cx="2704771" cy="1491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</a:tabLst>
              </a:pPr>
              <a:endParaRPr lang="it-IT" sz="1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7" name="officeArt object"/>
          <p:cNvGrpSpPr/>
          <p:nvPr/>
        </p:nvGrpSpPr>
        <p:grpSpPr>
          <a:xfrm>
            <a:off x="7916918" y="4443650"/>
            <a:ext cx="3417572" cy="1739580"/>
            <a:chOff x="-12003" y="-1"/>
            <a:chExt cx="2704290" cy="1376511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947" b="2224"/>
            <a:stretch>
              <a:fillRect/>
            </a:stretch>
          </p:blipFill>
          <p:spPr>
            <a:xfrm>
              <a:off x="-1" y="-1"/>
              <a:ext cx="1308620" cy="1221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Schermata 2017-04-01 alle 1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368" r="5880"/>
            <a:stretch>
              <a:fillRect/>
            </a:stretch>
          </p:blipFill>
          <p:spPr>
            <a:xfrm>
              <a:off x="1358651" y="-1"/>
              <a:ext cx="1333636" cy="1221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1073741850"/>
            <p:cNvSpPr/>
            <p:nvPr/>
          </p:nvSpPr>
          <p:spPr>
            <a:xfrm>
              <a:off x="-12003" y="1221089"/>
              <a:ext cx="2704290" cy="155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</a:tabLst>
              </a:pPr>
              <a:endParaRPr lang="it-IT" sz="1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846555"/>
            <a:ext cx="6428509" cy="421754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GEOMETRIA EPIPOLARE </a:t>
            </a:r>
            <a:r>
              <a:rPr lang="en-US" sz="1600" dirty="0">
                <a:solidFill>
                  <a:schemeClr val="tx2"/>
                </a:solidFill>
              </a:rPr>
              <a:t>(</a:t>
            </a:r>
            <a:r>
              <a:rPr lang="en-US" sz="1400" dirty="0">
                <a:solidFill>
                  <a:schemeClr val="tx2"/>
                </a:solidFill>
              </a:rPr>
              <a:t>o </a:t>
            </a:r>
            <a:r>
              <a:rPr lang="en-US" sz="1400" dirty="0" err="1">
                <a:solidFill>
                  <a:schemeClr val="tx2"/>
                </a:solidFill>
              </a:rPr>
              <a:t>della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visione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stereoscopica</a:t>
            </a:r>
            <a:r>
              <a:rPr lang="en-US" sz="1400" dirty="0">
                <a:solidFill>
                  <a:schemeClr val="tx2"/>
                </a:solidFill>
              </a:rPr>
              <a:t>)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094411" y="1846555"/>
            <a:ext cx="4984672" cy="421754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Project Tango, </a:t>
            </a:r>
            <a:r>
              <a:rPr lang="en-US" sz="2000" dirty="0" err="1">
                <a:solidFill>
                  <a:schemeClr val="tx2"/>
                </a:solidFill>
              </a:rPr>
              <a:t>ARCore</a:t>
            </a:r>
            <a:r>
              <a:rPr lang="en-US" sz="2000" dirty="0">
                <a:solidFill>
                  <a:schemeClr val="tx2"/>
                </a:solidFill>
              </a:rPr>
              <a:t>, …</a:t>
            </a:r>
            <a:endParaRPr lang="it-IT" sz="2000" dirty="0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6"/>
          </p:nvPr>
        </p:nvSpPr>
        <p:spPr>
          <a:xfrm>
            <a:off x="6792088" y="2268309"/>
            <a:ext cx="3195830" cy="24309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Mapping</a:t>
            </a:r>
            <a:r>
              <a:rPr lang="it-IT" dirty="0"/>
              <a:t> ambientale per AR (</a:t>
            </a:r>
            <a:r>
              <a:rPr lang="it-IT" dirty="0" err="1"/>
              <a:t>Augmented</a:t>
            </a:r>
            <a:r>
              <a:rPr lang="it-IT" dirty="0"/>
              <a:t> Reality) o MR (Mixed Reality) o per creare un modello 3D di un interno di casa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>
          <a:xfrm>
            <a:off x="1442838" y="2268309"/>
            <a:ext cx="3208735" cy="8665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cap="none" dirty="0"/>
              <a:t>I rilievi terrestri o aerei a basso costo, ottenuti da un insieme di fotografie, rendono queste tecnologie </a:t>
            </a:r>
            <a:r>
              <a:rPr lang="it-IT" sz="1400" b="1" cap="none" dirty="0"/>
              <a:t>potenzialmente disponibili a tutti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39" y="3230555"/>
            <a:ext cx="4505660" cy="1659548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6631826" y="3231811"/>
            <a:ext cx="3909841" cy="1658292"/>
            <a:chOff x="6216940" y="3230554"/>
            <a:chExt cx="3909841" cy="1658292"/>
          </a:xfrm>
        </p:grpSpPr>
        <p:pic>
          <p:nvPicPr>
            <p:cNvPr id="17" name="Schermata 2017-04-01 alle 1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16940" y="3230555"/>
              <a:ext cx="2080815" cy="1658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Schermata 2017-04-01 alle 15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6735" y="3230554"/>
              <a:ext cx="1790046" cy="1658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CasellaDiTesto 20"/>
          <p:cNvSpPr txBox="1"/>
          <p:nvPr/>
        </p:nvSpPr>
        <p:spPr>
          <a:xfrm>
            <a:off x="3293652" y="5301596"/>
            <a:ext cx="5601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Adeguato per BIM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 è </a:t>
            </a:r>
            <a:r>
              <a:rPr lang="en-US" dirty="0" err="1"/>
              <a:t>sufficientemente</a:t>
            </a:r>
            <a:r>
              <a:rPr lang="en-US" dirty="0"/>
              <a:t> </a:t>
            </a:r>
            <a:r>
              <a:rPr lang="en-US" dirty="0" err="1"/>
              <a:t>accurato</a:t>
            </a:r>
            <a:r>
              <a:rPr lang="en-US" dirty="0"/>
              <a:t> per </a:t>
            </a:r>
            <a:r>
              <a:rPr lang="en-US" dirty="0" err="1"/>
              <a:t>generare</a:t>
            </a:r>
            <a:r>
              <a:rPr lang="en-US" dirty="0"/>
              <a:t> Advanced 3D (</a:t>
            </a:r>
            <a:r>
              <a:rPr lang="en-US" dirty="0" err="1"/>
              <a:t>alcuni</a:t>
            </a:r>
            <a:r>
              <a:rPr lang="en-US" dirty="0"/>
              <a:t> </a:t>
            </a:r>
            <a:r>
              <a:rPr lang="en-US" dirty="0" err="1"/>
              <a:t>centimetri</a:t>
            </a:r>
            <a:r>
              <a:rPr lang="en-US" dirty="0"/>
              <a:t>)</a:t>
            </a:r>
            <a:endParaRPr lang="it-IT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934960" y="186726"/>
            <a:ext cx="9905998" cy="13558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b="1" dirty="0"/>
              <a:t>PRIMO PASSO – AQUISIZIONE DEI DATI</a:t>
            </a:r>
            <a:br>
              <a:rPr lang="it-IT" sz="4400" b="1" dirty="0"/>
            </a:br>
            <a:r>
              <a:rPr lang="it-IT" sz="3100" dirty="0"/>
              <a:t>Il rilievo con gli strumenti a basso costo</a:t>
            </a:r>
            <a:endParaRPr lang="it-IT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5354" y="312303"/>
            <a:ext cx="10170795" cy="9539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ADVANCED 3D – PROCESSO DI MODELLAZIONE</a:t>
            </a:r>
            <a:endParaRPr lang="it-IT" dirty="0"/>
          </a:p>
        </p:txBody>
      </p:sp>
      <p:sp>
        <p:nvSpPr>
          <p:cNvPr id="6" name="Rectangle 32"/>
          <p:cNvSpPr>
            <a:spLocks/>
          </p:cNvSpPr>
          <p:nvPr/>
        </p:nvSpPr>
        <p:spPr bwMode="auto">
          <a:xfrm>
            <a:off x="7628079" y="3771293"/>
            <a:ext cx="3209925" cy="11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it-IT" altLang="it-IT" sz="18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Poligoni 3D: 		</a:t>
            </a:r>
            <a:r>
              <a:rPr lang="it-IT" altLang="it-IT" sz="18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984.073</a:t>
            </a:r>
          </a:p>
          <a:p>
            <a:r>
              <a:rPr lang="it-IT" altLang="it-IT" sz="1800" dirty="0" err="1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Layers</a:t>
            </a:r>
            <a:r>
              <a:rPr lang="it-IT" altLang="it-IT" sz="18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: 			</a:t>
            </a:r>
            <a:r>
              <a:rPr lang="it-IT" altLang="it-IT" sz="18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5660</a:t>
            </a:r>
            <a:endParaRPr lang="it-IT" altLang="it-IT" sz="1800" dirty="0">
              <a:solidFill>
                <a:srgbClr val="424242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  <a:sym typeface="Century Gothic" panose="020B0502020202020204" pitchFamily="34" charset="0"/>
            </a:endParaRPr>
          </a:p>
          <a:p>
            <a:r>
              <a:rPr lang="it-IT" altLang="it-IT" sz="18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Spazio HD: 		</a:t>
            </a:r>
            <a:r>
              <a:rPr lang="it-IT" altLang="it-IT" sz="18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64 MB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7628079" y="1882809"/>
            <a:ext cx="406518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it-IT" altLang="it-IT" sz="20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Scansioni: 		</a:t>
            </a:r>
            <a:r>
              <a:rPr lang="it-IT" altLang="it-IT" sz="20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1123</a:t>
            </a:r>
            <a:br>
              <a:rPr lang="it-IT" altLang="it-IT" sz="20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</a:br>
            <a:r>
              <a:rPr lang="it-IT" altLang="it-IT" sz="20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Punti 3D		</a:t>
            </a:r>
            <a:r>
              <a:rPr lang="it-IT" altLang="it-IT" sz="20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∼ 45.700.000.000</a:t>
            </a:r>
          </a:p>
          <a:p>
            <a:r>
              <a:rPr lang="it-IT" altLang="it-IT" sz="20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Spazio HD:		</a:t>
            </a:r>
            <a:r>
              <a:rPr lang="it-IT" altLang="it-IT" sz="20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360 GB</a:t>
            </a:r>
          </a:p>
          <a:p>
            <a:r>
              <a: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35354" y="1176042"/>
            <a:ext cx="562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chemeClr val="tx2"/>
                </a:solidFill>
              </a:rPr>
              <a:t>CASTELLO ROSSO DI Tripoli - LIBIA</a:t>
            </a:r>
            <a:endParaRPr lang="it-IT" sz="2400" cap="all" dirty="0">
              <a:solidFill>
                <a:schemeClr val="tx2"/>
              </a:solidFill>
            </a:endParaRPr>
          </a:p>
        </p:txBody>
      </p:sp>
      <p:pic>
        <p:nvPicPr>
          <p:cNvPr id="8" name="Picture 55" descr="Immagine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756">
            <a:off x="1143827" y="1637906"/>
            <a:ext cx="6973161" cy="4758231"/>
          </a:xfrm>
          <a:prstGeom prst="rect">
            <a:avLst/>
          </a:prstGeom>
          <a:noFill/>
          <a:ln>
            <a:noFill/>
          </a:ln>
          <a:effectLst>
            <a:outerShdw blurRad="38100" dist="317499" dir="2700000" algn="ctr" rotWithShape="0">
              <a:srgbClr val="808080">
                <a:alpha val="2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3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7573" y="489278"/>
            <a:ext cx="10810332" cy="652442"/>
          </a:xfrm>
        </p:spPr>
        <p:txBody>
          <a:bodyPr>
            <a:noAutofit/>
          </a:bodyPr>
          <a:lstStyle/>
          <a:p>
            <a:r>
              <a:rPr lang="it-IT" b="1" dirty="0"/>
              <a:t>ADVANCED 3D – PROCESSO DI MODELLAZIONE</a:t>
            </a:r>
            <a:endParaRPr lang="it-IT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667465" y="3008920"/>
            <a:ext cx="1485578" cy="929201"/>
            <a:chOff x="90273" y="53268"/>
            <a:chExt cx="1970309" cy="1334349"/>
          </a:xfrm>
        </p:grpSpPr>
        <p:pic>
          <p:nvPicPr>
            <p:cNvPr id="9" name="Picture 5" descr="Schermata 2011-10-27 a 18.21.11-filtere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25" y="53268"/>
              <a:ext cx="1962957" cy="1054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Rectangle 6"/>
            <p:cNvSpPr>
              <a:spLocks/>
            </p:cNvSpPr>
            <p:nvPr/>
          </p:nvSpPr>
          <p:spPr bwMode="auto">
            <a:xfrm>
              <a:off x="90273" y="1122433"/>
              <a:ext cx="1549890" cy="265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pPr algn="r"/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Scansioni: </a:t>
              </a:r>
              <a:r>
                <a:rPr lang="it-IT" alt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1123</a:t>
              </a:r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 </a:t>
              </a: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439236" y="4707028"/>
            <a:ext cx="1864293" cy="1150035"/>
            <a:chOff x="137494" y="110709"/>
            <a:chExt cx="2471743" cy="1654555"/>
          </a:xfrm>
        </p:grpSpPr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02248" y="110709"/>
              <a:ext cx="1739948" cy="1045402"/>
              <a:chOff x="202248" y="110709"/>
              <a:chExt cx="1739948" cy="1045402"/>
            </a:xfrm>
          </p:grpSpPr>
          <p:pic>
            <p:nvPicPr>
              <p:cNvPr id="14" name="Picture 9" descr="Immagine 6-filter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029" y="110709"/>
                <a:ext cx="1640167" cy="1045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0" descr="Immagine 1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871" y="181385"/>
                <a:ext cx="853284" cy="848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ectangle 11"/>
              <p:cNvSpPr>
                <a:spLocks/>
              </p:cNvSpPr>
              <p:nvPr/>
            </p:nvSpPr>
            <p:spPr bwMode="auto">
              <a:xfrm>
                <a:off x="202248" y="583449"/>
                <a:ext cx="885748" cy="275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457200" indent="13716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914400" indent="13716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1371600" indent="13716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1828800" indent="13716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r>
                  <a:rPr lang="it-IT" altLang="it-IT" sz="700" b="1"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  <a:sym typeface="Century Gothic" panose="020B0502020202020204" pitchFamily="34" charset="0"/>
                  </a:rPr>
                  <a:t>X Y Z</a:t>
                </a:r>
              </a:p>
              <a:p>
                <a:r>
                  <a:rPr lang="it-IT" altLang="it-IT" sz="700" b="1"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  <a:sym typeface="Century Gothic" panose="020B0502020202020204" pitchFamily="34" charset="0"/>
                  </a:rPr>
                  <a:t>globale</a:t>
                </a:r>
              </a:p>
            </p:txBody>
          </p:sp>
        </p:grpSp>
        <p:sp>
          <p:nvSpPr>
            <p:cNvPr id="13" name="Rectangle 12"/>
            <p:cNvSpPr>
              <a:spLocks/>
            </p:cNvSpPr>
            <p:nvPr/>
          </p:nvSpPr>
          <p:spPr bwMode="auto">
            <a:xfrm>
              <a:off x="137494" y="1233906"/>
              <a:ext cx="2471743" cy="531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Punti 3D ∼ 45.700.000.000</a:t>
              </a:r>
            </a:p>
            <a:p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Spazio HD: 360 GB</a:t>
              </a: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852465" y="4436580"/>
            <a:ext cx="1463269" cy="1143070"/>
            <a:chOff x="0" y="0"/>
            <a:chExt cx="1940561" cy="1643453"/>
          </a:xfrm>
        </p:grpSpPr>
        <p:pic>
          <p:nvPicPr>
            <p:cNvPr id="18" name="Picture 14" descr="Schermata 2011-10-27 a 18.18.27-filtere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0561" cy="109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15"/>
            <p:cNvSpPr>
              <a:spLocks/>
            </p:cNvSpPr>
            <p:nvPr/>
          </p:nvSpPr>
          <p:spPr bwMode="auto">
            <a:xfrm>
              <a:off x="246906" y="1112445"/>
              <a:ext cx="1383944" cy="53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r>
                <a:rPr 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sym typeface="Century Gothic" panose="020B0502020202020204" pitchFamily="34" charset="0"/>
                </a:rPr>
                <a:t>Poligonali</a:t>
              </a:r>
              <a:r>
                <a:rPr 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sym typeface="Century Gothic" panose="020B0502020202020204" pitchFamily="34" charset="0"/>
                </a:rPr>
                <a:t>: 5</a:t>
              </a:r>
              <a:r>
                <a:rPr lang="it-IT" alt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5</a:t>
              </a:r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 </a:t>
              </a:r>
            </a:p>
            <a:p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Target: </a:t>
              </a:r>
              <a:r>
                <a:rPr lang="it-IT" alt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1252</a:t>
              </a:r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 </a:t>
              </a:r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5332534" y="2886803"/>
            <a:ext cx="2513017" cy="1089759"/>
            <a:chOff x="1486540" y="1735760"/>
            <a:chExt cx="3330667" cy="1567852"/>
          </a:xfrm>
        </p:grpSpPr>
        <p:pic>
          <p:nvPicPr>
            <p:cNvPr id="21" name="Picture 17" descr="Schermata 2011-10-27 a 18.32.33-filter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540" y="1735760"/>
              <a:ext cx="2552700" cy="1224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Rectangle 18"/>
            <p:cNvSpPr>
              <a:spLocks/>
            </p:cNvSpPr>
            <p:nvPr/>
          </p:nvSpPr>
          <p:spPr bwMode="auto">
            <a:xfrm>
              <a:off x="1537328" y="2772248"/>
              <a:ext cx="3279879" cy="531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Segmentazioni Principali: </a:t>
              </a:r>
              <a:r>
                <a:rPr lang="it-IT" alt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1018</a:t>
              </a:r>
            </a:p>
            <a:p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Segmentazioni Secondarie: </a:t>
              </a:r>
              <a:r>
                <a:rPr lang="it-IT" alt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5802</a:t>
              </a:r>
              <a:endPara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7289240" y="4827264"/>
            <a:ext cx="1587339" cy="1106609"/>
            <a:chOff x="9153230" y="3736582"/>
            <a:chExt cx="2104409" cy="1590744"/>
          </a:xfrm>
        </p:grpSpPr>
        <p:sp>
          <p:nvSpPr>
            <p:cNvPr id="24" name="Rectangle 20"/>
            <p:cNvSpPr>
              <a:spLocks/>
            </p:cNvSpPr>
            <p:nvPr/>
          </p:nvSpPr>
          <p:spPr bwMode="auto">
            <a:xfrm>
              <a:off x="9153230" y="5061870"/>
              <a:ext cx="1287856" cy="265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pPr algn="r"/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Stanze: </a:t>
              </a:r>
              <a:r>
                <a:rPr lang="it-IT" alt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1018 </a:t>
              </a:r>
              <a:endPara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endParaRPr>
            </a:p>
          </p:txBody>
        </p:sp>
        <p:pic>
          <p:nvPicPr>
            <p:cNvPr id="25" name="Picture 21" descr="Schermata 2011-10-27 a 18.32.38-filte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3739" y="3736582"/>
              <a:ext cx="1993900" cy="132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8" name="Rectangle 32"/>
          <p:cNvSpPr>
            <a:spLocks/>
          </p:cNvSpPr>
          <p:nvPr/>
        </p:nvSpPr>
        <p:spPr bwMode="auto">
          <a:xfrm>
            <a:off x="8910130" y="3872454"/>
            <a:ext cx="1713987" cy="11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Poligoni 3D: </a:t>
            </a:r>
            <a:r>
              <a:rPr lang="it-IT" altLang="it-IT" sz="12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984.073</a:t>
            </a:r>
          </a:p>
          <a:p>
            <a:r>
              <a:rPr lang="it-IT" altLang="it-IT" sz="1200" dirty="0" err="1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Layer</a:t>
            </a:r>
            <a:r>
              <a: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: </a:t>
            </a:r>
            <a:r>
              <a:rPr lang="it-IT" altLang="it-IT" sz="12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5660</a:t>
            </a:r>
            <a:endParaRPr lang="it-IT" altLang="it-IT" sz="1200" dirty="0">
              <a:solidFill>
                <a:srgbClr val="424242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  <a:sym typeface="Century Gothic" panose="020B0502020202020204" pitchFamily="34" charset="0"/>
            </a:endParaRPr>
          </a:p>
          <a:p>
            <a:r>
              <a: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Spazio HD: </a:t>
            </a:r>
            <a:r>
              <a:rPr lang="it-IT" altLang="it-IT" sz="12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64 MB</a:t>
            </a:r>
          </a:p>
          <a:p>
            <a:r>
              <a:rPr lang="it-IT" altLang="it-IT" sz="12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(5625 volte &lt; a 360 GB)</a:t>
            </a:r>
          </a:p>
        </p:txBody>
      </p:sp>
      <p:pic>
        <p:nvPicPr>
          <p:cNvPr id="39" name="Picture 26" descr="t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32" y="1657519"/>
            <a:ext cx="4591459" cy="24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967573" y="1171463"/>
            <a:ext cx="597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chemeClr val="tx2"/>
                </a:solidFill>
              </a:rPr>
              <a:t>CASTELLO ROSSO DI Tripoli - LIBIA</a:t>
            </a:r>
            <a:endParaRPr lang="it-IT" sz="2400" cap="all" dirty="0">
              <a:solidFill>
                <a:schemeClr val="tx2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53" y="4756153"/>
            <a:ext cx="1369068" cy="1027266"/>
          </a:xfrm>
          <a:prstGeom prst="rect">
            <a:avLst/>
          </a:prstGeom>
        </p:spPr>
      </p:pic>
      <p:sp>
        <p:nvSpPr>
          <p:cNvPr id="26" name="AutoShape 25"/>
          <p:cNvSpPr>
            <a:spLocks/>
          </p:cNvSpPr>
          <p:nvPr/>
        </p:nvSpPr>
        <p:spPr bwMode="auto">
          <a:xfrm>
            <a:off x="852465" y="3797629"/>
            <a:ext cx="8189935" cy="1128460"/>
          </a:xfrm>
          <a:custGeom>
            <a:avLst/>
            <a:gdLst>
              <a:gd name="T0" fmla="*/ 10800 w 21600"/>
              <a:gd name="T1" fmla="+- 0 10037 2342"/>
              <a:gd name="T2" fmla="*/ 10037 h 15390"/>
              <a:gd name="T3" fmla="*/ 10800 w 21600"/>
              <a:gd name="T4" fmla="+- 0 10037 2342"/>
              <a:gd name="T5" fmla="*/ 10037 h 15390"/>
              <a:gd name="T6" fmla="*/ 10800 w 21600"/>
              <a:gd name="T7" fmla="+- 0 10037 2342"/>
              <a:gd name="T8" fmla="*/ 10037 h 15390"/>
              <a:gd name="T9" fmla="*/ 10800 w 21600"/>
              <a:gd name="T10" fmla="+- 0 10037 2342"/>
              <a:gd name="T11" fmla="*/ 10037 h 1539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15390">
                <a:moveTo>
                  <a:pt x="0" y="8813"/>
                </a:moveTo>
                <a:cubicBezTo>
                  <a:pt x="0" y="8813"/>
                  <a:pt x="1555" y="-2342"/>
                  <a:pt x="3936" y="4308"/>
                </a:cubicBezTo>
                <a:cubicBezTo>
                  <a:pt x="5899" y="9792"/>
                  <a:pt x="5783" y="15276"/>
                  <a:pt x="7940" y="12338"/>
                </a:cubicBezTo>
                <a:cubicBezTo>
                  <a:pt x="11250" y="7832"/>
                  <a:pt x="10137" y="8323"/>
                  <a:pt x="12702" y="4113"/>
                </a:cubicBezTo>
                <a:cubicBezTo>
                  <a:pt x="14241" y="1588"/>
                  <a:pt x="14544" y="10022"/>
                  <a:pt x="16959" y="14688"/>
                </a:cubicBezTo>
                <a:cubicBezTo>
                  <a:pt x="19324" y="19258"/>
                  <a:pt x="21600" y="0"/>
                  <a:pt x="21600" y="0"/>
                </a:cubicBez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98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696" y="222020"/>
            <a:ext cx="10515600" cy="1058708"/>
          </a:xfrm>
        </p:spPr>
        <p:txBody>
          <a:bodyPr/>
          <a:lstStyle/>
          <a:p>
            <a:r>
              <a:rPr lang="it-IT" b="1" dirty="0"/>
              <a:t>ADVANCED 3D - CARATTERISTICHE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45733"/>
            <a:ext cx="10789920" cy="1078441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LIM - Lidar Information Model: </a:t>
            </a:r>
            <a:r>
              <a:rPr lang="it-IT" dirty="0"/>
              <a:t>riproduce fedelmente la realtà e permette di implementare le capacità metrologiche (indagini fuori piombo, sporgenze, depressioni, irregolarità delle pareti e del pavimento) e la possibilità di monitorare la geometria nel tempo</a:t>
            </a:r>
            <a:endParaRPr lang="en-US" dirty="0"/>
          </a:p>
          <a:p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93" y="2805870"/>
            <a:ext cx="6291797" cy="3375287"/>
          </a:xfrm>
          <a:prstGeom prst="rect">
            <a:avLst/>
          </a:prstGeom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625443" y="2805870"/>
            <a:ext cx="2971849" cy="3411060"/>
            <a:chOff x="0" y="0"/>
            <a:chExt cx="6350569" cy="7289625"/>
          </a:xfrm>
        </p:grpSpPr>
        <p:pic>
          <p:nvPicPr>
            <p:cNvPr id="11" name="Picture 9" descr="Schermata 2017-05-22 alle 18.35.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3" t="5586" r="3020" b="4636"/>
            <a:stretch>
              <a:fillRect/>
            </a:stretch>
          </p:blipFill>
          <p:spPr bwMode="auto">
            <a:xfrm>
              <a:off x="0" y="0"/>
              <a:ext cx="6160095" cy="299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chermata 2017-05-22 alle 18.37.2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1917"/>
              <a:ext cx="2932771" cy="4137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Schermata 2017-05-23 alle 12.45.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671" y="3460012"/>
              <a:ext cx="3201727" cy="191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4" name="Rectangle 12"/>
            <p:cNvSpPr>
              <a:spLocks/>
            </p:cNvSpPr>
            <p:nvPr/>
          </p:nvSpPr>
          <p:spPr bwMode="auto">
            <a:xfrm>
              <a:off x="2678602" y="5953031"/>
              <a:ext cx="3671967" cy="755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1pPr>
              <a:lvl2pPr marL="37931725" indent="-37474525"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2pPr>
              <a:lvl3pPr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3pPr>
              <a:lvl4pPr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4pPr>
              <a:lvl5pPr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9pPr>
            </a:lstStyle>
            <a:p>
              <a:pPr algn="l" defTabSz="914400" eaLnBrk="1">
                <a:lnSpc>
                  <a:spcPct val="85000"/>
                </a:lnSpc>
              </a:pPr>
              <a:r>
                <a:rPr lang="it-IT" altLang="it-IT" sz="16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www.virtualgeo.eu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10580147" y="2965236"/>
            <a:ext cx="1680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</a:rPr>
              <a:t>Validazione</a:t>
            </a:r>
          </a:p>
          <a:p>
            <a:r>
              <a:rPr lang="it-IT" sz="2000" b="1" dirty="0">
                <a:solidFill>
                  <a:schemeClr val="tx2"/>
                </a:solidFill>
              </a:rPr>
              <a:t>Modello 3D</a:t>
            </a:r>
          </a:p>
        </p:txBody>
      </p:sp>
    </p:spTree>
    <p:extLst>
      <p:ext uri="{BB962C8B-B14F-4D97-AF65-F5344CB8AC3E}">
        <p14:creationId xmlns:p14="http://schemas.microsoft.com/office/powerpoint/2010/main" val="36953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550" y="98425"/>
            <a:ext cx="10515600" cy="1325563"/>
          </a:xfrm>
        </p:spPr>
        <p:txBody>
          <a:bodyPr/>
          <a:lstStyle/>
          <a:p>
            <a:r>
              <a:rPr lang="it-IT" b="1" dirty="0"/>
              <a:t>ADVANCED 3D - CARATTERISTICHE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25941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PDM - Photo 3D Model: </a:t>
            </a:r>
            <a:r>
              <a:rPr lang="it-IT" dirty="0"/>
              <a:t>su manufatti storici e artistici è importante la corretta associazione di proprietà cromatiche e dei materiali sulla rappresentazione tridimensionale, consentendo di effettuare </a:t>
            </a:r>
            <a:r>
              <a:rPr lang="it-IT" b="1" dirty="0"/>
              <a:t>indagini metriche e/o segmentazioni aggiuntive </a:t>
            </a:r>
            <a:r>
              <a:rPr lang="it-IT" dirty="0"/>
              <a:t>per associare informazioni di diversa natura quali: aspetto materico, deterioramento, cedimenti, stratigrafia e dati temporali</a:t>
            </a:r>
            <a:endParaRPr lang="en-US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105150"/>
            <a:ext cx="5724524" cy="3102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15" y="3105150"/>
            <a:ext cx="1929251" cy="31339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67" y="3105151"/>
            <a:ext cx="2209272" cy="98712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51966" y="4350058"/>
            <a:ext cx="22386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</a:rPr>
              <a:t>8  migliori edifici storici, come modelli 3D, selezionati da </a:t>
            </a:r>
            <a:r>
              <a:rPr lang="it-IT" sz="2000" b="1" dirty="0" err="1">
                <a:solidFill>
                  <a:schemeClr val="tx2"/>
                </a:solidFill>
              </a:rPr>
              <a:t>Sketchfab</a:t>
            </a:r>
            <a:endParaRPr lang="it-IT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5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5428</TotalTime>
  <Words>990</Words>
  <Application>Microsoft Office PowerPoint</Application>
  <PresentationFormat>Widescreen</PresentationFormat>
  <Paragraphs>108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Arial Unicode MS</vt:lpstr>
      <vt:lpstr>Arial</vt:lpstr>
      <vt:lpstr>Calibri</vt:lpstr>
      <vt:lpstr>Calibri Light</vt:lpstr>
      <vt:lpstr>Century Gothic</vt:lpstr>
      <vt:lpstr>Gill Sans</vt:lpstr>
      <vt:lpstr>Helvetica Light</vt:lpstr>
      <vt:lpstr>Times New Roman</vt:lpstr>
      <vt:lpstr>Tema di Office</vt:lpstr>
      <vt:lpstr>OLTRE LE NUVOLE DI PUNTI E LA REALTA’ VIRTUALE</vt:lpstr>
      <vt:lpstr>L’AZIENDA - VIRTUALGEO SRL</vt:lpstr>
      <vt:lpstr>IL CONCETTO DI ADVANCED 3D Il BIM  del patrimonio storico, archeologico e architettonico</vt:lpstr>
      <vt:lpstr>PRIMO PASSO – AQUISIZIONE DEI DATI Il rilievo con gli strumenti laser scanner</vt:lpstr>
      <vt:lpstr>Presentazione standard di PowerPoint</vt:lpstr>
      <vt:lpstr>ADVANCED 3D – PROCESSO DI MODELLAZIONE</vt:lpstr>
      <vt:lpstr>ADVANCED 3D – PROCESSO DI MODELLAZIONE</vt:lpstr>
      <vt:lpstr>ADVANCED 3D - CARATTERISTICHE</vt:lpstr>
      <vt:lpstr>ADVANCED 3D - CARATTERISTICHE</vt:lpstr>
      <vt:lpstr>ADVANCED 3D – SCENARI D’IMPIEGO</vt:lpstr>
      <vt:lpstr>ADVANCED 3D – FRUIZIONE DEI MODELLI</vt:lpstr>
      <vt:lpstr>3D PER I BENI CULTURALI – GLI APPROCCI Come approcciare la modellazione e la gestione dei beni culturali? </vt:lpstr>
      <vt:lpstr>IL CORSO – EASYCUBE PRO</vt:lpstr>
      <vt:lpstr>CORSO – PORTO FLUVIALE DI AQUILEIA</vt:lpstr>
      <vt:lpstr>CORSO – PORTO FLUVIALE DI AQUILEIA</vt:lpstr>
      <vt:lpstr>CORSO – ESEMPIO DI SEGMENTAZIONE 1</vt:lpstr>
      <vt:lpstr>CORSO – ESEMPIO DI SEGMENTAZIONE 2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De Gottardo</dc:creator>
  <cp:lastModifiedBy>Laura Pizzol</cp:lastModifiedBy>
  <cp:revision>149</cp:revision>
  <dcterms:created xsi:type="dcterms:W3CDTF">2017-05-22T06:28:58Z</dcterms:created>
  <dcterms:modified xsi:type="dcterms:W3CDTF">2018-10-12T09:15:40Z</dcterms:modified>
</cp:coreProperties>
</file>