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86" r:id="rId11"/>
    <p:sldId id="287"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8" r:id="rId33"/>
    <p:sldId id="291" r:id="rId34"/>
    <p:sldId id="292" r:id="rId35"/>
    <p:sldId id="295" r:id="rId36"/>
    <p:sldId id="290" r:id="rId37"/>
    <p:sldId id="294" r:id="rId38"/>
    <p:sldId id="293"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3B4D8A-8841-864D-9E38-AD3C53A09D3D}" type="datetimeFigureOut">
              <a:rPr lang="it-IT" smtClean="0"/>
              <a:pPr/>
              <a:t>12/10/2018</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A4A9F8-6A1C-7048-8C3D-2E1174DE06D2}" type="slidenum">
              <a:rPr lang="it-IT" smtClean="0"/>
              <a:pPr/>
              <a:t>‹N›</a:t>
            </a:fld>
            <a:endParaRPr lang="it-IT"/>
          </a:p>
        </p:txBody>
      </p:sp>
    </p:spTree>
    <p:extLst>
      <p:ext uri="{BB962C8B-B14F-4D97-AF65-F5344CB8AC3E}">
        <p14:creationId xmlns="" xmlns:p14="http://schemas.microsoft.com/office/powerpoint/2010/main" val="37001353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egnaposto immagine diapositiva 1"/>
          <p:cNvSpPr>
            <a:spLocks noGrp="1" noRot="1" noChangeAspect="1" noTextEdit="1"/>
          </p:cNvSpPr>
          <p:nvPr>
            <p:ph type="sldImg"/>
          </p:nvPr>
        </p:nvSpPr>
        <p:spPr>
          <a:ln/>
        </p:spPr>
      </p:sp>
      <p:sp>
        <p:nvSpPr>
          <p:cNvPr id="25603" name="Segnaposto note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en-US">
              <a:ea typeface="MS PGothic" charset="0"/>
            </a:endParaRPr>
          </a:p>
        </p:txBody>
      </p:sp>
      <p:sp>
        <p:nvSpPr>
          <p:cNvPr id="25604" name="Segnaposto numero diapositiva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fld id="{5F618F37-9439-5B41-8DF4-D5722147F6B6}" type="slidenum">
              <a:rPr lang="it-IT"/>
              <a:pPr eaLnBrk="1" hangingPunct="1"/>
              <a:t>2</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3792596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4224629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4053543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3750726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1239981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188011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19868900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492422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324023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141420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554C584-9AFB-814D-A2B5-4027EEA06031}" type="datetimeFigureOut">
              <a:rPr lang="it-IT" smtClean="0"/>
              <a:pPr/>
              <a:t>12/10/2018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94658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54C584-9AFB-814D-A2B5-4027EEA06031}" type="datetimeFigureOut">
              <a:rPr lang="it-IT" smtClean="0"/>
              <a:pPr/>
              <a:t>12/10/2018</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549CD-D78A-064E-A3E0-66EFF9D95565}" type="slidenum">
              <a:rPr lang="it-IT" smtClean="0"/>
              <a:pPr/>
              <a:t>‹N›</a:t>
            </a:fld>
            <a:endParaRPr lang="it-IT"/>
          </a:p>
        </p:txBody>
      </p:sp>
    </p:spTree>
    <p:extLst>
      <p:ext uri="{BB962C8B-B14F-4D97-AF65-F5344CB8AC3E}">
        <p14:creationId xmlns="" xmlns:p14="http://schemas.microsoft.com/office/powerpoint/2010/main" val="3825637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395412"/>
            <a:ext cx="7772400" cy="1470025"/>
          </a:xfrm>
        </p:spPr>
        <p:txBody>
          <a:bodyPr>
            <a:normAutofit fontScale="90000"/>
          </a:bodyPr>
          <a:lstStyle/>
          <a:p>
            <a:r>
              <a:rPr lang="it-IT" dirty="0"/>
              <a:t/>
            </a:r>
            <a:br>
              <a:rPr lang="it-IT" dirty="0"/>
            </a:br>
            <a:r>
              <a:rPr lang="it-IT" dirty="0"/>
              <a:t> </a:t>
            </a:r>
            <a:r>
              <a:rPr lang="it-IT" dirty="0" smtClean="0"/>
              <a:t>i prospetti del bilancio civilistico</a:t>
            </a:r>
            <a:br>
              <a:rPr lang="it-IT" dirty="0" smtClean="0"/>
            </a:br>
            <a:r>
              <a:rPr lang="it-IT" dirty="0" smtClean="0"/>
              <a:t>redatto in “forma ordinaria” </a:t>
            </a:r>
            <a:br>
              <a:rPr lang="it-IT" dirty="0" smtClean="0"/>
            </a:br>
            <a:r>
              <a:rPr lang="it-IT" dirty="0" smtClean="0"/>
              <a:t>ex artt. 2424 e 2425 c.c. </a:t>
            </a:r>
            <a:br>
              <a:rPr lang="it-IT" dirty="0" smtClean="0"/>
            </a:br>
            <a:r>
              <a:rPr lang="it-IT" dirty="0" smtClean="0"/>
              <a:t>- lo stato patrimoniale -</a:t>
            </a:r>
            <a:endParaRPr lang="it-IT" dirty="0"/>
          </a:p>
        </p:txBody>
      </p:sp>
    </p:spTree>
    <p:extLst>
      <p:ext uri="{BB962C8B-B14F-4D97-AF65-F5344CB8AC3E}">
        <p14:creationId xmlns="" xmlns:p14="http://schemas.microsoft.com/office/powerpoint/2010/main" val="36674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IASB</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L'</a:t>
            </a:r>
            <a:r>
              <a:rPr lang="it-IT" b="1" dirty="0" smtClean="0"/>
              <a:t>International Accounting </a:t>
            </a:r>
            <a:r>
              <a:rPr lang="it-IT" b="1" dirty="0" err="1" smtClean="0"/>
              <a:t>Standards</a:t>
            </a:r>
            <a:r>
              <a:rPr lang="it-IT" b="1" dirty="0" smtClean="0"/>
              <a:t> </a:t>
            </a:r>
            <a:r>
              <a:rPr lang="it-IT" b="1" dirty="0" err="1" smtClean="0"/>
              <a:t>Committee</a:t>
            </a:r>
            <a:r>
              <a:rPr lang="it-IT" dirty="0" smtClean="0"/>
              <a:t> (</a:t>
            </a:r>
            <a:r>
              <a:rPr lang="it-IT" i="1" dirty="0" smtClean="0"/>
              <a:t>IASC</a:t>
            </a:r>
            <a:r>
              <a:rPr lang="it-IT" dirty="0" smtClean="0"/>
              <a:t>), ora denominato </a:t>
            </a:r>
            <a:r>
              <a:rPr lang="it-IT" b="1" dirty="0" smtClean="0"/>
              <a:t>International Accounting </a:t>
            </a:r>
            <a:r>
              <a:rPr lang="it-IT" b="1" dirty="0" err="1" smtClean="0"/>
              <a:t>Standards</a:t>
            </a:r>
            <a:r>
              <a:rPr lang="it-IT" b="1" dirty="0" smtClean="0"/>
              <a:t> </a:t>
            </a:r>
            <a:r>
              <a:rPr lang="it-IT" b="1" dirty="0" err="1" smtClean="0"/>
              <a:t>Board</a:t>
            </a:r>
            <a:r>
              <a:rPr lang="it-IT" b="1" dirty="0" smtClean="0"/>
              <a:t> </a:t>
            </a:r>
            <a:r>
              <a:rPr lang="it-IT" dirty="0" smtClean="0"/>
              <a:t>(</a:t>
            </a:r>
            <a:r>
              <a:rPr lang="it-IT" b="1" dirty="0" smtClean="0"/>
              <a:t>IASB</a:t>
            </a:r>
            <a:r>
              <a:rPr lang="it-IT" dirty="0" smtClean="0"/>
              <a:t>), è l'organismo responsabile dell'emanazione dei principi contabili internazionali.</a:t>
            </a:r>
          </a:p>
          <a:p>
            <a:r>
              <a:rPr lang="it-IT" dirty="0" smtClean="0"/>
              <a:t>Fondato a Londra nel 1973 quale ente di natura privata, è frutto di un accordo fra le maggiori associazioni professionali operanti in Australia, Stati Uniti, Canada, Messico, Giappone, Francia, Germania e Regno Unito.</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dirty="0" smtClean="0"/>
              <a:t>FASB (</a:t>
            </a:r>
            <a:r>
              <a:rPr lang="it-IT" sz="3200" i="1" dirty="0" smtClean="0"/>
              <a:t>Financial Accounting </a:t>
            </a:r>
            <a:r>
              <a:rPr lang="it-IT" sz="3200" i="1" dirty="0" err="1" smtClean="0"/>
              <a:t>Standards</a:t>
            </a:r>
            <a:r>
              <a:rPr lang="it-IT" sz="3200" i="1" dirty="0" smtClean="0"/>
              <a:t> </a:t>
            </a:r>
            <a:r>
              <a:rPr lang="it-IT" sz="3200" i="1" dirty="0" err="1" smtClean="0"/>
              <a:t>Board</a:t>
            </a:r>
            <a:r>
              <a:rPr lang="it-IT" sz="3200" dirty="0" smtClean="0"/>
              <a:t>) </a:t>
            </a:r>
            <a:endParaRPr lang="it-IT" sz="3200" dirty="0"/>
          </a:p>
        </p:txBody>
      </p:sp>
      <p:sp>
        <p:nvSpPr>
          <p:cNvPr id="3" name="Segnaposto contenuto 2"/>
          <p:cNvSpPr>
            <a:spLocks noGrp="1"/>
          </p:cNvSpPr>
          <p:nvPr>
            <p:ph idx="1"/>
          </p:nvPr>
        </p:nvSpPr>
        <p:spPr/>
        <p:txBody>
          <a:bodyPr>
            <a:normAutofit fontScale="62500" lnSpcReduction="20000"/>
          </a:bodyPr>
          <a:lstStyle/>
          <a:p>
            <a:r>
              <a:rPr lang="it-IT" dirty="0" smtClean="0"/>
              <a:t>Organismo non governativo statunitense istituito nel 1973 in sostituzione dell’American </a:t>
            </a:r>
            <a:r>
              <a:rPr lang="it-IT" dirty="0" err="1" smtClean="0"/>
              <a:t>Institute</a:t>
            </a:r>
            <a:r>
              <a:rPr lang="it-IT" dirty="0" smtClean="0"/>
              <a:t> </a:t>
            </a:r>
            <a:r>
              <a:rPr lang="it-IT" dirty="0" err="1" smtClean="0"/>
              <a:t>of</a:t>
            </a:r>
            <a:r>
              <a:rPr lang="it-IT" dirty="0" smtClean="0"/>
              <a:t> </a:t>
            </a:r>
            <a:r>
              <a:rPr lang="it-IT" dirty="0" err="1" smtClean="0"/>
              <a:t>Certified</a:t>
            </a:r>
            <a:r>
              <a:rPr lang="it-IT" dirty="0" smtClean="0"/>
              <a:t> Public </a:t>
            </a:r>
            <a:r>
              <a:rPr lang="it-IT" dirty="0" err="1" smtClean="0"/>
              <a:t>Accountants</a:t>
            </a:r>
            <a:r>
              <a:rPr lang="it-IT" dirty="0" smtClean="0"/>
              <a:t> (AICPA).</a:t>
            </a:r>
          </a:p>
          <a:p>
            <a:r>
              <a:rPr lang="it-IT" dirty="0" smtClean="0"/>
              <a:t>Il comitato è presieduto da 7 membri a tempo pieno (selezionati dal FAF, Financial Accounting </a:t>
            </a:r>
            <a:r>
              <a:rPr lang="it-IT" dirty="0" err="1" smtClean="0"/>
              <a:t>Foundation</a:t>
            </a:r>
            <a:r>
              <a:rPr lang="it-IT" dirty="0" smtClean="0"/>
              <a:t>), che restano in carica 5 anni e possono essere rieletti una sola volta, e da 68 membri di riconosciuta competenza, che completano lo staff. Una volta eletti, essi sono obbligati a chiudere le proprie posizioni professionali presso altre imprese o istituzioni, allo scopo di perseguire l’imparzialità totale dell’ente.</a:t>
            </a:r>
          </a:p>
          <a:p>
            <a:r>
              <a:rPr lang="it-IT" dirty="0" smtClean="0"/>
              <a:t>Il FASB ha, principalmente, poteri regolamentari in ambito contabile, poiché emana con regolarità i principi che le imprese statunitensi sono tenute a osservare nel redigere il bilancio di esercizio </a:t>
            </a:r>
          </a:p>
          <a:p>
            <a:r>
              <a:rPr lang="it-IT" dirty="0" smtClean="0"/>
              <a:t>La raccolta organica dei principi emanati dal FASB, chiamata US GAAP (</a:t>
            </a:r>
            <a:r>
              <a:rPr lang="it-IT" dirty="0" err="1" smtClean="0"/>
              <a:t>United</a:t>
            </a:r>
            <a:r>
              <a:rPr lang="it-IT" dirty="0" smtClean="0"/>
              <a:t> </a:t>
            </a:r>
            <a:r>
              <a:rPr lang="it-IT" dirty="0" err="1" smtClean="0"/>
              <a:t>States</a:t>
            </a:r>
            <a:r>
              <a:rPr lang="it-IT" dirty="0" smtClean="0"/>
              <a:t> </a:t>
            </a:r>
            <a:r>
              <a:rPr lang="it-IT" dirty="0" err="1" smtClean="0"/>
              <a:t>General</a:t>
            </a:r>
            <a:r>
              <a:rPr lang="it-IT" dirty="0" smtClean="0"/>
              <a:t> </a:t>
            </a:r>
            <a:r>
              <a:rPr lang="it-IT" dirty="0" err="1" smtClean="0"/>
              <a:t>Accepted</a:t>
            </a:r>
            <a:r>
              <a:rPr lang="it-IT" dirty="0" smtClean="0"/>
              <a:t> Accounting </a:t>
            </a:r>
            <a:r>
              <a:rPr lang="it-IT" dirty="0" err="1" smtClean="0"/>
              <a:t>Principles</a:t>
            </a:r>
            <a:r>
              <a:rPr lang="it-IT" dirty="0" smtClean="0"/>
              <a:t>), rappresenta solamente le linee guida generali, la cui applicazione può avvenire in maniera differente. Gli US GAAP però sono obbligatori per tutte le società che hanno l’intenzione di quotarsi sul mercato finanziario statunitense. </a:t>
            </a: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06462"/>
          </a:xfrm>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384300"/>
            <a:ext cx="8229600" cy="4741863"/>
          </a:xfrm>
        </p:spPr>
        <p:txBody>
          <a:bodyPr>
            <a:normAutofit fontScale="92500" lnSpcReduction="20000"/>
          </a:bodyPr>
          <a:lstStyle/>
          <a:p>
            <a:pPr lvl="0" algn="just">
              <a:spcBef>
                <a:spcPts val="1320"/>
              </a:spcBef>
            </a:pPr>
            <a:r>
              <a:rPr lang="it-IT" dirty="0" smtClean="0"/>
              <a:t>I valori dell'attivo vengono raggruppati secondo il grado di liquidità (attitudine a trasformarsi in cassa nel breve periodo, convenzionalmente stabilito in 12 mesi dalla data di riferimento del bilancio), in attività fisse (attivo fisso e cioè immobilizzato) e in attività correnti</a:t>
            </a:r>
          </a:p>
          <a:p>
            <a:pPr lvl="0" algn="just">
              <a:spcBef>
                <a:spcPts val="1320"/>
              </a:spcBef>
            </a:pPr>
            <a:r>
              <a:rPr lang="it-IT" dirty="0" smtClean="0"/>
              <a:t>I valori del passivo sono aggregati, in relazione al loro grado di esigibilità (in funzione del tempo entro il quale si prevede di sostenere l’esborso monetario), in passività consolidate ed in passività correnti (convenzionalmente entro 12 mesi dalla data di riferimento del bilancio)</a:t>
            </a:r>
          </a:p>
        </p:txBody>
      </p:sp>
    </p:spTree>
    <p:extLst>
      <p:ext uri="{BB962C8B-B14F-4D97-AF65-F5344CB8AC3E}">
        <p14:creationId xmlns="" xmlns:p14="http://schemas.microsoft.com/office/powerpoint/2010/main" val="2617508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455738"/>
            <a:ext cx="8229600" cy="4525963"/>
          </a:xfrm>
        </p:spPr>
        <p:txBody>
          <a:bodyPr>
            <a:normAutofit fontScale="92500"/>
          </a:bodyPr>
          <a:lstStyle/>
          <a:p>
            <a:pPr algn="just">
              <a:spcBef>
                <a:spcPts val="1920"/>
              </a:spcBef>
            </a:pPr>
            <a:r>
              <a:rPr lang="it-IT" dirty="0" smtClean="0"/>
              <a:t>Gli </a:t>
            </a:r>
            <a:r>
              <a:rPr lang="it-IT" b="1" dirty="0" smtClean="0"/>
              <a:t>IMPIEGHI</a:t>
            </a:r>
            <a:r>
              <a:rPr lang="it-IT" dirty="0" smtClean="0"/>
              <a:t> sono disposti secondo un criterio di </a:t>
            </a:r>
            <a:r>
              <a:rPr lang="it-IT" b="1" dirty="0" smtClean="0"/>
              <a:t>liquidità decrescente </a:t>
            </a:r>
            <a:r>
              <a:rPr lang="it-IT" dirty="0" smtClean="0"/>
              <a:t>(forma di riclassificazione chiamata finanziaria o anglosassone, che evidenzia per </a:t>
            </a:r>
            <a:r>
              <a:rPr lang="it-IT" dirty="0"/>
              <a:t>prime le attività già liquide per arrivare agli impieghi </a:t>
            </a:r>
            <a:r>
              <a:rPr lang="it-IT" dirty="0" smtClean="0"/>
              <a:t>fissi), ovvero </a:t>
            </a:r>
            <a:r>
              <a:rPr lang="it-IT" b="1" dirty="0" smtClean="0"/>
              <a:t>crescente</a:t>
            </a:r>
            <a:r>
              <a:rPr lang="it-IT" dirty="0" smtClean="0"/>
              <a:t> </a:t>
            </a:r>
          </a:p>
          <a:p>
            <a:pPr algn="just">
              <a:spcBef>
                <a:spcPts val="1920"/>
              </a:spcBef>
            </a:pPr>
            <a:r>
              <a:rPr lang="it-IT" dirty="0" smtClean="0"/>
              <a:t>le </a:t>
            </a:r>
            <a:r>
              <a:rPr lang="it-IT" b="1" dirty="0" smtClean="0"/>
              <a:t>FONTI</a:t>
            </a:r>
            <a:r>
              <a:rPr lang="it-IT" dirty="0" smtClean="0"/>
              <a:t> sono disposte in ordine di </a:t>
            </a:r>
            <a:r>
              <a:rPr lang="it-IT" b="1" dirty="0" smtClean="0"/>
              <a:t>esigibilità crescente </a:t>
            </a:r>
            <a:r>
              <a:rPr lang="it-IT" dirty="0" smtClean="0"/>
              <a:t>evidenziando per prime le passività a breve per scendere alle fonti con scadenza </a:t>
            </a:r>
            <a:r>
              <a:rPr lang="it-IT" dirty="0"/>
              <a:t>indeterminata, </a:t>
            </a:r>
            <a:r>
              <a:rPr lang="it-IT" dirty="0" smtClean="0"/>
              <a:t>ovvero </a:t>
            </a:r>
            <a:r>
              <a:rPr lang="it-IT" b="1" dirty="0" smtClean="0"/>
              <a:t>decrescente</a:t>
            </a:r>
          </a:p>
        </p:txBody>
      </p:sp>
    </p:spTree>
    <p:extLst>
      <p:ext uri="{BB962C8B-B14F-4D97-AF65-F5344CB8AC3E}">
        <p14:creationId xmlns="" xmlns:p14="http://schemas.microsoft.com/office/powerpoint/2010/main" val="182517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85999"/>
          </a:xfrm>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160637"/>
            <a:ext cx="8528056" cy="5216039"/>
          </a:xfrm>
        </p:spPr>
        <p:txBody>
          <a:bodyPr>
            <a:normAutofit fontScale="85000" lnSpcReduction="20000"/>
          </a:bodyPr>
          <a:lstStyle/>
          <a:p>
            <a:pPr lvl="0" algn="just">
              <a:spcBef>
                <a:spcPts val="1848"/>
              </a:spcBef>
            </a:pPr>
            <a:r>
              <a:rPr lang="it-IT" dirty="0" smtClean="0"/>
              <a:t>Nei paesi latini la contabilità risente tuttora della logica patrimoniale: l'impresa è costituita per accrescere nel tempo il valore del patrimonio dell’imprenditore, titolare del capitale</a:t>
            </a:r>
          </a:p>
          <a:p>
            <a:pPr lvl="0" algn="just">
              <a:spcBef>
                <a:spcPts val="1848"/>
              </a:spcBef>
            </a:pPr>
            <a:r>
              <a:rPr lang="it-IT" dirty="0"/>
              <a:t>i</a:t>
            </a:r>
            <a:r>
              <a:rPr lang="it-IT" dirty="0" smtClean="0"/>
              <a:t>l patrimonio però è anche garanzia per i debiti che l'impresa assume nei confronti dei finanziatori e dei fornitori</a:t>
            </a:r>
            <a:r>
              <a:rPr lang="it-IT" dirty="0"/>
              <a:t>: appare così naturale </a:t>
            </a:r>
            <a:r>
              <a:rPr lang="it-IT" dirty="0" smtClean="0"/>
              <a:t>presentare uno </a:t>
            </a:r>
            <a:r>
              <a:rPr lang="it-IT" b="1" dirty="0" smtClean="0"/>
              <a:t>S/P riclassificato secondo un grado crescente di liquidità</a:t>
            </a:r>
            <a:r>
              <a:rPr lang="it-IT" dirty="0" smtClean="0"/>
              <a:t>, mostrando per prime le attività immobilizzate (la base più solida di garanzia) e successivamente quelle più liquide (che, in caso di difficoltà economico-finanziaria, sarebbero le prime a vanificarsi)</a:t>
            </a:r>
          </a:p>
          <a:p>
            <a:pPr lvl="0" algn="just">
              <a:spcBef>
                <a:spcPts val="1848"/>
              </a:spcBef>
            </a:pPr>
            <a:r>
              <a:rPr lang="it-IT" dirty="0" smtClean="0"/>
              <a:t>questa forma di riclassificazione è spesso utilizzata dalle banche nelle richieste di informazioni per l’affidamento</a:t>
            </a:r>
          </a:p>
        </p:txBody>
      </p:sp>
    </p:spTree>
    <p:extLst>
      <p:ext uri="{BB962C8B-B14F-4D97-AF65-F5344CB8AC3E}">
        <p14:creationId xmlns="" xmlns:p14="http://schemas.microsoft.com/office/powerpoint/2010/main" val="1181185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69962"/>
          </a:xfrm>
        </p:spPr>
        <p:txBody>
          <a:bodyPr/>
          <a:lstStyle/>
          <a:p>
            <a:r>
              <a:rPr lang="it-IT" dirty="0" smtClean="0"/>
              <a:t>Pertinenza gestionale</a:t>
            </a:r>
            <a:endParaRPr lang="it-IT" dirty="0"/>
          </a:p>
        </p:txBody>
      </p:sp>
      <p:sp>
        <p:nvSpPr>
          <p:cNvPr id="3" name="Segnaposto contenuto 2"/>
          <p:cNvSpPr>
            <a:spLocks noGrp="1"/>
          </p:cNvSpPr>
          <p:nvPr>
            <p:ph idx="1"/>
          </p:nvPr>
        </p:nvSpPr>
        <p:spPr>
          <a:xfrm>
            <a:off x="457200" y="1417638"/>
            <a:ext cx="8229600" cy="4525963"/>
          </a:xfrm>
        </p:spPr>
        <p:txBody>
          <a:bodyPr>
            <a:normAutofit/>
          </a:bodyPr>
          <a:lstStyle/>
          <a:p>
            <a:pPr lvl="1"/>
            <a:r>
              <a:rPr lang="it-IT" dirty="0" smtClean="0"/>
              <a:t>Criterio che separa le </a:t>
            </a:r>
            <a:r>
              <a:rPr lang="it-IT" dirty="0"/>
              <a:t>voci di pertinenza della </a:t>
            </a:r>
            <a:r>
              <a:rPr lang="it-IT" b="1" dirty="0"/>
              <a:t>gestione</a:t>
            </a:r>
            <a:r>
              <a:rPr lang="it-IT" dirty="0"/>
              <a:t> </a:t>
            </a:r>
            <a:r>
              <a:rPr lang="it-IT" b="1" dirty="0"/>
              <a:t>corrente</a:t>
            </a:r>
            <a:r>
              <a:rPr lang="it-IT" dirty="0"/>
              <a:t> </a:t>
            </a:r>
            <a:r>
              <a:rPr lang="it-IT" dirty="0" smtClean="0"/>
              <a:t>da quelle </a:t>
            </a:r>
            <a:r>
              <a:rPr lang="it-IT" b="1" dirty="0"/>
              <a:t>rimanenti</a:t>
            </a:r>
            <a:r>
              <a:rPr lang="it-IT" dirty="0"/>
              <a:t> </a:t>
            </a:r>
            <a:r>
              <a:rPr lang="it-IT" dirty="0" smtClean="0"/>
              <a:t>(che sarebbero invece investimenti/disinvestimenti</a:t>
            </a:r>
            <a:r>
              <a:rPr lang="it-IT" dirty="0"/>
              <a:t>; </a:t>
            </a:r>
            <a:r>
              <a:rPr lang="it-IT" dirty="0" smtClean="0"/>
              <a:t>finanziamenti/rimborsi</a:t>
            </a:r>
            <a:r>
              <a:rPr lang="it-IT" dirty="0"/>
              <a:t>; remunerazioni finanziarie</a:t>
            </a:r>
            <a:r>
              <a:rPr lang="it-IT" dirty="0" smtClean="0"/>
              <a:t>)</a:t>
            </a:r>
            <a:endParaRPr lang="it-IT" dirty="0"/>
          </a:p>
          <a:p>
            <a:pPr lvl="1"/>
            <a:r>
              <a:rPr lang="it-IT" dirty="0" smtClean="0"/>
              <a:t>il criterio è di attribuire le distinte voci </a:t>
            </a:r>
            <a:r>
              <a:rPr lang="it-IT" dirty="0"/>
              <a:t>di Stato </a:t>
            </a:r>
            <a:r>
              <a:rPr lang="it-IT" dirty="0" smtClean="0"/>
              <a:t>Patrimoniale </a:t>
            </a:r>
            <a:r>
              <a:rPr lang="it-IT" dirty="0"/>
              <a:t>alle aree da cui </a:t>
            </a:r>
            <a:r>
              <a:rPr lang="it-IT" dirty="0" smtClean="0"/>
              <a:t>originano</a:t>
            </a:r>
          </a:p>
          <a:p>
            <a:pPr lvl="1"/>
            <a:r>
              <a:rPr lang="it-IT" dirty="0" smtClean="0"/>
              <a:t>l’aggettivo </a:t>
            </a:r>
            <a:r>
              <a:rPr lang="it-IT" dirty="0"/>
              <a:t>CORRENTE esprime il collegamento con </a:t>
            </a:r>
            <a:r>
              <a:rPr lang="it-IT" dirty="0" smtClean="0"/>
              <a:t>la gestione </a:t>
            </a:r>
            <a:r>
              <a:rPr lang="it-IT" dirty="0"/>
              <a:t>caratteristica, e non ha quindi valore temporale</a:t>
            </a:r>
          </a:p>
        </p:txBody>
      </p:sp>
    </p:spTree>
    <p:extLst>
      <p:ext uri="{BB962C8B-B14F-4D97-AF65-F5344CB8AC3E}">
        <p14:creationId xmlns="" xmlns:p14="http://schemas.microsoft.com/office/powerpoint/2010/main" val="9629452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37271"/>
          </a:xfrm>
        </p:spPr>
        <p:txBody>
          <a:bodyPr/>
          <a:lstStyle/>
          <a:p>
            <a:r>
              <a:rPr lang="it-IT" dirty="0" smtClean="0"/>
              <a:t>Pertinenza gestionale</a:t>
            </a:r>
            <a:endParaRPr lang="it-IT" dirty="0"/>
          </a:p>
        </p:txBody>
      </p:sp>
      <p:sp>
        <p:nvSpPr>
          <p:cNvPr id="4" name="Rectangle 1027"/>
          <p:cNvSpPr txBox="1">
            <a:spLocks noChangeArrowheads="1"/>
          </p:cNvSpPr>
          <p:nvPr/>
        </p:nvSpPr>
        <p:spPr>
          <a:xfrm>
            <a:off x="457200" y="1211909"/>
            <a:ext cx="8305800" cy="4267200"/>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it-IT" sz="2800" dirty="0" smtClean="0"/>
              <a:t>Le poste CORRENTI sono quelle che riguardano il CICLO di  ACQUISTO, TRASFORMAZIONE  E  VENDITA</a:t>
            </a:r>
          </a:p>
          <a:p>
            <a:endParaRPr lang="it-IT" sz="2200" dirty="0" smtClean="0"/>
          </a:p>
          <a:p>
            <a:pPr marL="457200" lvl="1" indent="0">
              <a:lnSpc>
                <a:spcPct val="50000"/>
              </a:lnSpc>
              <a:buNone/>
            </a:pPr>
            <a:r>
              <a:rPr lang="it-IT" sz="2200" b="1" dirty="0" smtClean="0">
                <a:solidFill>
                  <a:srgbClr val="000000"/>
                </a:solidFill>
              </a:rPr>
              <a:t>ACQUISTO </a:t>
            </a:r>
            <a:r>
              <a:rPr lang="it-IT" sz="2200" dirty="0" smtClean="0"/>
              <a:t>di materie prime :</a:t>
            </a:r>
          </a:p>
          <a:p>
            <a:pPr lvl="1">
              <a:lnSpc>
                <a:spcPct val="70000"/>
              </a:lnSpc>
              <a:buFont typeface="Lucida Grande"/>
              <a:buChar char="-"/>
            </a:pPr>
            <a:r>
              <a:rPr lang="it-IT" sz="2200" dirty="0"/>
              <a:t>	</a:t>
            </a:r>
            <a:r>
              <a:rPr lang="it-IT" sz="2200" dirty="0" smtClean="0"/>
              <a:t>merce </a:t>
            </a:r>
            <a:r>
              <a:rPr lang="it-IT" sz="2200" dirty="0"/>
              <a:t>in magazzino (materie prime)</a:t>
            </a:r>
          </a:p>
          <a:p>
            <a:pPr lvl="1">
              <a:lnSpc>
                <a:spcPct val="70000"/>
              </a:lnSpc>
              <a:buFont typeface="Lucida Grande"/>
              <a:buChar char="-"/>
            </a:pPr>
            <a:r>
              <a:rPr lang="it-IT" sz="2200" dirty="0" smtClean="0"/>
              <a:t>	debiti </a:t>
            </a:r>
            <a:r>
              <a:rPr lang="it-IT" sz="2200" dirty="0"/>
              <a:t>verso </a:t>
            </a:r>
            <a:r>
              <a:rPr lang="it-IT" sz="2200" dirty="0" smtClean="0"/>
              <a:t>fornitori</a:t>
            </a:r>
          </a:p>
          <a:p>
            <a:pPr lvl="1">
              <a:lnSpc>
                <a:spcPct val="70000"/>
              </a:lnSpc>
              <a:buFont typeface="Lucida Grande"/>
              <a:buChar char="-"/>
            </a:pPr>
            <a:r>
              <a:rPr lang="it-IT" sz="2200" dirty="0"/>
              <a:t>	</a:t>
            </a:r>
            <a:r>
              <a:rPr lang="it-IT" sz="2200" dirty="0" smtClean="0"/>
              <a:t>crediti </a:t>
            </a:r>
            <a:r>
              <a:rPr lang="it-IT" sz="2200" dirty="0"/>
              <a:t>IVA</a:t>
            </a:r>
          </a:p>
          <a:p>
            <a:pPr marL="457200" lvl="1" indent="0">
              <a:lnSpc>
                <a:spcPct val="130000"/>
              </a:lnSpc>
              <a:buNone/>
            </a:pPr>
            <a:r>
              <a:rPr lang="it-IT" sz="2200" b="1" dirty="0" smtClean="0">
                <a:solidFill>
                  <a:srgbClr val="000000"/>
                </a:solidFill>
              </a:rPr>
              <a:t>TRASFORMAZIONE :</a:t>
            </a:r>
          </a:p>
          <a:p>
            <a:pPr lvl="1">
              <a:lnSpc>
                <a:spcPct val="60000"/>
              </a:lnSpc>
              <a:buFontTx/>
              <a:buChar char="-"/>
            </a:pPr>
            <a:r>
              <a:rPr lang="it-IT" sz="2200" dirty="0"/>
              <a:t>merce in magazzino (semilavorati e prodotti finiti)</a:t>
            </a:r>
          </a:p>
          <a:p>
            <a:pPr lvl="1">
              <a:buFontTx/>
              <a:buChar char="-"/>
            </a:pPr>
            <a:r>
              <a:rPr lang="it-IT" sz="2200" dirty="0"/>
              <a:t>debiti verso il personale (Fondo TFR)</a:t>
            </a:r>
          </a:p>
          <a:p>
            <a:pPr marL="457200" lvl="1" indent="0">
              <a:lnSpc>
                <a:spcPct val="120000"/>
              </a:lnSpc>
              <a:buNone/>
            </a:pPr>
            <a:r>
              <a:rPr lang="it-IT" sz="2200" b="1" dirty="0" smtClean="0">
                <a:solidFill>
                  <a:srgbClr val="000000"/>
                </a:solidFill>
              </a:rPr>
              <a:t>VENDITA :</a:t>
            </a:r>
          </a:p>
          <a:p>
            <a:pPr lvl="1">
              <a:lnSpc>
                <a:spcPct val="70000"/>
              </a:lnSpc>
              <a:buFontTx/>
              <a:buChar char="-"/>
            </a:pPr>
            <a:r>
              <a:rPr lang="it-IT" sz="2200" dirty="0" smtClean="0"/>
              <a:t>crediti verso clienti</a:t>
            </a:r>
          </a:p>
          <a:p>
            <a:pPr lvl="1">
              <a:lnSpc>
                <a:spcPct val="90000"/>
              </a:lnSpc>
              <a:buFontTx/>
              <a:buChar char="-"/>
            </a:pPr>
            <a:r>
              <a:rPr lang="it-IT" sz="2200" dirty="0" smtClean="0"/>
              <a:t>prodotti finiti</a:t>
            </a:r>
          </a:p>
          <a:p>
            <a:pPr lvl="1">
              <a:lnSpc>
                <a:spcPct val="90000"/>
              </a:lnSpc>
              <a:buFontTx/>
              <a:buChar char="-"/>
            </a:pPr>
            <a:r>
              <a:rPr lang="it-IT" sz="2200" dirty="0" smtClean="0"/>
              <a:t>debiti IVA</a:t>
            </a:r>
            <a:endParaRPr lang="it-IT" sz="2200" dirty="0"/>
          </a:p>
        </p:txBody>
      </p:sp>
    </p:spTree>
    <p:extLst>
      <p:ext uri="{BB962C8B-B14F-4D97-AF65-F5344CB8AC3E}">
        <p14:creationId xmlns="" xmlns:p14="http://schemas.microsoft.com/office/powerpoint/2010/main" val="12635497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FD5324F2-0356-3945-8896-980CC4D215B2}" type="slidenum">
              <a:rPr lang="en-US"/>
              <a:pPr/>
              <a:t>17</a:t>
            </a:fld>
            <a:endParaRPr lang="en-US"/>
          </a:p>
        </p:txBody>
      </p:sp>
      <p:sp>
        <p:nvSpPr>
          <p:cNvPr id="62466" name="Rectangle 1026"/>
          <p:cNvSpPr>
            <a:spLocks noGrp="1" noChangeArrowheads="1"/>
          </p:cNvSpPr>
          <p:nvPr>
            <p:ph type="title"/>
          </p:nvPr>
        </p:nvSpPr>
        <p:spPr/>
        <p:txBody>
          <a:bodyPr>
            <a:normAutofit fontScale="90000"/>
          </a:bodyPr>
          <a:lstStyle/>
          <a:p>
            <a:r>
              <a:rPr lang="it-IT" i="1" dirty="0"/>
              <a:t>Schema </a:t>
            </a:r>
            <a:r>
              <a:rPr lang="it-IT" dirty="0"/>
              <a:t>di riclassificazione secondo il </a:t>
            </a:r>
            <a:br>
              <a:rPr lang="it-IT" dirty="0"/>
            </a:br>
            <a:r>
              <a:rPr lang="it-IT" dirty="0"/>
              <a:t>criterio della pertinenza gestionale</a:t>
            </a:r>
          </a:p>
        </p:txBody>
      </p:sp>
      <p:sp>
        <p:nvSpPr>
          <p:cNvPr id="62467" name="Rectangle 1027"/>
          <p:cNvSpPr>
            <a:spLocks noGrp="1" noChangeArrowheads="1"/>
          </p:cNvSpPr>
          <p:nvPr>
            <p:ph type="body" idx="1"/>
          </p:nvPr>
        </p:nvSpPr>
        <p:spPr>
          <a:xfrm>
            <a:off x="990600" y="1600200"/>
            <a:ext cx="7772400" cy="4495800"/>
          </a:xfrm>
        </p:spPr>
        <p:txBody>
          <a:bodyPr/>
          <a:lstStyle/>
          <a:p>
            <a:pPr>
              <a:buFont typeface="Monotype Sorts" charset="0"/>
              <a:buNone/>
            </a:pPr>
            <a:endParaRPr lang="it-IT" sz="2000"/>
          </a:p>
          <a:p>
            <a:pPr>
              <a:buFont typeface="Monotype Sorts" charset="0"/>
              <a:buNone/>
            </a:pPr>
            <a:endParaRPr lang="it-IT" sz="2000"/>
          </a:p>
          <a:p>
            <a:pPr>
              <a:buFont typeface="Monotype Sorts" charset="0"/>
              <a:buNone/>
            </a:pPr>
            <a:r>
              <a:rPr lang="it-IT" sz="2000"/>
              <a:t> </a:t>
            </a:r>
          </a:p>
        </p:txBody>
      </p:sp>
      <p:pic>
        <p:nvPicPr>
          <p:cNvPr id="62469" name="Picture 1029"/>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590800" y="1600200"/>
            <a:ext cx="4876800" cy="4848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 xmlns:p14="http://schemas.microsoft.com/office/powerpoint/2010/main" val="2870905022"/>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AC975350-CDFD-5D45-8CA3-8C13955A6070}" type="slidenum">
              <a:rPr lang="en-US"/>
              <a:pPr/>
              <a:t>18</a:t>
            </a:fld>
            <a:endParaRPr lang="en-US"/>
          </a:p>
        </p:txBody>
      </p:sp>
      <p:sp>
        <p:nvSpPr>
          <p:cNvPr id="63490" name="Rectangle 2"/>
          <p:cNvSpPr>
            <a:spLocks noGrp="1" noChangeArrowheads="1"/>
          </p:cNvSpPr>
          <p:nvPr>
            <p:ph type="title"/>
          </p:nvPr>
        </p:nvSpPr>
        <p:spPr/>
        <p:txBody>
          <a:bodyPr>
            <a:normAutofit fontScale="90000"/>
          </a:bodyPr>
          <a:lstStyle/>
          <a:p>
            <a:r>
              <a:rPr lang="it-IT" i="1" dirty="0" smtClean="0"/>
              <a:t>Schema </a:t>
            </a:r>
            <a:r>
              <a:rPr lang="it-IT" dirty="0" smtClean="0"/>
              <a:t>di riclassificazione </a:t>
            </a:r>
            <a:r>
              <a:rPr lang="it-IT" dirty="0"/>
              <a:t>secondo il </a:t>
            </a:r>
            <a:br>
              <a:rPr lang="it-IT" dirty="0"/>
            </a:br>
            <a:r>
              <a:rPr lang="it-IT" dirty="0"/>
              <a:t>criterio della pertinenza </a:t>
            </a:r>
            <a:r>
              <a:rPr lang="it-IT" dirty="0" smtClean="0"/>
              <a:t>gestionale</a:t>
            </a:r>
            <a:endParaRPr lang="it-IT" dirty="0"/>
          </a:p>
        </p:txBody>
      </p:sp>
      <p:sp>
        <p:nvSpPr>
          <p:cNvPr id="63491" name="Rectangle 3"/>
          <p:cNvSpPr>
            <a:spLocks noGrp="1" noChangeArrowheads="1"/>
          </p:cNvSpPr>
          <p:nvPr>
            <p:ph type="body" idx="1"/>
          </p:nvPr>
        </p:nvSpPr>
        <p:spPr>
          <a:xfrm>
            <a:off x="990600" y="1600200"/>
            <a:ext cx="7772400" cy="4495800"/>
          </a:xfrm>
        </p:spPr>
        <p:txBody>
          <a:bodyPr/>
          <a:lstStyle/>
          <a:p>
            <a:pPr>
              <a:buFont typeface="Monotype Sorts" charset="0"/>
              <a:buNone/>
            </a:pPr>
            <a:r>
              <a:rPr lang="it-IT" sz="2000"/>
              <a:t> </a:t>
            </a:r>
          </a:p>
          <a:p>
            <a:pPr>
              <a:buFont typeface="Monotype Sorts" charset="0"/>
              <a:buNone/>
            </a:pPr>
            <a:endParaRPr lang="it-IT" sz="2000"/>
          </a:p>
        </p:txBody>
      </p:sp>
      <p:pic>
        <p:nvPicPr>
          <p:cNvPr id="63493"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895600" y="1676400"/>
            <a:ext cx="4117975" cy="46243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 xmlns:p14="http://schemas.microsoft.com/office/powerpoint/2010/main" val="100256458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a:srcRect l="-5452" r="-5452"/>
          <a:stretch>
            <a:fillRect/>
          </a:stretch>
        </p:blipFill>
        <p:spPr>
          <a:xfrm>
            <a:off x="457200" y="965200"/>
            <a:ext cx="8229600" cy="5160963"/>
          </a:xfrm>
        </p:spPr>
      </p:pic>
    </p:spTree>
    <p:extLst>
      <p:ext uri="{BB962C8B-B14F-4D97-AF65-F5344CB8AC3E}">
        <p14:creationId xmlns="" xmlns:p14="http://schemas.microsoft.com/office/powerpoint/2010/main" val="8015985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charset="0"/>
                <a:cs typeface="MS PGothic" charset="0"/>
              </a:defRPr>
            </a:lvl1pPr>
            <a:lvl2pPr marL="742950" indent="-285750" eaLnBrk="0" hangingPunct="0">
              <a:defRPr>
                <a:solidFill>
                  <a:schemeClr val="tx1"/>
                </a:solidFill>
                <a:latin typeface="Arial" charset="0"/>
                <a:ea typeface="MS PGothic" charset="0"/>
                <a:cs typeface="MS PGothic" charset="0"/>
              </a:defRPr>
            </a:lvl2pPr>
            <a:lvl3pPr marL="1143000" indent="-228600" eaLnBrk="0" hangingPunct="0">
              <a:defRPr>
                <a:solidFill>
                  <a:schemeClr val="tx1"/>
                </a:solidFill>
                <a:latin typeface="Arial" charset="0"/>
                <a:ea typeface="MS PGothic" charset="0"/>
                <a:cs typeface="MS PGothic" charset="0"/>
              </a:defRPr>
            </a:lvl3pPr>
            <a:lvl4pPr marL="1600200" indent="-228600" eaLnBrk="0" hangingPunct="0">
              <a:defRPr>
                <a:solidFill>
                  <a:schemeClr val="tx1"/>
                </a:solidFill>
                <a:latin typeface="Arial" charset="0"/>
                <a:ea typeface="MS PGothic" charset="0"/>
                <a:cs typeface="MS PGothic" charset="0"/>
              </a:defRPr>
            </a:lvl4pPr>
            <a:lvl5pPr marL="2057400" indent="-228600" eaLnBrk="0" hangingPunct="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eaLnBrk="1" hangingPunct="1"/>
            <a:fld id="{283C4FD0-7D6E-5B48-A92B-9E9D9ADF7B0C}" type="slidenum">
              <a:rPr lang="it-IT"/>
              <a:pPr eaLnBrk="1" hangingPunct="1"/>
              <a:t>2</a:t>
            </a:fld>
            <a:endParaRPr lang="it-IT"/>
          </a:p>
        </p:txBody>
      </p:sp>
      <p:sp>
        <p:nvSpPr>
          <p:cNvPr id="4099" name="Rectangle 2"/>
          <p:cNvSpPr>
            <a:spLocks noGrp="1" noChangeArrowheads="1"/>
          </p:cNvSpPr>
          <p:nvPr>
            <p:ph type="title"/>
          </p:nvPr>
        </p:nvSpPr>
        <p:spPr>
          <a:xfrm>
            <a:off x="457200" y="188913"/>
            <a:ext cx="8229600" cy="936625"/>
          </a:xfrm>
        </p:spPr>
        <p:txBody>
          <a:bodyPr>
            <a:normAutofit/>
          </a:bodyPr>
          <a:lstStyle/>
          <a:p>
            <a:r>
              <a:rPr lang="it-IT" sz="3200" dirty="0" smtClean="0">
                <a:latin typeface="Arial" charset="0"/>
                <a:ea typeface="MS PGothic" charset="0"/>
              </a:rPr>
              <a:t>D</a:t>
            </a:r>
            <a:r>
              <a:rPr lang="it-IT" sz="3200" dirty="0">
                <a:latin typeface="Arial" charset="0"/>
                <a:ea typeface="MS PGothic" charset="0"/>
              </a:rPr>
              <a:t>. </a:t>
            </a:r>
            <a:r>
              <a:rPr lang="it-IT" sz="3200" dirty="0" err="1">
                <a:latin typeface="Arial" charset="0"/>
                <a:ea typeface="MS PGothic" charset="0"/>
              </a:rPr>
              <a:t>Lgs</a:t>
            </a:r>
            <a:r>
              <a:rPr lang="it-IT" sz="3200" dirty="0">
                <a:latin typeface="Arial" charset="0"/>
                <a:ea typeface="MS PGothic" charset="0"/>
              </a:rPr>
              <a:t>. n. 139/</a:t>
            </a:r>
            <a:r>
              <a:rPr lang="it-IT" sz="3200" dirty="0" smtClean="0">
                <a:latin typeface="Arial" charset="0"/>
                <a:ea typeface="MS PGothic" charset="0"/>
              </a:rPr>
              <a:t>2015</a:t>
            </a:r>
            <a:endParaRPr lang="it-IT" sz="3600" dirty="0">
              <a:solidFill>
                <a:schemeClr val="bg1"/>
              </a:solidFill>
              <a:latin typeface="Arial" charset="0"/>
              <a:ea typeface="MS PGothic" charset="0"/>
            </a:endParaRPr>
          </a:p>
        </p:txBody>
      </p:sp>
      <p:sp>
        <p:nvSpPr>
          <p:cNvPr id="4100" name="Rectangle 3"/>
          <p:cNvSpPr>
            <a:spLocks noGrp="1" noChangeArrowheads="1"/>
          </p:cNvSpPr>
          <p:nvPr>
            <p:ph type="body" idx="1"/>
          </p:nvPr>
        </p:nvSpPr>
        <p:spPr>
          <a:xfrm>
            <a:off x="457200" y="1600200"/>
            <a:ext cx="8229600" cy="4276725"/>
          </a:xfrm>
        </p:spPr>
        <p:txBody>
          <a:bodyPr/>
          <a:lstStyle/>
          <a:p>
            <a:pPr marL="0" indent="0" algn="just" eaLnBrk="1" hangingPunct="1">
              <a:buFontTx/>
              <a:buNone/>
            </a:pPr>
            <a:r>
              <a:rPr lang="it-IT" sz="2400" dirty="0">
                <a:latin typeface="Arial" charset="0"/>
                <a:ea typeface="MS PGothic" charset="0"/>
                <a:sym typeface="Symbol" charset="0"/>
              </a:rPr>
              <a:t>Viene modificata la composizione del bilancio attraverso la modifica </a:t>
            </a:r>
            <a:r>
              <a:rPr lang="it-IT" sz="2400" dirty="0" err="1">
                <a:latin typeface="Arial" charset="0"/>
                <a:ea typeface="MS PGothic" charset="0"/>
                <a:sym typeface="Symbol" charset="0"/>
              </a:rPr>
              <a:t>dell</a:t>
            </a:r>
            <a:r>
              <a:rPr lang="ja-JP" altLang="it-IT" sz="2400" dirty="0">
                <a:latin typeface="Arial" charset="0"/>
                <a:ea typeface="MS PGothic" charset="0"/>
                <a:sym typeface="Symbol" charset="0"/>
              </a:rPr>
              <a:t>’</a:t>
            </a:r>
            <a:r>
              <a:rPr lang="it-IT" altLang="ja-JP" sz="2400" dirty="0">
                <a:latin typeface="Arial" charset="0"/>
                <a:ea typeface="MS PGothic" charset="0"/>
                <a:sym typeface="Symbol" charset="0"/>
              </a:rPr>
              <a:t>art. 2423 C.C.</a:t>
            </a:r>
          </a:p>
          <a:p>
            <a:pPr marL="0" indent="0" algn="just" eaLnBrk="1" hangingPunct="1">
              <a:buFontTx/>
              <a:buNone/>
            </a:pPr>
            <a:endParaRPr lang="it-IT" sz="2400" dirty="0">
              <a:latin typeface="Arial" charset="0"/>
              <a:ea typeface="MS PGothic" charset="0"/>
              <a:sym typeface="Symbol" charset="0"/>
            </a:endParaRPr>
          </a:p>
          <a:p>
            <a:pPr marL="0" indent="0" algn="just" eaLnBrk="1" hangingPunct="1">
              <a:buFontTx/>
              <a:buNone/>
            </a:pPr>
            <a:r>
              <a:rPr lang="it-IT" sz="2400" dirty="0">
                <a:latin typeface="Arial" charset="0"/>
                <a:ea typeface="MS PGothic" charset="0"/>
                <a:sym typeface="Symbol" charset="0"/>
              </a:rPr>
              <a:t>Prima del </a:t>
            </a:r>
            <a:r>
              <a:rPr lang="it-IT" sz="2400" dirty="0" err="1" smtClean="0">
                <a:latin typeface="Arial" charset="0"/>
                <a:ea typeface="MS PGothic" charset="0"/>
                <a:sym typeface="Symbol" charset="0"/>
              </a:rPr>
              <a:t>D.Lgs</a:t>
            </a:r>
            <a:r>
              <a:rPr lang="it-IT" sz="2400" dirty="0" err="1">
                <a:latin typeface="Arial" charset="0"/>
                <a:ea typeface="MS PGothic" charset="0"/>
                <a:sym typeface="Symbol" charset="0"/>
              </a:rPr>
              <a:t>.</a:t>
            </a:r>
            <a:r>
              <a:rPr lang="it-IT" sz="2400" dirty="0">
                <a:latin typeface="Arial" charset="0"/>
                <a:ea typeface="MS PGothic" charset="0"/>
                <a:sym typeface="Symbol" charset="0"/>
              </a:rPr>
              <a:t> 139/2015 il bilancio era composto da Stato Patrimoniale, Conto Economico e Nota Integrativa.</a:t>
            </a:r>
          </a:p>
          <a:p>
            <a:pPr marL="0" indent="0" algn="just" eaLnBrk="1" hangingPunct="1">
              <a:buFontTx/>
              <a:buNone/>
            </a:pPr>
            <a:endParaRPr lang="it-IT" sz="2400" dirty="0">
              <a:latin typeface="Arial" charset="0"/>
              <a:ea typeface="MS PGothic" charset="0"/>
              <a:sym typeface="Symbol" charset="0"/>
            </a:endParaRPr>
          </a:p>
          <a:p>
            <a:pPr marL="0" indent="0" algn="just" eaLnBrk="1" hangingPunct="1">
              <a:buFontTx/>
              <a:buNone/>
            </a:pPr>
            <a:r>
              <a:rPr lang="it-IT" sz="2400" dirty="0">
                <a:latin typeface="Arial" charset="0"/>
                <a:ea typeface="MS PGothic" charset="0"/>
                <a:sym typeface="Symbol" charset="0"/>
              </a:rPr>
              <a:t>Dal 2016 il bilancio d</a:t>
            </a:r>
            <a:r>
              <a:rPr lang="ja-JP" altLang="it-IT" sz="2400" dirty="0">
                <a:latin typeface="Arial" charset="0"/>
                <a:ea typeface="MS PGothic" charset="0"/>
                <a:sym typeface="Symbol" charset="0"/>
              </a:rPr>
              <a:t>’</a:t>
            </a:r>
            <a:r>
              <a:rPr lang="it-IT" altLang="ja-JP" sz="2400" dirty="0">
                <a:latin typeface="Arial" charset="0"/>
                <a:ea typeface="MS PGothic" charset="0"/>
                <a:sym typeface="Symbol" charset="0"/>
              </a:rPr>
              <a:t>esercizio </a:t>
            </a:r>
            <a:r>
              <a:rPr lang="it-IT" altLang="ja-JP" sz="2400" dirty="0" smtClean="0">
                <a:latin typeface="Arial" charset="0"/>
                <a:ea typeface="MS PGothic" charset="0"/>
                <a:sym typeface="Symbol" charset="0"/>
              </a:rPr>
              <a:t>è composto </a:t>
            </a:r>
            <a:r>
              <a:rPr lang="it-IT" altLang="ja-JP" sz="2400" dirty="0">
                <a:latin typeface="Arial" charset="0"/>
                <a:ea typeface="MS PGothic" charset="0"/>
                <a:sym typeface="Symbol" charset="0"/>
              </a:rPr>
              <a:t>da Stato Patrimoniale, Conto Economico, Rendiconto Finanziario e Nota Integrativa.  </a:t>
            </a:r>
            <a:endParaRPr lang="it-IT" sz="2400" dirty="0">
              <a:latin typeface="Arial" charset="0"/>
              <a:ea typeface="MS PGothic" charset="0"/>
              <a:sym typeface="Symbol" charset="0"/>
            </a:endParaRPr>
          </a:p>
        </p:txBody>
      </p:sp>
    </p:spTree>
    <p:extLst>
      <p:ext uri="{BB962C8B-B14F-4D97-AF65-F5344CB8AC3E}">
        <p14:creationId xmlns="" xmlns:p14="http://schemas.microsoft.com/office/powerpoint/2010/main" val="1790478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Criterio della pertinenza della gestione e classificazione delle attività </a:t>
            </a:r>
            <a:endParaRPr lang="it-IT" dirty="0"/>
          </a:p>
        </p:txBody>
      </p:sp>
      <p:sp>
        <p:nvSpPr>
          <p:cNvPr id="3" name="Segnaposto contenuto 2"/>
          <p:cNvSpPr>
            <a:spLocks noGrp="1"/>
          </p:cNvSpPr>
          <p:nvPr>
            <p:ph idx="1"/>
          </p:nvPr>
        </p:nvSpPr>
        <p:spPr/>
        <p:txBody>
          <a:bodyPr/>
          <a:lstStyle/>
          <a:p>
            <a:pPr marL="0" indent="0">
              <a:buNone/>
            </a:pPr>
            <a:r>
              <a:rPr lang="it-IT" dirty="0"/>
              <a:t>Le ATTIVITÀ, </a:t>
            </a:r>
            <a:r>
              <a:rPr lang="it-IT" dirty="0" smtClean="0"/>
              <a:t>da intendersi </a:t>
            </a:r>
            <a:r>
              <a:rPr lang="it-IT" dirty="0"/>
              <a:t>sempre al netto dei fondi di ammortamento e dei fondi svalutazione, non </a:t>
            </a:r>
            <a:r>
              <a:rPr lang="it-IT" dirty="0" smtClean="0"/>
              <a:t>sono classificate </a:t>
            </a:r>
            <a:r>
              <a:rPr lang="it-IT" dirty="0"/>
              <a:t>in base al loro grado di liquidità, </a:t>
            </a:r>
            <a:r>
              <a:rPr lang="it-IT" dirty="0" smtClean="0"/>
              <a:t>ma in </a:t>
            </a:r>
            <a:r>
              <a:rPr lang="it-IT" dirty="0"/>
              <a:t>base alla gestione di pertinenza: </a:t>
            </a:r>
          </a:p>
          <a:p>
            <a:pPr marL="216000" lvl="0" indent="-288000"/>
            <a:r>
              <a:rPr lang="it-IT" dirty="0"/>
              <a:t>gestione caratteristica; </a:t>
            </a:r>
          </a:p>
          <a:p>
            <a:pPr marL="216000" lvl="0" indent="-288000"/>
            <a:r>
              <a:rPr lang="it-IT" dirty="0"/>
              <a:t>gestione extra-caratteristica </a:t>
            </a:r>
            <a:r>
              <a:rPr lang="it-IT" dirty="0" smtClean="0"/>
              <a:t>(o complementare </a:t>
            </a:r>
            <a:r>
              <a:rPr lang="it-IT" dirty="0"/>
              <a:t>o accessoria)</a:t>
            </a:r>
          </a:p>
          <a:p>
            <a:endParaRPr lang="it-IT" dirty="0"/>
          </a:p>
        </p:txBody>
      </p:sp>
    </p:spTree>
    <p:extLst>
      <p:ext uri="{BB962C8B-B14F-4D97-AF65-F5344CB8AC3E}">
        <p14:creationId xmlns="" xmlns:p14="http://schemas.microsoft.com/office/powerpoint/2010/main" val="11989053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15900" y="274638"/>
            <a:ext cx="8724900" cy="1143000"/>
          </a:xfrm>
        </p:spPr>
        <p:txBody>
          <a:bodyPr>
            <a:noAutofit/>
          </a:bodyPr>
          <a:lstStyle/>
          <a:p>
            <a:r>
              <a:rPr lang="it-IT" sz="3200" dirty="0" smtClean="0"/>
              <a:t>gestione caratteristica: “corrente” e “non corrente” </a:t>
            </a:r>
            <a:endParaRPr lang="it-IT" sz="3200" dirty="0"/>
          </a:p>
        </p:txBody>
      </p:sp>
      <p:sp>
        <p:nvSpPr>
          <p:cNvPr id="3" name="Segnaposto contenuto 2"/>
          <p:cNvSpPr>
            <a:spLocks noGrp="1"/>
          </p:cNvSpPr>
          <p:nvPr>
            <p:ph idx="1"/>
          </p:nvPr>
        </p:nvSpPr>
        <p:spPr>
          <a:xfrm>
            <a:off x="457200" y="1417638"/>
            <a:ext cx="8229600" cy="5003800"/>
          </a:xfrm>
        </p:spPr>
        <p:txBody>
          <a:bodyPr>
            <a:normAutofit fontScale="92500" lnSpcReduction="10000"/>
          </a:bodyPr>
          <a:lstStyle/>
          <a:p>
            <a:pPr marL="0" indent="0" algn="just">
              <a:spcBef>
                <a:spcPts val="3120"/>
              </a:spcBef>
              <a:buNone/>
            </a:pPr>
            <a:r>
              <a:rPr lang="it-IT" dirty="0"/>
              <a:t>La </a:t>
            </a:r>
            <a:r>
              <a:rPr lang="it-IT" b="1" dirty="0"/>
              <a:t>gestione caratteristica </a:t>
            </a:r>
            <a:r>
              <a:rPr lang="it-IT" dirty="0"/>
              <a:t>viene suddivisa in: </a:t>
            </a:r>
          </a:p>
          <a:p>
            <a:pPr lvl="0" algn="just">
              <a:spcBef>
                <a:spcPts val="3120"/>
              </a:spcBef>
            </a:pPr>
            <a:r>
              <a:rPr lang="it-IT" dirty="0"/>
              <a:t>gestione </a:t>
            </a:r>
            <a:r>
              <a:rPr lang="it-IT" b="1" dirty="0"/>
              <a:t>CORRENTE</a:t>
            </a:r>
            <a:r>
              <a:rPr lang="it-IT" dirty="0"/>
              <a:t>: </a:t>
            </a:r>
            <a:r>
              <a:rPr lang="it-IT" dirty="0" smtClean="0"/>
              <a:t>relativa alle </a:t>
            </a:r>
            <a:r>
              <a:rPr lang="it-IT" dirty="0"/>
              <a:t>operazioni legate al ciclo “acquisto-trasformazione-vendita” tipico di ciascuna impresa, </a:t>
            </a:r>
            <a:r>
              <a:rPr lang="it-IT" dirty="0" smtClean="0"/>
              <a:t>cioè le </a:t>
            </a:r>
            <a:r>
              <a:rPr lang="it-IT" dirty="0"/>
              <a:t>operazioni </a:t>
            </a:r>
            <a:r>
              <a:rPr lang="it-IT" dirty="0" smtClean="0"/>
              <a:t>destinate </a:t>
            </a:r>
            <a:r>
              <a:rPr lang="it-IT" dirty="0"/>
              <a:t>all’utilizzo della struttura </a:t>
            </a:r>
            <a:r>
              <a:rPr lang="it-IT" dirty="0" smtClean="0"/>
              <a:t>aziendale</a:t>
            </a:r>
            <a:endParaRPr lang="it-IT" dirty="0"/>
          </a:p>
          <a:p>
            <a:pPr algn="just">
              <a:spcBef>
                <a:spcPts val="3120"/>
              </a:spcBef>
            </a:pPr>
            <a:r>
              <a:rPr lang="it-IT" dirty="0"/>
              <a:t>gestione </a:t>
            </a:r>
            <a:r>
              <a:rPr lang="it-IT" b="1" dirty="0"/>
              <a:t>NON CORRENTE</a:t>
            </a:r>
            <a:r>
              <a:rPr lang="it-IT" dirty="0"/>
              <a:t>: </a:t>
            </a:r>
            <a:r>
              <a:rPr lang="it-IT" dirty="0" smtClean="0"/>
              <a:t>relativa alle </a:t>
            </a:r>
            <a:r>
              <a:rPr lang="it-IT" dirty="0"/>
              <a:t>operazioni di investimento e disinvestimento, </a:t>
            </a:r>
            <a:r>
              <a:rPr lang="it-IT" dirty="0" smtClean="0"/>
              <a:t>volte alla </a:t>
            </a:r>
            <a:r>
              <a:rPr lang="it-IT" dirty="0"/>
              <a:t>creazione o alla modificazione della struttura </a:t>
            </a:r>
            <a:r>
              <a:rPr lang="it-IT" dirty="0" smtClean="0"/>
              <a:t>aziendale (es. acquisizione/dismissione di beni ammortizzabili)</a:t>
            </a:r>
            <a:endParaRPr lang="it-IT" dirty="0"/>
          </a:p>
        </p:txBody>
      </p:sp>
    </p:spTree>
    <p:extLst>
      <p:ext uri="{BB962C8B-B14F-4D97-AF65-F5344CB8AC3E}">
        <p14:creationId xmlns="" xmlns:p14="http://schemas.microsoft.com/office/powerpoint/2010/main" val="3951580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Ulteriore suddivisione delle ATTIVITÀ</a:t>
            </a:r>
            <a:endParaRPr lang="it-IT" dirty="0"/>
          </a:p>
        </p:txBody>
      </p:sp>
      <p:sp>
        <p:nvSpPr>
          <p:cNvPr id="3" name="Segnaposto contenuto 2"/>
          <p:cNvSpPr>
            <a:spLocks noGrp="1"/>
          </p:cNvSpPr>
          <p:nvPr>
            <p:ph idx="1"/>
          </p:nvPr>
        </p:nvSpPr>
        <p:spPr/>
        <p:txBody>
          <a:bodyPr>
            <a:normAutofit/>
          </a:bodyPr>
          <a:lstStyle/>
          <a:p>
            <a:pPr marL="514350" indent="-514350">
              <a:buFont typeface="+mj-lt"/>
              <a:buAutoNum type="alphaUcPeriod"/>
            </a:pPr>
            <a:r>
              <a:rPr lang="it-IT" sz="3600" dirty="0" smtClean="0"/>
              <a:t>ATTIVITÀ </a:t>
            </a:r>
            <a:r>
              <a:rPr lang="it-IT" sz="3600" dirty="0"/>
              <a:t>OPERATIVE della gestione </a:t>
            </a:r>
            <a:r>
              <a:rPr lang="it-IT" sz="3600" dirty="0" smtClean="0"/>
              <a:t>caratteristica</a:t>
            </a:r>
          </a:p>
          <a:p>
            <a:pPr marL="400050" lvl="1" indent="0">
              <a:buNone/>
            </a:pPr>
            <a:r>
              <a:rPr lang="it-IT" sz="2400" dirty="0"/>
              <a:t>a1) attività operative della gestione caratteristica </a:t>
            </a:r>
            <a:r>
              <a:rPr lang="it-IT" sz="2400" dirty="0" smtClean="0"/>
              <a:t>corrente</a:t>
            </a:r>
          </a:p>
          <a:p>
            <a:pPr marL="400050" lvl="1" indent="0">
              <a:buNone/>
            </a:pPr>
            <a:r>
              <a:rPr lang="it-IT" sz="2400" dirty="0"/>
              <a:t>a2) attività operative della gestione caratteristica non corrente </a:t>
            </a:r>
            <a:endParaRPr lang="it-IT" sz="2400" dirty="0" smtClean="0"/>
          </a:p>
          <a:p>
            <a:pPr marL="514350" indent="-514350">
              <a:buFont typeface="+mj-lt"/>
              <a:buAutoNum type="alphaUcPeriod" startAt="2"/>
            </a:pPr>
            <a:r>
              <a:rPr lang="it-IT" sz="3600" dirty="0" smtClean="0"/>
              <a:t>ATTIVITÀ </a:t>
            </a:r>
            <a:r>
              <a:rPr lang="it-IT" sz="3600" dirty="0"/>
              <a:t>della gestione extra-caratteristica </a:t>
            </a:r>
          </a:p>
        </p:txBody>
      </p:sp>
    </p:spTree>
    <p:extLst>
      <p:ext uri="{BB962C8B-B14F-4D97-AF65-F5344CB8AC3E}">
        <p14:creationId xmlns="" xmlns:p14="http://schemas.microsoft.com/office/powerpoint/2010/main" val="30687575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74800"/>
          </a:xfrm>
        </p:spPr>
        <p:txBody>
          <a:bodyPr>
            <a:normAutofit/>
          </a:bodyPr>
          <a:lstStyle/>
          <a:p>
            <a:pPr lvl="1" algn="ctr" defTabSz="457200" rtl="0">
              <a:spcBef>
                <a:spcPct val="0"/>
              </a:spcBef>
            </a:pPr>
            <a:r>
              <a:rPr lang="it-IT" sz="2600" dirty="0" smtClean="0"/>
              <a:t>attività operative della gestione caratteristica corrente</a:t>
            </a:r>
            <a:endParaRPr lang="it-IT" sz="2600" dirty="0"/>
          </a:p>
        </p:txBody>
      </p:sp>
      <p:sp>
        <p:nvSpPr>
          <p:cNvPr id="3" name="Segnaposto contenuto 2"/>
          <p:cNvSpPr>
            <a:spLocks noGrp="1"/>
          </p:cNvSpPr>
          <p:nvPr>
            <p:ph idx="1"/>
          </p:nvPr>
        </p:nvSpPr>
        <p:spPr>
          <a:xfrm>
            <a:off x="457200" y="1249438"/>
            <a:ext cx="8229600" cy="4525963"/>
          </a:xfrm>
        </p:spPr>
        <p:txBody>
          <a:bodyPr>
            <a:noAutofit/>
          </a:bodyPr>
          <a:lstStyle/>
          <a:p>
            <a:pPr marL="0" indent="0">
              <a:buNone/>
            </a:pPr>
            <a:r>
              <a:rPr lang="it-IT" dirty="0"/>
              <a:t>L</a:t>
            </a:r>
            <a:r>
              <a:rPr lang="it-IT" dirty="0" smtClean="0"/>
              <a:t>egate </a:t>
            </a:r>
            <a:r>
              <a:rPr lang="it-IT" dirty="0"/>
              <a:t>al ciclo operativo corrente (</a:t>
            </a:r>
            <a:r>
              <a:rPr lang="it-IT" dirty="0" smtClean="0"/>
              <a:t>acquisti-trasformazione-vendite</a:t>
            </a:r>
            <a:r>
              <a:rPr lang="it-IT" dirty="0"/>
              <a:t>)</a:t>
            </a:r>
            <a:r>
              <a:rPr lang="it-IT" dirty="0" smtClean="0"/>
              <a:t>. Comprendono</a:t>
            </a:r>
            <a:r>
              <a:rPr lang="it-IT" dirty="0"/>
              <a:t>, ad </a:t>
            </a:r>
            <a:r>
              <a:rPr lang="it-IT" dirty="0" smtClean="0"/>
              <a:t>es. :</a:t>
            </a:r>
            <a:endParaRPr lang="it-IT" dirty="0"/>
          </a:p>
          <a:p>
            <a:r>
              <a:rPr lang="it-IT" sz="2800" dirty="0" smtClean="0"/>
              <a:t>cassa </a:t>
            </a:r>
            <a:r>
              <a:rPr lang="it-IT" sz="2800" dirty="0"/>
              <a:t>e c/c attivi, nei limiti richiesti dalle operazioni </a:t>
            </a:r>
            <a:r>
              <a:rPr lang="it-IT" sz="2800" dirty="0" smtClean="0"/>
              <a:t>correnti</a:t>
            </a:r>
            <a:endParaRPr lang="it-IT" sz="2800" dirty="0"/>
          </a:p>
          <a:p>
            <a:r>
              <a:rPr lang="it-IT" sz="2800" dirty="0" smtClean="0"/>
              <a:t>crediti </a:t>
            </a:r>
            <a:r>
              <a:rPr lang="it-IT" sz="2800" dirty="0"/>
              <a:t>verso clienti (indipendentemente dalla scadenza</a:t>
            </a:r>
            <a:r>
              <a:rPr lang="it-IT" sz="2800" dirty="0" smtClean="0"/>
              <a:t>)</a:t>
            </a:r>
            <a:endParaRPr lang="it-IT" sz="2800" dirty="0"/>
          </a:p>
          <a:p>
            <a:r>
              <a:rPr lang="it-IT" sz="2800" dirty="0" smtClean="0"/>
              <a:t>rimanenze </a:t>
            </a:r>
            <a:r>
              <a:rPr lang="it-IT" sz="2800" dirty="0"/>
              <a:t>di </a:t>
            </a:r>
            <a:r>
              <a:rPr lang="it-IT" sz="2800" dirty="0" smtClean="0"/>
              <a:t>magazzino</a:t>
            </a:r>
            <a:endParaRPr lang="it-IT" sz="2800" dirty="0"/>
          </a:p>
          <a:p>
            <a:r>
              <a:rPr lang="it-IT" sz="2800" dirty="0" smtClean="0"/>
              <a:t>acconti </a:t>
            </a:r>
            <a:r>
              <a:rPr lang="it-IT" sz="2800" dirty="0"/>
              <a:t>a fornitori per acquisti di materie prime, merci e </a:t>
            </a:r>
            <a:r>
              <a:rPr lang="it-IT" sz="2800" dirty="0" smtClean="0"/>
              <a:t>servizi</a:t>
            </a:r>
            <a:endParaRPr lang="it-IT" sz="2800" dirty="0"/>
          </a:p>
          <a:p>
            <a:r>
              <a:rPr lang="it-IT" sz="2800" dirty="0" smtClean="0"/>
              <a:t>ratei </a:t>
            </a:r>
            <a:r>
              <a:rPr lang="it-IT" sz="2800" dirty="0"/>
              <a:t>e risconti attivi afferenti ricavi e costi della gestione caratteristica corrente </a:t>
            </a:r>
          </a:p>
        </p:txBody>
      </p:sp>
    </p:spTree>
    <p:extLst>
      <p:ext uri="{BB962C8B-B14F-4D97-AF65-F5344CB8AC3E}">
        <p14:creationId xmlns="" xmlns:p14="http://schemas.microsoft.com/office/powerpoint/2010/main" val="35860527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attività operative della gestione caratteristica non corrente </a:t>
            </a:r>
          </a:p>
        </p:txBody>
      </p:sp>
      <p:sp>
        <p:nvSpPr>
          <p:cNvPr id="3" name="Segnaposto contenuto 2"/>
          <p:cNvSpPr>
            <a:spLocks noGrp="1"/>
          </p:cNvSpPr>
          <p:nvPr>
            <p:ph idx="1"/>
          </p:nvPr>
        </p:nvSpPr>
        <p:spPr/>
        <p:txBody>
          <a:bodyPr/>
          <a:lstStyle/>
          <a:p>
            <a:pPr marL="0" indent="0">
              <a:buNone/>
            </a:pPr>
            <a:r>
              <a:rPr lang="it-IT" sz="3400" dirty="0"/>
              <a:t>sono gli investimenti fissi legati all’attività operativa caratteristica </a:t>
            </a:r>
            <a:r>
              <a:rPr lang="it-IT" sz="3400" dirty="0" smtClean="0"/>
              <a:t>dell’impresa, </a:t>
            </a:r>
            <a:r>
              <a:rPr lang="it-IT" sz="3400" dirty="0"/>
              <a:t>ad </a:t>
            </a:r>
            <a:r>
              <a:rPr lang="it-IT" sz="3400" dirty="0" smtClean="0"/>
              <a:t>es.: </a:t>
            </a:r>
            <a:endParaRPr lang="it-IT" sz="3400" dirty="0"/>
          </a:p>
          <a:p>
            <a:pPr lvl="1"/>
            <a:r>
              <a:rPr lang="it-IT" sz="3000" dirty="0"/>
              <a:t>immobili strumentali, impianti e macchinari; </a:t>
            </a:r>
          </a:p>
          <a:p>
            <a:pPr lvl="1"/>
            <a:r>
              <a:rPr lang="it-IT" sz="3000" dirty="0"/>
              <a:t>marchi e brevetti; </a:t>
            </a:r>
          </a:p>
          <a:p>
            <a:pPr lvl="1"/>
            <a:r>
              <a:rPr lang="it-IT" sz="3000" dirty="0"/>
              <a:t>anticipi a fornitori per acquisto di impianti, macchinari, etc. </a:t>
            </a:r>
          </a:p>
        </p:txBody>
      </p:sp>
    </p:spTree>
    <p:extLst>
      <p:ext uri="{BB962C8B-B14F-4D97-AF65-F5344CB8AC3E}">
        <p14:creationId xmlns="" xmlns:p14="http://schemas.microsoft.com/office/powerpoint/2010/main" val="16758917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ATTIVITÀ della gestione extra-caratteristica </a:t>
            </a:r>
          </a:p>
        </p:txBody>
      </p:sp>
      <p:sp>
        <p:nvSpPr>
          <p:cNvPr id="3" name="Segnaposto contenuto 2"/>
          <p:cNvSpPr>
            <a:spLocks noGrp="1"/>
          </p:cNvSpPr>
          <p:nvPr>
            <p:ph idx="1"/>
          </p:nvPr>
        </p:nvSpPr>
        <p:spPr/>
        <p:txBody>
          <a:bodyPr/>
          <a:lstStyle/>
          <a:p>
            <a:r>
              <a:rPr lang="it-IT" dirty="0" smtClean="0"/>
              <a:t>cassa </a:t>
            </a:r>
            <a:r>
              <a:rPr lang="it-IT" dirty="0"/>
              <a:t>e c/c attivi, per la quota eccedente i fabbisogni della gestione </a:t>
            </a:r>
            <a:r>
              <a:rPr lang="it-IT" dirty="0" smtClean="0"/>
              <a:t>corrente</a:t>
            </a:r>
            <a:endParaRPr lang="it-IT" dirty="0"/>
          </a:p>
          <a:p>
            <a:r>
              <a:rPr lang="it-IT" dirty="0" smtClean="0"/>
              <a:t>partecipazioni </a:t>
            </a:r>
            <a:r>
              <a:rPr lang="it-IT" dirty="0"/>
              <a:t>e </a:t>
            </a:r>
            <a:r>
              <a:rPr lang="it-IT" dirty="0" smtClean="0"/>
              <a:t>titoli</a:t>
            </a:r>
            <a:endParaRPr lang="it-IT" dirty="0"/>
          </a:p>
          <a:p>
            <a:r>
              <a:rPr lang="it-IT" dirty="0" smtClean="0"/>
              <a:t>crediti </a:t>
            </a:r>
            <a:r>
              <a:rPr lang="it-IT" dirty="0"/>
              <a:t>di finanziamento (indipendentemente dalla loro scadenza</a:t>
            </a:r>
            <a:r>
              <a:rPr lang="it-IT" dirty="0" smtClean="0"/>
              <a:t>)</a:t>
            </a:r>
            <a:endParaRPr lang="it-IT" dirty="0"/>
          </a:p>
          <a:p>
            <a:r>
              <a:rPr lang="it-IT" dirty="0" smtClean="0"/>
              <a:t>terreni </a:t>
            </a:r>
            <a:r>
              <a:rPr lang="it-IT" dirty="0"/>
              <a:t>e immobili </a:t>
            </a:r>
            <a:r>
              <a:rPr lang="it-IT" dirty="0" smtClean="0"/>
              <a:t>civili</a:t>
            </a:r>
            <a:endParaRPr lang="it-IT" dirty="0"/>
          </a:p>
          <a:p>
            <a:r>
              <a:rPr lang="it-IT" dirty="0" smtClean="0"/>
              <a:t>ratei </a:t>
            </a:r>
            <a:r>
              <a:rPr lang="it-IT" dirty="0"/>
              <a:t>e risconti attivi relativi a ricavi e costi afferenti la gestione extra-caratteristica </a:t>
            </a:r>
          </a:p>
        </p:txBody>
      </p:sp>
    </p:spTree>
    <p:extLst>
      <p:ext uri="{BB962C8B-B14F-4D97-AF65-F5344CB8AC3E}">
        <p14:creationId xmlns="" xmlns:p14="http://schemas.microsoft.com/office/powerpoint/2010/main" val="2512946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Classificazione delle PASSIVITÀ </a:t>
            </a:r>
            <a:br>
              <a:rPr lang="it-IT" dirty="0" smtClean="0"/>
            </a:br>
            <a:r>
              <a:rPr lang="it-IT" dirty="0" smtClean="0"/>
              <a:t>in base alla gestione</a:t>
            </a:r>
            <a:endParaRPr lang="it-IT" dirty="0"/>
          </a:p>
        </p:txBody>
      </p:sp>
      <p:sp>
        <p:nvSpPr>
          <p:cNvPr id="3" name="Segnaposto contenuto 2"/>
          <p:cNvSpPr>
            <a:spLocks noGrp="1"/>
          </p:cNvSpPr>
          <p:nvPr>
            <p:ph idx="1"/>
          </p:nvPr>
        </p:nvSpPr>
        <p:spPr/>
        <p:txBody>
          <a:bodyPr>
            <a:normAutofit/>
          </a:bodyPr>
          <a:lstStyle/>
          <a:p>
            <a:pPr marL="514350" indent="-514350">
              <a:buAutoNum type="alphaUcParenR"/>
            </a:pPr>
            <a:r>
              <a:rPr lang="it-IT" sz="4400" dirty="0" smtClean="0"/>
              <a:t>Passività </a:t>
            </a:r>
            <a:r>
              <a:rPr lang="it-IT" sz="4400" dirty="0"/>
              <a:t>legate alla gestione corrente o </a:t>
            </a:r>
            <a:r>
              <a:rPr lang="it-IT" sz="4400" dirty="0" smtClean="0"/>
              <a:t>circolanti</a:t>
            </a:r>
          </a:p>
          <a:p>
            <a:pPr marL="514350" indent="-514350">
              <a:buAutoNum type="alphaUcParenR"/>
            </a:pPr>
            <a:r>
              <a:rPr lang="it-IT" sz="4400" dirty="0"/>
              <a:t>Passività estranee alla gestione corrente </a:t>
            </a:r>
          </a:p>
        </p:txBody>
      </p:sp>
    </p:spTree>
    <p:extLst>
      <p:ext uri="{BB962C8B-B14F-4D97-AF65-F5344CB8AC3E}">
        <p14:creationId xmlns="" xmlns:p14="http://schemas.microsoft.com/office/powerpoint/2010/main" val="16758710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53999" y="274638"/>
            <a:ext cx="8623905" cy="753457"/>
          </a:xfrm>
        </p:spPr>
        <p:txBody>
          <a:bodyPr>
            <a:noAutofit/>
          </a:bodyPr>
          <a:lstStyle/>
          <a:p>
            <a:r>
              <a:rPr lang="it-IT" sz="3200" dirty="0"/>
              <a:t>Passività legate alla gestione corrente o circolanti</a:t>
            </a:r>
          </a:p>
        </p:txBody>
      </p:sp>
      <p:sp>
        <p:nvSpPr>
          <p:cNvPr id="3" name="Segnaposto contenuto 2"/>
          <p:cNvSpPr>
            <a:spLocks noGrp="1"/>
          </p:cNvSpPr>
          <p:nvPr>
            <p:ph idx="1"/>
          </p:nvPr>
        </p:nvSpPr>
        <p:spPr>
          <a:xfrm>
            <a:off x="457200" y="1031724"/>
            <a:ext cx="8229600" cy="4525963"/>
          </a:xfrm>
        </p:spPr>
        <p:txBody>
          <a:bodyPr>
            <a:noAutofit/>
          </a:bodyPr>
          <a:lstStyle/>
          <a:p>
            <a:r>
              <a:rPr lang="it-IT" sz="2200" dirty="0" smtClean="0"/>
              <a:t>fonti </a:t>
            </a:r>
            <a:r>
              <a:rPr lang="it-IT" sz="2200" dirty="0"/>
              <a:t>di finanziamento generate direttamente dalla gestione </a:t>
            </a:r>
            <a:r>
              <a:rPr lang="it-IT" sz="2200" dirty="0" smtClean="0"/>
              <a:t>corrente: parte </a:t>
            </a:r>
            <a:r>
              <a:rPr lang="it-IT" sz="2200" dirty="0"/>
              <a:t>degli investimenti della gestione caratteristica corrente è finanziata dalla gestione medesima, attraverso il differimento delle uscite monetarie connesse ad alcuni costi della gestione caratteristica </a:t>
            </a:r>
            <a:r>
              <a:rPr lang="it-IT" sz="2200" dirty="0" smtClean="0"/>
              <a:t>corrente: pagamento differito x merci) </a:t>
            </a:r>
          </a:p>
          <a:p>
            <a:r>
              <a:rPr lang="it-IT" sz="2200" dirty="0" smtClean="0"/>
              <a:t>Sono passività </a:t>
            </a:r>
            <a:r>
              <a:rPr lang="it-IT" sz="2200" dirty="0"/>
              <a:t>collegate al ciclo operativo corrente “acquisti – trasformazione - vendite” e comprendono, ad esempio: </a:t>
            </a:r>
          </a:p>
          <a:p>
            <a:pPr lvl="1"/>
            <a:r>
              <a:rPr lang="it-IT" sz="2200" dirty="0"/>
              <a:t>debiti verso fornitori di fattori a veloce ciclo di utilizzo (materie, merci e servizi</a:t>
            </a:r>
            <a:r>
              <a:rPr lang="it-IT" sz="2200" dirty="0" smtClean="0"/>
              <a:t>)</a:t>
            </a:r>
            <a:endParaRPr lang="it-IT" sz="2200" dirty="0"/>
          </a:p>
          <a:p>
            <a:pPr lvl="1"/>
            <a:r>
              <a:rPr lang="it-IT" sz="2200" dirty="0"/>
              <a:t>acconti da </a:t>
            </a:r>
            <a:r>
              <a:rPr lang="it-IT" sz="2200" dirty="0" smtClean="0"/>
              <a:t>clienti</a:t>
            </a:r>
            <a:endParaRPr lang="it-IT" sz="2200" dirty="0"/>
          </a:p>
          <a:p>
            <a:pPr lvl="1"/>
            <a:r>
              <a:rPr lang="it-IT" sz="2200" dirty="0" smtClean="0"/>
              <a:t>TFR</a:t>
            </a:r>
            <a:endParaRPr lang="it-IT" sz="2200" dirty="0"/>
          </a:p>
          <a:p>
            <a:pPr lvl="1"/>
            <a:r>
              <a:rPr lang="it-IT" sz="2200" dirty="0"/>
              <a:t>ratei e risconti passivi afferenti costi e ricavi della gestione caratteristica corrente, etc. </a:t>
            </a:r>
          </a:p>
          <a:p>
            <a:r>
              <a:rPr lang="it-IT" sz="2200" dirty="0"/>
              <a:t>fondi di rischio e </a:t>
            </a:r>
            <a:r>
              <a:rPr lang="it-IT" sz="2200" dirty="0" smtClean="0"/>
              <a:t>per costi </a:t>
            </a:r>
            <a:r>
              <a:rPr lang="it-IT" sz="2200" dirty="0"/>
              <a:t>futuri afferenti la gestione caratteristica corrente </a:t>
            </a:r>
          </a:p>
        </p:txBody>
      </p:sp>
    </p:spTree>
    <p:extLst>
      <p:ext uri="{BB962C8B-B14F-4D97-AF65-F5344CB8AC3E}">
        <p14:creationId xmlns="" xmlns:p14="http://schemas.microsoft.com/office/powerpoint/2010/main" val="24988997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Passività estranee alla gestione corrente</a:t>
            </a:r>
          </a:p>
        </p:txBody>
      </p:sp>
      <p:sp>
        <p:nvSpPr>
          <p:cNvPr id="3" name="Segnaposto contenuto 2"/>
          <p:cNvSpPr>
            <a:spLocks noGrp="1"/>
          </p:cNvSpPr>
          <p:nvPr>
            <p:ph idx="1"/>
          </p:nvPr>
        </p:nvSpPr>
        <p:spPr/>
        <p:txBody>
          <a:bodyPr>
            <a:normAutofit fontScale="92500" lnSpcReduction="10000"/>
          </a:bodyPr>
          <a:lstStyle/>
          <a:p>
            <a:pPr marL="0" indent="0">
              <a:buNone/>
            </a:pPr>
            <a:r>
              <a:rPr lang="it-IT" dirty="0" smtClean="0"/>
              <a:t>sono </a:t>
            </a:r>
            <a:r>
              <a:rPr lang="it-IT" dirty="0"/>
              <a:t>tutte le altri fonti di finanziamento non generate direttamente dalla gestione corrente</a:t>
            </a:r>
            <a:r>
              <a:rPr lang="it-IT" dirty="0" smtClean="0"/>
              <a:t>. Es: </a:t>
            </a:r>
            <a:endParaRPr lang="it-IT" sz="1400" dirty="0"/>
          </a:p>
          <a:p>
            <a:pPr lvl="1"/>
            <a:r>
              <a:rPr lang="it-IT" dirty="0" smtClean="0"/>
              <a:t>finanziamenti </a:t>
            </a:r>
            <a:r>
              <a:rPr lang="it-IT" dirty="0"/>
              <a:t>passivi (scoperti di c/c, mutui passivi, prestiti obbligazionari, ecc.); </a:t>
            </a:r>
            <a:endParaRPr lang="it-IT" sz="1400" dirty="0"/>
          </a:p>
          <a:p>
            <a:pPr lvl="1"/>
            <a:r>
              <a:rPr lang="it-IT" dirty="0"/>
              <a:t>debiti verso fornitori di impianti, macchinari, etc.; </a:t>
            </a:r>
            <a:endParaRPr lang="it-IT" sz="1400" dirty="0"/>
          </a:p>
          <a:p>
            <a:pPr lvl="1"/>
            <a:r>
              <a:rPr lang="it-IT" dirty="0"/>
              <a:t>debiti tributari per imposte dirette; </a:t>
            </a:r>
            <a:endParaRPr lang="it-IT" sz="1400" dirty="0"/>
          </a:p>
          <a:p>
            <a:pPr lvl="1"/>
            <a:r>
              <a:rPr lang="it-IT" dirty="0"/>
              <a:t>ratei e risconti passivi relativi, rispettivamente, a costi e ricavi estranei alla gestione caratteristica corrente</a:t>
            </a:r>
            <a:r>
              <a:rPr lang="it-IT" dirty="0" smtClean="0"/>
              <a:t>;</a:t>
            </a:r>
          </a:p>
          <a:p>
            <a:pPr lvl="1"/>
            <a:r>
              <a:rPr lang="it-IT" dirty="0" smtClean="0"/>
              <a:t>fondi </a:t>
            </a:r>
            <a:r>
              <a:rPr lang="it-IT" dirty="0"/>
              <a:t>di rischio e fondi costi futuri estranei alla gestione caratteristica corrente. </a:t>
            </a:r>
          </a:p>
        </p:txBody>
      </p:sp>
    </p:spTree>
    <p:extLst>
      <p:ext uri="{BB962C8B-B14F-4D97-AF65-F5344CB8AC3E}">
        <p14:creationId xmlns="" xmlns:p14="http://schemas.microsoft.com/office/powerpoint/2010/main" val="24301597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numero diapositiva 5"/>
          <p:cNvSpPr>
            <a:spLocks noGrp="1"/>
          </p:cNvSpPr>
          <p:nvPr>
            <p:ph type="sldNum" sz="quarter" idx="12"/>
          </p:nvPr>
        </p:nvSpPr>
        <p:spPr/>
        <p:txBody>
          <a:bodyPr/>
          <a:lstStyle/>
          <a:p>
            <a:fld id="{82C1C0F0-274E-AC46-BC0A-52CB615038F4}" type="slidenum">
              <a:rPr lang="en-US"/>
              <a:pPr/>
              <a:t>29</a:t>
            </a:fld>
            <a:endParaRPr lang="en-US"/>
          </a:p>
        </p:txBody>
      </p:sp>
      <p:sp>
        <p:nvSpPr>
          <p:cNvPr id="65538" name="Rectangle 2"/>
          <p:cNvSpPr>
            <a:spLocks noGrp="1" noChangeArrowheads="1"/>
          </p:cNvSpPr>
          <p:nvPr>
            <p:ph type="title"/>
          </p:nvPr>
        </p:nvSpPr>
        <p:spPr>
          <a:xfrm>
            <a:off x="457200" y="274638"/>
            <a:ext cx="8229600" cy="862314"/>
          </a:xfrm>
        </p:spPr>
        <p:txBody>
          <a:bodyPr/>
          <a:lstStyle/>
          <a:p>
            <a:r>
              <a:rPr lang="it-IT" dirty="0"/>
              <a:t>La gestione CORRENTE</a:t>
            </a:r>
          </a:p>
        </p:txBody>
      </p:sp>
      <p:sp>
        <p:nvSpPr>
          <p:cNvPr id="65540" name="Rectangle 4"/>
          <p:cNvSpPr>
            <a:spLocks noGrp="1" noChangeArrowheads="1"/>
          </p:cNvSpPr>
          <p:nvPr>
            <p:ph type="body" idx="1"/>
          </p:nvPr>
        </p:nvSpPr>
        <p:spPr>
          <a:xfrm>
            <a:off x="266095" y="1259963"/>
            <a:ext cx="8248953" cy="4114800"/>
          </a:xfrm>
        </p:spPr>
        <p:txBody>
          <a:bodyPr>
            <a:normAutofit/>
          </a:bodyPr>
          <a:lstStyle/>
          <a:p>
            <a:r>
              <a:rPr lang="it-IT" dirty="0"/>
              <a:t>è</a:t>
            </a:r>
            <a:r>
              <a:rPr lang="it-IT" dirty="0" smtClean="0"/>
              <a:t> </a:t>
            </a:r>
            <a:r>
              <a:rPr lang="it-IT" dirty="0"/>
              <a:t>opportuno evidenziare le seguenti poste</a:t>
            </a:r>
            <a:r>
              <a:rPr lang="it-IT" dirty="0" smtClean="0"/>
              <a:t>:</a:t>
            </a:r>
          </a:p>
          <a:p>
            <a:endParaRPr lang="it-IT" dirty="0" smtClean="0"/>
          </a:p>
          <a:p>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lgn="r">
              <a:buNone/>
            </a:pPr>
            <a:endParaRPr lang="it-IT" dirty="0" smtClean="0"/>
          </a:p>
          <a:p>
            <a:pPr marL="0" indent="0">
              <a:buNone/>
            </a:pPr>
            <a:endParaRPr lang="it-IT" dirty="0" smtClean="0"/>
          </a:p>
          <a:p>
            <a:pPr marL="0" indent="0">
              <a:buNone/>
            </a:pPr>
            <a:endParaRPr lang="it-IT" dirty="0"/>
          </a:p>
        </p:txBody>
      </p:sp>
      <p:pic>
        <p:nvPicPr>
          <p:cNvPr id="65541" name="Picture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29305" y="1932533"/>
            <a:ext cx="7315200" cy="3484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pic>
      <p:sp>
        <p:nvSpPr>
          <p:cNvPr id="4" name="CasellaDiTesto 3"/>
          <p:cNvSpPr txBox="1"/>
          <p:nvPr/>
        </p:nvSpPr>
        <p:spPr>
          <a:xfrm>
            <a:off x="8515049" y="2972191"/>
            <a:ext cx="302380" cy="369332"/>
          </a:xfrm>
          <a:prstGeom prst="rect">
            <a:avLst/>
          </a:prstGeom>
          <a:noFill/>
        </p:spPr>
        <p:txBody>
          <a:bodyPr wrap="square" rtlCol="0">
            <a:spAutoFit/>
          </a:bodyPr>
          <a:lstStyle/>
          <a:p>
            <a:r>
              <a:rPr lang="it-IT" dirty="0" smtClean="0"/>
              <a:t>*</a:t>
            </a:r>
            <a:endParaRPr lang="it-IT" dirty="0"/>
          </a:p>
        </p:txBody>
      </p:sp>
      <p:sp>
        <p:nvSpPr>
          <p:cNvPr id="5" name="CasellaDiTesto 4"/>
          <p:cNvSpPr txBox="1"/>
          <p:nvPr/>
        </p:nvSpPr>
        <p:spPr>
          <a:xfrm>
            <a:off x="8515048" y="3853543"/>
            <a:ext cx="532190" cy="369332"/>
          </a:xfrm>
          <a:prstGeom prst="rect">
            <a:avLst/>
          </a:prstGeom>
          <a:noFill/>
        </p:spPr>
        <p:txBody>
          <a:bodyPr wrap="square" rtlCol="0">
            <a:spAutoFit/>
          </a:bodyPr>
          <a:lstStyle/>
          <a:p>
            <a:r>
              <a:rPr lang="it-IT" dirty="0" smtClean="0"/>
              <a:t>**</a:t>
            </a:r>
            <a:endParaRPr lang="it-IT" dirty="0"/>
          </a:p>
        </p:txBody>
      </p:sp>
      <p:sp>
        <p:nvSpPr>
          <p:cNvPr id="7" name="CasellaDiTesto 6"/>
          <p:cNvSpPr txBox="1"/>
          <p:nvPr/>
        </p:nvSpPr>
        <p:spPr>
          <a:xfrm>
            <a:off x="8532086" y="4842934"/>
            <a:ext cx="529562" cy="369332"/>
          </a:xfrm>
          <a:prstGeom prst="rect">
            <a:avLst/>
          </a:prstGeom>
          <a:noFill/>
        </p:spPr>
        <p:txBody>
          <a:bodyPr wrap="none" rtlCol="0">
            <a:spAutoFit/>
          </a:bodyPr>
          <a:lstStyle/>
          <a:p>
            <a:r>
              <a:rPr lang="it-IT" dirty="0" smtClean="0"/>
              <a:t>***</a:t>
            </a:r>
            <a:endParaRPr lang="it-IT" dirty="0"/>
          </a:p>
        </p:txBody>
      </p:sp>
      <p:sp>
        <p:nvSpPr>
          <p:cNvPr id="8" name="CasellaDiTesto 7"/>
          <p:cNvSpPr txBox="1"/>
          <p:nvPr/>
        </p:nvSpPr>
        <p:spPr>
          <a:xfrm>
            <a:off x="499638" y="5603501"/>
            <a:ext cx="8032448" cy="1477328"/>
          </a:xfrm>
          <a:prstGeom prst="rect">
            <a:avLst/>
          </a:prstGeom>
          <a:noFill/>
        </p:spPr>
        <p:txBody>
          <a:bodyPr wrap="square" rtlCol="0">
            <a:spAutoFit/>
          </a:bodyPr>
          <a:lstStyle/>
          <a:p>
            <a:r>
              <a:rPr lang="it-IT" dirty="0" smtClean="0"/>
              <a:t>* solo indirettamente connesso alla gestione corrente</a:t>
            </a:r>
          </a:p>
          <a:p>
            <a:r>
              <a:rPr lang="it-IT" dirty="0" smtClean="0"/>
              <a:t>** relativo all’acquisizione del fattore produttivo HR </a:t>
            </a:r>
          </a:p>
          <a:p>
            <a:r>
              <a:rPr lang="it-IT" dirty="0" smtClean="0"/>
              <a:t>*** sono sempre a breve, ma possono originare anche dalla gestione non caratteristica (es. imposte immobiliari per beni non strumentali)</a:t>
            </a:r>
          </a:p>
          <a:p>
            <a:pPr marL="285750" indent="-285750">
              <a:buFontTx/>
              <a:buChar char="•"/>
            </a:pPr>
            <a:endParaRPr lang="it-IT" dirty="0"/>
          </a:p>
        </p:txBody>
      </p:sp>
    </p:spTree>
    <p:extLst>
      <p:ext uri="{BB962C8B-B14F-4D97-AF65-F5344CB8AC3E}">
        <p14:creationId xmlns="" xmlns:p14="http://schemas.microsoft.com/office/powerpoint/2010/main" val="384213904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schema legale dello Stato </a:t>
            </a:r>
            <a:r>
              <a:rPr lang="it-IT" dirty="0"/>
              <a:t>P</a:t>
            </a:r>
            <a:r>
              <a:rPr lang="it-IT" dirty="0" smtClean="0"/>
              <a:t>atrimoniale </a:t>
            </a:r>
            <a:endParaRPr lang="it-IT" dirty="0"/>
          </a:p>
        </p:txBody>
      </p:sp>
      <p:sp>
        <p:nvSpPr>
          <p:cNvPr id="3" name="Segnaposto contenuto 2"/>
          <p:cNvSpPr>
            <a:spLocks noGrp="1"/>
          </p:cNvSpPr>
          <p:nvPr>
            <p:ph idx="1"/>
          </p:nvPr>
        </p:nvSpPr>
        <p:spPr/>
        <p:txBody>
          <a:bodyPr>
            <a:noAutofit/>
          </a:bodyPr>
          <a:lstStyle/>
          <a:p>
            <a:pPr marL="0" indent="0" algn="ctr">
              <a:buNone/>
            </a:pPr>
            <a:r>
              <a:rPr lang="it-IT" sz="2800" b="1" dirty="0" smtClean="0"/>
              <a:t>Art. 2424 “contenuto dello Stato </a:t>
            </a:r>
            <a:r>
              <a:rPr lang="it-IT" sz="2800" b="1" dirty="0"/>
              <a:t>P</a:t>
            </a:r>
            <a:r>
              <a:rPr lang="it-IT" sz="2800" b="1" dirty="0" smtClean="0"/>
              <a:t>atrimoniale”</a:t>
            </a:r>
            <a:endParaRPr lang="it-IT" sz="2800" dirty="0" smtClean="0"/>
          </a:p>
          <a:p>
            <a:r>
              <a:rPr lang="it-IT" sz="2800" dirty="0" smtClean="0"/>
              <a:t>“Lo Stato </a:t>
            </a:r>
            <a:r>
              <a:rPr lang="it-IT" sz="2800" dirty="0"/>
              <a:t>P</a:t>
            </a:r>
            <a:r>
              <a:rPr lang="it-IT" sz="2800" dirty="0" smtClean="0"/>
              <a:t>atrimoniale deve essere redatto in conformità al seguente schema </a:t>
            </a:r>
            <a:r>
              <a:rPr lang="mr-IN" sz="2800" dirty="0" smtClean="0"/>
              <a:t>…</a:t>
            </a:r>
            <a:r>
              <a:rPr lang="it-IT" sz="2800" dirty="0" smtClean="0"/>
              <a:t>) </a:t>
            </a:r>
          </a:p>
          <a:p>
            <a:r>
              <a:rPr lang="it-IT" sz="2800" dirty="0" smtClean="0"/>
              <a:t>l’</a:t>
            </a:r>
            <a:r>
              <a:rPr lang="it-IT" sz="2800" b="1" dirty="0" smtClean="0"/>
              <a:t>art. 2424 </a:t>
            </a:r>
            <a:r>
              <a:rPr lang="it-IT" sz="2800" dirty="0" smtClean="0"/>
              <a:t>fissa il modello legale dello Stato </a:t>
            </a:r>
            <a:r>
              <a:rPr lang="it-IT" sz="2800" dirty="0"/>
              <a:t>P</a:t>
            </a:r>
            <a:r>
              <a:rPr lang="it-IT" sz="2800" dirty="0" smtClean="0"/>
              <a:t>atrimoniale </a:t>
            </a:r>
          </a:p>
          <a:p>
            <a:r>
              <a:rPr lang="it-IT" sz="2800" dirty="0" smtClean="0"/>
              <a:t>A differenza dello schema che è il risultato della contabilità generale al termine dell’esercizio, il modello legale prevede la riclassificazione dei valori così da favorire la chiarezza del bilancio d’esercizio</a:t>
            </a:r>
            <a:endParaRPr lang="it-IT" sz="2800" dirty="0"/>
          </a:p>
        </p:txBody>
      </p:sp>
    </p:spTree>
    <p:extLst>
      <p:ext uri="{BB962C8B-B14F-4D97-AF65-F5344CB8AC3E}">
        <p14:creationId xmlns="" xmlns:p14="http://schemas.microsoft.com/office/powerpoint/2010/main" val="2443889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fld id="{459EFA56-9276-F94D-A914-57DE626A7A9A}" type="slidenum">
              <a:rPr lang="en-US"/>
              <a:pPr/>
              <a:t>30</a:t>
            </a:fld>
            <a:endParaRPr lang="en-US"/>
          </a:p>
        </p:txBody>
      </p:sp>
      <p:sp>
        <p:nvSpPr>
          <p:cNvPr id="89090" name="Rectangle 1026"/>
          <p:cNvSpPr>
            <a:spLocks noGrp="1" noChangeArrowheads="1"/>
          </p:cNvSpPr>
          <p:nvPr>
            <p:ph type="title"/>
          </p:nvPr>
        </p:nvSpPr>
        <p:spPr/>
        <p:txBody>
          <a:bodyPr/>
          <a:lstStyle/>
          <a:p>
            <a:r>
              <a:rPr lang="it-IT" dirty="0"/>
              <a:t>La gestione CORRENTE</a:t>
            </a:r>
          </a:p>
        </p:txBody>
      </p:sp>
      <p:sp>
        <p:nvSpPr>
          <p:cNvPr id="89091" name="Rectangle 1027"/>
          <p:cNvSpPr>
            <a:spLocks noGrp="1" noChangeArrowheads="1"/>
          </p:cNvSpPr>
          <p:nvPr>
            <p:ph type="body" idx="1"/>
          </p:nvPr>
        </p:nvSpPr>
        <p:spPr>
          <a:xfrm>
            <a:off x="457200" y="1550272"/>
            <a:ext cx="8446124" cy="4114800"/>
          </a:xfrm>
        </p:spPr>
        <p:txBody>
          <a:bodyPr>
            <a:normAutofit/>
          </a:bodyPr>
          <a:lstStyle/>
          <a:p>
            <a:r>
              <a:rPr lang="it-IT" dirty="0"/>
              <a:t>Nel </a:t>
            </a:r>
            <a:r>
              <a:rPr lang="it-IT" b="1" dirty="0"/>
              <a:t>lungo periodo</a:t>
            </a:r>
            <a:r>
              <a:rPr lang="it-IT" dirty="0"/>
              <a:t> la gestione corrente </a:t>
            </a:r>
            <a:r>
              <a:rPr lang="it-IT" dirty="0" smtClean="0"/>
              <a:t>deve</a:t>
            </a:r>
          </a:p>
          <a:p>
            <a:pPr lvl="1"/>
            <a:r>
              <a:rPr lang="it-IT" dirty="0" smtClean="0"/>
              <a:t>garantire la </a:t>
            </a:r>
            <a:r>
              <a:rPr lang="it-IT" b="1" dirty="0"/>
              <a:t>liquidità</a:t>
            </a:r>
            <a:r>
              <a:rPr lang="it-IT" dirty="0"/>
              <a:t> necessaria a </a:t>
            </a:r>
            <a:r>
              <a:rPr lang="it-IT" b="1" dirty="0"/>
              <a:t>mantenere</a:t>
            </a:r>
            <a:r>
              <a:rPr lang="it-IT" dirty="0"/>
              <a:t> </a:t>
            </a:r>
            <a:r>
              <a:rPr lang="it-IT" dirty="0" smtClean="0"/>
              <a:t>l</a:t>
            </a:r>
            <a:r>
              <a:rPr lang="it-IT" dirty="0" smtClean="0">
                <a:latin typeface="Arial"/>
              </a:rPr>
              <a:t>’</a:t>
            </a:r>
            <a:r>
              <a:rPr lang="it-IT" b="1" dirty="0" smtClean="0"/>
              <a:t>equilibrio finanziario</a:t>
            </a:r>
          </a:p>
          <a:p>
            <a:pPr lvl="1"/>
            <a:r>
              <a:rPr lang="it-IT" dirty="0" smtClean="0"/>
              <a:t>produrre </a:t>
            </a:r>
            <a:r>
              <a:rPr lang="it-IT" dirty="0"/>
              <a:t>un adeguato </a:t>
            </a:r>
            <a:r>
              <a:rPr lang="it-IT" b="1" dirty="0">
                <a:solidFill>
                  <a:srgbClr val="000000"/>
                </a:solidFill>
              </a:rPr>
              <a:t>flusso di </a:t>
            </a:r>
            <a:r>
              <a:rPr lang="it-IT" b="1" dirty="0" smtClean="0">
                <a:solidFill>
                  <a:srgbClr val="000000"/>
                </a:solidFill>
              </a:rPr>
              <a:t>autofinanziamento</a:t>
            </a:r>
            <a:endParaRPr lang="it-IT" dirty="0"/>
          </a:p>
          <a:p>
            <a:r>
              <a:rPr lang="it-IT" dirty="0" smtClean="0"/>
              <a:t>L</a:t>
            </a:r>
            <a:r>
              <a:rPr lang="it-IT" dirty="0" smtClean="0">
                <a:latin typeface="Arial"/>
              </a:rPr>
              <a:t>’</a:t>
            </a:r>
            <a:r>
              <a:rPr lang="it-IT" b="1" dirty="0" smtClean="0"/>
              <a:t>investimento </a:t>
            </a:r>
            <a:r>
              <a:rPr lang="it-IT" b="1" dirty="0"/>
              <a:t>di risorse finanziarie </a:t>
            </a:r>
            <a:r>
              <a:rPr lang="it-IT" dirty="0"/>
              <a:t>nella gestione corrente </a:t>
            </a:r>
            <a:r>
              <a:rPr lang="it-IT" dirty="0" smtClean="0"/>
              <a:t>prende la </a:t>
            </a:r>
            <a:r>
              <a:rPr lang="it-IT" dirty="0"/>
              <a:t>denominazione di </a:t>
            </a:r>
            <a:r>
              <a:rPr lang="it-IT" sz="2800" b="1" dirty="0">
                <a:solidFill>
                  <a:srgbClr val="000000"/>
                </a:solidFill>
              </a:rPr>
              <a:t>Capitale Circolante Netto</a:t>
            </a:r>
          </a:p>
        </p:txBody>
      </p:sp>
    </p:spTree>
    <p:extLst>
      <p:ext uri="{BB962C8B-B14F-4D97-AF65-F5344CB8AC3E}">
        <p14:creationId xmlns="" xmlns:p14="http://schemas.microsoft.com/office/powerpoint/2010/main" val="305553914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06462"/>
          </a:xfrm>
        </p:spPr>
        <p:txBody>
          <a:bodyPr>
            <a:noAutofit/>
          </a:bodyPr>
          <a:lstStyle/>
          <a:p>
            <a:r>
              <a:rPr lang="it-IT" sz="3200" dirty="0"/>
              <a:t>Equilibrio finanziario nella gestione d'impresa </a:t>
            </a:r>
          </a:p>
        </p:txBody>
      </p:sp>
      <p:sp>
        <p:nvSpPr>
          <p:cNvPr id="3" name="Segnaposto contenuto 2"/>
          <p:cNvSpPr>
            <a:spLocks noGrp="1"/>
          </p:cNvSpPr>
          <p:nvPr>
            <p:ph idx="1"/>
          </p:nvPr>
        </p:nvSpPr>
        <p:spPr>
          <a:xfrm>
            <a:off x="457200" y="1346200"/>
            <a:ext cx="8229600" cy="4779963"/>
          </a:xfrm>
        </p:spPr>
        <p:txBody>
          <a:bodyPr>
            <a:normAutofit fontScale="92500"/>
          </a:bodyPr>
          <a:lstStyle/>
          <a:p>
            <a:r>
              <a:rPr lang="it-IT" dirty="0"/>
              <a:t>È la capacità costante di disporre del capitale monetario necessario per far fronte agli impegni di pagamento (entrate e uscite)</a:t>
            </a:r>
          </a:p>
          <a:p>
            <a:r>
              <a:rPr lang="it-IT" dirty="0"/>
              <a:t>l’impresa è in grado di mantenere costantemente in equilibrio le entrate e le uscite monetarie senza compromettere l’equilibrio economico</a:t>
            </a:r>
          </a:p>
          <a:p>
            <a:r>
              <a:rPr lang="it-IT" b="1" dirty="0"/>
              <a:t>Fi</a:t>
            </a:r>
            <a:r>
              <a:rPr lang="it-IT" dirty="0"/>
              <a:t> (disponibilità di denaro all’</a:t>
            </a:r>
            <a:r>
              <a:rPr lang="it-IT" b="1" dirty="0"/>
              <a:t>inizio</a:t>
            </a:r>
            <a:r>
              <a:rPr lang="it-IT" dirty="0"/>
              <a:t> del periodo) + </a:t>
            </a:r>
            <a:r>
              <a:rPr lang="it-IT" b="1" dirty="0"/>
              <a:t>E</a:t>
            </a:r>
            <a:r>
              <a:rPr lang="it-IT" dirty="0"/>
              <a:t> (entrate di denaro) = </a:t>
            </a:r>
            <a:r>
              <a:rPr lang="it-IT" b="1" dirty="0"/>
              <a:t>U</a:t>
            </a:r>
            <a:r>
              <a:rPr lang="it-IT" dirty="0"/>
              <a:t> (uscite di denaro) + </a:t>
            </a:r>
            <a:r>
              <a:rPr lang="it-IT" b="1" dirty="0"/>
              <a:t>Ft</a:t>
            </a:r>
            <a:r>
              <a:rPr lang="it-IT" dirty="0"/>
              <a:t> (disponibilità di denaro </a:t>
            </a:r>
            <a:r>
              <a:rPr lang="it-IT" dirty="0" smtClean="0"/>
              <a:t>al </a:t>
            </a:r>
            <a:r>
              <a:rPr lang="it-IT" b="1" dirty="0" smtClean="0"/>
              <a:t>termine</a:t>
            </a:r>
            <a:r>
              <a:rPr lang="it-IT" dirty="0" smtClean="0"/>
              <a:t> del </a:t>
            </a:r>
            <a:r>
              <a:rPr lang="it-IT" dirty="0"/>
              <a:t>periodo) </a:t>
            </a:r>
          </a:p>
        </p:txBody>
      </p:sp>
    </p:spTree>
    <p:extLst>
      <p:ext uri="{BB962C8B-B14F-4D97-AF65-F5344CB8AC3E}">
        <p14:creationId xmlns="" xmlns:p14="http://schemas.microsoft.com/office/powerpoint/2010/main" val="4101058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5614"/>
            <a:ext cx="9144000" cy="1143000"/>
          </a:xfrm>
        </p:spPr>
        <p:txBody>
          <a:bodyPr>
            <a:normAutofit fontScale="90000"/>
          </a:bodyPr>
          <a:lstStyle/>
          <a:p>
            <a:r>
              <a:rPr lang="it-IT" b="1" cap="all" dirty="0" smtClean="0"/>
              <a:t>EQUILIBRIO FINANZIARIO </a:t>
            </a:r>
            <a:r>
              <a:rPr lang="it-IT" b="1" cap="all" dirty="0" err="1" smtClean="0"/>
              <a:t>DI</a:t>
            </a:r>
            <a:r>
              <a:rPr lang="it-IT" b="1" cap="all" dirty="0" smtClean="0"/>
              <a:t> UN'AZIENDA</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Situazione che riflette la capacità dell’impresa di far fronte al </a:t>
            </a:r>
            <a:r>
              <a:rPr lang="it-IT" b="1" dirty="0" smtClean="0"/>
              <a:t>flusso delle uscite monetarie </a:t>
            </a:r>
            <a:r>
              <a:rPr lang="it-IT" dirty="0" smtClean="0"/>
              <a:t>con le </a:t>
            </a:r>
            <a:r>
              <a:rPr lang="it-IT" b="1" dirty="0" smtClean="0"/>
              <a:t>proprie entrate</a:t>
            </a:r>
            <a:r>
              <a:rPr lang="it-IT" dirty="0" smtClean="0"/>
              <a:t>.</a:t>
            </a:r>
          </a:p>
          <a:p>
            <a:r>
              <a:rPr lang="it-IT" dirty="0" smtClean="0"/>
              <a:t>Il concetto di equilibrio finanziario è eminentemente </a:t>
            </a:r>
            <a:r>
              <a:rPr lang="it-IT" b="1" dirty="0" smtClean="0"/>
              <a:t>dinamico</a:t>
            </a:r>
            <a:r>
              <a:rPr lang="it-IT" dirty="0" smtClean="0"/>
              <a:t>, poiché deriva dal </a:t>
            </a:r>
            <a:r>
              <a:rPr lang="it-IT" b="1" dirty="0" smtClean="0"/>
              <a:t>confronto di due flussi misurati nel tempo</a:t>
            </a:r>
            <a:r>
              <a:rPr lang="it-IT" dirty="0" smtClean="0"/>
              <a:t>. </a:t>
            </a:r>
          </a:p>
          <a:p>
            <a:r>
              <a:rPr lang="it-IT" dirty="0" smtClean="0"/>
              <a:t>dipende non solo dall’entità delle entrate e delle uscite ma anche dalla loro periodicità. In altri termini, la cadenza delle prime può non coincidere con quella delle seconde, sicché, in un determinato arco di tempo il flusso delle entrate differisce da quello delle uscite anche se, </a:t>
            </a:r>
            <a:r>
              <a:rPr lang="it-IT" dirty="0" err="1" smtClean="0"/>
              <a:t>p.e</a:t>
            </a:r>
            <a:r>
              <a:rPr lang="it-IT" dirty="0" smtClean="0"/>
              <a:t>, i ricavi e i costi da cui derivano si equivalgono</a:t>
            </a:r>
          </a:p>
          <a:p>
            <a:r>
              <a:rPr lang="it-IT" dirty="0" smtClean="0"/>
              <a:t>Tale differenza, se concerne un’</a:t>
            </a:r>
            <a:r>
              <a:rPr lang="it-IT" b="1" dirty="0" smtClean="0"/>
              <a:t>eccedenza delle uscite sulle entrate</a:t>
            </a:r>
            <a:r>
              <a:rPr lang="it-IT" dirty="0" smtClean="0"/>
              <a:t>, genera il ricorso a fonti esterne di finanziamento (prestiti) e, nel </a:t>
            </a:r>
            <a:r>
              <a:rPr lang="it-IT" b="1" dirty="0" smtClean="0"/>
              <a:t>caso contrario</a:t>
            </a:r>
            <a:r>
              <a:rPr lang="it-IT" dirty="0" smtClean="0"/>
              <a:t>, un eccesso liquidità.</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5614"/>
            <a:ext cx="9144000" cy="1143000"/>
          </a:xfrm>
        </p:spPr>
        <p:txBody>
          <a:bodyPr>
            <a:normAutofit/>
          </a:bodyPr>
          <a:lstStyle/>
          <a:p>
            <a:r>
              <a:rPr lang="it-IT" b="1" dirty="0" smtClean="0"/>
              <a:t>eccedenza delle uscite sulle entrate</a:t>
            </a:r>
            <a:endParaRPr lang="it-IT" dirty="0"/>
          </a:p>
        </p:txBody>
      </p:sp>
      <p:sp>
        <p:nvSpPr>
          <p:cNvPr id="3" name="Segnaposto contenuto 2"/>
          <p:cNvSpPr>
            <a:spLocks noGrp="1"/>
          </p:cNvSpPr>
          <p:nvPr>
            <p:ph idx="1"/>
          </p:nvPr>
        </p:nvSpPr>
        <p:spPr/>
        <p:txBody>
          <a:bodyPr>
            <a:normAutofit fontScale="85000" lnSpcReduction="10000"/>
          </a:bodyPr>
          <a:lstStyle/>
          <a:p>
            <a:r>
              <a:rPr lang="it-IT" dirty="0" smtClean="0"/>
              <a:t>può anche essere fisiologica</a:t>
            </a:r>
          </a:p>
          <a:p>
            <a:r>
              <a:rPr lang="it-IT" dirty="0" smtClean="0"/>
              <a:t>quando l’equilibrio del periodo è ristabilito con il ricorso al credito occorre controllare che l’onerosità di questo non alteri il rapporto tra costi e ricavi (</a:t>
            </a:r>
            <a:r>
              <a:rPr lang="it-IT" b="1" dirty="0" smtClean="0"/>
              <a:t>equilibrio economico</a:t>
            </a:r>
            <a:r>
              <a:rPr lang="it-IT" dirty="0" smtClean="0"/>
              <a:t>)</a:t>
            </a:r>
          </a:p>
          <a:p>
            <a:r>
              <a:rPr lang="it-IT" dirty="0" smtClean="0"/>
              <a:t>nel caso in cui i termini di realizzo e di pagamento divergano al di là del limite consentito dalla capacità finanziaria dell’impresa, è necessario che si intervenga per abbreviare i tempi di incasso o ampliare quelli di pagamento, badando in entrambi i casi alle ripercussioni sull’equilibrio economico della gestione</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15614"/>
            <a:ext cx="9144000" cy="1143000"/>
          </a:xfrm>
        </p:spPr>
        <p:txBody>
          <a:bodyPr>
            <a:normAutofit/>
          </a:bodyPr>
          <a:lstStyle/>
          <a:p>
            <a:r>
              <a:rPr lang="it-IT" b="1" dirty="0" smtClean="0"/>
              <a:t>eccedenza delle uscite sulle entrate</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può anche essere fisiologica</a:t>
            </a:r>
          </a:p>
          <a:p>
            <a:r>
              <a:rPr lang="it-IT" dirty="0" smtClean="0"/>
              <a:t>quando l’equilibrio del periodo è ristabilito con il ricorso al credito occorre controllare che l’onerosità di questo non alteri il rapporto tra costi e ricavi (</a:t>
            </a:r>
            <a:r>
              <a:rPr lang="it-IT" b="1" dirty="0" smtClean="0"/>
              <a:t>equilibrio economico</a:t>
            </a:r>
            <a:r>
              <a:rPr lang="it-IT" dirty="0" smtClean="0"/>
              <a:t>). Nel caso in cui i termini di realizzo e di pagamento divergano al di là del limite consentito dalla capacità finanziaria dell’impresa, è necessario che si intervenga per abbreviare i tempi di incasso o ampliare quelli di pagamento, badando in entrambi i casi alle ripercussioni sull’equilibrio economico della gestione. Anche un eccesso di liquidità può essere un sintomo di asincronia gestionale, quando superi ì limiti del mantenimento di riserve adeguate a fronteggiare improvvise necessità di cassa. Questo aspetto riveste particolare importanza nelle banche, dove il permanere di mezzi liquidi inutilizzati è sintomo di uno sviluppo del credito inadeguato alle disponibilità, con pesanti ripercussioni sul conto economico dell’azienda bancaria (</a:t>
            </a:r>
            <a:r>
              <a:rPr lang="it-IT" b="1" dirty="0" smtClean="0"/>
              <a:t>gestione attivo-passivo</a:t>
            </a:r>
            <a:r>
              <a:rPr lang="it-IT" dirty="0" smtClean="0"/>
              <a:t>).</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 y="128866"/>
            <a:ext cx="9144000" cy="1143000"/>
          </a:xfrm>
        </p:spPr>
        <p:txBody>
          <a:bodyPr>
            <a:normAutofit fontScale="90000"/>
          </a:bodyPr>
          <a:lstStyle/>
          <a:p>
            <a:r>
              <a:rPr lang="it-IT" dirty="0" smtClean="0"/>
              <a:t>GESTIONE ATTIVO-PASSIVO DELLA BANCA</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Processo mediante cui la banca gestisce in modo coordinato la dinamica delle fonti e degli usi dei fondi al fine di armonizzare i propri flussi finanziari (equilibrio finanziario), conseguire una sostanziale stabilità della capacità reddituale nel breve periodo (equilibrio economico) e alimentare la crescita dell’intermediazione. </a:t>
            </a:r>
          </a:p>
          <a:p>
            <a:r>
              <a:rPr lang="it-IT" dirty="0" smtClean="0"/>
              <a:t>efficace ai fini del governo della sensibilità del margine di interesse alle variazioni dei tassi di mercato, vale a dire del rischio di tasso d’interesse. </a:t>
            </a:r>
          </a:p>
          <a:p>
            <a:r>
              <a:rPr lang="it-IT" dirty="0" smtClean="0"/>
              <a:t>Il modello assume come variabile guida il margine d’interesse, cioè la differenza tra ricavi da interessi attivi e costi da interessi passivi;</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2362"/>
            <a:ext cx="9144000" cy="1143000"/>
          </a:xfrm>
        </p:spPr>
        <p:txBody>
          <a:bodyPr>
            <a:normAutofit fontScale="90000"/>
          </a:bodyPr>
          <a:lstStyle/>
          <a:p>
            <a:r>
              <a:rPr lang="it-IT" b="1" cap="all" dirty="0" smtClean="0"/>
              <a:t>EQUILIBRIO ECONOMICO </a:t>
            </a:r>
            <a:r>
              <a:rPr lang="it-IT" b="1" cap="all" dirty="0" err="1" smtClean="0"/>
              <a:t>DI</a:t>
            </a:r>
            <a:r>
              <a:rPr lang="it-IT" b="1" cap="all" dirty="0" smtClean="0"/>
              <a:t> UN'AZIENDA</a:t>
            </a:r>
            <a:endParaRPr lang="it-IT" dirty="0"/>
          </a:p>
        </p:txBody>
      </p:sp>
      <p:sp>
        <p:nvSpPr>
          <p:cNvPr id="3" name="Segnaposto contenuto 2"/>
          <p:cNvSpPr>
            <a:spLocks noGrp="1"/>
          </p:cNvSpPr>
          <p:nvPr>
            <p:ph idx="1"/>
          </p:nvPr>
        </p:nvSpPr>
        <p:spPr>
          <a:xfrm>
            <a:off x="457200" y="1245362"/>
            <a:ext cx="8229600" cy="4525963"/>
          </a:xfrm>
        </p:spPr>
        <p:txBody>
          <a:bodyPr>
            <a:normAutofit fontScale="62500" lnSpcReduction="20000"/>
          </a:bodyPr>
          <a:lstStyle/>
          <a:p>
            <a:r>
              <a:rPr lang="it-IT" dirty="0" smtClean="0"/>
              <a:t>Equivalenza dei costi e dei ricavi dell’impresa che costituisce la “frontiera” tra economicità e diseconomicità della gestione. </a:t>
            </a:r>
          </a:p>
          <a:p>
            <a:r>
              <a:rPr lang="it-IT" dirty="0" smtClean="0"/>
              <a:t>I responsabili della gestione debbono controllare che l’equilibrio economico venga costantemente mantenuto, altrimenti l’impresa scivola verso il dissesto</a:t>
            </a:r>
          </a:p>
          <a:p>
            <a:r>
              <a:rPr lang="it-IT" dirty="0" smtClean="0"/>
              <a:t>Esistono notevoli correlazioni tra l’aspetto economico e quello finanziario della gestione aziendale. I costi e i ricavi, infatti, sono misurati, rispettivamente, da uscite ed entrate finanziarie, con la conseguenza che se i primi superano i secondi (squilibrio economico) le uscite saranno prima o poi maggiori delle entrate (squilibrio finanziario).</a:t>
            </a:r>
          </a:p>
          <a:p>
            <a:r>
              <a:rPr lang="it-IT" dirty="0" smtClean="0"/>
              <a:t>Il mantenimento dell’equilibrio economico dipende dalla possibilità e dalla capacità dell’impresa di fornire una risposta adeguata alle circostanze che, dall’esterno o dall’interno, possono alterarlo. Così, una riduzione dei ricavi per contrazione della domanda tradizionale può essere combattuta con l’acquisizione di nuovi mercati o con la modifica della “politica del prodotto”. Tali soluzioni comportano sacrifici economici aggiuntivi, i quali possono aggravare, nel breve termine, la situazione economica. </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2362"/>
            <a:ext cx="9144000" cy="1143000"/>
          </a:xfrm>
        </p:spPr>
        <p:txBody>
          <a:bodyPr>
            <a:normAutofit fontScale="90000"/>
          </a:bodyPr>
          <a:lstStyle/>
          <a:p>
            <a:r>
              <a:rPr lang="it-IT" b="1" cap="all" dirty="0" smtClean="0"/>
              <a:t>EQUILIBRIO ECONOMICO </a:t>
            </a:r>
            <a:r>
              <a:rPr lang="it-IT" b="1" cap="all" dirty="0" err="1" smtClean="0"/>
              <a:t>DI</a:t>
            </a:r>
            <a:r>
              <a:rPr lang="it-IT" b="1" cap="all" dirty="0" smtClean="0"/>
              <a:t> UN'AZIENDA</a:t>
            </a:r>
            <a:endParaRPr lang="it-IT" dirty="0"/>
          </a:p>
        </p:txBody>
      </p:sp>
      <p:sp>
        <p:nvSpPr>
          <p:cNvPr id="3" name="Segnaposto contenuto 2"/>
          <p:cNvSpPr>
            <a:spLocks noGrp="1"/>
          </p:cNvSpPr>
          <p:nvPr>
            <p:ph idx="1"/>
          </p:nvPr>
        </p:nvSpPr>
        <p:spPr>
          <a:xfrm>
            <a:off x="457200" y="1245362"/>
            <a:ext cx="8229600" cy="5261455"/>
          </a:xfrm>
        </p:spPr>
        <p:txBody>
          <a:bodyPr>
            <a:normAutofit fontScale="70000" lnSpcReduction="20000"/>
          </a:bodyPr>
          <a:lstStyle/>
          <a:p>
            <a:r>
              <a:rPr lang="it-IT" dirty="0" smtClean="0"/>
              <a:t>se i provvedimenti adottati discendono da attente valutazioni e sono sostenuti da una consolidata struttura aziendale daranno buoni risultati, riequilibrando la gestione e proiettandola verso una nuova crescita. </a:t>
            </a:r>
          </a:p>
          <a:p>
            <a:r>
              <a:rPr lang="it-IT" dirty="0" smtClean="0"/>
              <a:t>A volte la ricostituzione delle condizioni di equilibrio è impossibile, perché, </a:t>
            </a:r>
            <a:r>
              <a:rPr lang="it-IT" dirty="0" err="1" smtClean="0"/>
              <a:t>p.e</a:t>
            </a:r>
            <a:r>
              <a:rPr lang="it-IT" dirty="0" smtClean="0"/>
              <a:t>, la lievitazione dei costi non può essere trasferita sul prezzo di vendita, che ha già raggiunto il limite imposto dalla concorrenza, e non esistono margini per assorbirla in una differenza tra ricavi e costi. </a:t>
            </a:r>
          </a:p>
          <a:p>
            <a:r>
              <a:rPr lang="it-IT" dirty="0" smtClean="0"/>
              <a:t>In tale situazione occorre mobilitare tutte le risorse aziendali per verificare la possibilità o di una ristrutturazione organizzativa e produttiva, che consenta una riduzione dei costi, oppure, se tale possibilità non esiste, per verificare la fattibilità di una riconversione dell’attività. </a:t>
            </a:r>
          </a:p>
          <a:p>
            <a:r>
              <a:rPr lang="it-IT" dirty="0" smtClean="0"/>
              <a:t>Se nemmeno questa alternativa è fattibile, si impone la cessazione dell’attività, onde non peggiorare la situazione in atto, con pregiudizio di chi ha investito nell’impresa e dei suoi creditori</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102362"/>
            <a:ext cx="9144000" cy="1143000"/>
          </a:xfrm>
        </p:spPr>
        <p:txBody>
          <a:bodyPr>
            <a:normAutofit fontScale="90000"/>
          </a:bodyPr>
          <a:lstStyle/>
          <a:p>
            <a:r>
              <a:rPr lang="it-IT" b="1" cap="all" dirty="0" smtClean="0"/>
              <a:t>EQUILIBRIO ECONOMICO </a:t>
            </a:r>
            <a:r>
              <a:rPr lang="it-IT" b="1" cap="all" dirty="0" err="1" smtClean="0"/>
              <a:t>DI</a:t>
            </a:r>
            <a:r>
              <a:rPr lang="it-IT" b="1" cap="all" dirty="0" smtClean="0"/>
              <a:t> UN'AZIENDA</a:t>
            </a:r>
            <a:endParaRPr lang="it-IT" dirty="0"/>
          </a:p>
        </p:txBody>
      </p:sp>
      <p:sp>
        <p:nvSpPr>
          <p:cNvPr id="3" name="Segnaposto contenuto 2"/>
          <p:cNvSpPr>
            <a:spLocks noGrp="1"/>
          </p:cNvSpPr>
          <p:nvPr>
            <p:ph idx="1"/>
          </p:nvPr>
        </p:nvSpPr>
        <p:spPr>
          <a:xfrm>
            <a:off x="225287" y="1060174"/>
            <a:ext cx="8666921" cy="5340626"/>
          </a:xfrm>
        </p:spPr>
        <p:txBody>
          <a:bodyPr>
            <a:normAutofit fontScale="55000" lnSpcReduction="20000"/>
          </a:bodyPr>
          <a:lstStyle/>
          <a:p>
            <a:r>
              <a:rPr lang="it-IT" dirty="0" smtClean="0"/>
              <a:t>la cessazione dell’attività, onde non peggiorare la situazione in atto, con pregiudizio di chi ha investito nell’impresa e dei suoi creditori</a:t>
            </a:r>
          </a:p>
          <a:p>
            <a:r>
              <a:rPr lang="it-IT" dirty="0" smtClean="0"/>
              <a:t>si distingue tra equilibrio economico di breve e di lungo periodo. Nel primo caso condizione fondamentale per avere l’equilibrio economico è che i ricavi uguaglino o superino i costi d’esercizio. Il sistema aziendale esprime però una continuità di scelte e di operazioni che può essere correttamente valutata solo nel lungo periodo. Per le aziende di produzione a rischio di mercato l’equilibrio economico di lungo periodo deve anche includere la copertura dei costi figurativi e una percentuale variabile sul capitale proprio che è ritenuta congrua per coprire il “rischio d’impresa” e dare luogo al puro profitto. </a:t>
            </a:r>
          </a:p>
          <a:p>
            <a:r>
              <a:rPr lang="it-IT" dirty="0" smtClean="0"/>
              <a:t>la condizione di equilibrio di lungo periodo può essere pienamente accertata solo alla cessione definitiva dell’attività dell’azienda, quando tutti i flussi finanziari corrispondono ai flussi economici e non si hanno più operazioni in corso di svolgimento e valori stimati e/o congetturati di bilancio. Ai fini delle decisioni concrete imprenditoriali, si può effettuare, quindi, solo una scelta approssimata su di un periodo ragionevolmente lungo.</a:t>
            </a:r>
          </a:p>
          <a:p>
            <a:r>
              <a:rPr lang="it-IT" dirty="0" smtClean="0"/>
              <a:t>Al contrario la condizione di equilibrio economico di breve periodo può non verificarsi in alcuni particolari esercizi. In conclusione non va comunque dimenticato che il lungo periodo è il frutto della combinazione e della coordinazione dei brevi periodi e che su ciò si fonda una corretta pianificazione strategica aziendale, dovendosi sempre parlare genericamente di un equilibrio dinamico fra costi e ricavi.</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riclassificazione</a:t>
            </a:r>
            <a:endParaRPr lang="it-IT" dirty="0"/>
          </a:p>
        </p:txBody>
      </p:sp>
      <p:sp>
        <p:nvSpPr>
          <p:cNvPr id="3" name="Segnaposto contenuto 2"/>
          <p:cNvSpPr>
            <a:spLocks noGrp="1"/>
          </p:cNvSpPr>
          <p:nvPr>
            <p:ph idx="1"/>
          </p:nvPr>
        </p:nvSpPr>
        <p:spPr/>
        <p:txBody>
          <a:bodyPr/>
          <a:lstStyle/>
          <a:p>
            <a:r>
              <a:rPr lang="it-IT" dirty="0"/>
              <a:t>processo </a:t>
            </a:r>
            <a:r>
              <a:rPr lang="it-IT" dirty="0" smtClean="0"/>
              <a:t>con il </a:t>
            </a:r>
            <a:r>
              <a:rPr lang="it-IT" dirty="0"/>
              <a:t>quale i dati di bilancio sono riordinati, raggruppati e disposti in maniera tale da evidenziare </a:t>
            </a:r>
            <a:r>
              <a:rPr lang="it-IT" dirty="0" smtClean="0"/>
              <a:t>alcune grandezze </a:t>
            </a:r>
            <a:r>
              <a:rPr lang="it-IT" dirty="0"/>
              <a:t>utili </a:t>
            </a:r>
            <a:r>
              <a:rPr lang="it-IT" dirty="0" smtClean="0"/>
              <a:t>a fine di analisi</a:t>
            </a:r>
          </a:p>
          <a:p>
            <a:r>
              <a:rPr lang="it-IT" dirty="0" smtClean="0"/>
              <a:t>Riclassificare </a:t>
            </a:r>
            <a:r>
              <a:rPr lang="it-IT" dirty="0"/>
              <a:t>vuol dire ordinare, raggruppare, disporre le voci di bilancio in maniera difforme da come sono presentate originariamente </a:t>
            </a:r>
            <a:endParaRPr lang="it-IT" dirty="0" smtClean="0"/>
          </a:p>
          <a:p>
            <a:endParaRPr lang="it-IT" dirty="0"/>
          </a:p>
        </p:txBody>
      </p:sp>
    </p:spTree>
    <p:extLst>
      <p:ext uri="{BB962C8B-B14F-4D97-AF65-F5344CB8AC3E}">
        <p14:creationId xmlns="" xmlns:p14="http://schemas.microsoft.com/office/powerpoint/2010/main" val="2026422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struttura base del modello legale</a:t>
            </a:r>
            <a:endParaRPr lang="it-IT" dirty="0"/>
          </a:p>
        </p:txBody>
      </p:sp>
      <p:pic>
        <p:nvPicPr>
          <p:cNvPr id="4" name="Immagine 3"/>
          <p:cNvPicPr>
            <a:picLocks noChangeAspect="1"/>
          </p:cNvPicPr>
          <p:nvPr/>
        </p:nvPicPr>
        <p:blipFill>
          <a:blip r:embed="rId2"/>
          <a:stretch>
            <a:fillRect/>
          </a:stretch>
        </p:blipFill>
        <p:spPr>
          <a:xfrm>
            <a:off x="1587500" y="1600200"/>
            <a:ext cx="5956300" cy="5257800"/>
          </a:xfrm>
          <a:prstGeom prst="rect">
            <a:avLst/>
          </a:prstGeom>
        </p:spPr>
      </p:pic>
    </p:spTree>
    <p:extLst>
      <p:ext uri="{BB962C8B-B14F-4D97-AF65-F5344CB8AC3E}">
        <p14:creationId xmlns="" xmlns:p14="http://schemas.microsoft.com/office/powerpoint/2010/main" val="148333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magine 3"/>
          <p:cNvPicPr>
            <a:picLocks noChangeAspect="1"/>
          </p:cNvPicPr>
          <p:nvPr/>
        </p:nvPicPr>
        <p:blipFill>
          <a:blip r:embed="rId2"/>
          <a:stretch>
            <a:fillRect/>
          </a:stretch>
        </p:blipFill>
        <p:spPr>
          <a:xfrm>
            <a:off x="1651000" y="0"/>
            <a:ext cx="5826412" cy="6858000"/>
          </a:xfrm>
          <a:prstGeom prst="rect">
            <a:avLst/>
          </a:prstGeom>
        </p:spPr>
      </p:pic>
    </p:spTree>
    <p:extLst>
      <p:ext uri="{BB962C8B-B14F-4D97-AF65-F5344CB8AC3E}">
        <p14:creationId xmlns="" xmlns:p14="http://schemas.microsoft.com/office/powerpoint/2010/main" val="1964105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0" y="561082"/>
            <a:ext cx="9144000" cy="2171700"/>
          </a:xfrm>
          <a:prstGeom prst="rect">
            <a:avLst/>
          </a:prstGeom>
        </p:spPr>
      </p:pic>
      <p:pic>
        <p:nvPicPr>
          <p:cNvPr id="5" name="Immagine 4"/>
          <p:cNvPicPr>
            <a:picLocks noChangeAspect="1"/>
          </p:cNvPicPr>
          <p:nvPr/>
        </p:nvPicPr>
        <p:blipFill>
          <a:blip r:embed="rId3"/>
          <a:stretch>
            <a:fillRect/>
          </a:stretch>
        </p:blipFill>
        <p:spPr>
          <a:xfrm>
            <a:off x="0" y="2732782"/>
            <a:ext cx="9144000" cy="2628900"/>
          </a:xfrm>
          <a:prstGeom prst="rect">
            <a:avLst/>
          </a:prstGeom>
        </p:spPr>
      </p:pic>
    </p:spTree>
    <p:extLst>
      <p:ext uri="{BB962C8B-B14F-4D97-AF65-F5344CB8AC3E}">
        <p14:creationId xmlns="" xmlns:p14="http://schemas.microsoft.com/office/powerpoint/2010/main" val="3748912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p:cNvPicPr>
            <a:picLocks noChangeAspect="1"/>
          </p:cNvPicPr>
          <p:nvPr/>
        </p:nvPicPr>
        <p:blipFill>
          <a:blip r:embed="rId2"/>
          <a:stretch>
            <a:fillRect/>
          </a:stretch>
        </p:blipFill>
        <p:spPr>
          <a:xfrm>
            <a:off x="76200" y="1422400"/>
            <a:ext cx="9067800" cy="4000500"/>
          </a:xfrm>
          <a:prstGeom prst="rect">
            <a:avLst/>
          </a:prstGeom>
        </p:spPr>
      </p:pic>
    </p:spTree>
    <p:extLst>
      <p:ext uri="{BB962C8B-B14F-4D97-AF65-F5344CB8AC3E}">
        <p14:creationId xmlns="" xmlns:p14="http://schemas.microsoft.com/office/powerpoint/2010/main" val="2118701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Criteri di riclassificazione dello SP</a:t>
            </a:r>
            <a:endParaRPr lang="it-IT" dirty="0"/>
          </a:p>
        </p:txBody>
      </p:sp>
      <p:sp>
        <p:nvSpPr>
          <p:cNvPr id="3" name="Segnaposto contenuto 2"/>
          <p:cNvSpPr>
            <a:spLocks noGrp="1"/>
          </p:cNvSpPr>
          <p:nvPr>
            <p:ph idx="1"/>
          </p:nvPr>
        </p:nvSpPr>
        <p:spPr>
          <a:xfrm>
            <a:off x="457200" y="1455738"/>
            <a:ext cx="8229600" cy="4525963"/>
          </a:xfrm>
        </p:spPr>
        <p:txBody>
          <a:bodyPr>
            <a:normAutofit fontScale="77500" lnSpcReduction="20000"/>
          </a:bodyPr>
          <a:lstStyle/>
          <a:p>
            <a:pPr lvl="0" algn="just"/>
            <a:r>
              <a:rPr lang="it-IT" dirty="0" smtClean="0"/>
              <a:t>nella pratica contabile si adottano alternativamente due differenti schemi di riclassificazione dello stato patrimoniale, diffusi a livello globale e previsti espressamente dai principi contabili degli organismi professionali internazionali (IASB, FASB, ecc.)</a:t>
            </a:r>
          </a:p>
          <a:p>
            <a:pPr lvl="0" algn="just"/>
            <a:r>
              <a:rPr lang="it-IT" dirty="0" smtClean="0"/>
              <a:t>lo schema </a:t>
            </a:r>
            <a:r>
              <a:rPr lang="it-IT" i="1" dirty="0" smtClean="0"/>
              <a:t>ex </a:t>
            </a:r>
            <a:r>
              <a:rPr lang="it-IT" dirty="0" smtClean="0"/>
              <a:t>art 2424 si conforma all’uno o all’altro dei due modelli, creando un mix tra la classificazione dei valori di bilancio in base alla loro:</a:t>
            </a:r>
          </a:p>
          <a:p>
            <a:pPr marL="514350" lvl="0" indent="-514350" algn="just">
              <a:buFont typeface="+mj-lt"/>
              <a:buAutoNum type="arabicPeriod"/>
            </a:pPr>
            <a:r>
              <a:rPr lang="it-IT" b="1" dirty="0" smtClean="0"/>
              <a:t>pertinenza gestionale</a:t>
            </a:r>
            <a:r>
              <a:rPr lang="it-IT" dirty="0" smtClean="0"/>
              <a:t> (secondo la loro natura), ovvero</a:t>
            </a:r>
          </a:p>
          <a:p>
            <a:pPr marL="514350" lvl="0" indent="-514350" algn="just">
              <a:buFont typeface="+mj-lt"/>
              <a:buAutoNum type="arabicPeriod"/>
            </a:pPr>
            <a:r>
              <a:rPr lang="it-IT" b="1" dirty="0" smtClean="0"/>
              <a:t>grado di liquidità/esigibilità </a:t>
            </a:r>
            <a:r>
              <a:rPr lang="it-IT" dirty="0" smtClean="0"/>
              <a:t>(secondo l’attitudine delle voci contabili a diventare liquide ed esigibili entro un certo lasso di tempo, che può essere a breve</a:t>
            </a:r>
            <a:r>
              <a:rPr lang="it-IT" dirty="0"/>
              <a:t>/</a:t>
            </a:r>
            <a:r>
              <a:rPr lang="it-IT" dirty="0" smtClean="0"/>
              <a:t>medio/lungo termine)</a:t>
            </a:r>
            <a:endParaRPr lang="it-IT" b="1" dirty="0" smtClean="0"/>
          </a:p>
        </p:txBody>
      </p:sp>
    </p:spTree>
    <p:extLst>
      <p:ext uri="{BB962C8B-B14F-4D97-AF65-F5344CB8AC3E}">
        <p14:creationId xmlns="" xmlns:p14="http://schemas.microsoft.com/office/powerpoint/2010/main" val="26797281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182</TotalTime>
  <Words>2650</Words>
  <Application>Microsoft Office PowerPoint</Application>
  <PresentationFormat>Presentazione su schermo (4:3)</PresentationFormat>
  <Paragraphs>174</Paragraphs>
  <Slides>38</Slides>
  <Notes>1</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  i prospetti del bilancio civilistico redatto in “forma ordinaria”  ex artt. 2424 e 2425 c.c.  - lo stato patrimoniale -</vt:lpstr>
      <vt:lpstr>D. Lgs. n. 139/2015</vt:lpstr>
      <vt:lpstr>schema legale dello Stato Patrimoniale </vt:lpstr>
      <vt:lpstr>riclassificazione</vt:lpstr>
      <vt:lpstr>struttura base del modello legale</vt:lpstr>
      <vt:lpstr>Diapositiva 6</vt:lpstr>
      <vt:lpstr>Diapositiva 7</vt:lpstr>
      <vt:lpstr>Diapositiva 8</vt:lpstr>
      <vt:lpstr>Criteri di riclassificazione dello SP</vt:lpstr>
      <vt:lpstr>IASB</vt:lpstr>
      <vt:lpstr>FASB (Financial Accounting Standards Board) </vt:lpstr>
      <vt:lpstr>Criteri di riclassificazione dello SP</vt:lpstr>
      <vt:lpstr>Criteri di riclassificazione dello SP</vt:lpstr>
      <vt:lpstr>Criteri di riclassificazione dello SP</vt:lpstr>
      <vt:lpstr>Pertinenza gestionale</vt:lpstr>
      <vt:lpstr>Pertinenza gestionale</vt:lpstr>
      <vt:lpstr>Schema di riclassificazione secondo il  criterio della pertinenza gestionale</vt:lpstr>
      <vt:lpstr>Schema di riclassificazione secondo il  criterio della pertinenza gestionale</vt:lpstr>
      <vt:lpstr>Diapositiva 19</vt:lpstr>
      <vt:lpstr>Criterio della pertinenza della gestione e classificazione delle attività </vt:lpstr>
      <vt:lpstr>gestione caratteristica: “corrente” e “non corrente” </vt:lpstr>
      <vt:lpstr>Ulteriore suddivisione delle ATTIVITÀ</vt:lpstr>
      <vt:lpstr>attività operative della gestione caratteristica corrente</vt:lpstr>
      <vt:lpstr>attività operative della gestione caratteristica non corrente </vt:lpstr>
      <vt:lpstr>ATTIVITÀ della gestione extra-caratteristica </vt:lpstr>
      <vt:lpstr>Classificazione delle PASSIVITÀ  in base alla gestione</vt:lpstr>
      <vt:lpstr>Passività legate alla gestione corrente o circolanti</vt:lpstr>
      <vt:lpstr>Passività estranee alla gestione corrente</vt:lpstr>
      <vt:lpstr>La gestione CORRENTE</vt:lpstr>
      <vt:lpstr>La gestione CORRENTE</vt:lpstr>
      <vt:lpstr>Equilibrio finanziario nella gestione d'impresa </vt:lpstr>
      <vt:lpstr>EQUILIBRIO FINANZIARIO DI UN'AZIENDA</vt:lpstr>
      <vt:lpstr>eccedenza delle uscite sulle entrate</vt:lpstr>
      <vt:lpstr>eccedenza delle uscite sulle entrate</vt:lpstr>
      <vt:lpstr>GESTIONE ATTIVO-PASSIVO DELLA BANCA</vt:lpstr>
      <vt:lpstr>EQUILIBRIO ECONOMICO DI UN'AZIENDA</vt:lpstr>
      <vt:lpstr>EQUILIBRIO ECONOMICO DI UN'AZIENDA</vt:lpstr>
      <vt:lpstr>EQUILIBRIO ECONOMICO DI UN'AZIENDA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prospetti del bilancio civilistico redatto in “forma ordinaria”  ex artt. 2424 e 2425 c.c.  - lo stato patrimoniale -</dc:title>
  <dc:creator>giorgio pani</dc:creator>
  <cp:lastModifiedBy>Gianfranco</cp:lastModifiedBy>
  <cp:revision>12</cp:revision>
  <dcterms:created xsi:type="dcterms:W3CDTF">2017-10-14T10:02:56Z</dcterms:created>
  <dcterms:modified xsi:type="dcterms:W3CDTF">2018-10-12T13:52:04Z</dcterms:modified>
</cp:coreProperties>
</file>