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92" d="100"/>
          <a:sy n="192" d="100"/>
        </p:scale>
        <p:origin x="304" y="3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6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61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53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52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25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2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6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89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0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70F5-3B0B-AB49-B04C-1377B11586F1}" type="datetimeFigureOut">
              <a:rPr lang="it-IT" smtClean="0"/>
              <a:t>14/10/18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EA73-83B2-4144-A76C-DBBDEC1932D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ilf.atilf.fr/tlfv3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-magister.com/" TargetMode="External"/><Relationship Id="rId4" Type="http://schemas.openxmlformats.org/officeDocument/2006/relationships/hyperlink" Target="https://www.google.fr/url?sa=t&amp;rct=j&amp;q=&amp;esrc=s&amp;source=web&amp;cd=1&amp;cad=rja&amp;uact=8&amp;sqi=2&amp;ved=0ahUKEwjmjqSt2MXPAhXDWRQKHWxrC14QFggcMAA&amp;url=http://www.arte.tv/fr&amp;usg=AFQjCNGVO7sN4sYIrQUI_lyJlZf40ojGeA&amp;bvm=bv.134495766,d.d24" TargetMode="External"/><Relationship Id="rId5" Type="http://schemas.openxmlformats.org/officeDocument/2006/relationships/hyperlink" Target="http://www.arte.tv/fr" TargetMode="External"/><Relationship Id="rId6" Type="http://schemas.openxmlformats.org/officeDocument/2006/relationships/hyperlink" Target="http://www.radiofrance.fr/" TargetMode="External"/><Relationship Id="rId7" Type="http://schemas.openxmlformats.org/officeDocument/2006/relationships/hyperlink" Target="http://www.franceculture.fr/" TargetMode="External"/><Relationship Id="rId8" Type="http://schemas.openxmlformats.org/officeDocument/2006/relationships/hyperlink" Target="Http://www.Lang.Ox.Ac.Uk/links/french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fr/url?sa=t&amp;rct=j&amp;q=&amp;esrc=s&amp;source=web&amp;cd=1&amp;cad=rja&amp;uact=8&amp;ved=0ahUKEwi2hurx18XPAhXLORQKHW_mAh8QFggcMAA&amp;url=http://apprendre.tv5monde.com/&amp;usg=AFQjCNFQrtuAsnZkp-X_q2YOSBGEBWlk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LINGUA FRANCESE I, 2018-19, 30 ore, 6 CFU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15810" cy="500434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Giovedì 15.00-17.00, aula B via </a:t>
            </a:r>
            <a:r>
              <a:rPr lang="it-IT" sz="2400" b="1" dirty="0" err="1" smtClean="0"/>
              <a:t>Baciocchi</a:t>
            </a:r>
            <a:r>
              <a:rPr lang="it-IT" sz="2400" b="1" dirty="0" smtClean="0"/>
              <a:t>.</a:t>
            </a:r>
          </a:p>
          <a:p>
            <a:r>
              <a:rPr lang="it-IT" sz="2400" b="1" u="sng" dirty="0" smtClean="0"/>
              <a:t>Date:</a:t>
            </a:r>
          </a:p>
          <a:p>
            <a:r>
              <a:rPr lang="it-IT" sz="2400" b="1" dirty="0" smtClean="0"/>
              <a:t>11 e 18 ottobre</a:t>
            </a:r>
          </a:p>
          <a:p>
            <a:r>
              <a:rPr lang="it-IT" sz="2400" b="1" dirty="0" smtClean="0"/>
              <a:t>6, 13 e 20 dicembre</a:t>
            </a:r>
          </a:p>
          <a:p>
            <a:r>
              <a:rPr lang="it-IT" sz="2400" b="1" dirty="0" smtClean="0"/>
              <a:t>Dal 7 marzo ad esaurimento (fine ≈ 16 maggio)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97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MLF1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83" y="1600200"/>
            <a:ext cx="6037834" cy="4992525"/>
          </a:xfrm>
        </p:spPr>
      </p:pic>
    </p:spTree>
    <p:extLst>
      <p:ext uri="{BB962C8B-B14F-4D97-AF65-F5344CB8AC3E}">
        <p14:creationId xmlns:p14="http://schemas.microsoft.com/office/powerpoint/2010/main" val="426980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MLF2</a:t>
            </a:r>
            <a:endParaRPr lang="it-IT" dirty="0"/>
          </a:p>
        </p:txBody>
      </p:sp>
      <p:pic>
        <p:nvPicPr>
          <p:cNvPr id="4" name="Segnaposto contenuto 3" descr="P1010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49" r="-93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39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MLF3</a:t>
            </a:r>
            <a:endParaRPr lang="it-IT" dirty="0"/>
          </a:p>
        </p:txBody>
      </p:sp>
      <p:pic>
        <p:nvPicPr>
          <p:cNvPr id="4" name="Segnaposto contenuto 3" descr="P1010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39" r="-31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7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ORARIO LETTORATO FRANCESE I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per gli studenti principianti (chi non ha mai studiato francese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 semestre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90090"/>
            <a:ext cx="6400800" cy="1448709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- lunedì </a:t>
            </a:r>
            <a:r>
              <a:rPr lang="it-IT" dirty="0"/>
              <a:t>13-15 (aula </a:t>
            </a:r>
            <a:r>
              <a:rPr lang="it-IT" dirty="0" err="1"/>
              <a:t>F</a:t>
            </a:r>
            <a:r>
              <a:rPr lang="it-IT" dirty="0"/>
              <a:t>) </a:t>
            </a:r>
            <a:endParaRPr lang="it-IT" dirty="0" smtClean="0"/>
          </a:p>
          <a:p>
            <a:r>
              <a:rPr lang="it-IT" dirty="0" smtClean="0"/>
              <a:t>- mercoledì 13-15 (aula B, via </a:t>
            </a:r>
            <a:r>
              <a:rPr lang="it-IT" dirty="0" err="1" smtClean="0"/>
              <a:t>Baciocchi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- giovedì, </a:t>
            </a:r>
            <a:r>
              <a:rPr lang="it-IT" dirty="0"/>
              <a:t>quando non c’è Lingua Francese </a:t>
            </a:r>
            <a:r>
              <a:rPr lang="it-IT" dirty="0" smtClean="0"/>
              <a:t>I,</a:t>
            </a:r>
            <a:endParaRPr lang="it-IT" dirty="0"/>
          </a:p>
          <a:p>
            <a:r>
              <a:rPr lang="it-IT" dirty="0" smtClean="0"/>
              <a:t>15-17 (</a:t>
            </a:r>
            <a:r>
              <a:rPr lang="it-IT" dirty="0" err="1" smtClean="0"/>
              <a:t>aulaB</a:t>
            </a:r>
            <a:r>
              <a:rPr lang="it-IT" dirty="0" smtClean="0"/>
              <a:t>, via </a:t>
            </a:r>
            <a:r>
              <a:rPr lang="it-IT" dirty="0" err="1" smtClean="0"/>
              <a:t>Baciocchi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Secondo semestre: lettorato unico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28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90394"/>
            <a:ext cx="7772400" cy="3260415"/>
          </a:xfrm>
        </p:spPr>
        <p:txBody>
          <a:bodyPr>
            <a:normAutofit/>
          </a:bodyPr>
          <a:lstStyle/>
          <a:p>
            <a:r>
              <a:rPr lang="it-IT" b="1" dirty="0"/>
              <a:t>ORARIO LETTORATO FRANCESE I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per gli studenti avanzati (chi ha già fatto francese)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 semestre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- giovedì, quando non c'è </a:t>
            </a:r>
            <a:r>
              <a:rPr lang="it-IT" dirty="0"/>
              <a:t>lingua francese </a:t>
            </a:r>
            <a:r>
              <a:rPr lang="it-IT" dirty="0" smtClean="0"/>
              <a:t>I,</a:t>
            </a:r>
            <a:endParaRPr lang="it-IT" dirty="0"/>
          </a:p>
          <a:p>
            <a:r>
              <a:rPr lang="it-IT" dirty="0" smtClean="0"/>
              <a:t>13-15 (aula </a:t>
            </a:r>
            <a:r>
              <a:rPr lang="it-IT" dirty="0"/>
              <a:t>B</a:t>
            </a:r>
            <a:r>
              <a:rPr lang="it-IT" dirty="0" smtClean="0"/>
              <a:t>, Andr. </a:t>
            </a:r>
            <a:r>
              <a:rPr lang="it-IT" dirty="0" err="1" smtClean="0"/>
              <a:t>Baciocchi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2° semestre: lettorato unico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166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Obiettivo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del </a:t>
            </a:r>
            <a:r>
              <a:rPr lang="en-US" dirty="0" err="1"/>
              <a:t>corso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capaci</a:t>
            </a:r>
            <a:r>
              <a:rPr lang="en-US" dirty="0"/>
              <a:t> di </a:t>
            </a:r>
            <a:endParaRPr lang="it-IT" dirty="0"/>
          </a:p>
          <a:p>
            <a:r>
              <a:rPr lang="en-US" dirty="0" err="1" smtClean="0"/>
              <a:t>leggere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francese</a:t>
            </a:r>
            <a:r>
              <a:rPr lang="en-US" dirty="0"/>
              <a:t> </a:t>
            </a:r>
            <a:r>
              <a:rPr lang="en-US" dirty="0" err="1"/>
              <a:t>contemporaneo</a:t>
            </a:r>
            <a:r>
              <a:rPr lang="en-US" dirty="0"/>
              <a:t>, </a:t>
            </a:r>
            <a:r>
              <a:rPr lang="en-US" dirty="0" err="1"/>
              <a:t>letterario</a:t>
            </a:r>
            <a:r>
              <a:rPr lang="en-US" dirty="0"/>
              <a:t> o di </a:t>
            </a:r>
            <a:r>
              <a:rPr lang="en-US" dirty="0" err="1"/>
              <a:t>prosa</a:t>
            </a:r>
            <a:r>
              <a:rPr lang="en-US" dirty="0"/>
              <a:t> </a:t>
            </a:r>
            <a:r>
              <a:rPr lang="en-US" dirty="0" err="1" smtClean="0"/>
              <a:t>saggistica</a:t>
            </a:r>
            <a:r>
              <a:rPr lang="en-US" dirty="0" smtClean="0"/>
              <a:t>,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particolari</a:t>
            </a:r>
            <a:r>
              <a:rPr lang="en-US" dirty="0"/>
              <a:t> </a:t>
            </a:r>
            <a:r>
              <a:rPr lang="en-US" dirty="0" err="1"/>
              <a:t>difficoltà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 err="1" smtClean="0"/>
              <a:t>scrivere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breve</a:t>
            </a:r>
            <a:r>
              <a:rPr lang="en-US" dirty="0"/>
              <a:t> </a:t>
            </a:r>
            <a:r>
              <a:rPr lang="en-US" dirty="0" err="1"/>
              <a:t>testo</a:t>
            </a:r>
            <a:r>
              <a:rPr lang="en-US" dirty="0"/>
              <a:t> in </a:t>
            </a:r>
            <a:r>
              <a:rPr lang="en-US" dirty="0" err="1"/>
              <a:t>francese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 smtClean="0"/>
              <a:t>fare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breve</a:t>
            </a:r>
            <a:r>
              <a:rPr lang="en-US" dirty="0"/>
              <a:t> </a:t>
            </a:r>
            <a:r>
              <a:rPr lang="en-US" dirty="0" err="1"/>
              <a:t>esposizione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in lingua </a:t>
            </a:r>
            <a:r>
              <a:rPr lang="en-US" dirty="0" err="1"/>
              <a:t>francese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letto</a:t>
            </a:r>
            <a:r>
              <a:rPr lang="en-US" dirty="0"/>
              <a:t> in </a:t>
            </a:r>
            <a:r>
              <a:rPr lang="en-US" dirty="0" err="1"/>
              <a:t>precedenza</a:t>
            </a:r>
            <a:r>
              <a:rPr lang="en-US" dirty="0"/>
              <a:t>.</a:t>
            </a:r>
            <a:endParaRPr lang="it-IT" dirty="0"/>
          </a:p>
          <a:p>
            <a:pPr marL="0" indent="0">
              <a:buNone/>
            </a:pPr>
            <a:r>
              <a:rPr lang="en-US" dirty="0" err="1"/>
              <a:t>Avviamento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linguistica</a:t>
            </a:r>
            <a:r>
              <a:rPr lang="en-US" dirty="0"/>
              <a:t> del </a:t>
            </a:r>
            <a:r>
              <a:rPr lang="en-US" dirty="0" err="1"/>
              <a:t>francese</a:t>
            </a:r>
            <a:r>
              <a:rPr lang="en-US" dirty="0"/>
              <a:t> (</a:t>
            </a:r>
            <a:r>
              <a:rPr lang="en-US" dirty="0" err="1"/>
              <a:t>ved</a:t>
            </a:r>
            <a:r>
              <a:rPr lang="en-US" dirty="0"/>
              <a:t>., per la </a:t>
            </a:r>
            <a:r>
              <a:rPr lang="en-US" dirty="0" err="1"/>
              <a:t>preparazione</a:t>
            </a:r>
            <a:r>
              <a:rPr lang="en-US" dirty="0"/>
              <a:t> </a:t>
            </a:r>
            <a:r>
              <a:rPr lang="en-US" dirty="0" err="1"/>
              <a:t>dell'esame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, </a:t>
            </a:r>
            <a:r>
              <a:rPr lang="en-US" dirty="0" err="1"/>
              <a:t>lettura</a:t>
            </a:r>
            <a:r>
              <a:rPr lang="en-US" dirty="0"/>
              <a:t> di parte di </a:t>
            </a:r>
            <a:r>
              <a:rPr lang="en-GB" dirty="0"/>
              <a:t>POLZIN-HAUMANN (Cl.), SCHWEICKARD (W.) (</a:t>
            </a:r>
            <a:r>
              <a:rPr lang="en-GB" dirty="0" err="1"/>
              <a:t>éd</a:t>
            </a:r>
            <a:r>
              <a:rPr lang="en-GB" dirty="0"/>
              <a:t>.), </a:t>
            </a:r>
            <a:r>
              <a:rPr lang="en-GB" i="1" dirty="0"/>
              <a:t>Manuel de </a:t>
            </a:r>
            <a:r>
              <a:rPr lang="en-GB" i="1" dirty="0" err="1"/>
              <a:t>linguistique</a:t>
            </a:r>
            <a:r>
              <a:rPr lang="en-GB" i="1" dirty="0"/>
              <a:t> </a:t>
            </a:r>
            <a:r>
              <a:rPr lang="en-GB" i="1" dirty="0" err="1"/>
              <a:t>française</a:t>
            </a:r>
            <a:r>
              <a:rPr lang="en-GB" dirty="0" smtClean="0"/>
              <a:t>).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45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</a:t>
            </a:r>
            <a:r>
              <a:rPr lang="it-IT" b="1" dirty="0"/>
              <a:t>esame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072" y="1600200"/>
            <a:ext cx="8113727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consisterà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it-IT" dirty="0"/>
          </a:p>
          <a:p>
            <a:pPr marL="514350" indent="-514350" algn="just">
              <a:buAutoNum type="arabicPeriod"/>
            </a:pPr>
            <a:r>
              <a:rPr lang="en-US" dirty="0" smtClean="0"/>
              <a:t>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scritta</a:t>
            </a:r>
            <a:r>
              <a:rPr lang="en-US" dirty="0"/>
              <a:t> (</a:t>
            </a:r>
            <a:r>
              <a:rPr lang="en-US" dirty="0" err="1"/>
              <a:t>dettato</a:t>
            </a:r>
            <a:r>
              <a:rPr lang="en-US" dirty="0"/>
              <a:t> di un </a:t>
            </a:r>
            <a:r>
              <a:rPr lang="en-US" dirty="0" err="1"/>
              <a:t>brano</a:t>
            </a:r>
            <a:r>
              <a:rPr lang="en-US" dirty="0"/>
              <a:t> da IONESCO, </a:t>
            </a:r>
            <a:r>
              <a:rPr lang="en-US" i="1" dirty="0"/>
              <a:t>Les Chaises </a:t>
            </a:r>
            <a:r>
              <a:rPr lang="en-US" dirty="0"/>
              <a:t>e </a:t>
            </a:r>
            <a:r>
              <a:rPr lang="en-US" dirty="0" err="1"/>
              <a:t>traduzione</a:t>
            </a:r>
            <a:r>
              <a:rPr lang="en-US" dirty="0"/>
              <a:t> </a:t>
            </a:r>
            <a:r>
              <a:rPr lang="en-US" dirty="0" err="1"/>
              <a:t>dall'italiano</a:t>
            </a:r>
            <a:r>
              <a:rPr lang="en-US" dirty="0"/>
              <a:t> con </a:t>
            </a:r>
            <a:r>
              <a:rPr lang="en-US" dirty="0" err="1"/>
              <a:t>dizionario</a:t>
            </a:r>
            <a:r>
              <a:rPr lang="en-US" dirty="0"/>
              <a:t> </a:t>
            </a:r>
            <a:r>
              <a:rPr lang="en-US" dirty="0" err="1"/>
              <a:t>bilingue</a:t>
            </a:r>
            <a:r>
              <a:rPr lang="en-US" dirty="0"/>
              <a:t> -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vedano</a:t>
            </a:r>
            <a:r>
              <a:rPr lang="en-US" dirty="0"/>
              <a:t>, per la </a:t>
            </a:r>
            <a:r>
              <a:rPr lang="en-US" dirty="0" err="1"/>
              <a:t>lunghezza</a:t>
            </a:r>
            <a:r>
              <a:rPr lang="en-US" dirty="0"/>
              <a:t> e </a:t>
            </a:r>
            <a:r>
              <a:rPr lang="en-US" dirty="0" err="1"/>
              <a:t>difficoltà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proposti</a:t>
            </a:r>
            <a:r>
              <a:rPr lang="en-US" dirty="0"/>
              <a:t> per la </a:t>
            </a:r>
            <a:r>
              <a:rPr lang="en-US" dirty="0" err="1"/>
              <a:t>traduzione</a:t>
            </a:r>
            <a:r>
              <a:rPr lang="en-US" dirty="0"/>
              <a:t>,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esercizi</a:t>
            </a:r>
            <a:r>
              <a:rPr lang="en-US" dirty="0"/>
              <a:t> </a:t>
            </a:r>
            <a:r>
              <a:rPr lang="en-US" dirty="0" err="1"/>
              <a:t>inseriti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l'anno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Moodle); e se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sufficiente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just">
              <a:buAutoNum type="arabicPeriod"/>
            </a:pPr>
            <a:endParaRPr lang="it-IT" dirty="0"/>
          </a:p>
          <a:p>
            <a:pPr marL="0" indent="0" algn="just">
              <a:buNone/>
            </a:pPr>
            <a:r>
              <a:rPr lang="en-US" dirty="0"/>
              <a:t>2</a:t>
            </a:r>
            <a:r>
              <a:rPr lang="en-US" dirty="0" smtClean="0"/>
              <a:t>.	 </a:t>
            </a:r>
            <a:r>
              <a:rPr lang="en-US" dirty="0"/>
              <a:t>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ventina</a:t>
            </a:r>
            <a:r>
              <a:rPr lang="en-US" dirty="0"/>
              <a:t> di </a:t>
            </a:r>
            <a:r>
              <a:rPr lang="en-US" dirty="0" err="1"/>
              <a:t>minuti</a:t>
            </a:r>
            <a:r>
              <a:rPr lang="en-US" dirty="0"/>
              <a:t> con: </a:t>
            </a:r>
            <a:endParaRPr lang="it-IT" dirty="0"/>
          </a:p>
          <a:p>
            <a:pPr marL="0" indent="0" algn="just">
              <a:buNone/>
            </a:pPr>
            <a:r>
              <a:rPr lang="en-US" dirty="0" smtClean="0"/>
              <a:t>	a</a:t>
            </a:r>
            <a:r>
              <a:rPr lang="en-US" dirty="0"/>
              <a:t>. </a:t>
            </a:r>
            <a:r>
              <a:rPr lang="en-US" dirty="0" err="1"/>
              <a:t>l'autocorrezione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scritta</a:t>
            </a:r>
            <a:r>
              <a:rPr lang="en-US" dirty="0"/>
              <a:t> di </a:t>
            </a:r>
            <a:r>
              <a:rPr lang="en-US" dirty="0" err="1"/>
              <a:t>traduzione</a:t>
            </a:r>
            <a:r>
              <a:rPr lang="en-US" dirty="0"/>
              <a:t>; </a:t>
            </a:r>
            <a:endParaRPr lang="it-IT" dirty="0"/>
          </a:p>
          <a:p>
            <a:pPr marL="0" indent="0" algn="just">
              <a:buNone/>
            </a:pPr>
            <a:r>
              <a:rPr lang="en-US" dirty="0" smtClean="0"/>
              <a:t>	b</a:t>
            </a:r>
            <a:r>
              <a:rPr lang="en-US" dirty="0"/>
              <a:t>. la </a:t>
            </a:r>
            <a:r>
              <a:rPr lang="en-US" dirty="0" err="1"/>
              <a:t>lettura</a:t>
            </a:r>
            <a:r>
              <a:rPr lang="en-US" dirty="0"/>
              <a:t>, la </a:t>
            </a:r>
            <a:r>
              <a:rPr lang="en-US" dirty="0" err="1"/>
              <a:t>tarduzione</a:t>
            </a:r>
            <a:r>
              <a:rPr lang="en-US" dirty="0"/>
              <a:t> e 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commento</a:t>
            </a:r>
            <a:r>
              <a:rPr lang="en-US" dirty="0"/>
              <a:t> </a:t>
            </a:r>
            <a:r>
              <a:rPr lang="en-US" dirty="0" err="1"/>
              <a:t>linguistico</a:t>
            </a:r>
            <a:r>
              <a:rPr lang="en-US" dirty="0"/>
              <a:t> di un </a:t>
            </a:r>
            <a:r>
              <a:rPr lang="en-US" dirty="0" err="1"/>
              <a:t>breve</a:t>
            </a:r>
            <a:r>
              <a:rPr lang="en-US" dirty="0"/>
              <a:t> </a:t>
            </a:r>
            <a:r>
              <a:rPr lang="en-US" dirty="0" err="1"/>
              <a:t>brano</a:t>
            </a:r>
            <a:r>
              <a:rPr lang="en-US" dirty="0"/>
              <a:t> dal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indicato</a:t>
            </a:r>
            <a:r>
              <a:rPr lang="en-US" dirty="0"/>
              <a:t> di </a:t>
            </a:r>
            <a:r>
              <a:rPr lang="en-US" dirty="0" smtClean="0"/>
              <a:t>	IONESCO</a:t>
            </a:r>
            <a:r>
              <a:rPr lang="en-US" i="1" dirty="0" smtClean="0"/>
              <a:t> </a:t>
            </a:r>
            <a:r>
              <a:rPr lang="en-US" i="1" dirty="0"/>
              <a:t>; </a:t>
            </a:r>
            <a:endParaRPr lang="it-IT" dirty="0"/>
          </a:p>
          <a:p>
            <a:pPr marL="0" indent="0" algn="just">
              <a:buNone/>
            </a:pPr>
            <a:r>
              <a:rPr lang="en-US" dirty="0" smtClean="0"/>
              <a:t>	c</a:t>
            </a:r>
            <a:r>
              <a:rPr lang="en-US" dirty="0"/>
              <a:t>. </a:t>
            </a:r>
            <a:r>
              <a:rPr lang="en-US" dirty="0" err="1"/>
              <a:t>l'esposizione</a:t>
            </a:r>
            <a:r>
              <a:rPr lang="en-US" dirty="0"/>
              <a:t> in lingua </a:t>
            </a:r>
            <a:r>
              <a:rPr lang="en-US" dirty="0" err="1"/>
              <a:t>francese</a:t>
            </a:r>
            <a:r>
              <a:rPr lang="en-US" dirty="0"/>
              <a:t> (di 5 </a:t>
            </a:r>
            <a:r>
              <a:rPr lang="en-US" dirty="0" err="1"/>
              <a:t>minuti</a:t>
            </a:r>
            <a:r>
              <a:rPr lang="en-US" dirty="0"/>
              <a:t> circa) di un </a:t>
            </a:r>
            <a:r>
              <a:rPr lang="en-US" dirty="0" err="1"/>
              <a:t>articolo</a:t>
            </a:r>
            <a:r>
              <a:rPr lang="en-US" dirty="0"/>
              <a:t> del </a:t>
            </a:r>
            <a:r>
              <a:rPr lang="en-US" dirty="0" err="1"/>
              <a:t>seguente</a:t>
            </a:r>
            <a:r>
              <a:rPr lang="en-US" dirty="0"/>
              <a:t> </a:t>
            </a:r>
            <a:r>
              <a:rPr lang="en-US" dirty="0" err="1"/>
              <a:t>testo</a:t>
            </a:r>
            <a:r>
              <a:rPr lang="en-US" dirty="0"/>
              <a:t>, di cui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lettura</a:t>
            </a:r>
            <a:r>
              <a:rPr lang="en-US" dirty="0"/>
              <a:t> di </a:t>
            </a:r>
            <a:r>
              <a:rPr lang="en-US" dirty="0" err="1"/>
              <a:t>almeno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articoli</a:t>
            </a:r>
            <a:r>
              <a:rPr lang="en-US" dirty="0"/>
              <a:t>: </a:t>
            </a:r>
            <a:r>
              <a:rPr lang="en-GB" dirty="0" smtClean="0"/>
              <a:t>POLZIN</a:t>
            </a:r>
            <a:r>
              <a:rPr lang="en-GB" dirty="0"/>
              <a:t>-HAUMANN (Cl.), SCHWEICKARD (W.) (</a:t>
            </a:r>
            <a:r>
              <a:rPr lang="en-GB" dirty="0" err="1"/>
              <a:t>éd</a:t>
            </a:r>
            <a:r>
              <a:rPr lang="en-GB" dirty="0"/>
              <a:t>.), </a:t>
            </a:r>
            <a:r>
              <a:rPr lang="en-GB" dirty="0" smtClean="0"/>
              <a:t>	</a:t>
            </a:r>
            <a:r>
              <a:rPr lang="en-GB" i="1" dirty="0" smtClean="0"/>
              <a:t>Manuel </a:t>
            </a:r>
            <a:r>
              <a:rPr lang="en-GB" i="1" dirty="0"/>
              <a:t>de </a:t>
            </a:r>
            <a:r>
              <a:rPr lang="en-GB" i="1" dirty="0" err="1"/>
              <a:t>linguistique</a:t>
            </a:r>
            <a:r>
              <a:rPr lang="en-GB" i="1" dirty="0"/>
              <a:t> </a:t>
            </a:r>
            <a:r>
              <a:rPr lang="en-GB" i="1" dirty="0" err="1"/>
              <a:t>française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err="1"/>
              <a:t>ved</a:t>
            </a:r>
            <a:r>
              <a:rPr lang="en-GB" dirty="0"/>
              <a:t>. </a:t>
            </a:r>
            <a:r>
              <a:rPr lang="en-GB" dirty="0" err="1"/>
              <a:t>testi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r>
              <a:rPr lang="en-GB" dirty="0"/>
              <a:t>).</a:t>
            </a:r>
            <a:endParaRPr lang="it-IT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Al </a:t>
            </a:r>
            <a:r>
              <a:rPr lang="en-US" dirty="0" err="1"/>
              <a:t>termine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(</a:t>
            </a:r>
            <a:r>
              <a:rPr lang="en-US" dirty="0" smtClean="0"/>
              <a:t>a </a:t>
            </a:r>
            <a:r>
              <a:rPr lang="en-US" dirty="0" err="1"/>
              <a:t>metà</a:t>
            </a:r>
            <a:r>
              <a:rPr lang="en-US" dirty="0"/>
              <a:t> </a:t>
            </a:r>
            <a:r>
              <a:rPr lang="en-US" dirty="0" err="1"/>
              <a:t>maggio</a:t>
            </a:r>
            <a:r>
              <a:rPr lang="en-US" dirty="0"/>
              <a:t> circa), </a:t>
            </a:r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organizzata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"</a:t>
            </a:r>
            <a:r>
              <a:rPr lang="en-US" dirty="0" err="1"/>
              <a:t>provetta</a:t>
            </a:r>
            <a:r>
              <a:rPr lang="en-US" dirty="0"/>
              <a:t>" </a:t>
            </a:r>
            <a:r>
              <a:rPr lang="en-US" dirty="0" err="1"/>
              <a:t>scritta</a:t>
            </a:r>
            <a:r>
              <a:rPr lang="en-US" dirty="0"/>
              <a:t> (con le </a:t>
            </a:r>
            <a:r>
              <a:rPr lang="en-US" dirty="0" err="1"/>
              <a:t>stesse</a:t>
            </a:r>
            <a:r>
              <a:rPr lang="en-US" dirty="0"/>
              <a:t> </a:t>
            </a:r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scritta</a:t>
            </a:r>
            <a:r>
              <a:rPr lang="en-US" dirty="0"/>
              <a:t> </a:t>
            </a:r>
            <a:r>
              <a:rPr lang="en-US" dirty="0" err="1"/>
              <a:t>indicata</a:t>
            </a:r>
            <a:r>
              <a:rPr lang="en-US" dirty="0"/>
              <a:t> </a:t>
            </a:r>
            <a:r>
              <a:rPr lang="en-US" dirty="0" err="1"/>
              <a:t>sopra</a:t>
            </a:r>
            <a:r>
              <a:rPr lang="en-US" dirty="0"/>
              <a:t>): se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superata</a:t>
            </a:r>
            <a:r>
              <a:rPr lang="en-US" dirty="0"/>
              <a:t> </a:t>
            </a:r>
            <a:r>
              <a:rPr lang="en-US" dirty="0" err="1"/>
              <a:t>darà</a:t>
            </a:r>
            <a:r>
              <a:rPr lang="en-US" dirty="0"/>
              <a:t> </a:t>
            </a:r>
            <a:r>
              <a:rPr lang="en-US" dirty="0" err="1"/>
              <a:t>direttamente</a:t>
            </a:r>
            <a:r>
              <a:rPr lang="en-US" dirty="0"/>
              <a:t> </a:t>
            </a:r>
            <a:r>
              <a:rPr lang="en-US" dirty="0" err="1"/>
              <a:t>accesso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prove </a:t>
            </a:r>
            <a:r>
              <a:rPr lang="en-US" dirty="0" err="1"/>
              <a:t>orali</a:t>
            </a:r>
            <a:r>
              <a:rPr lang="en-US" dirty="0"/>
              <a:t>.</a:t>
            </a:r>
            <a:endParaRPr lang="it-IT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/>
              <a:t>solitamente</a:t>
            </a:r>
            <a:r>
              <a:rPr lang="en-US" dirty="0"/>
              <a:t> </a:t>
            </a:r>
            <a:r>
              <a:rPr lang="en-US" dirty="0" err="1"/>
              <a:t>inserite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i="1" dirty="0" err="1"/>
              <a:t>essetre</a:t>
            </a:r>
            <a:r>
              <a:rPr lang="en-US" dirty="0"/>
              <a:t> </a:t>
            </a:r>
            <a:r>
              <a:rPr lang="en-US" dirty="0" err="1"/>
              <a:t>altre</a:t>
            </a:r>
            <a:r>
              <a:rPr lang="en-US" dirty="0"/>
              <a:t> due date per le prove </a:t>
            </a:r>
            <a:r>
              <a:rPr lang="en-US" dirty="0" err="1"/>
              <a:t>scritte</a:t>
            </a:r>
            <a:r>
              <a:rPr lang="en-US" dirty="0"/>
              <a:t> (fine </a:t>
            </a:r>
            <a:r>
              <a:rPr lang="en-US" dirty="0" err="1"/>
              <a:t>luglio</a:t>
            </a:r>
            <a:r>
              <a:rPr lang="en-US" dirty="0"/>
              <a:t> e </a:t>
            </a:r>
            <a:r>
              <a:rPr lang="en-US" dirty="0" err="1"/>
              <a:t>inizio</a:t>
            </a:r>
            <a:r>
              <a:rPr lang="en-US" dirty="0"/>
              <a:t> </a:t>
            </a:r>
            <a:r>
              <a:rPr lang="en-US" dirty="0" err="1"/>
              <a:t>dicembre</a:t>
            </a:r>
            <a:r>
              <a:rPr lang="en-US" dirty="0"/>
              <a:t>).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26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 Testi di </a:t>
            </a:r>
            <a:r>
              <a:rPr lang="it-IT" b="1" dirty="0" smtClean="0"/>
              <a:t>riferimento (1)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r>
              <a:rPr lang="it-IT" dirty="0"/>
              <a:t> </a:t>
            </a:r>
          </a:p>
          <a:p>
            <a:pPr lvl="2"/>
            <a:r>
              <a:rPr lang="en-GB" dirty="0"/>
              <a:t>Per la parte </a:t>
            </a:r>
            <a:r>
              <a:rPr lang="en-GB" dirty="0" err="1"/>
              <a:t>grammaticale</a:t>
            </a:r>
            <a:r>
              <a:rPr lang="en-GB" dirty="0"/>
              <a:t>, </a:t>
            </a:r>
            <a:r>
              <a:rPr lang="en-GB" dirty="0" err="1"/>
              <a:t>oltre</a:t>
            </a:r>
            <a:r>
              <a:rPr lang="en-GB" dirty="0"/>
              <a:t> a </a:t>
            </a:r>
            <a:r>
              <a:rPr lang="en-GB" dirty="0" err="1"/>
              <a:t>opere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r>
              <a:rPr lang="en-GB" dirty="0"/>
              <a:t> e di </a:t>
            </a:r>
            <a:r>
              <a:rPr lang="en-GB" dirty="0" err="1"/>
              <a:t>consultazione</a:t>
            </a:r>
            <a:r>
              <a:rPr lang="en-GB" dirty="0"/>
              <a:t> come </a:t>
            </a:r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GREVISSE </a:t>
            </a:r>
            <a:r>
              <a:rPr lang="en-GB" dirty="0"/>
              <a:t>(M.), GOOSE (A.), </a:t>
            </a:r>
            <a:r>
              <a:rPr lang="en-GB" i="1" dirty="0"/>
              <a:t>Le bon Usage</a:t>
            </a:r>
            <a:r>
              <a:rPr lang="en-GB" dirty="0"/>
              <a:t>, Paris - Louvain-la-</a:t>
            </a:r>
            <a:r>
              <a:rPr lang="en-GB" dirty="0" err="1"/>
              <a:t>Neuve</a:t>
            </a:r>
            <a:r>
              <a:rPr lang="en-GB" dirty="0"/>
              <a:t>, </a:t>
            </a:r>
            <a:r>
              <a:rPr lang="en-GB" dirty="0" err="1"/>
              <a:t>DeBoek</a:t>
            </a:r>
            <a:r>
              <a:rPr lang="en-GB" dirty="0"/>
              <a:t> </a:t>
            </a:r>
            <a:r>
              <a:rPr lang="en-GB" dirty="0" err="1"/>
              <a:t>Université</a:t>
            </a:r>
            <a:r>
              <a:rPr lang="en-GB" dirty="0"/>
              <a:t> 2011, 15a ed. (ma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precedenti</a:t>
            </a:r>
            <a:r>
              <a:rPr lang="en-GB" dirty="0" smtClean="0"/>
              <a:t>); </a:t>
            </a:r>
          </a:p>
          <a:p>
            <a:pPr lvl="2"/>
            <a:r>
              <a:rPr lang="en-GB" dirty="0" smtClean="0"/>
              <a:t>RIEGEL </a:t>
            </a:r>
            <a:r>
              <a:rPr lang="en-GB" dirty="0"/>
              <a:t>(M.), PELLAT (</a:t>
            </a:r>
            <a:r>
              <a:rPr lang="en-GB" dirty="0" err="1"/>
              <a:t>J.Ch</a:t>
            </a:r>
            <a:r>
              <a:rPr lang="en-GB" dirty="0"/>
              <a:t>.), RIOUL (R.), </a:t>
            </a:r>
            <a:r>
              <a:rPr lang="en-GB" i="1" dirty="0" err="1"/>
              <a:t>Grammaire</a:t>
            </a:r>
            <a:r>
              <a:rPr lang="en-GB" i="1" dirty="0"/>
              <a:t> </a:t>
            </a:r>
            <a:r>
              <a:rPr lang="en-GB" i="1" dirty="0" err="1" smtClean="0"/>
              <a:t>méthodique</a:t>
            </a:r>
            <a:r>
              <a:rPr lang="en-GB" i="1" dirty="0" smtClean="0"/>
              <a:t> </a:t>
            </a:r>
            <a:r>
              <a:rPr lang="en-GB" i="1" dirty="0"/>
              <a:t>du </a:t>
            </a:r>
            <a:r>
              <a:rPr lang="en-GB" i="1" dirty="0" err="1"/>
              <a:t>français</a:t>
            </a:r>
            <a:r>
              <a:rPr lang="en-GB" dirty="0"/>
              <a:t>, Paris, P.U.F. 1999 (o successive</a:t>
            </a:r>
            <a:r>
              <a:rPr lang="en-GB" dirty="0" smtClean="0"/>
              <a:t>); </a:t>
            </a:r>
          </a:p>
          <a:p>
            <a:pPr lvl="2"/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indicano</a:t>
            </a:r>
            <a:r>
              <a:rPr lang="en-GB" dirty="0" smtClean="0"/>
              <a:t> </a:t>
            </a:r>
            <a:r>
              <a:rPr lang="en-GB" dirty="0"/>
              <a:t>per le </a:t>
            </a:r>
            <a:r>
              <a:rPr lang="en-GB" dirty="0" err="1"/>
              <a:t>esercitazioni</a:t>
            </a:r>
            <a:r>
              <a:rPr lang="en-GB" dirty="0"/>
              <a:t>, </a:t>
            </a:r>
            <a:r>
              <a:rPr lang="en-GB" dirty="0" err="1"/>
              <a:t>oltre</a:t>
            </a:r>
            <a:r>
              <a:rPr lang="en-GB" dirty="0"/>
              <a:t> al </a:t>
            </a:r>
            <a:r>
              <a:rPr lang="en-GB" dirty="0" err="1"/>
              <a:t>basiliare</a:t>
            </a:r>
            <a:r>
              <a:rPr lang="en-GB" dirty="0"/>
              <a:t> </a:t>
            </a:r>
            <a:endParaRPr lang="en-GB" dirty="0" smtClean="0"/>
          </a:p>
          <a:p>
            <a:pPr lvl="2"/>
            <a:r>
              <a:rPr lang="it-IT" b="1" dirty="0" smtClean="0"/>
              <a:t>BONATO </a:t>
            </a:r>
            <a:r>
              <a:rPr lang="it-IT" b="1" dirty="0"/>
              <a:t>(L.), BELLONE (</a:t>
            </a:r>
            <a:r>
              <a:rPr lang="it-IT" b="1" dirty="0" err="1"/>
              <a:t>J</a:t>
            </a:r>
            <a:r>
              <a:rPr lang="it-IT" b="1" dirty="0"/>
              <a:t>.), </a:t>
            </a:r>
            <a:r>
              <a:rPr lang="it-IT" b="1" i="1" dirty="0"/>
              <a:t>Pour TD</a:t>
            </a:r>
            <a:r>
              <a:rPr lang="it-IT" b="1" dirty="0"/>
              <a:t>, Torino, Il Capitello, u. e. (disponibile in </a:t>
            </a:r>
            <a:r>
              <a:rPr lang="it-IT" b="1" dirty="0" err="1"/>
              <a:t>bibblioteca</a:t>
            </a:r>
            <a:r>
              <a:rPr lang="it-IT" b="1" dirty="0" smtClean="0"/>
              <a:t>); </a:t>
            </a:r>
          </a:p>
          <a:p>
            <a:pPr lvl="2"/>
            <a:r>
              <a:rPr lang="it-IT" dirty="0" smtClean="0"/>
              <a:t>DELATOUR </a:t>
            </a:r>
            <a:r>
              <a:rPr lang="it-IT" dirty="0"/>
              <a:t>(Y.) et </a:t>
            </a:r>
            <a:r>
              <a:rPr lang="it-IT" dirty="0" err="1"/>
              <a:t>alii</a:t>
            </a:r>
            <a:r>
              <a:rPr lang="it-IT" dirty="0"/>
              <a:t>, </a:t>
            </a:r>
            <a:r>
              <a:rPr lang="it-IT" i="1" dirty="0"/>
              <a:t>Nouvelle </a:t>
            </a:r>
            <a:r>
              <a:rPr lang="it-IT" i="1" dirty="0" err="1"/>
              <a:t>Grammaire</a:t>
            </a:r>
            <a:r>
              <a:rPr lang="it-IT" i="1" dirty="0"/>
              <a:t> </a:t>
            </a:r>
            <a:r>
              <a:rPr lang="it-IT" i="1" dirty="0" err="1"/>
              <a:t>du</a:t>
            </a:r>
            <a:r>
              <a:rPr lang="it-IT" i="1" dirty="0"/>
              <a:t> </a:t>
            </a:r>
            <a:r>
              <a:rPr lang="it-IT" i="1" dirty="0" err="1"/>
              <a:t>Français</a:t>
            </a:r>
            <a:r>
              <a:rPr lang="it-IT" i="1" dirty="0"/>
              <a:t>. </a:t>
            </a:r>
            <a:r>
              <a:rPr lang="it-IT" i="1" dirty="0" err="1"/>
              <a:t>Cours</a:t>
            </a:r>
            <a:r>
              <a:rPr lang="it-IT" i="1" dirty="0"/>
              <a:t> de </a:t>
            </a:r>
            <a:r>
              <a:rPr lang="it-IT" i="1" dirty="0" err="1"/>
              <a:t>civilisation</a:t>
            </a:r>
            <a:r>
              <a:rPr lang="it-IT" i="1" dirty="0"/>
              <a:t> de la </a:t>
            </a:r>
            <a:r>
              <a:rPr lang="it-IT" i="1" dirty="0" err="1"/>
              <a:t>Sorbonne</a:t>
            </a:r>
            <a:r>
              <a:rPr lang="it-IT" dirty="0"/>
              <a:t>, </a:t>
            </a:r>
            <a:r>
              <a:rPr lang="it-IT" dirty="0" smtClean="0"/>
              <a:t>Paris, </a:t>
            </a:r>
            <a:r>
              <a:rPr lang="it-IT" dirty="0"/>
              <a:t>Hachette, u. e</a:t>
            </a:r>
            <a:r>
              <a:rPr lang="it-IT" dirty="0" smtClean="0"/>
              <a:t>.;</a:t>
            </a:r>
          </a:p>
          <a:p>
            <a:pPr lvl="2"/>
            <a:r>
              <a:rPr lang="it-IT" dirty="0" smtClean="0"/>
              <a:t>BIDAUD (</a:t>
            </a:r>
            <a:r>
              <a:rPr lang="it-IT" dirty="0" err="1" smtClean="0"/>
              <a:t>Fr</a:t>
            </a:r>
            <a:r>
              <a:rPr lang="it-IT" dirty="0" smtClean="0"/>
              <a:t>.), </a:t>
            </a:r>
            <a:r>
              <a:rPr lang="it-IT" i="1" dirty="0" err="1" smtClean="0"/>
              <a:t>Grammaire</a:t>
            </a:r>
            <a:r>
              <a:rPr lang="it-IT" i="1" dirty="0" smtClean="0"/>
              <a:t> </a:t>
            </a:r>
            <a:r>
              <a:rPr lang="it-IT" i="1" dirty="0" err="1" smtClean="0"/>
              <a:t>du</a:t>
            </a:r>
            <a:r>
              <a:rPr lang="it-IT" i="1" dirty="0" smtClean="0"/>
              <a:t> </a:t>
            </a:r>
            <a:r>
              <a:rPr lang="it-IT" i="1" dirty="0" err="1" smtClean="0"/>
              <a:t>Français</a:t>
            </a:r>
            <a:r>
              <a:rPr lang="it-IT" i="1" dirty="0" smtClean="0"/>
              <a:t> pour </a:t>
            </a:r>
            <a:r>
              <a:rPr lang="it-IT" i="1" dirty="0" err="1" smtClean="0"/>
              <a:t>italophones</a:t>
            </a:r>
            <a:r>
              <a:rPr lang="it-IT" dirty="0" smtClean="0"/>
              <a:t>, Torino, Utet, </a:t>
            </a:r>
            <a:r>
              <a:rPr lang="it-IT" dirty="0" err="1" smtClean="0"/>
              <a:t>u.e</a:t>
            </a:r>
            <a:r>
              <a:rPr lang="it-IT" dirty="0" smtClean="0"/>
              <a:t>.;</a:t>
            </a:r>
          </a:p>
          <a:p>
            <a:pPr lvl="2"/>
            <a:r>
              <a:rPr lang="it-IT" dirty="0" smtClean="0"/>
              <a:t>MADONIA (</a:t>
            </a:r>
            <a:r>
              <a:rPr lang="it-IT" dirty="0" err="1" smtClean="0"/>
              <a:t>F</a:t>
            </a:r>
            <a:r>
              <a:rPr lang="it-IT" dirty="0" smtClean="0"/>
              <a:t>. P. A.), PRINCIPATO (A.), </a:t>
            </a:r>
            <a:r>
              <a:rPr lang="it-IT" i="1" dirty="0" smtClean="0"/>
              <a:t>Grammatica della lingua francese</a:t>
            </a:r>
            <a:r>
              <a:rPr lang="it-IT" dirty="0" smtClean="0"/>
              <a:t>, Roma, Carocci 2011;</a:t>
            </a:r>
          </a:p>
          <a:p>
            <a:pPr lvl="2"/>
            <a:r>
              <a:rPr lang="it-IT" dirty="0" smtClean="0"/>
              <a:t>…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28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it-IT" b="1" dirty="0"/>
              <a:t> Testi di riferimento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565" y="1417638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it-IT" dirty="0" smtClean="0"/>
              <a:t>Un </a:t>
            </a:r>
            <a:r>
              <a:rPr lang="it-IT" dirty="0"/>
              <a:t>dizionario bilingue </a:t>
            </a:r>
            <a:r>
              <a:rPr lang="it-IT" dirty="0" smtClean="0"/>
              <a:t>come</a:t>
            </a:r>
          </a:p>
          <a:p>
            <a:pPr marL="914400" lvl="2" indent="0">
              <a:buNone/>
            </a:pPr>
            <a:r>
              <a:rPr lang="it-IT" dirty="0"/>
              <a:t>-</a:t>
            </a:r>
            <a:r>
              <a:rPr lang="it-IT" dirty="0" smtClean="0"/>
              <a:t> </a:t>
            </a:r>
            <a:r>
              <a:rPr lang="it-IT" dirty="0"/>
              <a:t>il </a:t>
            </a:r>
            <a:r>
              <a:rPr lang="it-IT" i="1" dirty="0"/>
              <a:t>Grande Dizionario di Francese</a:t>
            </a:r>
            <a:r>
              <a:rPr lang="it-IT" dirty="0"/>
              <a:t>, ed. Garzanti; </a:t>
            </a:r>
            <a:r>
              <a:rPr lang="it-IT" i="1" dirty="0"/>
              <a:t>Il </a:t>
            </a:r>
            <a:r>
              <a:rPr lang="it-IT" i="1" dirty="0" err="1"/>
              <a:t>Boch</a:t>
            </a:r>
            <a:r>
              <a:rPr lang="it-IT" i="1" dirty="0"/>
              <a:t>,</a:t>
            </a:r>
            <a:r>
              <a:rPr lang="it-IT" dirty="0"/>
              <a:t> ed. Zanichelli e Robert, </a:t>
            </a:r>
            <a:r>
              <a:rPr lang="it-IT" dirty="0" err="1"/>
              <a:t>coll</a:t>
            </a:r>
            <a:r>
              <a:rPr lang="it-IT" dirty="0"/>
              <a:t>. "I grandi dizionari"; </a:t>
            </a:r>
            <a:endParaRPr lang="it-IT" dirty="0" smtClean="0"/>
          </a:p>
          <a:p>
            <a:pPr lvl="2">
              <a:buFontTx/>
              <a:buChar char="-"/>
            </a:pPr>
            <a:r>
              <a:rPr lang="it-IT" dirty="0" smtClean="0"/>
              <a:t>il </a:t>
            </a:r>
            <a:r>
              <a:rPr lang="it-IT" i="1" dirty="0" err="1"/>
              <a:t>Larousse</a:t>
            </a:r>
            <a:r>
              <a:rPr lang="it-IT" i="1" dirty="0"/>
              <a:t> francese</a:t>
            </a:r>
            <a:r>
              <a:rPr lang="it-IT" dirty="0"/>
              <a:t>, </a:t>
            </a:r>
            <a:r>
              <a:rPr lang="it-IT" dirty="0" err="1"/>
              <a:t>coll</a:t>
            </a:r>
            <a:r>
              <a:rPr lang="it-IT" dirty="0"/>
              <a:t>. "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Dictionnaires</a:t>
            </a:r>
            <a:r>
              <a:rPr lang="it-IT" dirty="0"/>
              <a:t> Sansoni"; </a:t>
            </a:r>
            <a:endParaRPr lang="it-IT" dirty="0" smtClean="0"/>
          </a:p>
          <a:p>
            <a:pPr marL="914400" lvl="2" indent="0">
              <a:buNone/>
            </a:pPr>
            <a:r>
              <a:rPr lang="it-IT" dirty="0"/>
              <a:t>-</a:t>
            </a:r>
            <a:r>
              <a:rPr lang="it-IT" dirty="0" smtClean="0"/>
              <a:t> …</a:t>
            </a:r>
            <a:endParaRPr lang="it-IT" dirty="0"/>
          </a:p>
          <a:p>
            <a:pPr marL="914400" lvl="2" indent="0">
              <a:buNone/>
            </a:pPr>
            <a:r>
              <a:rPr lang="it-IT" dirty="0"/>
              <a:t>Un dizionario </a:t>
            </a:r>
            <a:r>
              <a:rPr lang="it-IT" dirty="0" smtClean="0"/>
              <a:t>monolin</a:t>
            </a:r>
            <a:r>
              <a:rPr lang="it-IT" dirty="0"/>
              <a:t>gue </a:t>
            </a:r>
            <a:r>
              <a:rPr lang="it-IT" dirty="0" smtClean="0"/>
              <a:t>come </a:t>
            </a:r>
            <a:endParaRPr lang="it-IT" dirty="0"/>
          </a:p>
          <a:p>
            <a:pPr marL="914400" lvl="2" indent="0">
              <a:buNone/>
            </a:pPr>
            <a:r>
              <a:rPr lang="it-IT" dirty="0"/>
              <a:t>-</a:t>
            </a:r>
            <a:r>
              <a:rPr lang="it-IT" dirty="0" smtClean="0"/>
              <a:t>   Le </a:t>
            </a:r>
            <a:r>
              <a:rPr lang="it-IT" dirty="0"/>
              <a:t>petit </a:t>
            </a:r>
            <a:r>
              <a:rPr lang="it-IT" dirty="0" smtClean="0"/>
              <a:t>Robert, </a:t>
            </a:r>
            <a:r>
              <a:rPr lang="it-IT" dirty="0" err="1" smtClean="0"/>
              <a:t>Dictionnaire</a:t>
            </a:r>
            <a:r>
              <a:rPr lang="it-IT" dirty="0" smtClean="0"/>
              <a:t> </a:t>
            </a:r>
            <a:r>
              <a:rPr lang="it-IT" dirty="0" err="1" smtClean="0"/>
              <a:t>alphabétique</a:t>
            </a:r>
            <a:r>
              <a:rPr lang="it-IT" dirty="0" smtClean="0"/>
              <a:t> et </a:t>
            </a:r>
            <a:r>
              <a:rPr lang="it-IT" dirty="0" err="1" smtClean="0"/>
              <a:t>analogique</a:t>
            </a:r>
            <a:r>
              <a:rPr lang="it-IT" dirty="0" smtClean="0"/>
              <a:t> de la langue </a:t>
            </a:r>
            <a:r>
              <a:rPr lang="it-IT" dirty="0" err="1" smtClean="0"/>
              <a:t>française</a:t>
            </a:r>
            <a:r>
              <a:rPr lang="it-IT" dirty="0" smtClean="0"/>
              <a:t>, u. e.</a:t>
            </a:r>
            <a:endParaRPr lang="it-IT" dirty="0"/>
          </a:p>
          <a:p>
            <a:pPr marL="914400" lvl="2" indent="0">
              <a:buNone/>
            </a:pPr>
            <a:r>
              <a:rPr lang="it-IT" dirty="0" smtClean="0"/>
              <a:t>- </a:t>
            </a:r>
            <a:r>
              <a:rPr lang="it-IT" dirty="0" err="1" smtClean="0"/>
              <a:t>Ved</a:t>
            </a:r>
            <a:r>
              <a:rPr lang="it-IT" dirty="0"/>
              <a:t>. anche, on line: </a:t>
            </a:r>
            <a:r>
              <a:rPr lang="it-IT" i="1" dirty="0"/>
              <a:t>Le </a:t>
            </a:r>
            <a:r>
              <a:rPr lang="it-IT" i="1" dirty="0" err="1"/>
              <a:t>Trésor</a:t>
            </a:r>
            <a:r>
              <a:rPr lang="it-IT" i="1" dirty="0"/>
              <a:t> de la langue </a:t>
            </a:r>
            <a:r>
              <a:rPr lang="it-IT" i="1" dirty="0" err="1"/>
              <a:t>française</a:t>
            </a:r>
            <a:r>
              <a:rPr lang="it-IT" i="1" dirty="0"/>
              <a:t> </a:t>
            </a:r>
            <a:r>
              <a:rPr lang="it-IT" i="1" dirty="0" err="1"/>
              <a:t>informatisé</a:t>
            </a:r>
            <a:r>
              <a:rPr lang="it-IT" i="1" dirty="0"/>
              <a:t> </a:t>
            </a:r>
            <a:r>
              <a:rPr lang="it-IT" dirty="0"/>
              <a:t>(ATLIF) </a:t>
            </a:r>
            <a:r>
              <a:rPr lang="it-IT" dirty="0">
                <a:hlinkClick r:id="rId2"/>
              </a:rPr>
              <a:t>http://</a:t>
            </a:r>
            <a:r>
              <a:rPr lang="it-IT" dirty="0" err="1">
                <a:hlinkClick r:id="rId2"/>
              </a:rPr>
              <a:t>atilf.atilf.fr</a:t>
            </a:r>
            <a:r>
              <a:rPr lang="it-IT" dirty="0">
                <a:hlinkClick r:id="rId2"/>
              </a:rPr>
              <a:t>/tlfv3.htm</a:t>
            </a:r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18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it-IT" b="1" dirty="0"/>
              <a:t> Testi di riferimento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it-IT" sz="1600" dirty="0"/>
              <a:t> </a:t>
            </a:r>
          </a:p>
          <a:p>
            <a:r>
              <a:rPr lang="it-IT" sz="1600" dirty="0"/>
              <a:t>IONESCO (E.)</a:t>
            </a:r>
            <a:r>
              <a:rPr lang="it-IT" sz="1600" dirty="0" smtClean="0"/>
              <a:t>,</a:t>
            </a:r>
            <a:r>
              <a:rPr lang="it-IT" sz="1600" i="1" dirty="0" err="1" smtClean="0"/>
              <a:t>Les</a:t>
            </a:r>
            <a:r>
              <a:rPr lang="it-IT" sz="1600" i="1" dirty="0" smtClean="0"/>
              <a:t> Chaises</a:t>
            </a:r>
            <a:r>
              <a:rPr lang="it-IT" sz="1600" dirty="0" smtClean="0"/>
              <a:t>, (</a:t>
            </a:r>
            <a:r>
              <a:rPr lang="it-IT" sz="1600" dirty="0" err="1" smtClean="0"/>
              <a:t>éd</a:t>
            </a:r>
            <a:r>
              <a:rPr lang="it-IT" sz="1600" dirty="0" smtClean="0"/>
              <a:t>.  </a:t>
            </a:r>
            <a:r>
              <a:rPr lang="it-IT" sz="1600" dirty="0"/>
              <a:t>d</a:t>
            </a:r>
            <a:r>
              <a:rPr lang="it-IT" sz="1600" dirty="0" smtClean="0"/>
              <a:t>e M. LIOURE) </a:t>
            </a:r>
            <a:r>
              <a:rPr lang="it-IT" sz="1600" dirty="0"/>
              <a:t>Paris, Gallimard (</a:t>
            </a:r>
            <a:r>
              <a:rPr lang="it-IT" sz="1600" dirty="0" err="1"/>
              <a:t>coll</a:t>
            </a:r>
            <a:r>
              <a:rPr lang="it-IT" sz="1600" dirty="0"/>
              <a:t>. Folio).</a:t>
            </a:r>
          </a:p>
          <a:p>
            <a:r>
              <a:rPr lang="en-GB" sz="1600" dirty="0"/>
              <a:t>POLZIN-HAUMANN (Cl.), SCHWEICKARD (W.) (</a:t>
            </a:r>
            <a:r>
              <a:rPr lang="en-GB" sz="1600" dirty="0" err="1"/>
              <a:t>éd</a:t>
            </a:r>
            <a:r>
              <a:rPr lang="en-GB" sz="1600" dirty="0"/>
              <a:t>.), </a:t>
            </a:r>
            <a:r>
              <a:rPr lang="en-GB" sz="1600" i="1" dirty="0"/>
              <a:t>Manuel de </a:t>
            </a:r>
            <a:r>
              <a:rPr lang="en-GB" sz="1600" i="1" dirty="0" err="1"/>
              <a:t>linguistique</a:t>
            </a:r>
            <a:r>
              <a:rPr lang="en-GB" sz="1600" i="1" dirty="0"/>
              <a:t> </a:t>
            </a:r>
            <a:r>
              <a:rPr lang="en-GB" sz="1600" i="1" dirty="0" err="1"/>
              <a:t>française</a:t>
            </a:r>
            <a:r>
              <a:rPr lang="en-GB" sz="1600" dirty="0"/>
              <a:t>, Berlin - Boston </a:t>
            </a:r>
            <a:r>
              <a:rPr lang="en-GB" sz="1600" dirty="0" smtClean="0"/>
              <a:t>2015</a:t>
            </a:r>
            <a:r>
              <a:rPr lang="it-IT" sz="1600" dirty="0" smtClean="0"/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Ved</a:t>
            </a:r>
            <a:r>
              <a:rPr lang="it-IT" sz="1600" dirty="0" smtClean="0">
                <a:solidFill>
                  <a:srgbClr val="FF0000"/>
                </a:solidFill>
              </a:rPr>
              <a:t>. indice del volume sulle ultime diapositive di questa presentazione “</a:t>
            </a:r>
            <a:r>
              <a:rPr lang="it-IT" sz="1600" dirty="0" err="1" smtClean="0">
                <a:solidFill>
                  <a:srgbClr val="FF0000"/>
                </a:solidFill>
              </a:rPr>
              <a:t>Powerpoint</a:t>
            </a:r>
            <a:r>
              <a:rPr lang="it-IT" sz="1600" dirty="0" smtClean="0">
                <a:solidFill>
                  <a:srgbClr val="FF0000"/>
                </a:solidFill>
              </a:rPr>
              <a:t>”. Articoli in accesso libero su internet o, previo richiesta all’editore, all’</a:t>
            </a:r>
            <a:r>
              <a:rPr lang="it-IT" sz="1600" dirty="0" err="1" smtClean="0">
                <a:solidFill>
                  <a:srgbClr val="FF0000"/>
                </a:solidFill>
              </a:rPr>
              <a:t>ind</a:t>
            </a:r>
            <a:r>
              <a:rPr lang="it-IT" sz="1600" dirty="0" smtClean="0">
                <a:solidFill>
                  <a:srgbClr val="FF0000"/>
                </a:solidFill>
              </a:rPr>
              <a:t>. Web. </a:t>
            </a:r>
            <a:r>
              <a:rPr lang="it-IT" sz="1600" dirty="0" err="1" smtClean="0">
                <a:solidFill>
                  <a:srgbClr val="FF0000"/>
                </a:solidFill>
              </a:rPr>
              <a:t>https</a:t>
            </a:r>
            <a:r>
              <a:rPr lang="it-IT" sz="1600" dirty="0">
                <a:solidFill>
                  <a:srgbClr val="FF0000"/>
                </a:solidFill>
              </a:rPr>
              <a:t>://</a:t>
            </a:r>
            <a:r>
              <a:rPr lang="it-IT" sz="1600" dirty="0" err="1">
                <a:solidFill>
                  <a:srgbClr val="FF0000"/>
                </a:solidFill>
              </a:rPr>
              <a:t>www.degruyter.com</a:t>
            </a:r>
            <a:r>
              <a:rPr lang="it-IT" sz="1600" dirty="0">
                <a:solidFill>
                  <a:srgbClr val="FF0000"/>
                </a:solidFill>
              </a:rPr>
              <a:t>/</a:t>
            </a:r>
            <a:r>
              <a:rPr lang="it-IT" sz="1600" dirty="0" err="1">
                <a:solidFill>
                  <a:srgbClr val="FF0000"/>
                </a:solidFill>
              </a:rPr>
              <a:t>viewbooktoc</a:t>
            </a:r>
            <a:r>
              <a:rPr lang="it-IT" sz="1600" dirty="0">
                <a:solidFill>
                  <a:srgbClr val="FF0000"/>
                </a:solidFill>
              </a:rPr>
              <a:t>/</a:t>
            </a:r>
            <a:r>
              <a:rPr lang="it-IT" sz="1600" dirty="0" err="1">
                <a:solidFill>
                  <a:srgbClr val="FF0000"/>
                </a:solidFill>
              </a:rPr>
              <a:t>product</a:t>
            </a:r>
            <a:r>
              <a:rPr lang="it-IT" sz="1600" dirty="0">
                <a:solidFill>
                  <a:srgbClr val="FF0000"/>
                </a:solidFill>
              </a:rPr>
              <a:t>/186389</a:t>
            </a:r>
            <a:endParaRPr lang="it-IT" sz="1600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0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Risorse on 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7652" cy="6304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4800" b="1" dirty="0" err="1" smtClean="0"/>
              <a:t>Ved</a:t>
            </a:r>
            <a:r>
              <a:rPr lang="it-IT" sz="4800" b="1" dirty="0" smtClean="0"/>
              <a:t>.:</a:t>
            </a:r>
            <a:endParaRPr lang="it-IT" sz="4800" b="1" dirty="0" smtClean="0">
              <a:latin typeface="Cambria"/>
              <a:ea typeface="ＭＳ 明朝"/>
              <a:cs typeface="Times New Roman"/>
            </a:endParaRPr>
          </a:p>
          <a:p>
            <a:endParaRPr lang="it-IT" sz="4800" b="1" dirty="0" smtClean="0">
              <a:latin typeface="Cambria"/>
              <a:ea typeface="ＭＳ 明朝"/>
              <a:cs typeface="Times New Roman"/>
            </a:endParaRPr>
          </a:p>
          <a:p>
            <a:r>
              <a:rPr lang="it-IT" sz="4800" b="1" dirty="0"/>
              <a:t>1</a:t>
            </a:r>
            <a:r>
              <a:rPr lang="it-IT" sz="4800" b="1" dirty="0" smtClean="0"/>
              <a:t>. </a:t>
            </a:r>
            <a:r>
              <a:rPr lang="it-IT" sz="4800" b="1" u="sng" dirty="0">
                <a:hlinkClick r:id="rId2"/>
              </a:rPr>
              <a:t>Apprendre le français avec TV5MONDE</a:t>
            </a:r>
            <a:r>
              <a:rPr lang="it-IT" sz="4800" b="1" u="sng" dirty="0"/>
              <a:t> :</a:t>
            </a:r>
          </a:p>
          <a:p>
            <a:r>
              <a:rPr lang="it-IT" sz="4800" b="1" dirty="0"/>
              <a:t> </a:t>
            </a:r>
          </a:p>
          <a:p>
            <a:r>
              <a:rPr lang="it-IT" sz="4800" b="1" dirty="0"/>
              <a:t>apprendre.tv5monde.com</a:t>
            </a:r>
          </a:p>
          <a:p>
            <a:r>
              <a:rPr lang="it-IT" sz="4800" b="1" dirty="0"/>
              <a:t>	</a:t>
            </a:r>
          </a:p>
          <a:p>
            <a:r>
              <a:rPr lang="it-IT" sz="4800" b="1" dirty="0"/>
              <a:t> </a:t>
            </a:r>
          </a:p>
          <a:p>
            <a:r>
              <a:rPr lang="it-IT" sz="4800" b="1" dirty="0"/>
              <a:t>2</a:t>
            </a:r>
            <a:r>
              <a:rPr lang="it-IT" sz="4800" b="1" dirty="0" smtClean="0"/>
              <a:t>. </a:t>
            </a:r>
            <a:r>
              <a:rPr lang="it-IT" sz="4800" b="1" dirty="0">
                <a:hlinkClick r:id="rId3"/>
              </a:rPr>
              <a:t>MAGISTER, travaux dirigés de français</a:t>
            </a:r>
            <a:r>
              <a:rPr lang="it-IT" sz="4800" b="1" dirty="0"/>
              <a:t> :</a:t>
            </a:r>
          </a:p>
          <a:p>
            <a:r>
              <a:rPr lang="it-IT" sz="4800" b="1" dirty="0"/>
              <a:t> </a:t>
            </a:r>
          </a:p>
          <a:p>
            <a:r>
              <a:rPr lang="it-IT" sz="4800" b="1" dirty="0">
                <a:hlinkClick r:id="rId3"/>
              </a:rPr>
              <a:t>www.site-magister.com/</a:t>
            </a:r>
            <a:endParaRPr lang="it-IT" sz="4800" b="1" dirty="0"/>
          </a:p>
          <a:p>
            <a:endParaRPr lang="it-IT" sz="4800" b="1" dirty="0"/>
          </a:p>
          <a:p>
            <a:r>
              <a:rPr lang="it-IT" sz="4800" b="1" dirty="0"/>
              <a:t> </a:t>
            </a:r>
          </a:p>
          <a:p>
            <a:r>
              <a:rPr lang="it-IT" sz="4800" b="1" dirty="0"/>
              <a:t>3</a:t>
            </a:r>
            <a:r>
              <a:rPr lang="it-IT" sz="4800" b="1" dirty="0" smtClean="0"/>
              <a:t>. </a:t>
            </a:r>
            <a:r>
              <a:rPr lang="it-IT" sz="4800" b="1" dirty="0">
                <a:hlinkClick r:id="rId4"/>
              </a:rPr>
              <a:t>La télévision culturelle franco-allemande ARTE</a:t>
            </a:r>
            <a:r>
              <a:rPr lang="it-IT" sz="4800" b="1" dirty="0"/>
              <a:t> :</a:t>
            </a:r>
          </a:p>
          <a:p>
            <a:r>
              <a:rPr lang="it-IT" sz="4800" b="1" dirty="0"/>
              <a:t> </a:t>
            </a:r>
          </a:p>
          <a:p>
            <a:r>
              <a:rPr lang="it-IT" sz="4800" b="1" dirty="0">
                <a:hlinkClick r:id="rId5"/>
              </a:rPr>
              <a:t>www.arte.tv/</a:t>
            </a:r>
            <a:r>
              <a:rPr lang="it-IT" sz="4800" b="1" dirty="0" smtClean="0">
                <a:hlinkClick r:id="rId5"/>
              </a:rPr>
              <a:t>fr</a:t>
            </a:r>
            <a:endParaRPr lang="it-IT" sz="4800" b="1" dirty="0" smtClean="0"/>
          </a:p>
          <a:p>
            <a:endParaRPr lang="it-IT" sz="4800" b="1" dirty="0"/>
          </a:p>
          <a:p>
            <a:r>
              <a:rPr lang="it-IT" sz="4800" b="1" dirty="0"/>
              <a:t> </a:t>
            </a:r>
          </a:p>
          <a:p>
            <a:r>
              <a:rPr lang="it-IT" sz="4800" b="1" dirty="0"/>
              <a:t>4</a:t>
            </a:r>
            <a:r>
              <a:rPr lang="it-IT" sz="4800" b="1" dirty="0" smtClean="0"/>
              <a:t>. </a:t>
            </a:r>
            <a:r>
              <a:rPr lang="it-IT" sz="4800" b="1" dirty="0">
                <a:hlinkClick r:id="rId6"/>
              </a:rPr>
              <a:t>Radio France : Accueil</a:t>
            </a:r>
            <a:endParaRPr lang="it-IT" sz="4800" b="1" dirty="0"/>
          </a:p>
          <a:p>
            <a:r>
              <a:rPr lang="it-IT" sz="4800" b="1" dirty="0"/>
              <a:t> </a:t>
            </a:r>
          </a:p>
          <a:p>
            <a:r>
              <a:rPr lang="it-IT" sz="4800" b="1" dirty="0"/>
              <a:t>- </a:t>
            </a:r>
            <a:r>
              <a:rPr lang="it-IT" sz="4800" b="1" dirty="0" err="1"/>
              <a:t>www.radiofrance.fr</a:t>
            </a:r>
            <a:endParaRPr lang="it-IT" sz="4800" b="1" dirty="0"/>
          </a:p>
          <a:p>
            <a:r>
              <a:rPr lang="it-IT" sz="4800" b="1" dirty="0"/>
              <a:t> </a:t>
            </a:r>
          </a:p>
          <a:p>
            <a:r>
              <a:rPr lang="it-IT" sz="4800" b="1" dirty="0" smtClean="0"/>
              <a:t>In particolare </a:t>
            </a:r>
            <a:r>
              <a:rPr lang="it-IT" sz="4800" b="1" dirty="0">
                <a:hlinkClick r:id="rId7"/>
              </a:rPr>
              <a:t>http://www.franceculture.fr</a:t>
            </a:r>
            <a:r>
              <a:rPr lang="it-IT" sz="4800" b="1" dirty="0" smtClean="0">
                <a:hlinkClick r:id="rId7"/>
              </a:rPr>
              <a:t>/</a:t>
            </a:r>
            <a:endParaRPr lang="it-IT" sz="4800" b="1" dirty="0" smtClean="0"/>
          </a:p>
          <a:p>
            <a:endParaRPr lang="it-IT" sz="4800" b="1" dirty="0" smtClean="0"/>
          </a:p>
          <a:p>
            <a:r>
              <a:rPr lang="it-IT" sz="4800" b="1" dirty="0" smtClean="0">
                <a:latin typeface="Cambria"/>
                <a:ea typeface="ＭＳ 明朝"/>
                <a:cs typeface="Times New Roman"/>
                <a:hlinkClick r:id="rId8"/>
              </a:rPr>
              <a:t>5. Numerose risorse indicate anche sul sito dell’Oxford University Language Center: </a:t>
            </a:r>
          </a:p>
          <a:p>
            <a:r>
              <a:rPr lang="it-IT" sz="4800" b="1" dirty="0" smtClean="0">
                <a:latin typeface="Cambria"/>
                <a:ea typeface="ＭＳ 明朝"/>
                <a:cs typeface="Times New Roman"/>
                <a:hlinkClick r:id="rId8"/>
              </a:rPr>
              <a:t>Http</a:t>
            </a:r>
            <a:r>
              <a:rPr lang="it-IT" sz="4800" b="1" dirty="0">
                <a:latin typeface="Cambria"/>
                <a:ea typeface="ＭＳ 明朝"/>
                <a:cs typeface="Times New Roman"/>
                <a:hlinkClick r:id="rId8"/>
              </a:rPr>
              <a:t>://www.Lang.Ox.Ac.Uk/links/french.Html</a:t>
            </a:r>
            <a:endParaRPr lang="it-IT" sz="4800" b="1" dirty="0">
              <a:latin typeface="Cambria"/>
              <a:ea typeface="ＭＳ 明朝"/>
              <a:cs typeface="Times New Roman"/>
            </a:endParaRPr>
          </a:p>
          <a:p>
            <a:endParaRPr lang="it-IT" sz="4800" b="1" dirty="0" smtClean="0"/>
          </a:p>
          <a:p>
            <a:r>
              <a:rPr lang="it-IT" sz="4800" b="1" dirty="0" smtClean="0"/>
              <a:t>6. Uff. Erasmus/Mobilità internazionale, </a:t>
            </a:r>
            <a:r>
              <a:rPr lang="it-IT" sz="4800" b="1" dirty="0" err="1" smtClean="0"/>
              <a:t>UniTs</a:t>
            </a:r>
            <a:r>
              <a:rPr lang="it-IT" sz="4800" b="1" dirty="0" smtClean="0"/>
              <a:t> (contatti con studenti Erasmus)</a:t>
            </a:r>
          </a:p>
          <a:p>
            <a:r>
              <a:rPr lang="it-IT" sz="4800" b="1" dirty="0" smtClean="0"/>
              <a:t>7.  </a:t>
            </a:r>
            <a:r>
              <a:rPr lang="it-IT" sz="4800" b="1" dirty="0" err="1" smtClean="0"/>
              <a:t>filmfra</a:t>
            </a:r>
            <a:r>
              <a:rPr lang="it-IT" sz="4800" b="1" dirty="0" smtClean="0"/>
              <a:t>, </a:t>
            </a:r>
            <a:r>
              <a:rPr lang="it-IT" sz="4800" b="1" dirty="0" err="1" smtClean="0"/>
              <a:t>filmpertutti</a:t>
            </a:r>
            <a:r>
              <a:rPr lang="it-IT" sz="4800" b="1" dirty="0" smtClean="0"/>
              <a:t> (su Internet)</a:t>
            </a:r>
          </a:p>
          <a:p>
            <a:endParaRPr lang="it-IT" sz="4800" b="1" dirty="0" smtClean="0"/>
          </a:p>
          <a:p>
            <a:endParaRPr lang="it-IT" sz="4800" b="1" dirty="0"/>
          </a:p>
          <a:p>
            <a:endParaRPr lang="it-IT" dirty="0" smtClean="0"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it-IT" dirty="0" smtClean="0">
              <a:latin typeface="Cambria"/>
              <a:ea typeface="ＭＳ 明朝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720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402</Words>
  <Application>Microsoft Macintosh PowerPoint</Application>
  <PresentationFormat>Presentazione su schermo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LINGUA FRANCESE I, 2018-19, 30 ore, 6 CFU</vt:lpstr>
      <vt:lpstr>ORARIO LETTORATO FRANCESE I per gli studenti principianti (chi non ha mai studiato francese)  I semestre</vt:lpstr>
      <vt:lpstr>ORARIO LETTORATO FRANCESE I per gli studenti avanzati (chi ha già fatto francese) I semestre</vt:lpstr>
      <vt:lpstr>Obiettivo   </vt:lpstr>
      <vt:lpstr>L'esame</vt:lpstr>
      <vt:lpstr> Testi di riferimento (1) </vt:lpstr>
      <vt:lpstr> Testi di riferimento  (2)</vt:lpstr>
      <vt:lpstr> Testi di riferimento (3)</vt:lpstr>
      <vt:lpstr>Risorse on line</vt:lpstr>
      <vt:lpstr>MLF1</vt:lpstr>
      <vt:lpstr>MLF2</vt:lpstr>
      <vt:lpstr>MLF3</vt:lpstr>
    </vt:vector>
  </TitlesOfParts>
  <Company>universitatrieste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FRANCESE I per tutti gli studenti di I anno che hanno inserito Lingua Francese I nel loro piano di studi)  </dc:title>
  <dc:creator>dominique                 costantini</dc:creator>
  <cp:lastModifiedBy>dominique                 costantini</cp:lastModifiedBy>
  <cp:revision>26</cp:revision>
  <cp:lastPrinted>2017-10-19T11:06:32Z</cp:lastPrinted>
  <dcterms:created xsi:type="dcterms:W3CDTF">2016-10-04T12:41:31Z</dcterms:created>
  <dcterms:modified xsi:type="dcterms:W3CDTF">2018-10-15T08:58:39Z</dcterms:modified>
</cp:coreProperties>
</file>