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5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49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38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38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11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0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74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62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46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7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97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8A86B-5A45-4E60-B194-907385C9CEAC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38B7-E2E2-4A95-A5C4-9573F9F0E8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08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Soft and hard power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1" dirty="0"/>
              <a:t>«La natura mutevole della politica internazionale ha reso le forme intangibili di potere più importanti. La coesione nazionale, la cultura universalistica e le istituzioni internazionali stanno assumendo ulteriore significato. Il potere sta passando da ‘ricchezza di capitale’ a ‘ricchezza di significato’»</a:t>
            </a:r>
          </a:p>
          <a:p>
            <a:pPr marL="0" indent="0">
              <a:buNone/>
            </a:pPr>
            <a:r>
              <a:rPr lang="it-IT" i="1" dirty="0" smtClean="0"/>
              <a:t>					(</a:t>
            </a:r>
            <a:r>
              <a:rPr lang="it-IT" i="1" dirty="0" err="1"/>
              <a:t>Nye</a:t>
            </a:r>
            <a:r>
              <a:rPr lang="it-IT" i="1" dirty="0"/>
              <a:t>, 1990, p. 164)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861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Soft power: </a:t>
            </a:r>
            <a:r>
              <a:rPr lang="en-US" b="1" dirty="0" err="1"/>
              <a:t>emulazione</a:t>
            </a:r>
            <a:r>
              <a:rPr lang="en-US" b="1" dirty="0"/>
              <a:t> e </a:t>
            </a:r>
            <a:r>
              <a:rPr lang="en-US" b="1" dirty="0" err="1"/>
              <a:t>cooptazione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“</a:t>
            </a:r>
            <a:r>
              <a:rPr lang="it-IT" i="1" dirty="0"/>
              <a:t>un paese può raggiungere i suoi scopi in politica internazionale perché altri paesi – che ammirano i suoi valori, emulano il suo esempio, aspirano al suo stesso livello di prosperità e apertura – desiderano seguirlo. In tal senso, nel campo della politica internazionale è importante anche stabilire le priorità e attrarre gli altri, e non solo costringerli a cambiare minacciandoli con la forza militare o le sanzioni economiche. Il soft </a:t>
            </a:r>
            <a:r>
              <a:rPr lang="it-IT" i="1" dirty="0" err="1"/>
              <a:t>power</a:t>
            </a:r>
            <a:r>
              <a:rPr lang="it-IT" i="1" dirty="0"/>
              <a:t> – far sì che gli altri vogliano gli stessi risultati cui miriamo noi – coopta le persone anziché forzarle</a:t>
            </a:r>
            <a:r>
              <a:rPr lang="it-IT" dirty="0"/>
              <a:t>.”</a:t>
            </a:r>
          </a:p>
          <a:p>
            <a:pPr marL="0" indent="0">
              <a:buNone/>
            </a:pPr>
            <a:r>
              <a:rPr lang="en-US" dirty="0" smtClean="0"/>
              <a:t>			(</a:t>
            </a:r>
            <a:r>
              <a:rPr lang="en-US" dirty="0"/>
              <a:t>Nye, 2005, p.8)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425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Definizioni </a:t>
            </a:r>
            <a:r>
              <a:rPr lang="it-IT" b="1" dirty="0"/>
              <a:t>ed elementi </a:t>
            </a:r>
            <a:r>
              <a:rPr lang="it-IT" b="1" dirty="0" smtClean="0"/>
              <a:t>caratterizzanti</a:t>
            </a:r>
            <a:br>
              <a:rPr lang="it-IT" b="1" dirty="0" smtClean="0"/>
            </a:br>
            <a:r>
              <a:rPr lang="it-IT" b="1" dirty="0" smtClean="0"/>
              <a:t>dell’hard </a:t>
            </a:r>
            <a:r>
              <a:rPr lang="it-IT" b="1" dirty="0" err="1" smtClean="0"/>
              <a:t>power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882151"/>
              </p:ext>
            </p:extLst>
          </p:nvPr>
        </p:nvGraphicFramePr>
        <p:xfrm>
          <a:off x="2187500" y="2015235"/>
          <a:ext cx="7817000" cy="43513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17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176248">
                <a:tc>
                  <a:txBody>
                    <a:bodyPr/>
                    <a:lstStyle/>
                    <a:p>
                      <a:pPr marL="66675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</a:rPr>
                        <a:t>Capacità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</a:rPr>
                        <a:t>influenzare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</a:rPr>
                        <a:t>comportamenti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ts val="2755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SzPts val="2300"/>
                        <a:buFont typeface="Arial" panose="020B0604020202020204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lang="it-IT" sz="2200" spc="-10" dirty="0">
                          <a:solidFill>
                            <a:schemeClr val="tx1"/>
                          </a:solidFill>
                          <a:effectLst/>
                        </a:rPr>
                        <a:t>Ambito del comando e della</a:t>
                      </a:r>
                      <a:r>
                        <a:rPr lang="it-IT" sz="22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t-IT" sz="2200" spc="-10" dirty="0">
                          <a:solidFill>
                            <a:schemeClr val="tx1"/>
                          </a:solidFill>
                          <a:effectLst/>
                        </a:rPr>
                        <a:t>coercizione</a:t>
                      </a:r>
                      <a:endParaRPr lang="it-IT" sz="1000" spc="-1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60325" lvl="0" indent="-342900">
                        <a:lnSpc>
                          <a:spcPct val="97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SzPts val="2300"/>
                        <a:buFont typeface="Arial" panose="020B0604020202020204" pitchFamily="34" charset="0"/>
                        <a:buChar char="•"/>
                        <a:tabLst>
                          <a:tab pos="174625" algn="l"/>
                          <a:tab pos="1781810" algn="l"/>
                          <a:tab pos="3354705" algn="l"/>
                          <a:tab pos="5719445" algn="l"/>
                          <a:tab pos="6582410" algn="l"/>
                          <a:tab pos="8089900" algn="l"/>
                        </a:tabLst>
                      </a:pPr>
                      <a:r>
                        <a:rPr lang="it-IT" sz="2200" spc="-10" dirty="0" smtClean="0">
                          <a:solidFill>
                            <a:schemeClr val="tx1"/>
                          </a:solidFill>
                          <a:effectLst/>
                        </a:rPr>
                        <a:t>Misurabile attraverso l’osservazione delle variazioni</a:t>
                      </a:r>
                      <a:r>
                        <a:rPr lang="it-IT" sz="2200" spc="-1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r>
                        <a:rPr lang="it-IT" sz="2200" spc="-10" dirty="0" smtClean="0">
                          <a:solidFill>
                            <a:schemeClr val="tx1"/>
                          </a:solidFill>
                          <a:effectLst/>
                        </a:rPr>
                        <a:t>del</a:t>
                      </a:r>
                      <a:r>
                        <a:rPr lang="it-IT" sz="2200" spc="-1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t-IT" sz="2200" spc="-10" dirty="0" smtClean="0">
                          <a:solidFill>
                            <a:schemeClr val="tx1"/>
                          </a:solidFill>
                          <a:effectLst/>
                        </a:rPr>
                        <a:t>comportamento</a:t>
                      </a:r>
                      <a:endParaRPr lang="it-IT" sz="1000" spc="-1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5090">
                <a:tc>
                  <a:txBody>
                    <a:bodyPr/>
                    <a:lstStyle/>
                    <a:p>
                      <a:pPr marL="6667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2600" dirty="0">
                          <a:solidFill>
                            <a:schemeClr val="tx1"/>
                          </a:solidFill>
                          <a:effectLst/>
                        </a:rPr>
                        <a:t>Possesso delle capacità o delle risorse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120"/>
                        </a:spcBef>
                        <a:spcAft>
                          <a:spcPts val="0"/>
                        </a:spcAft>
                        <a:buSzPts val="2300"/>
                        <a:buFont typeface="Arial" panose="020B0604020202020204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lang="en-US" sz="2200" spc="-10" dirty="0" err="1">
                          <a:solidFill>
                            <a:schemeClr val="tx1"/>
                          </a:solidFill>
                          <a:effectLst/>
                        </a:rPr>
                        <a:t>Ambito</a:t>
                      </a:r>
                      <a:r>
                        <a:rPr lang="en-US" sz="22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spc="-10" dirty="0" err="1">
                          <a:solidFill>
                            <a:schemeClr val="tx1"/>
                          </a:solidFill>
                          <a:effectLst/>
                        </a:rPr>
                        <a:t>delle</a:t>
                      </a:r>
                      <a:r>
                        <a:rPr lang="en-US" sz="22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spc="-10" dirty="0" err="1">
                          <a:solidFill>
                            <a:schemeClr val="tx1"/>
                          </a:solidFill>
                          <a:effectLst/>
                        </a:rPr>
                        <a:t>risorse</a:t>
                      </a:r>
                      <a:r>
                        <a:rPr lang="en-US" sz="220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spc="-10" dirty="0" err="1">
                          <a:solidFill>
                            <a:schemeClr val="tx1"/>
                          </a:solidFill>
                          <a:effectLst/>
                        </a:rPr>
                        <a:t>tangibili</a:t>
                      </a:r>
                      <a:endParaRPr lang="it-IT" sz="1000" spc="-1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105"/>
                        </a:spcBef>
                        <a:spcAft>
                          <a:spcPts val="0"/>
                        </a:spcAft>
                        <a:buSzPts val="2300"/>
                        <a:buFont typeface="Arial" panose="020B0604020202020204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lang="it-IT" sz="2200" spc="-10" dirty="0">
                          <a:solidFill>
                            <a:schemeClr val="tx1"/>
                          </a:solidFill>
                          <a:effectLst/>
                        </a:rPr>
                        <a:t>Misurabile attraverso la stima delle risorse</a:t>
                      </a:r>
                      <a:r>
                        <a:rPr lang="it-IT" sz="220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t-IT" sz="2200" spc="-10" dirty="0">
                          <a:solidFill>
                            <a:schemeClr val="tx1"/>
                          </a:solidFill>
                          <a:effectLst/>
                        </a:rPr>
                        <a:t>possedute</a:t>
                      </a:r>
                      <a:endParaRPr lang="it-IT" sz="1000" spc="-1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60325" lvl="0" indent="-342900">
                        <a:lnSpc>
                          <a:spcPct val="103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SzPts val="2300"/>
                        <a:buFont typeface="Arial" panose="020B0604020202020204" pitchFamily="34" charset="0"/>
                        <a:buChar char="•"/>
                        <a:tabLst>
                          <a:tab pos="174625" algn="l"/>
                        </a:tabLst>
                      </a:pPr>
                      <a:r>
                        <a:rPr lang="it-IT" sz="2200" spc="-10" dirty="0" smtClean="0">
                          <a:solidFill>
                            <a:schemeClr val="tx1"/>
                          </a:solidFill>
                          <a:effectLst/>
                        </a:rPr>
                        <a:t>Limiti: Risorse </a:t>
                      </a:r>
                      <a:r>
                        <a:rPr lang="it-IT" sz="2200" spc="-10" dirty="0">
                          <a:solidFill>
                            <a:schemeClr val="tx1"/>
                          </a:solidFill>
                          <a:effectLst/>
                        </a:rPr>
                        <a:t>non interscambiabili e storicamente contingenti</a:t>
                      </a:r>
                      <a:endParaRPr lang="it-IT" sz="1000" spc="-1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80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Definizioni ed elementi </a:t>
            </a:r>
            <a:r>
              <a:rPr lang="it-IT" b="1" dirty="0" smtClean="0"/>
              <a:t>caratterizzanti</a:t>
            </a:r>
            <a:br>
              <a:rPr lang="it-IT" b="1" dirty="0" smtClean="0"/>
            </a:br>
            <a:r>
              <a:rPr lang="it-IT" b="1" dirty="0" smtClean="0"/>
              <a:t>del </a:t>
            </a:r>
            <a:r>
              <a:rPr lang="it-IT" b="1" dirty="0"/>
              <a:t>soft </a:t>
            </a:r>
            <a:r>
              <a:rPr lang="it-IT" b="1" dirty="0" err="1"/>
              <a:t>power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549488"/>
              </p:ext>
            </p:extLst>
          </p:nvPr>
        </p:nvGraphicFramePr>
        <p:xfrm>
          <a:off x="2428826" y="1825625"/>
          <a:ext cx="7334347" cy="43513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34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449469">
                <a:tc>
                  <a:txBody>
                    <a:bodyPr/>
                    <a:lstStyle/>
                    <a:p>
                      <a:pPr marL="66675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</a:rPr>
                        <a:t>Capacità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</a:rPr>
                        <a:t>influenzare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500" dirty="0" err="1">
                          <a:solidFill>
                            <a:schemeClr val="tx1"/>
                          </a:solidFill>
                          <a:effectLst/>
                        </a:rPr>
                        <a:t>comportamenti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ts val="27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2100"/>
                        <a:buFont typeface="Arial" panose="020B0604020202020204" pitchFamily="34" charset="0"/>
                        <a:buChar char="•"/>
                        <a:tabLst>
                          <a:tab pos="165735" algn="l"/>
                        </a:tabLs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Ambito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dell’attrazione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</a:rPr>
                        <a:t> e della</a:t>
                      </a:r>
                      <a:r>
                        <a:rPr lang="en-US" sz="19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cooptazione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60325" lvl="0" indent="-342900">
                        <a:lnSpc>
                          <a:spcPct val="92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SzPts val="2100"/>
                        <a:buFont typeface="Arial" panose="020B0604020202020204" pitchFamily="34" charset="0"/>
                        <a:buChar char="•"/>
                        <a:tabLst>
                          <a:tab pos="165735" algn="l"/>
                        </a:tabLst>
                      </a:pPr>
                      <a:r>
                        <a:rPr lang="it-IT" sz="1900" dirty="0">
                          <a:solidFill>
                            <a:schemeClr val="tx1"/>
                          </a:solidFill>
                          <a:effectLst/>
                        </a:rPr>
                        <a:t>Misurabile attraverso l’assenza del ricorso a sanzioni e minacce e </a:t>
                      </a:r>
                      <a:r>
                        <a:rPr lang="it-IT" sz="1900" dirty="0" smtClean="0">
                          <a:solidFill>
                            <a:schemeClr val="tx1"/>
                          </a:solidFill>
                          <a:effectLst/>
                        </a:rPr>
                        <a:t>conflitti</a:t>
                      </a:r>
                      <a:r>
                        <a:rPr lang="it-IT" sz="19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armati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60325" lvl="0" indent="-342900" algn="just">
                        <a:lnSpc>
                          <a:spcPct val="103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2100"/>
                        <a:buFont typeface="Arial" panose="020B0604020202020204" pitchFamily="34" charset="0"/>
                        <a:buChar char="•"/>
                        <a:tabLst>
                          <a:tab pos="165735" algn="l"/>
                        </a:tabLst>
                      </a:pPr>
                      <a:r>
                        <a:rPr lang="it-IT" sz="1900" dirty="0">
                          <a:solidFill>
                            <a:schemeClr val="tx1"/>
                          </a:solidFill>
                          <a:effectLst/>
                        </a:rPr>
                        <a:t>Limiti: non prevedibile; dimensione contestuale </a:t>
                      </a:r>
                      <a:r>
                        <a:rPr lang="it-IT" sz="1900" dirty="0" smtClean="0">
                          <a:solidFill>
                            <a:schemeClr val="tx1"/>
                          </a:solidFill>
                          <a:effectLst/>
                        </a:rPr>
                        <a:t>accentuata.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1868">
                <a:tc>
                  <a:txBody>
                    <a:bodyPr/>
                    <a:lstStyle/>
                    <a:p>
                      <a:pPr marL="6667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solidFill>
                            <a:schemeClr val="tx1"/>
                          </a:solidFill>
                          <a:effectLst/>
                        </a:rPr>
                        <a:t>Possesso delle capacità o delle risorse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110"/>
                        </a:spcBef>
                        <a:spcAft>
                          <a:spcPts val="0"/>
                        </a:spcAft>
                        <a:buSzPts val="2100"/>
                        <a:buFont typeface="Arial" panose="020B0604020202020204" pitchFamily="34" charset="0"/>
                        <a:buChar char="•"/>
                        <a:tabLst>
                          <a:tab pos="165735" algn="l"/>
                        </a:tabLs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Ambito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delle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risorse</a:t>
                      </a:r>
                      <a:r>
                        <a:rPr lang="en-US" sz="19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effectLst/>
                        </a:rPr>
                        <a:t>intangibili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59690" lvl="0" indent="-342900">
                        <a:lnSpc>
                          <a:spcPct val="96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SzPts val="2100"/>
                        <a:buFont typeface="Arial" panose="020B0604020202020204" pitchFamily="34" charset="0"/>
                        <a:buChar char="•"/>
                        <a:tabLst>
                          <a:tab pos="165735" algn="l"/>
                          <a:tab pos="1687195" algn="l"/>
                          <a:tab pos="3178810" algn="l"/>
                          <a:tab pos="5615940" algn="l"/>
                          <a:tab pos="6640830" algn="l"/>
                          <a:tab pos="7261225" algn="l"/>
                        </a:tabLst>
                      </a:pPr>
                      <a:r>
                        <a:rPr lang="it-IT" sz="1900" dirty="0">
                          <a:solidFill>
                            <a:schemeClr val="tx1"/>
                          </a:solidFill>
                          <a:effectLst/>
                        </a:rPr>
                        <a:t>Misurabile attraverso l’interrogazione diretta dei cittadini (sondaggi e focus </a:t>
                      </a:r>
                      <a:r>
                        <a:rPr lang="it-IT" sz="1900" dirty="0" err="1">
                          <a:solidFill>
                            <a:schemeClr val="tx1"/>
                          </a:solidFill>
                          <a:effectLst/>
                        </a:rPr>
                        <a:t>groups</a:t>
                      </a:r>
                      <a:r>
                        <a:rPr lang="it-IT" sz="19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60325" lvl="0" indent="-342900">
                        <a:lnSpc>
                          <a:spcPct val="103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SzPts val="2100"/>
                        <a:buFont typeface="Arial" panose="020B0604020202020204" pitchFamily="34" charset="0"/>
                        <a:buChar char="•"/>
                        <a:tabLst>
                          <a:tab pos="165735" algn="l"/>
                          <a:tab pos="1032510" algn="l"/>
                          <a:tab pos="2226310" algn="l"/>
                          <a:tab pos="2954020" algn="l"/>
                          <a:tab pos="4008120" algn="l"/>
                          <a:tab pos="5264150" algn="l"/>
                          <a:tab pos="6722110" algn="l"/>
                          <a:tab pos="7014845" algn="l"/>
                          <a:tab pos="8053070" algn="l"/>
                        </a:tabLst>
                      </a:pPr>
                      <a:r>
                        <a:rPr lang="it-IT" sz="1900" dirty="0">
                          <a:solidFill>
                            <a:schemeClr val="tx1"/>
                          </a:solidFill>
                          <a:effectLst/>
                        </a:rPr>
                        <a:t>Limiti: controllo delle risorse; ricezione </a:t>
                      </a:r>
                      <a:r>
                        <a:rPr lang="it-IT" sz="1900" dirty="0" smtClean="0">
                          <a:solidFill>
                            <a:schemeClr val="tx1"/>
                          </a:solidFill>
                          <a:effectLst/>
                        </a:rPr>
                        <a:t>individuale; risultati a </a:t>
                      </a:r>
                      <a:r>
                        <a:rPr lang="it-IT" sz="1900" dirty="0">
                          <a:solidFill>
                            <a:schemeClr val="tx1"/>
                          </a:solidFill>
                          <a:effectLst/>
                        </a:rPr>
                        <a:t>lungo termine</a:t>
                      </a:r>
                      <a:endParaRPr lang="it-IT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82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Hard power e soft power (Nye, 2005</a:t>
            </a:r>
            <a:r>
              <a:rPr lang="en-US" b="1" dirty="0" smtClean="0"/>
              <a:t>)</a:t>
            </a:r>
            <a:endParaRPr lang="it-IT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38387" y="16373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6145" name="image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7" y="2285705"/>
            <a:ext cx="778192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29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Soft and hard power</vt:lpstr>
      <vt:lpstr>Soft power: emulazione e cooptazione</vt:lpstr>
      <vt:lpstr> Definizioni ed elementi caratterizzanti dell’hard power </vt:lpstr>
      <vt:lpstr>Definizioni ed elementi caratterizzanti del soft power</vt:lpstr>
      <vt:lpstr>Hard power e soft power (Nye, 2005)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Tommaso Detti</dc:creator>
  <cp:lastModifiedBy>Elisabetta Vezzosi</cp:lastModifiedBy>
  <cp:revision>7</cp:revision>
  <dcterms:created xsi:type="dcterms:W3CDTF">2018-10-01T09:53:36Z</dcterms:created>
  <dcterms:modified xsi:type="dcterms:W3CDTF">2018-12-02T18:45:45Z</dcterms:modified>
</cp:coreProperties>
</file>