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59" r:id="rId2"/>
  </p:sldMasterIdLst>
  <p:notesMasterIdLst>
    <p:notesMasterId r:id="rId35"/>
  </p:notesMasterIdLst>
  <p:sldIdLst>
    <p:sldId id="853" r:id="rId3"/>
    <p:sldId id="965" r:id="rId4"/>
    <p:sldId id="1002" r:id="rId5"/>
    <p:sldId id="1003" r:id="rId6"/>
    <p:sldId id="1004" r:id="rId7"/>
    <p:sldId id="1005" r:id="rId8"/>
    <p:sldId id="959" r:id="rId9"/>
    <p:sldId id="957" r:id="rId10"/>
    <p:sldId id="961" r:id="rId11"/>
    <p:sldId id="960" r:id="rId12"/>
    <p:sldId id="958" r:id="rId13"/>
    <p:sldId id="946" r:id="rId14"/>
    <p:sldId id="956" r:id="rId15"/>
    <p:sldId id="948" r:id="rId16"/>
    <p:sldId id="949" r:id="rId17"/>
    <p:sldId id="950" r:id="rId18"/>
    <p:sldId id="955" r:id="rId19"/>
    <p:sldId id="951" r:id="rId20"/>
    <p:sldId id="952" r:id="rId21"/>
    <p:sldId id="953" r:id="rId22"/>
    <p:sldId id="966" r:id="rId23"/>
    <p:sldId id="967" r:id="rId24"/>
    <p:sldId id="968" r:id="rId25"/>
    <p:sldId id="969" r:id="rId26"/>
    <p:sldId id="970" r:id="rId27"/>
    <p:sldId id="971" r:id="rId28"/>
    <p:sldId id="972" r:id="rId29"/>
    <p:sldId id="973" r:id="rId30"/>
    <p:sldId id="974" r:id="rId31"/>
    <p:sldId id="975" r:id="rId32"/>
    <p:sldId id="976" r:id="rId33"/>
    <p:sldId id="977" r:id="rId34"/>
  </p:sldIdLst>
  <p:sldSz cx="9144000" cy="6858000" type="screen4x3"/>
  <p:notesSz cx="6858000" cy="9144000"/>
  <p:defaultTextStyle>
    <a:defPPr>
      <a:defRPr lang="it-IT"/>
    </a:defPPr>
    <a:lvl1pPr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96">
          <p15:clr>
            <a:srgbClr val="A4A3A4"/>
          </p15:clr>
        </p15:guide>
        <p15:guide id="2" pos="29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66FF33"/>
    <a:srgbClr val="33CC33"/>
    <a:srgbClr val="6600FF"/>
    <a:srgbClr val="DDDDDD"/>
    <a:srgbClr val="FF0000"/>
    <a:srgbClr val="0000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281" autoAdjust="0"/>
    <p:restoredTop sz="81422" autoAdjust="0"/>
  </p:normalViewPr>
  <p:slideViewPr>
    <p:cSldViewPr snapToGrid="0">
      <p:cViewPr varScale="1">
        <p:scale>
          <a:sx n="71" d="100"/>
          <a:sy n="71" d="100"/>
        </p:scale>
        <p:origin x="678" y="66"/>
      </p:cViewPr>
      <p:guideLst>
        <p:guide orient="horz" pos="96"/>
        <p:guide pos="29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1656" y="-108"/>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ltLang="it-IT"/>
          </a:p>
        </p:txBody>
      </p:sp>
      <p:sp>
        <p:nvSpPr>
          <p:cNvPr id="256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ltLang="it-IT"/>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smtClean="0"/>
              <a:t>Click to edit Master text styles</a:t>
            </a:r>
          </a:p>
          <a:p>
            <a:pPr lvl="1"/>
            <a:r>
              <a:rPr lang="it-IT" altLang="it-IT" noProof="0" smtClean="0"/>
              <a:t>Second level</a:t>
            </a:r>
          </a:p>
          <a:p>
            <a:pPr lvl="2"/>
            <a:r>
              <a:rPr lang="it-IT" altLang="it-IT" noProof="0" smtClean="0"/>
              <a:t>Third level</a:t>
            </a:r>
          </a:p>
          <a:p>
            <a:pPr lvl="3"/>
            <a:r>
              <a:rPr lang="it-IT" altLang="it-IT" noProof="0" smtClean="0"/>
              <a:t>Fourth level</a:t>
            </a:r>
          </a:p>
          <a:p>
            <a:pPr lvl="4"/>
            <a:r>
              <a:rPr lang="it-IT" altLang="it-IT" noProof="0"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ltLang="it-IT"/>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3F223013-8753-4916-9338-B74BE699DA32}" type="slidenum">
              <a:rPr lang="it-IT" altLang="it-IT"/>
              <a:pPr>
                <a:defRPr/>
              </a:pPr>
              <a:t>‹#›</a:t>
            </a:fld>
            <a:endParaRPr lang="it-IT" altLang="it-IT"/>
          </a:p>
        </p:txBody>
      </p:sp>
    </p:spTree>
    <p:extLst>
      <p:ext uri="{BB962C8B-B14F-4D97-AF65-F5344CB8AC3E}">
        <p14:creationId xmlns:p14="http://schemas.microsoft.com/office/powerpoint/2010/main" val="28002129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937DA0F3-A126-48AA-AF0C-6A79B393FE40}" type="slidenum">
              <a:rPr lang="it-IT" altLang="it-IT" sz="1200" b="0" smtClean="0"/>
              <a:pPr/>
              <a:t>1</a:t>
            </a:fld>
            <a:endParaRPr lang="it-IT" altLang="it-IT" sz="1200" b="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27651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p:spPr>
        <p:txBody>
          <a:bodyPr/>
          <a:lstStyle/>
          <a:p>
            <a:r>
              <a:rPr lang="it-IT" altLang="it-IT" b="1" smtClean="0">
                <a:solidFill>
                  <a:schemeClr val="accent2"/>
                </a:solidFill>
              </a:rPr>
              <a:t>comprensione intuitiva di sorprendenti regolarità che stanno alla base delle tecniche di elaborazione dei disegni sperimentali e del controllo sperimentale dei metodi empirici per lo studio del comportamento</a:t>
            </a:r>
            <a:endParaRPr lang="it-IT" altLang="it-IT" smtClean="0"/>
          </a:p>
        </p:txBody>
      </p:sp>
      <p:sp>
        <p:nvSpPr>
          <p:cNvPr id="122884" name="Slide Number Placeholder 3"/>
          <p:cNvSpPr>
            <a:spLocks noGrp="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E522943A-68D1-4E89-9221-D3A348299175}" type="slidenum">
              <a:rPr lang="it-IT" altLang="it-IT" sz="1200" b="0" smtClean="0">
                <a:solidFill>
                  <a:srgbClr val="000000"/>
                </a:solidFill>
              </a:rPr>
              <a:pPr/>
              <a:t>16</a:t>
            </a:fld>
            <a:endParaRPr lang="it-IT" altLang="it-IT" sz="1200" b="0" smtClean="0">
              <a:solidFill>
                <a:srgbClr val="000000"/>
              </a:solidFill>
            </a:endParaRPr>
          </a:p>
        </p:txBody>
      </p:sp>
    </p:spTree>
    <p:extLst>
      <p:ext uri="{BB962C8B-B14F-4D97-AF65-F5344CB8AC3E}">
        <p14:creationId xmlns:p14="http://schemas.microsoft.com/office/powerpoint/2010/main" val="4136844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78B901AE-F8FC-4999-9F2A-98C3FC1C391E}" type="slidenum">
              <a:rPr lang="it-IT" altLang="it-IT" sz="1200" b="0" smtClean="0">
                <a:solidFill>
                  <a:srgbClr val="000000"/>
                </a:solidFill>
              </a:rPr>
              <a:pPr/>
              <a:t>17</a:t>
            </a:fld>
            <a:endParaRPr lang="it-IT" altLang="it-IT" sz="1200" b="0" smtClean="0">
              <a:solidFill>
                <a:srgbClr val="000000"/>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r>
              <a:rPr lang="it-IT" altLang="it-IT" smtClean="0"/>
              <a:t>Una funzione di densità di probabilità uniforme discreta ad esempio è quella del lancio del dado in cui tutte le facce valori hanno la stessa probabilità di uscire, pari a 1/6</a:t>
            </a:r>
          </a:p>
        </p:txBody>
      </p:sp>
    </p:spTree>
    <p:extLst>
      <p:ext uri="{BB962C8B-B14F-4D97-AF65-F5344CB8AC3E}">
        <p14:creationId xmlns:p14="http://schemas.microsoft.com/office/powerpoint/2010/main" val="721562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4CDC8650-B02E-4B2F-B5C3-ABBA76A77CAE}" type="slidenum">
              <a:rPr lang="it-IT" altLang="it-IT" sz="1200" b="0" smtClean="0">
                <a:solidFill>
                  <a:srgbClr val="000000"/>
                </a:solidFill>
              </a:rPr>
              <a:pPr/>
              <a:t>18</a:t>
            </a:fld>
            <a:endParaRPr lang="it-IT" altLang="it-IT" sz="1200" b="0" smtClean="0">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r>
              <a:rPr lang="it-IT" altLang="it-IT" dirty="0" smtClean="0"/>
              <a:t>Una funzione di densità di probabilità uniforme discreta ad esempio è quella del lancio del dado in cui tutte le facce valori hanno la stessa probabilità di uscire, pari a 1/6</a:t>
            </a:r>
          </a:p>
        </p:txBody>
      </p:sp>
    </p:spTree>
    <p:extLst>
      <p:ext uri="{BB962C8B-B14F-4D97-AF65-F5344CB8AC3E}">
        <p14:creationId xmlns:p14="http://schemas.microsoft.com/office/powerpoint/2010/main" val="1923547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p:spPr>
        <p:txBody>
          <a:bodyPr/>
          <a:lstStyle/>
          <a:p>
            <a:r>
              <a:rPr lang="it-IT" altLang="it-IT" smtClean="0"/>
              <a:t>Le osservazioni individuali tendono pertanto a variare di più di quanto varino tra loro le medie campionarie di tutti i possibili campioni e l’errore standard ci dice di quanto la misura di media stimata in base ad un piccolo set di osservazioni (campione) può essere soggetta ad errore il che dipende da N il numero di osservazioni. </a:t>
            </a:r>
          </a:p>
          <a:p>
            <a:endParaRPr lang="it-IT" altLang="it-IT" smtClean="0"/>
          </a:p>
          <a:p>
            <a:r>
              <a:rPr lang="it-IT" altLang="it-IT" smtClean="0"/>
              <a:t>Nel caso del teorema del limite centrale il campionamento porta sempre a produrre stime che hanno una media con diciamo quella che viene definita condizione di alta accuratezza…. Ossia in cui la media campionaria corrisponde alla media della popolazione di riferimento</a:t>
            </a:r>
          </a:p>
          <a:p>
            <a:r>
              <a:rPr lang="it-IT" altLang="it-IT" smtClean="0"/>
              <a:t>Tuttavia la precisione della stima può essere determinante a seconda che io abbia un campione più o meno ampio di soggetti. </a:t>
            </a:r>
          </a:p>
        </p:txBody>
      </p:sp>
      <p:sp>
        <p:nvSpPr>
          <p:cNvPr id="129028" name="Slide Number Placeholder 3"/>
          <p:cNvSpPr>
            <a:spLocks noGrp="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5FE2E611-568D-46D1-980E-A8110F41C3A0}" type="slidenum">
              <a:rPr lang="it-IT" altLang="it-IT" sz="1200" b="0" smtClean="0">
                <a:solidFill>
                  <a:srgbClr val="000000"/>
                </a:solidFill>
              </a:rPr>
              <a:pPr/>
              <a:t>19</a:t>
            </a:fld>
            <a:endParaRPr lang="it-IT" altLang="it-IT" sz="1200" b="0" smtClean="0">
              <a:solidFill>
                <a:srgbClr val="000000"/>
              </a:solidFill>
            </a:endParaRPr>
          </a:p>
        </p:txBody>
      </p:sp>
    </p:spTree>
    <p:extLst>
      <p:ext uri="{BB962C8B-B14F-4D97-AF65-F5344CB8AC3E}">
        <p14:creationId xmlns:p14="http://schemas.microsoft.com/office/powerpoint/2010/main" val="2039059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p:spPr>
        <p:txBody>
          <a:bodyPr/>
          <a:lstStyle/>
          <a:p>
            <a:r>
              <a:rPr lang="it-IT" altLang="it-IT" dirty="0" smtClean="0"/>
              <a:t>Nel caso del teorema del limite centrale il campionamento porta sempre a produrre stime che hanno una media con diciamo quella che viene definita condizione di alta accuratezza…. Ossia in cui la media campionaria corrisponde alla media della popolazione di riferimento</a:t>
            </a:r>
          </a:p>
          <a:p>
            <a:r>
              <a:rPr lang="it-IT" altLang="it-IT" dirty="0" smtClean="0"/>
              <a:t>Tuttavia la precisione della stima può essere determinante a seconda che io abbia un campione più o meno ampio di soggetti. </a:t>
            </a:r>
          </a:p>
        </p:txBody>
      </p:sp>
      <p:sp>
        <p:nvSpPr>
          <p:cNvPr id="131076" name="Slide Number Placeholder 3"/>
          <p:cNvSpPr>
            <a:spLocks noGrp="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9B73D9C6-387D-4E71-AD08-7964A55A6C19}" type="slidenum">
              <a:rPr lang="it-IT" altLang="it-IT" sz="1200" b="0" smtClean="0">
                <a:solidFill>
                  <a:srgbClr val="000000"/>
                </a:solidFill>
              </a:rPr>
              <a:pPr/>
              <a:t>20</a:t>
            </a:fld>
            <a:endParaRPr lang="it-IT" altLang="it-IT" sz="1200" b="0" smtClean="0">
              <a:solidFill>
                <a:srgbClr val="000000"/>
              </a:solidFill>
            </a:endParaRPr>
          </a:p>
        </p:txBody>
      </p:sp>
    </p:spTree>
    <p:extLst>
      <p:ext uri="{BB962C8B-B14F-4D97-AF65-F5344CB8AC3E}">
        <p14:creationId xmlns:p14="http://schemas.microsoft.com/office/powerpoint/2010/main" val="426488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Ragioni pratiche</a:t>
            </a:r>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pPr>
                <a:defRPr/>
              </a:pPr>
              <a:t>21</a:t>
            </a:fld>
            <a:endParaRPr lang="it-IT" altLang="it-IT"/>
          </a:p>
        </p:txBody>
      </p:sp>
    </p:spTree>
    <p:extLst>
      <p:ext uri="{BB962C8B-B14F-4D97-AF65-F5344CB8AC3E}">
        <p14:creationId xmlns:p14="http://schemas.microsoft.com/office/powerpoint/2010/main" val="940086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1C3E3D6F-5EEC-43B0-AA8A-EC1DC503C346}" type="slidenum">
              <a:rPr lang="it-IT" altLang="it-IT" sz="1200" b="0">
                <a:solidFill>
                  <a:srgbClr val="000000"/>
                </a:solidFill>
              </a:rPr>
              <a:pPr/>
              <a:t>22</a:t>
            </a:fld>
            <a:endParaRPr lang="it-IT" altLang="it-IT" sz="1200" b="0">
              <a:solidFill>
                <a:srgbClr val="000000"/>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it-IT" dirty="0" err="1" smtClean="0"/>
              <a:t>Allora</a:t>
            </a:r>
            <a:r>
              <a:rPr lang="en-US" altLang="it-IT" dirty="0" smtClean="0"/>
              <a:t> </a:t>
            </a:r>
            <a:r>
              <a:rPr lang="en-US" altLang="it-IT" dirty="0" err="1" smtClean="0"/>
              <a:t>perchè</a:t>
            </a:r>
            <a:r>
              <a:rPr lang="en-US" altLang="it-IT" dirty="0" smtClean="0"/>
              <a:t> la </a:t>
            </a:r>
            <a:r>
              <a:rPr lang="en-US" altLang="it-IT" dirty="0" err="1" smtClean="0"/>
              <a:t>metodologia</a:t>
            </a:r>
            <a:r>
              <a:rPr lang="en-US" altLang="it-IT" dirty="0" smtClean="0"/>
              <a:t> </a:t>
            </a:r>
            <a:r>
              <a:rPr lang="en-US" altLang="it-IT" dirty="0" err="1" smtClean="0"/>
              <a:t>statistica</a:t>
            </a:r>
            <a:r>
              <a:rPr lang="en-US" altLang="it-IT" dirty="0" smtClean="0"/>
              <a:t>….</a:t>
            </a:r>
          </a:p>
          <a:p>
            <a:pPr eaLnBrk="1" hangingPunct="1"/>
            <a:endParaRPr lang="en-US" altLang="it-IT" dirty="0" smtClean="0"/>
          </a:p>
          <a:p>
            <a:pPr eaLnBrk="1" hangingPunct="1"/>
            <a:r>
              <a:rPr lang="en-US" altLang="it-IT" dirty="0" smtClean="0"/>
              <a:t>Io </a:t>
            </a:r>
            <a:r>
              <a:rPr lang="en-US" altLang="it-IT" dirty="0" err="1" smtClean="0"/>
              <a:t>identifico</a:t>
            </a:r>
            <a:r>
              <a:rPr lang="en-US" altLang="it-IT" dirty="0" smtClean="0"/>
              <a:t> in </a:t>
            </a:r>
            <a:r>
              <a:rPr lang="en-US" altLang="it-IT" dirty="0" err="1" smtClean="0"/>
              <a:t>accordo</a:t>
            </a:r>
            <a:r>
              <a:rPr lang="en-US" altLang="it-IT" dirty="0" smtClean="0"/>
              <a:t> con </a:t>
            </a:r>
            <a:r>
              <a:rPr lang="en-US" altLang="it-IT" dirty="0" err="1" smtClean="0"/>
              <a:t>L’agresti</a:t>
            </a:r>
            <a:r>
              <a:rPr lang="en-US" altLang="it-IT" dirty="0" smtClean="0"/>
              <a:t> e Finley </a:t>
            </a:r>
            <a:r>
              <a:rPr lang="en-US" altLang="it-IT" dirty="0" err="1" smtClean="0"/>
              <a:t>tre</a:t>
            </a:r>
            <a:r>
              <a:rPr lang="en-US" altLang="it-IT" dirty="0" smtClean="0"/>
              <a:t> </a:t>
            </a:r>
            <a:r>
              <a:rPr lang="en-US" altLang="it-IT" dirty="0" err="1" smtClean="0"/>
              <a:t>grossi</a:t>
            </a:r>
            <a:r>
              <a:rPr lang="en-US" altLang="it-IT" dirty="0" smtClean="0"/>
              <a:t> </a:t>
            </a:r>
            <a:r>
              <a:rPr lang="en-US" altLang="it-IT" dirty="0" err="1" smtClean="0"/>
              <a:t>motivi</a:t>
            </a:r>
            <a:r>
              <a:rPr lang="en-US" altLang="it-IT" dirty="0" smtClean="0"/>
              <a:t> </a:t>
            </a:r>
            <a:r>
              <a:rPr lang="en-US" altLang="it-IT" dirty="0" err="1" smtClean="0"/>
              <a:t>più</a:t>
            </a:r>
            <a:r>
              <a:rPr lang="en-US" altLang="it-IT" dirty="0" smtClean="0"/>
              <a:t> un quarto </a:t>
            </a:r>
            <a:r>
              <a:rPr lang="en-US" altLang="it-IT" dirty="0" err="1" smtClean="0"/>
              <a:t>motivo</a:t>
            </a:r>
            <a:r>
              <a:rPr lang="en-US" altLang="it-IT" dirty="0" smtClean="0"/>
              <a:t>: </a:t>
            </a:r>
          </a:p>
          <a:p>
            <a:pPr eaLnBrk="1" hangingPunct="1"/>
            <a:r>
              <a:rPr lang="en-US" altLang="it-IT" dirty="0" err="1" smtClean="0"/>
              <a:t>una</a:t>
            </a:r>
            <a:r>
              <a:rPr lang="en-US" altLang="it-IT" dirty="0" smtClean="0"/>
              <a:t> prima </a:t>
            </a:r>
            <a:r>
              <a:rPr lang="en-US" altLang="it-IT" dirty="0" err="1" smtClean="0"/>
              <a:t>cosa</a:t>
            </a:r>
            <a:r>
              <a:rPr lang="en-US" altLang="it-IT" dirty="0" smtClean="0"/>
              <a:t> è </a:t>
            </a:r>
            <a:r>
              <a:rPr lang="en-US" altLang="it-IT" dirty="0" err="1" smtClean="0"/>
              <a:t>che</a:t>
            </a:r>
            <a:r>
              <a:rPr lang="en-US" altLang="it-IT" dirty="0" smtClean="0"/>
              <a:t> </a:t>
            </a:r>
            <a:r>
              <a:rPr lang="en-US" altLang="it-IT" dirty="0" err="1" smtClean="0"/>
              <a:t>oggi</a:t>
            </a:r>
            <a:r>
              <a:rPr lang="en-US" altLang="it-IT" dirty="0" smtClean="0"/>
              <a:t> </a:t>
            </a:r>
            <a:r>
              <a:rPr lang="en-US" altLang="it-IT" dirty="0" err="1" smtClean="0"/>
              <a:t>giorno</a:t>
            </a:r>
            <a:r>
              <a:rPr lang="en-US" altLang="it-IT" dirty="0" smtClean="0"/>
              <a:t> </a:t>
            </a:r>
            <a:r>
              <a:rPr lang="en-US" altLang="it-IT" dirty="0" err="1" smtClean="0"/>
              <a:t>c’è</a:t>
            </a:r>
            <a:r>
              <a:rPr lang="en-US" altLang="it-IT" dirty="0" smtClean="0"/>
              <a:t> un </a:t>
            </a:r>
            <a:r>
              <a:rPr lang="en-US" altLang="it-IT" dirty="0" err="1" smtClean="0"/>
              <a:t>imponente</a:t>
            </a:r>
            <a:r>
              <a:rPr lang="en-US" altLang="it-IT" dirty="0" smtClean="0"/>
              <a:t> </a:t>
            </a:r>
            <a:r>
              <a:rPr lang="en-US" altLang="it-IT" dirty="0" err="1" smtClean="0"/>
              <a:t>flusso</a:t>
            </a:r>
            <a:r>
              <a:rPr lang="en-US" altLang="it-IT" dirty="0" smtClean="0"/>
              <a:t> di </a:t>
            </a:r>
            <a:r>
              <a:rPr lang="en-US" altLang="it-IT" dirty="0" err="1" smtClean="0"/>
              <a:t>informazioni</a:t>
            </a:r>
            <a:r>
              <a:rPr lang="en-US" altLang="it-IT" dirty="0" smtClean="0"/>
              <a:t> </a:t>
            </a:r>
            <a:r>
              <a:rPr lang="en-US" altLang="it-IT" dirty="0" err="1" smtClean="0"/>
              <a:t>che</a:t>
            </a:r>
            <a:r>
              <a:rPr lang="en-US" altLang="it-IT" dirty="0" smtClean="0"/>
              <a:t> </a:t>
            </a:r>
            <a:r>
              <a:rPr lang="en-US" altLang="it-IT" dirty="0" err="1" smtClean="0"/>
              <a:t>arriva</a:t>
            </a:r>
            <a:r>
              <a:rPr lang="en-US" altLang="it-IT" dirty="0" smtClean="0"/>
              <a:t> </a:t>
            </a:r>
            <a:r>
              <a:rPr lang="en-US" altLang="it-IT" dirty="0" err="1" smtClean="0"/>
              <a:t>dai</a:t>
            </a:r>
            <a:r>
              <a:rPr lang="en-US" altLang="it-IT" dirty="0" smtClean="0"/>
              <a:t> media e rete e </a:t>
            </a:r>
            <a:r>
              <a:rPr lang="en-US" altLang="it-IT" dirty="0" err="1" smtClean="0"/>
              <a:t>noi</a:t>
            </a:r>
            <a:r>
              <a:rPr lang="en-US" altLang="it-IT" dirty="0" smtClean="0"/>
              <a:t> </a:t>
            </a:r>
            <a:r>
              <a:rPr lang="en-US" altLang="it-IT" dirty="0" err="1" smtClean="0"/>
              <a:t>dobbiamo</a:t>
            </a:r>
            <a:r>
              <a:rPr lang="en-US" altLang="it-IT" dirty="0" smtClean="0"/>
              <a:t> </a:t>
            </a:r>
            <a:r>
              <a:rPr lang="en-US" altLang="it-IT" dirty="0" err="1" smtClean="0"/>
              <a:t>essere</a:t>
            </a:r>
            <a:r>
              <a:rPr lang="en-US" altLang="it-IT" dirty="0" smtClean="0"/>
              <a:t> in </a:t>
            </a:r>
            <a:r>
              <a:rPr lang="en-US" altLang="it-IT" dirty="0" err="1" smtClean="0"/>
              <a:t>grado</a:t>
            </a:r>
            <a:r>
              <a:rPr lang="en-US" altLang="it-IT" dirty="0" smtClean="0"/>
              <a:t> di </a:t>
            </a:r>
            <a:r>
              <a:rPr lang="en-US" altLang="it-IT" dirty="0" err="1" smtClean="0"/>
              <a:t>gestirle</a:t>
            </a:r>
            <a:r>
              <a:rPr lang="en-US" altLang="it-IT" dirty="0" smtClean="0"/>
              <a:t> </a:t>
            </a:r>
            <a:r>
              <a:rPr lang="en-US" altLang="it-IT" dirty="0" err="1" smtClean="0"/>
              <a:t>perchè</a:t>
            </a:r>
            <a:r>
              <a:rPr lang="en-US" altLang="it-IT" dirty="0" smtClean="0"/>
              <a:t> non ci </a:t>
            </a:r>
            <a:r>
              <a:rPr lang="en-US" altLang="it-IT" dirty="0" err="1" smtClean="0"/>
              <a:t>rendiamo</a:t>
            </a:r>
            <a:r>
              <a:rPr lang="en-US" altLang="it-IT" dirty="0" smtClean="0"/>
              <a:t> </a:t>
            </a:r>
            <a:r>
              <a:rPr lang="en-US" altLang="it-IT" dirty="0" err="1" smtClean="0"/>
              <a:t>conto</a:t>
            </a:r>
            <a:r>
              <a:rPr lang="en-US" altLang="it-IT" dirty="0" smtClean="0"/>
              <a:t> </a:t>
            </a:r>
            <a:r>
              <a:rPr lang="en-US" altLang="it-IT" dirty="0" err="1" smtClean="0"/>
              <a:t>che</a:t>
            </a:r>
            <a:r>
              <a:rPr lang="en-US" altLang="it-IT" dirty="0" smtClean="0"/>
              <a:t> le </a:t>
            </a:r>
            <a:r>
              <a:rPr lang="en-US" altLang="it-IT" dirty="0" err="1" smtClean="0"/>
              <a:t>informazioni</a:t>
            </a:r>
            <a:r>
              <a:rPr lang="en-US" altLang="it-IT" dirty="0" smtClean="0"/>
              <a:t> non </a:t>
            </a:r>
            <a:r>
              <a:rPr lang="en-US" altLang="it-IT" dirty="0" err="1" smtClean="0"/>
              <a:t>sono</a:t>
            </a:r>
            <a:r>
              <a:rPr lang="en-US" altLang="it-IT" dirty="0" smtClean="0"/>
              <a:t> </a:t>
            </a:r>
            <a:r>
              <a:rPr lang="en-US" altLang="it-IT" dirty="0" err="1" smtClean="0"/>
              <a:t>sempre</a:t>
            </a:r>
            <a:r>
              <a:rPr lang="en-US" altLang="it-IT" dirty="0" smtClean="0"/>
              <a:t> </a:t>
            </a:r>
            <a:r>
              <a:rPr lang="en-US" altLang="it-IT" dirty="0" err="1" smtClean="0"/>
              <a:t>veridiche</a:t>
            </a:r>
            <a:r>
              <a:rPr lang="en-US" altLang="it-IT" dirty="0" smtClean="0"/>
              <a:t>…..</a:t>
            </a:r>
            <a:r>
              <a:rPr lang="en-US" altLang="it-IT" dirty="0" err="1" smtClean="0"/>
              <a:t>Consideriamo</a:t>
            </a:r>
            <a:r>
              <a:rPr lang="en-US" altLang="it-IT" dirty="0" smtClean="0"/>
              <a:t> le </a:t>
            </a:r>
            <a:r>
              <a:rPr lang="en-US" altLang="it-IT" dirty="0" err="1" smtClean="0"/>
              <a:t>pubblicità</a:t>
            </a:r>
            <a:r>
              <a:rPr lang="en-US" altLang="it-IT" dirty="0" smtClean="0"/>
              <a:t> </a:t>
            </a:r>
            <a:r>
              <a:rPr lang="en-US" altLang="it-IT" dirty="0" err="1" smtClean="0"/>
              <a:t>ingannevoli</a:t>
            </a:r>
            <a:endParaRPr lang="en-US" altLang="it-IT" dirty="0" smtClean="0"/>
          </a:p>
          <a:p>
            <a:pPr eaLnBrk="1" hangingPunct="1"/>
            <a:r>
              <a:rPr lang="en-US" altLang="it-IT" dirty="0" smtClean="0"/>
              <a:t>La </a:t>
            </a:r>
            <a:r>
              <a:rPr lang="en-US" altLang="it-IT" dirty="0" err="1" smtClean="0"/>
              <a:t>statistica</a:t>
            </a:r>
            <a:r>
              <a:rPr lang="en-US" altLang="it-IT" dirty="0" smtClean="0"/>
              <a:t> ci </a:t>
            </a:r>
            <a:r>
              <a:rPr lang="en-US" altLang="it-IT" dirty="0" err="1" smtClean="0"/>
              <a:t>aiuta</a:t>
            </a:r>
            <a:r>
              <a:rPr lang="en-US" altLang="it-IT" dirty="0" smtClean="0"/>
              <a:t> a dare un </a:t>
            </a:r>
            <a:r>
              <a:rPr lang="en-US" altLang="it-IT" dirty="0" err="1" smtClean="0"/>
              <a:t>significato</a:t>
            </a:r>
            <a:r>
              <a:rPr lang="en-US" altLang="it-IT" dirty="0" smtClean="0"/>
              <a:t> a </a:t>
            </a:r>
            <a:r>
              <a:rPr lang="en-US" altLang="it-IT" dirty="0" err="1" smtClean="0"/>
              <a:t>queste</a:t>
            </a:r>
            <a:r>
              <a:rPr lang="en-US" altLang="it-IT" dirty="0" smtClean="0"/>
              <a:t> </a:t>
            </a:r>
            <a:r>
              <a:rPr lang="en-US" altLang="it-IT" dirty="0" err="1" smtClean="0"/>
              <a:t>informazioni</a:t>
            </a:r>
            <a:r>
              <a:rPr lang="en-US" altLang="it-IT" dirty="0" smtClean="0"/>
              <a:t> e a </a:t>
            </a:r>
            <a:r>
              <a:rPr lang="en-US" altLang="it-IT" dirty="0" err="1" smtClean="0"/>
              <a:t>meglio</a:t>
            </a:r>
            <a:r>
              <a:rPr lang="en-US" altLang="it-IT" dirty="0" smtClean="0"/>
              <a:t> </a:t>
            </a:r>
            <a:r>
              <a:rPr lang="en-US" altLang="it-IT" dirty="0" err="1" smtClean="0"/>
              <a:t>interpretare</a:t>
            </a:r>
            <a:r>
              <a:rPr lang="en-US" altLang="it-IT" dirty="0" smtClean="0"/>
              <a:t> I </a:t>
            </a:r>
            <a:r>
              <a:rPr lang="en-US" altLang="it-IT" dirty="0" err="1" smtClean="0"/>
              <a:t>fenomeni</a:t>
            </a:r>
            <a:r>
              <a:rPr lang="en-US" altLang="it-IT" dirty="0" smtClean="0"/>
              <a:t> del </a:t>
            </a:r>
            <a:r>
              <a:rPr lang="en-US" altLang="it-IT" dirty="0" err="1" smtClean="0"/>
              <a:t>mondo</a:t>
            </a:r>
            <a:r>
              <a:rPr lang="en-US" altLang="it-IT" dirty="0" smtClean="0"/>
              <a:t> </a:t>
            </a:r>
            <a:r>
              <a:rPr lang="en-US" altLang="it-IT" dirty="0" err="1" smtClean="0"/>
              <a:t>che</a:t>
            </a:r>
            <a:r>
              <a:rPr lang="en-US" altLang="it-IT" dirty="0" smtClean="0"/>
              <a:t> ci </a:t>
            </a:r>
            <a:r>
              <a:rPr lang="en-US" altLang="it-IT" dirty="0" err="1" smtClean="0"/>
              <a:t>circonda</a:t>
            </a:r>
            <a:r>
              <a:rPr lang="en-US" altLang="it-IT" dirty="0" smtClean="0"/>
              <a:t> .</a:t>
            </a:r>
            <a:endParaRPr lang="it-IT" altLang="it-IT" dirty="0" smtClean="0">
              <a:solidFill>
                <a:srgbClr val="000000"/>
              </a:solidFill>
            </a:endParaRPr>
          </a:p>
          <a:p>
            <a:pPr eaLnBrk="1" hangingPunct="1"/>
            <a:endParaRPr lang="it-IT" altLang="it-IT" dirty="0" smtClean="0"/>
          </a:p>
        </p:txBody>
      </p:sp>
    </p:spTree>
    <p:extLst>
      <p:ext uri="{BB962C8B-B14F-4D97-AF65-F5344CB8AC3E}">
        <p14:creationId xmlns:p14="http://schemas.microsoft.com/office/powerpoint/2010/main" val="3618904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90F3D973-CD53-4B5C-B24E-1EC1CF1A960E}" type="slidenum">
              <a:rPr lang="it-IT" altLang="it-IT" sz="1200" b="0">
                <a:solidFill>
                  <a:srgbClr val="000000"/>
                </a:solidFill>
              </a:rPr>
              <a:pPr/>
              <a:t>23</a:t>
            </a:fld>
            <a:endParaRPr lang="it-IT" altLang="it-IT" sz="1200" b="0">
              <a:solidFill>
                <a:srgbClr val="000000"/>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it-IT" altLang="it-IT" smtClean="0"/>
              <a:t>Qua c’è scritto più leggeri e c’è un valore percentuale senza un riferimento il che significa che è un valore vuoto. Il ragionamento statistico aiuta a identificare in maniera sistematica, sensibilizzare l’animo, a storture comunicative di questo tipo. Il più delle persone non si accorge di questi bias…</a:t>
            </a:r>
          </a:p>
        </p:txBody>
      </p:sp>
    </p:spTree>
    <p:extLst>
      <p:ext uri="{BB962C8B-B14F-4D97-AF65-F5344CB8AC3E}">
        <p14:creationId xmlns:p14="http://schemas.microsoft.com/office/powerpoint/2010/main" val="3267759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D6995C1D-FD3F-4845-B453-2BB31CB6CCA1}" type="slidenum">
              <a:rPr lang="it-IT" altLang="it-IT" sz="1200" b="0">
                <a:solidFill>
                  <a:srgbClr val="000000"/>
                </a:solidFill>
              </a:rPr>
              <a:pPr/>
              <a:t>24</a:t>
            </a:fld>
            <a:endParaRPr lang="it-IT" altLang="it-IT" sz="1200" b="0">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it-IT" altLang="it-IT" smtClean="0"/>
              <a:t>Qua c’è scritto principale concorrente ma non si informa chi legge chi sia il principale concorrente effettivo. Se si stabilisce chi è il concorrente si può fare un test comparativo e verificare se c’è differenza</a:t>
            </a:r>
          </a:p>
        </p:txBody>
      </p:sp>
    </p:spTree>
    <p:extLst>
      <p:ext uri="{BB962C8B-B14F-4D97-AF65-F5344CB8AC3E}">
        <p14:creationId xmlns:p14="http://schemas.microsoft.com/office/powerpoint/2010/main" val="909497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8B7C9FE2-7C13-4DF6-B098-93ED8BC01F7F}" type="slidenum">
              <a:rPr lang="it-IT" altLang="it-IT" sz="1200" b="0">
                <a:solidFill>
                  <a:srgbClr val="000000"/>
                </a:solidFill>
              </a:rPr>
              <a:pPr/>
              <a:t>25</a:t>
            </a:fld>
            <a:endParaRPr lang="it-IT" altLang="it-IT" sz="1200" b="0">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385409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B62E5EBA-2939-4D8B-A879-70E09C85289E}" type="slidenum">
              <a:rPr lang="it-IT" altLang="it-IT" sz="1200" b="0"/>
              <a:pPr/>
              <a:t>2</a:t>
            </a:fld>
            <a:endParaRPr lang="it-IT" altLang="it-IT" sz="1200" b="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it-IT" altLang="it-IT" smtClean="0"/>
          </a:p>
          <a:p>
            <a:pPr eaLnBrk="1" hangingPunct="1"/>
            <a:endParaRPr lang="it-IT" altLang="it-IT" smtClean="0"/>
          </a:p>
        </p:txBody>
      </p:sp>
    </p:spTree>
    <p:extLst>
      <p:ext uri="{BB962C8B-B14F-4D97-AF65-F5344CB8AC3E}">
        <p14:creationId xmlns:p14="http://schemas.microsoft.com/office/powerpoint/2010/main" val="2229005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22F343B0-AF6F-4CE4-9AF5-0A71BD713440}" type="slidenum">
              <a:rPr lang="it-IT" altLang="it-IT" sz="1200" b="0">
                <a:solidFill>
                  <a:srgbClr val="000000"/>
                </a:solidFill>
              </a:rPr>
              <a:pPr/>
              <a:t>26</a:t>
            </a:fld>
            <a:endParaRPr lang="it-IT" altLang="it-IT" sz="1200" b="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it-IT" altLang="it-IT" smtClean="0"/>
              <a:t>La statistica è necessaria per comprendere le scoperte in diversi domini affini alla psicologia</a:t>
            </a:r>
          </a:p>
          <a:p>
            <a:pPr eaLnBrk="1" hangingPunct="1"/>
            <a:endParaRPr lang="it-IT" altLang="it-IT" smtClean="0"/>
          </a:p>
          <a:p>
            <a:pPr eaLnBrk="1" hangingPunct="1"/>
            <a:endParaRPr lang="it-IT" altLang="it-IT" smtClean="0"/>
          </a:p>
        </p:txBody>
      </p:sp>
    </p:spTree>
    <p:extLst>
      <p:ext uri="{BB962C8B-B14F-4D97-AF65-F5344CB8AC3E}">
        <p14:creationId xmlns:p14="http://schemas.microsoft.com/office/powerpoint/2010/main" val="1191801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E1DCE75B-ABAB-4BD7-9BCA-AEDEBB5564B0}" type="slidenum">
              <a:rPr lang="it-IT" altLang="it-IT" sz="1200" b="0">
                <a:solidFill>
                  <a:srgbClr val="000000"/>
                </a:solidFill>
              </a:rPr>
              <a:pPr/>
              <a:t>27</a:t>
            </a:fld>
            <a:endParaRPr lang="it-IT" altLang="it-IT" sz="1200" b="0">
              <a:solidFill>
                <a:srgbClr val="000000"/>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it-IT" altLang="it-IT" smtClean="0"/>
              <a:t>Facciamo quindi un esempio di come possa essere usata la statistica per comprendere come si possano usare i numeri in maniera fuorviante …..</a:t>
            </a:r>
          </a:p>
          <a:p>
            <a:pPr eaLnBrk="1" hangingPunct="1"/>
            <a:endParaRPr lang="it-IT" altLang="it-IT" smtClean="0"/>
          </a:p>
          <a:p>
            <a:pPr eaLnBrk="1" hangingPunct="1"/>
            <a:r>
              <a:rPr lang="it-IT" altLang="it-IT" smtClean="0"/>
              <a:t>Secondo voi la comunicazione vi convince?</a:t>
            </a:r>
          </a:p>
          <a:p>
            <a:pPr eaLnBrk="1" hangingPunct="1"/>
            <a:r>
              <a:rPr lang="it-IT" altLang="it-IT" smtClean="0"/>
              <a:t>Idea intelligente. Sfruttare un principio psicologico, ossia sul fatto che noi usiamo solo la parte finale (istantanea, il 30%) del messaggio non quella iniziale (storica, tutto il contesto della frase).</a:t>
            </a:r>
          </a:p>
        </p:txBody>
      </p:sp>
    </p:spTree>
    <p:extLst>
      <p:ext uri="{BB962C8B-B14F-4D97-AF65-F5344CB8AC3E}">
        <p14:creationId xmlns:p14="http://schemas.microsoft.com/office/powerpoint/2010/main" val="2740106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B48937E6-EA07-450C-810F-A4DE8606B991}" type="slidenum">
              <a:rPr lang="it-IT" altLang="it-IT" sz="1200" b="0">
                <a:solidFill>
                  <a:srgbClr val="000000"/>
                </a:solidFill>
              </a:rPr>
              <a:pPr/>
              <a:t>28</a:t>
            </a:fld>
            <a:endParaRPr lang="it-IT" altLang="it-IT" sz="1200" b="0">
              <a:solidFill>
                <a:srgbClr val="000000"/>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it-IT" altLang="it-IT" dirty="0" smtClean="0"/>
              <a:t>Vediamo se trovate in questa frase l’errore……</a:t>
            </a:r>
          </a:p>
          <a:p>
            <a:pPr eaLnBrk="1" hangingPunct="1"/>
            <a:r>
              <a:rPr lang="it-IT" altLang="it-IT" dirty="0" smtClean="0"/>
              <a:t>La corelazione di eventi non necessariamente indica che ci sia una relazione di causa-effetto fra eventi. C’è solo un rapporto descrittivo, perché in mezzo cè una variabile che fa covariare in diversa misura entrambe. </a:t>
            </a:r>
          </a:p>
          <a:p>
            <a:pPr eaLnBrk="1" hangingPunct="1"/>
            <a:r>
              <a:rPr lang="it-IT" altLang="it-IT" dirty="0" smtClean="0"/>
              <a:t>In altre parole maggiore è la popolazione maggiore sarà sia il numero di chiese che di criminali. Questo problema che verrà trattato in maniera più dettagliata più avanti nel corso è anche conosciuto come il problema della terza variabile o (third-variable problem).</a:t>
            </a:r>
          </a:p>
          <a:p>
            <a:pPr eaLnBrk="1" hangingPunct="1"/>
            <a:r>
              <a:rPr lang="it-IT" altLang="it-IT" dirty="0" smtClean="0"/>
              <a:t>Ci sono molte frasi mal poste di questo tipo e vedrete che anche negli articoli scientifici ci sono questo tipo di costruzioni che ci inducono a pensare che ci siano effetti reali fra variabili. La statistica quindi ci aiuta a comprendere se gli effetti e le regliolarità osservate siano effetti reali o meno.</a:t>
            </a:r>
          </a:p>
        </p:txBody>
      </p:sp>
    </p:spTree>
    <p:extLst>
      <p:ext uri="{BB962C8B-B14F-4D97-AF65-F5344CB8AC3E}">
        <p14:creationId xmlns:p14="http://schemas.microsoft.com/office/powerpoint/2010/main" val="3469566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01C91063-D177-41C9-9B4A-DE2B53F6F7AC}" type="slidenum">
              <a:rPr lang="it-IT" altLang="it-IT" sz="1200" b="0">
                <a:solidFill>
                  <a:srgbClr val="000000"/>
                </a:solidFill>
              </a:rPr>
              <a:pPr/>
              <a:t>29</a:t>
            </a:fld>
            <a:endParaRPr lang="it-IT" altLang="it-IT" sz="1200" b="0">
              <a:solidFill>
                <a:srgbClr val="000000"/>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en-US" altLang="it-IT" dirty="0" err="1" smtClean="0"/>
              <a:t>Gli</a:t>
            </a:r>
            <a:r>
              <a:rPr lang="en-US" altLang="it-IT" dirty="0" smtClean="0"/>
              <a:t> </a:t>
            </a:r>
            <a:r>
              <a:rPr lang="en-US" altLang="it-IT" dirty="0" err="1" smtClean="0"/>
              <a:t>esperti</a:t>
            </a:r>
            <a:r>
              <a:rPr lang="en-US" altLang="it-IT" dirty="0" smtClean="0"/>
              <a:t> di </a:t>
            </a:r>
            <a:r>
              <a:rPr lang="en-US" altLang="it-IT" dirty="0" err="1" smtClean="0"/>
              <a:t>scienze</a:t>
            </a:r>
            <a:r>
              <a:rPr lang="en-US" altLang="it-IT" dirty="0" smtClean="0"/>
              <a:t> </a:t>
            </a:r>
            <a:r>
              <a:rPr lang="en-US" altLang="it-IT" dirty="0" err="1" smtClean="0"/>
              <a:t>sociali</a:t>
            </a:r>
            <a:r>
              <a:rPr lang="en-US" altLang="it-IT" dirty="0" smtClean="0"/>
              <a:t> </a:t>
            </a:r>
            <a:r>
              <a:rPr lang="en-US" altLang="it-IT" dirty="0" err="1" smtClean="0"/>
              <a:t>delle</a:t>
            </a:r>
            <a:r>
              <a:rPr lang="en-US" altLang="it-IT" dirty="0" smtClean="0"/>
              <a:t> </a:t>
            </a:r>
            <a:r>
              <a:rPr lang="en-US" altLang="it-IT" dirty="0" err="1" smtClean="0"/>
              <a:t>amministrazioni</a:t>
            </a:r>
            <a:r>
              <a:rPr lang="en-US" altLang="it-IT" dirty="0" smtClean="0"/>
              <a:t> </a:t>
            </a:r>
            <a:r>
              <a:rPr lang="en-US" altLang="it-IT" dirty="0" err="1" smtClean="0"/>
              <a:t>pubbliche</a:t>
            </a:r>
            <a:r>
              <a:rPr lang="en-US" altLang="it-IT" dirty="0" smtClean="0"/>
              <a:t> </a:t>
            </a:r>
            <a:r>
              <a:rPr lang="en-US" altLang="it-IT" dirty="0" err="1" smtClean="0"/>
              <a:t>che</a:t>
            </a:r>
            <a:r>
              <a:rPr lang="en-US" altLang="it-IT" dirty="0" smtClean="0"/>
              <a:t> </a:t>
            </a:r>
            <a:r>
              <a:rPr lang="en-US" altLang="it-IT" dirty="0" err="1" smtClean="0"/>
              <a:t>si</a:t>
            </a:r>
            <a:r>
              <a:rPr lang="en-US" altLang="it-IT" dirty="0" smtClean="0"/>
              <a:t> </a:t>
            </a:r>
            <a:r>
              <a:rPr lang="en-US" altLang="it-IT" dirty="0" err="1" smtClean="0"/>
              <a:t>occupano</a:t>
            </a:r>
            <a:r>
              <a:rPr lang="en-US" altLang="it-IT" dirty="0" smtClean="0"/>
              <a:t> di </a:t>
            </a:r>
            <a:r>
              <a:rPr lang="en-US" altLang="it-IT" dirty="0" err="1" smtClean="0"/>
              <a:t>Walfare</a:t>
            </a:r>
            <a:r>
              <a:rPr lang="en-US" altLang="it-IT" dirty="0" smtClean="0"/>
              <a:t> di </a:t>
            </a:r>
            <a:r>
              <a:rPr lang="en-US" altLang="it-IT" dirty="0" err="1" smtClean="0"/>
              <a:t>ambiente</a:t>
            </a:r>
            <a:r>
              <a:rPr lang="en-US" altLang="it-IT" dirty="0" smtClean="0"/>
              <a:t> o di </a:t>
            </a:r>
            <a:r>
              <a:rPr lang="en-US" altLang="it-IT" dirty="0" err="1" smtClean="0"/>
              <a:t>politiche</a:t>
            </a:r>
            <a:r>
              <a:rPr lang="en-US" altLang="it-IT" dirty="0" smtClean="0"/>
              <a:t> </a:t>
            </a:r>
            <a:r>
              <a:rPr lang="en-US" altLang="it-IT" dirty="0" err="1" smtClean="0"/>
              <a:t>sanitarie</a:t>
            </a:r>
            <a:r>
              <a:rPr lang="en-US" altLang="it-IT" dirty="0" smtClean="0"/>
              <a:t> </a:t>
            </a:r>
            <a:r>
              <a:rPr lang="en-US" altLang="it-IT" dirty="0" err="1" smtClean="0"/>
              <a:t>hanno</a:t>
            </a:r>
            <a:r>
              <a:rPr lang="en-US" altLang="it-IT" dirty="0" smtClean="0"/>
              <a:t> </a:t>
            </a:r>
            <a:r>
              <a:rPr lang="en-US" altLang="it-IT" dirty="0" err="1" smtClean="0"/>
              <a:t>necessità</a:t>
            </a:r>
            <a:r>
              <a:rPr lang="en-US" altLang="it-IT" dirty="0" smtClean="0"/>
              <a:t> di </a:t>
            </a:r>
            <a:r>
              <a:rPr lang="en-US" altLang="it-IT" dirty="0" err="1" smtClean="0"/>
              <a:t>saper</a:t>
            </a:r>
            <a:r>
              <a:rPr lang="en-US" altLang="it-IT" dirty="0" smtClean="0"/>
              <a:t> </a:t>
            </a:r>
            <a:r>
              <a:rPr lang="en-US" altLang="it-IT" dirty="0" err="1" smtClean="0"/>
              <a:t>applicare</a:t>
            </a:r>
            <a:r>
              <a:rPr lang="en-US" altLang="it-IT" dirty="0" smtClean="0"/>
              <a:t> </a:t>
            </a:r>
            <a:r>
              <a:rPr lang="en-US" altLang="it-IT" dirty="0" err="1" smtClean="0"/>
              <a:t>metodi</a:t>
            </a:r>
            <a:r>
              <a:rPr lang="en-US" altLang="it-IT" dirty="0" smtClean="0"/>
              <a:t> </a:t>
            </a:r>
            <a:r>
              <a:rPr lang="en-US" altLang="it-IT" dirty="0" err="1" smtClean="0"/>
              <a:t>statistici</a:t>
            </a:r>
            <a:r>
              <a:rPr lang="en-US" altLang="it-IT" dirty="0" smtClean="0"/>
              <a:t> o </a:t>
            </a:r>
            <a:r>
              <a:rPr lang="en-US" altLang="it-IT" dirty="0" err="1" smtClean="0"/>
              <a:t>quantomeno</a:t>
            </a:r>
            <a:r>
              <a:rPr lang="en-US" altLang="it-IT" dirty="0" smtClean="0"/>
              <a:t> di </a:t>
            </a:r>
            <a:r>
              <a:rPr lang="en-US" altLang="it-IT" dirty="0" err="1" smtClean="0"/>
              <a:t>saper</a:t>
            </a:r>
            <a:r>
              <a:rPr lang="en-US" altLang="it-IT" dirty="0" smtClean="0"/>
              <a:t> </a:t>
            </a:r>
            <a:r>
              <a:rPr lang="en-US" altLang="it-IT" dirty="0" err="1" smtClean="0"/>
              <a:t>interpretare</a:t>
            </a:r>
            <a:r>
              <a:rPr lang="en-US" altLang="it-IT" dirty="0" smtClean="0"/>
              <a:t> report </a:t>
            </a:r>
            <a:r>
              <a:rPr lang="en-US" altLang="it-IT" dirty="0" err="1" smtClean="0"/>
              <a:t>che</a:t>
            </a:r>
            <a:r>
              <a:rPr lang="en-US" altLang="it-IT" dirty="0" smtClean="0"/>
              <a:t> </a:t>
            </a:r>
            <a:r>
              <a:rPr lang="en-US" altLang="it-IT" dirty="0" err="1" smtClean="0"/>
              <a:t>contengono</a:t>
            </a:r>
            <a:r>
              <a:rPr lang="en-US" altLang="it-IT" dirty="0" smtClean="0"/>
              <a:t> </a:t>
            </a:r>
            <a:r>
              <a:rPr lang="en-US" altLang="it-IT" dirty="0" err="1" smtClean="0"/>
              <a:t>dati</a:t>
            </a:r>
            <a:r>
              <a:rPr lang="en-US" altLang="it-IT" dirty="0" smtClean="0"/>
              <a:t> </a:t>
            </a:r>
            <a:r>
              <a:rPr lang="en-US" altLang="it-IT" dirty="0" err="1" smtClean="0"/>
              <a:t>quantitativi</a:t>
            </a:r>
            <a:r>
              <a:rPr lang="en-US" altLang="it-IT" dirty="0" smtClean="0"/>
              <a:t> e info </a:t>
            </a:r>
            <a:r>
              <a:rPr lang="en-US" altLang="it-IT" dirty="0" err="1" smtClean="0"/>
              <a:t>statistiche</a:t>
            </a:r>
            <a:r>
              <a:rPr lang="en-US" altLang="it-IT" dirty="0" smtClean="0"/>
              <a:t> . I </a:t>
            </a:r>
            <a:r>
              <a:rPr lang="en-US" altLang="it-IT" dirty="0" err="1" smtClean="0"/>
              <a:t>sociologi</a:t>
            </a:r>
            <a:r>
              <a:rPr lang="en-US" altLang="it-IT" dirty="0" smtClean="0"/>
              <a:t> in campo </a:t>
            </a:r>
            <a:r>
              <a:rPr lang="en-US" altLang="it-IT" dirty="0" err="1" smtClean="0"/>
              <a:t>sanitario</a:t>
            </a:r>
            <a:r>
              <a:rPr lang="en-US" altLang="it-IT" dirty="0" smtClean="0"/>
              <a:t>. </a:t>
            </a:r>
            <a:r>
              <a:rPr lang="en-US" altLang="it-IT" dirty="0" err="1" smtClean="0"/>
              <a:t>Gli</a:t>
            </a:r>
            <a:r>
              <a:rPr lang="en-US" altLang="it-IT" dirty="0" smtClean="0"/>
              <a:t> </a:t>
            </a:r>
            <a:r>
              <a:rPr lang="en-US" altLang="it-IT" dirty="0" err="1" smtClean="0"/>
              <a:t>esperti</a:t>
            </a:r>
            <a:r>
              <a:rPr lang="en-US" altLang="it-IT" dirty="0" smtClean="0"/>
              <a:t> in </a:t>
            </a:r>
            <a:r>
              <a:rPr lang="en-US" altLang="it-IT" dirty="0" err="1" smtClean="0"/>
              <a:t>scienze</a:t>
            </a:r>
            <a:r>
              <a:rPr lang="en-US" altLang="it-IT" dirty="0" smtClean="0"/>
              <a:t> </a:t>
            </a:r>
            <a:r>
              <a:rPr lang="en-US" altLang="it-IT" dirty="0" err="1" smtClean="0"/>
              <a:t>sociali</a:t>
            </a:r>
            <a:r>
              <a:rPr lang="en-US" altLang="it-IT" dirty="0" smtClean="0"/>
              <a:t> </a:t>
            </a:r>
            <a:r>
              <a:rPr lang="en-US" altLang="it-IT" dirty="0" err="1" smtClean="0"/>
              <a:t>impiegano</a:t>
            </a:r>
            <a:r>
              <a:rPr lang="en-US" altLang="it-IT" dirty="0" smtClean="0"/>
              <a:t> </a:t>
            </a:r>
            <a:r>
              <a:rPr lang="en-US" altLang="it-IT" dirty="0" err="1" smtClean="0"/>
              <a:t>indicatori</a:t>
            </a:r>
            <a:r>
              <a:rPr lang="en-US" altLang="it-IT" dirty="0" smtClean="0"/>
              <a:t> </a:t>
            </a:r>
            <a:r>
              <a:rPr lang="en-US" altLang="it-IT" dirty="0" err="1" smtClean="0"/>
              <a:t>quantitativi</a:t>
            </a:r>
            <a:r>
              <a:rPr lang="en-US" altLang="it-IT" dirty="0" smtClean="0"/>
              <a:t> per </a:t>
            </a:r>
            <a:r>
              <a:rPr lang="en-US" altLang="it-IT" dirty="0" err="1" smtClean="0"/>
              <a:t>supportare</a:t>
            </a:r>
            <a:r>
              <a:rPr lang="en-US" altLang="it-IT" dirty="0" smtClean="0"/>
              <a:t> I manager </a:t>
            </a:r>
            <a:r>
              <a:rPr lang="en-US" altLang="it-IT" dirty="0" err="1" smtClean="0"/>
              <a:t>nella</a:t>
            </a:r>
            <a:r>
              <a:rPr lang="en-US" altLang="it-IT" dirty="0" smtClean="0"/>
              <a:t> </a:t>
            </a:r>
            <a:r>
              <a:rPr lang="en-US" altLang="it-IT" dirty="0" err="1" smtClean="0"/>
              <a:t>valutazione</a:t>
            </a:r>
            <a:r>
              <a:rPr lang="en-US" altLang="it-IT" dirty="0" smtClean="0"/>
              <a:t> </a:t>
            </a:r>
            <a:r>
              <a:rPr lang="en-US" altLang="it-IT" dirty="0" err="1" smtClean="0"/>
              <a:t>della</a:t>
            </a:r>
            <a:r>
              <a:rPr lang="en-US" altLang="it-IT" dirty="0" smtClean="0"/>
              <a:t> performance </a:t>
            </a:r>
            <a:r>
              <a:rPr lang="en-US" altLang="it-IT" dirty="0" err="1" smtClean="0"/>
              <a:t>dei</a:t>
            </a:r>
            <a:r>
              <a:rPr lang="en-US" altLang="it-IT" dirty="0" smtClean="0"/>
              <a:t> </a:t>
            </a:r>
            <a:r>
              <a:rPr lang="en-US" altLang="it-IT" dirty="0" err="1" smtClean="0"/>
              <a:t>dipendenti</a:t>
            </a:r>
            <a:r>
              <a:rPr lang="en-US" altLang="it-IT" dirty="0" smtClean="0"/>
              <a:t> o per la </a:t>
            </a:r>
            <a:r>
              <a:rPr lang="en-US" altLang="it-IT" dirty="0" err="1" smtClean="0"/>
              <a:t>scelta</a:t>
            </a:r>
            <a:r>
              <a:rPr lang="en-US" altLang="it-IT" dirty="0" smtClean="0"/>
              <a:t> </a:t>
            </a:r>
            <a:r>
              <a:rPr lang="en-US" altLang="it-IT" dirty="0" err="1" smtClean="0"/>
              <a:t>dei</a:t>
            </a:r>
            <a:r>
              <a:rPr lang="en-US" altLang="it-IT" dirty="0" smtClean="0"/>
              <a:t> </a:t>
            </a:r>
            <a:r>
              <a:rPr lang="en-US" altLang="it-IT" dirty="0" err="1" smtClean="0"/>
              <a:t>fattori</a:t>
            </a:r>
            <a:r>
              <a:rPr lang="en-US" altLang="it-IT" dirty="0" smtClean="0"/>
              <a:t> </a:t>
            </a:r>
            <a:r>
              <a:rPr lang="en-US" altLang="it-IT" dirty="0" err="1" smtClean="0"/>
              <a:t>che</a:t>
            </a:r>
            <a:r>
              <a:rPr lang="en-US" altLang="it-IT" dirty="0" smtClean="0"/>
              <a:t> </a:t>
            </a:r>
            <a:r>
              <a:rPr lang="en-US" altLang="it-IT" dirty="0" err="1" smtClean="0"/>
              <a:t>possano</a:t>
            </a:r>
            <a:r>
              <a:rPr lang="en-US" altLang="it-IT" dirty="0" smtClean="0"/>
              <a:t> </a:t>
            </a:r>
            <a:r>
              <a:rPr lang="en-US" altLang="it-IT" dirty="0" err="1" smtClean="0"/>
              <a:t>influire</a:t>
            </a:r>
            <a:r>
              <a:rPr lang="en-US" altLang="it-IT" dirty="0" smtClean="0"/>
              <a:t> </a:t>
            </a:r>
            <a:r>
              <a:rPr lang="en-US" altLang="it-IT" dirty="0" err="1" smtClean="0"/>
              <a:t>sulle</a:t>
            </a:r>
            <a:r>
              <a:rPr lang="en-US" altLang="it-IT" dirty="0" smtClean="0"/>
              <a:t> </a:t>
            </a:r>
            <a:r>
              <a:rPr lang="en-US" altLang="it-IT" dirty="0" err="1" smtClean="0"/>
              <a:t>vendite</a:t>
            </a:r>
            <a:r>
              <a:rPr lang="en-US" altLang="it-IT" dirty="0" smtClean="0"/>
              <a:t> future. </a:t>
            </a:r>
          </a:p>
          <a:p>
            <a:pPr eaLnBrk="1" hangingPunct="1"/>
            <a:endParaRPr lang="it-IT" altLang="it-IT" dirty="0" smtClean="0"/>
          </a:p>
        </p:txBody>
      </p:sp>
    </p:spTree>
    <p:extLst>
      <p:ext uri="{BB962C8B-B14F-4D97-AF65-F5344CB8AC3E}">
        <p14:creationId xmlns:p14="http://schemas.microsoft.com/office/powerpoint/2010/main" val="1508872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E0E2F5A0-F277-40B4-853B-5C52D7A06456}" type="slidenum">
              <a:rPr lang="it-IT" altLang="it-IT" sz="1200" b="0">
                <a:solidFill>
                  <a:srgbClr val="000000"/>
                </a:solidFill>
              </a:rPr>
              <a:pPr/>
              <a:t>30</a:t>
            </a:fld>
            <a:endParaRPr lang="it-IT" altLang="it-IT" sz="1200" b="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it-IT" altLang="it-IT" smtClean="0">
                <a:solidFill>
                  <a:schemeClr val="accent2"/>
                </a:solidFill>
              </a:rPr>
              <a:t>Ci permette di leggere i testi in maniera critica in maniera da farci imparare ad essere critici verso l’approccio scientifico. Sapete che un articolo scientifico è strutturato in una parte introduttiva, metodologica e conclusiva. La parte più importante dal punto di vista della statistica è quella metodologica che generalmente è quella che per voi è la più difficile da comprendere.</a:t>
            </a:r>
          </a:p>
        </p:txBody>
      </p:sp>
    </p:spTree>
    <p:extLst>
      <p:ext uri="{BB962C8B-B14F-4D97-AF65-F5344CB8AC3E}">
        <p14:creationId xmlns:p14="http://schemas.microsoft.com/office/powerpoint/2010/main" val="135730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B0D6803E-6B60-438E-8C97-C57605FF57B6}" type="slidenum">
              <a:rPr lang="it-IT" altLang="it-IT" sz="1200" b="0">
                <a:solidFill>
                  <a:srgbClr val="000000"/>
                </a:solidFill>
              </a:rPr>
              <a:pPr/>
              <a:t>31</a:t>
            </a:fld>
            <a:endParaRPr lang="it-IT" altLang="it-IT" sz="1200" b="0">
              <a:solidFill>
                <a:srgbClr val="000000"/>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it-IT" altLang="it-IT" dirty="0" smtClean="0"/>
              <a:t>La statistica aiuta anche a annullare mediante analisi oggettive e indicatori quantitativi, false credenze basate sul senso comune e il pregiudizio. </a:t>
            </a:r>
          </a:p>
          <a:p>
            <a:pPr eaLnBrk="1" hangingPunct="1"/>
            <a:endParaRPr lang="it-IT" altLang="it-IT" dirty="0" smtClean="0"/>
          </a:p>
          <a:p>
            <a:pPr eaLnBrk="1" hangingPunct="1"/>
            <a:r>
              <a:rPr lang="it-IT" altLang="it-IT" dirty="0" smtClean="0"/>
              <a:t>Qua fino al 1997 Weanneras trovava che le donne erano meno abili nella scrittura di progetti dei maschi. Più recentemente tuttavia manipolando più correttamente le variabili, ossia confrontando la produttività nelle due classi di genere in riviste che implementavano il doppio (invece che il singolo) ceco (in cui ne chi revisiona i lavori ne chi riceve le revisioni –autori- sono a conoscenza dell’identità reciproca) Buden scopre che la conclusione di Weanneras era dovuta ad una fallacia. Infatti gli autori trovano che  rispetto al totale delle pubblicazioni nelle riviste che implementavano il doppio ceco la percentuale di pubblicazioni a carico delle donne è considerevolmente maggiore di quella dei maschi. </a:t>
            </a:r>
          </a:p>
        </p:txBody>
      </p:sp>
    </p:spTree>
    <p:extLst>
      <p:ext uri="{BB962C8B-B14F-4D97-AF65-F5344CB8AC3E}">
        <p14:creationId xmlns:p14="http://schemas.microsoft.com/office/powerpoint/2010/main" val="3208900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1F888E81-371C-407B-9145-73882DA5008B}" type="slidenum">
              <a:rPr lang="it-IT" altLang="it-IT" sz="1200" b="0">
                <a:solidFill>
                  <a:srgbClr val="000000"/>
                </a:solidFill>
              </a:rPr>
              <a:pPr/>
              <a:t>32</a:t>
            </a:fld>
            <a:endParaRPr lang="it-IT" altLang="it-IT" sz="1200" b="0">
              <a:solidFill>
                <a:srgbClr val="000000"/>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05684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9D9FCA5-A63C-4B55-A54F-2D3524C671A4}" type="slidenum">
              <a:rPr lang="it-IT" altLang="it-IT">
                <a:solidFill>
                  <a:srgbClr val="000000"/>
                </a:solidFill>
              </a:rPr>
              <a:pPr eaLnBrk="1" hangingPunct="1"/>
              <a:t>3</a:t>
            </a:fld>
            <a:endParaRPr lang="it-IT" altLang="it-IT">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86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EB76D5-5454-4649-8AAE-8E1EE8539B1F}" type="slidenum">
              <a:rPr lang="it-IT" altLang="it-IT">
                <a:solidFill>
                  <a:srgbClr val="000000"/>
                </a:solidFill>
              </a:rPr>
              <a:pPr eaLnBrk="1" hangingPunct="1"/>
              <a:t>4</a:t>
            </a:fld>
            <a:endParaRPr lang="it-IT" altLang="it-IT">
              <a:solidFill>
                <a:srgbClr val="000000"/>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11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Sezione aurea, struttura frattale della natura e universo</a:t>
            </a:r>
            <a:endParaRPr lang="it-IT" dirty="0"/>
          </a:p>
        </p:txBody>
      </p:sp>
      <p:sp>
        <p:nvSpPr>
          <p:cNvPr id="4" name="Slide Number Placeholder 3"/>
          <p:cNvSpPr>
            <a:spLocks noGrp="1"/>
          </p:cNvSpPr>
          <p:nvPr>
            <p:ph type="sldNum" sz="quarter" idx="10"/>
          </p:nvPr>
        </p:nvSpPr>
        <p:spPr/>
        <p:txBody>
          <a:bodyPr/>
          <a:lstStyle/>
          <a:p>
            <a:pPr>
              <a:defRPr/>
            </a:pPr>
            <a:fld id="{3F223013-8753-4916-9338-B74BE699DA32}" type="slidenum">
              <a:rPr lang="it-IT" altLang="it-IT" smtClean="0"/>
              <a:pPr>
                <a:defRPr/>
              </a:pPr>
              <a:t>10</a:t>
            </a:fld>
            <a:endParaRPr lang="it-IT" altLang="it-IT"/>
          </a:p>
        </p:txBody>
      </p:sp>
    </p:spTree>
    <p:extLst>
      <p:ext uri="{BB962C8B-B14F-4D97-AF65-F5344CB8AC3E}">
        <p14:creationId xmlns:p14="http://schemas.microsoft.com/office/powerpoint/2010/main" val="3933499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0C63E57E-DCAE-4779-A5D6-537247D5C958}" type="slidenum">
              <a:rPr lang="it-IT" altLang="it-IT" sz="1200" b="0" smtClean="0">
                <a:solidFill>
                  <a:srgbClr val="000000"/>
                </a:solidFill>
              </a:rPr>
              <a:pPr/>
              <a:t>12</a:t>
            </a:fld>
            <a:endParaRPr lang="it-IT" altLang="it-IT" sz="1200" b="0" smtClean="0">
              <a:solidFill>
                <a:srgbClr val="0000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Pensiamo solo all’impatto delle più recenti tecnologie IT sul sistema mente/cervello e alle innumerevoli fonti di variabilità ad esse connesse</a:t>
            </a:r>
          </a:p>
          <a:p>
            <a:pPr eaLnBrk="1" hangingPunct="1"/>
            <a:r>
              <a:rPr lang="it-IT" altLang="it-IT" smtClean="0"/>
              <a:t> Meta </a:t>
            </a:r>
          </a:p>
          <a:p>
            <a:pPr eaLnBrk="1" hangingPunct="1"/>
            <a:r>
              <a:rPr lang="it-IT" altLang="it-IT" smtClean="0"/>
              <a:t>Strumenti per lo studio di nuove tecnologie basate su visualizzazione all’avanguardia, display olografici che presto cambieranno la vita di tutti i giorni…pensate alla tecnologia ololens o meta che presto vi permetterà di lavorare con computer o cellulari olografici immateriali, semplicemente indossando dei visori</a:t>
            </a:r>
          </a:p>
          <a:p>
            <a:pPr eaLnBrk="1" hangingPunct="1"/>
            <a:r>
              <a:rPr lang="it-IT" altLang="it-IT" smtClean="0"/>
              <a:t>Le reali tolleranze, effetti positivi/negativi di queste magnifiche scoperte tecnologiche sono ancora ignote e potreste essere voi a determinarle. </a:t>
            </a:r>
          </a:p>
        </p:txBody>
      </p:sp>
    </p:spTree>
    <p:extLst>
      <p:ext uri="{BB962C8B-B14F-4D97-AF65-F5344CB8AC3E}">
        <p14:creationId xmlns:p14="http://schemas.microsoft.com/office/powerpoint/2010/main" val="2019790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p:spPr>
        <p:txBody>
          <a:bodyPr/>
          <a:lstStyle/>
          <a:p>
            <a:pPr eaLnBrk="1" hangingPunct="1">
              <a:spcBef>
                <a:spcPts val="500"/>
              </a:spcBef>
              <a:spcAft>
                <a:spcPts val="500"/>
              </a:spcAft>
            </a:pPr>
            <a:r>
              <a:rPr lang="it-IT" altLang="en-US" b="1" smtClean="0"/>
              <a:t>Sulla "realtà virtuale immersiva come …." scommettono i colossi del mondo della tecnologia, da Google, a Facebook e Microsoft, con più di 2.3 milioni di apparecchi consegnati nei primi tre mesi del 2017 (dati della societ International Data Corporation,https://idcitalia.com/index/home), un' attesa di crescita esponenziale nelle vendite che interessa soprattutto i visori per la realtà virtuale immersiva che oggi si attestano il 98% del mercato, fra cui Oculus Rift raccoglie un alto grado di preferenze fra competitors.</a:t>
            </a:r>
            <a:endParaRPr lang="en-US" altLang="en-US" b="1" smtClean="0"/>
          </a:p>
        </p:txBody>
      </p:sp>
      <p:sp>
        <p:nvSpPr>
          <p:cNvPr id="116740" name="Slide Number Placeholder 3"/>
          <p:cNvSpPr>
            <a:spLocks noGrp="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009302DA-BDB2-49C7-B446-6223B6BE73C1}" type="slidenum">
              <a:rPr lang="it-IT" altLang="en-US" sz="1200" b="0" smtClean="0"/>
              <a:pPr/>
              <a:t>13</a:t>
            </a:fld>
            <a:endParaRPr lang="it-IT" altLang="en-US" sz="1200" b="0" smtClean="0"/>
          </a:p>
        </p:txBody>
      </p:sp>
    </p:spTree>
    <p:extLst>
      <p:ext uri="{BB962C8B-B14F-4D97-AF65-F5344CB8AC3E}">
        <p14:creationId xmlns:p14="http://schemas.microsoft.com/office/powerpoint/2010/main" val="390671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p:spPr>
        <p:txBody>
          <a:bodyPr/>
          <a:lstStyle/>
          <a:p>
            <a:pPr eaLnBrk="1" hangingPunct="1"/>
            <a:r>
              <a:rPr lang="it-IT" altLang="en-US" smtClean="0"/>
              <a:t>la VR alimenta fantasie sul futuro si pensi a Ready-Player-One (ultimo lavoro di Spielberg) in cui la RVI diventa via di fuga per le persone dalle loro vite decadenti</a:t>
            </a:r>
            <a:endParaRPr lang="en-US" altLang="en-US" smtClean="0"/>
          </a:p>
        </p:txBody>
      </p:sp>
      <p:sp>
        <p:nvSpPr>
          <p:cNvPr id="118788" name="Slide Number Placeholder 3"/>
          <p:cNvSpPr>
            <a:spLocks noGrp="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B00CC1F5-454B-4024-AC08-F19A45D4976D}" type="slidenum">
              <a:rPr lang="it-IT" altLang="en-US" sz="1200" b="0" smtClean="0">
                <a:solidFill>
                  <a:srgbClr val="000000"/>
                </a:solidFill>
              </a:rPr>
              <a:pPr/>
              <a:t>14</a:t>
            </a:fld>
            <a:endParaRPr lang="it-IT" altLang="en-US" sz="1200" b="0" smtClean="0">
              <a:solidFill>
                <a:srgbClr val="000000"/>
              </a:solidFill>
            </a:endParaRPr>
          </a:p>
        </p:txBody>
      </p:sp>
    </p:spTree>
    <p:extLst>
      <p:ext uri="{BB962C8B-B14F-4D97-AF65-F5344CB8AC3E}">
        <p14:creationId xmlns:p14="http://schemas.microsoft.com/office/powerpoint/2010/main" val="2509254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106244FF-548E-402F-8D05-FAC09436A348}" type="slidenum">
              <a:rPr lang="it-IT" altLang="it-IT" sz="1200" b="0" smtClean="0">
                <a:solidFill>
                  <a:srgbClr val="000000"/>
                </a:solidFill>
              </a:rPr>
              <a:pPr/>
              <a:t>15</a:t>
            </a:fld>
            <a:endParaRPr lang="it-IT" altLang="it-IT" sz="1200" b="0" smtClean="0">
              <a:solidFill>
                <a:srgbClr val="0000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it-IT" altLang="it-IT" smtClean="0"/>
              <a:t>Quindi c’è un legame tra statistica e metodi che nelle Nelle prime pagine dell’agresti e Finley viene discusso</a:t>
            </a:r>
          </a:p>
          <a:p>
            <a:pPr eaLnBrk="1" hangingPunct="1"/>
            <a:r>
              <a:rPr lang="it-IT" altLang="it-IT" smtClean="0"/>
              <a:t>si legge la definizione di metodologia statistica…..</a:t>
            </a:r>
          </a:p>
          <a:p>
            <a:pPr eaLnBrk="1" hangingPunct="1"/>
            <a:r>
              <a:rPr lang="it-IT" altLang="it-IT" smtClean="0"/>
              <a:t>Sono tre grossi Topic, Fini della statistica design, description and Inference.</a:t>
            </a:r>
          </a:p>
          <a:p>
            <a:pPr eaLnBrk="1" hangingPunct="1"/>
            <a:r>
              <a:rPr lang="it-IT" altLang="it-IT" smtClean="0"/>
              <a:t>Vediamo cosa significano:</a:t>
            </a:r>
          </a:p>
          <a:p>
            <a:pPr eaLnBrk="1" hangingPunct="1"/>
            <a:r>
              <a:rPr lang="it-IT" altLang="it-IT" smtClean="0"/>
              <a:t>Progetare come costruire un esperimento….. Se le nostre misure sono progettate male allora i nostri dati non ci diranno niente non saranno interpretabili. </a:t>
            </a:r>
          </a:p>
          <a:p>
            <a:pPr eaLnBrk="1" hangingPunct="1"/>
            <a:r>
              <a:rPr lang="it-IT" altLang="it-IT" smtClean="0"/>
              <a:t>Progettare quindi è come far prendere la corretta direzione alla nostra ricerca.</a:t>
            </a:r>
          </a:p>
          <a:p>
            <a:pPr eaLnBrk="1" hangingPunct="1"/>
            <a:r>
              <a:rPr lang="it-IT" altLang="it-IT" smtClean="0"/>
              <a:t>Poi la statistica ci permette di descrivere e nel nostro caso il comportamento i processi mentali nella forma di costrutti. Descrivere cosa significa? Come sintetizzare le osservazioni registrate? Trovare gli strumenti affinchè i dati ci parlino. Indicatori di posizione (tendenza centrale) e di variabilità. In questo caso si parla di ausili statistici come tabelle grafici e statistiche descrittive che sono indicatori che ci permettono di descrivere un campione di dati. </a:t>
            </a:r>
          </a:p>
          <a:p>
            <a:pPr eaLnBrk="1" hangingPunct="1"/>
            <a:r>
              <a:rPr lang="it-IT" altLang="it-IT" smtClean="0"/>
              <a:t>L’ultima parte della statistica è l’inferenza. Qua si rappresenta un grande gruppo di dati da cui si fa un sampling. Come ottengo da un piccolo numero di osservazioni un dato che sia rappresentativo per tutta la popolazione. Dal vostro comportamento della classe io voglio fare delle inferenze su tutta la popolazione degli studenti di Units. Impareremo che ci sono strumenti statistici che permettono di trarre conclusioni generali a partire da campione di dati attraverso assunzioni relative alla distribuzione dei dati.</a:t>
            </a:r>
          </a:p>
          <a:p>
            <a:pPr eaLnBrk="1" hangingPunct="1"/>
            <a:r>
              <a:rPr lang="it-IT" altLang="it-IT" smtClean="0"/>
              <a:t>La statistica nella sua accezione generale quindi include i metodi </a:t>
            </a:r>
          </a:p>
          <a:p>
            <a:pPr eaLnBrk="1" hangingPunct="1"/>
            <a:endParaRPr lang="it-IT" altLang="it-IT" smtClean="0"/>
          </a:p>
        </p:txBody>
      </p:sp>
    </p:spTree>
    <p:extLst>
      <p:ext uri="{BB962C8B-B14F-4D97-AF65-F5344CB8AC3E}">
        <p14:creationId xmlns:p14="http://schemas.microsoft.com/office/powerpoint/2010/main" val="1965810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28E31E9F-4976-4958-95D8-1CB980326CEB}" type="slidenum">
              <a:rPr lang="it-IT" altLang="it-IT"/>
              <a:pPr>
                <a:defRPr/>
              </a:pPr>
              <a:t>‹#›</a:t>
            </a:fld>
            <a:endParaRPr lang="it-IT" altLang="it-IT"/>
          </a:p>
        </p:txBody>
      </p:sp>
    </p:spTree>
    <p:extLst>
      <p:ext uri="{BB962C8B-B14F-4D97-AF65-F5344CB8AC3E}">
        <p14:creationId xmlns:p14="http://schemas.microsoft.com/office/powerpoint/2010/main" val="1019910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717E5987-1FC8-4DD5-8AE9-4232E4A9D7B7}" type="slidenum">
              <a:rPr lang="it-IT" altLang="it-IT"/>
              <a:pPr>
                <a:defRPr/>
              </a:pPr>
              <a:t>‹#›</a:t>
            </a:fld>
            <a:endParaRPr lang="it-IT" altLang="it-IT"/>
          </a:p>
        </p:txBody>
      </p:sp>
    </p:spTree>
    <p:extLst>
      <p:ext uri="{BB962C8B-B14F-4D97-AF65-F5344CB8AC3E}">
        <p14:creationId xmlns:p14="http://schemas.microsoft.com/office/powerpoint/2010/main" val="58597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AC479B2B-A1B7-4A1B-A1E7-BBA0523EEC9B}" type="slidenum">
              <a:rPr lang="it-IT" altLang="it-IT"/>
              <a:pPr>
                <a:defRPr/>
              </a:pPr>
              <a:t>‹#›</a:t>
            </a:fld>
            <a:endParaRPr lang="it-IT" altLang="it-IT"/>
          </a:p>
        </p:txBody>
      </p:sp>
    </p:spTree>
    <p:extLst>
      <p:ext uri="{BB962C8B-B14F-4D97-AF65-F5344CB8AC3E}">
        <p14:creationId xmlns:p14="http://schemas.microsoft.com/office/powerpoint/2010/main" val="199974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D82F25-FC0A-4D61-BCEB-5FF7E199A9D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12138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599F40-3BFF-47D0-BA36-6C2F35AB5FB5}"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273467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5FF7E6-6F6B-4408-A840-FEC7A9BD891F}"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895699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B1A4CE-9C79-46F1-8445-FC625141F7F0}"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1845229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E96A99-61C8-4E1D-BD47-60553D452EFD}"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728337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E4EFB84-0435-4811-9346-E376BF16938A}"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1934005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C6801F5-7B8A-46C8-8B9C-D594DD2291B0}"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1369027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4C0DD-F727-4AB6-AD00-A5313E0FA994}"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27579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4E20E878-EB4C-4FF4-A6FF-988A454518A4}" type="slidenum">
              <a:rPr lang="it-IT" altLang="it-IT"/>
              <a:pPr>
                <a:defRPr/>
              </a:pPr>
              <a:t>‹#›</a:t>
            </a:fld>
            <a:endParaRPr lang="it-IT" altLang="it-IT"/>
          </a:p>
        </p:txBody>
      </p:sp>
    </p:spTree>
    <p:extLst>
      <p:ext uri="{BB962C8B-B14F-4D97-AF65-F5344CB8AC3E}">
        <p14:creationId xmlns:p14="http://schemas.microsoft.com/office/powerpoint/2010/main" val="138423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0345841-EB9E-40BA-96EA-8F48B85DBFAD}"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04946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D431B1-8262-4E61-B4A9-6B44753188ED}"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95390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553913-5507-4B04-89D9-C8893133462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66404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65B608CD-0134-465E-8F9E-28E9ADEA7449}" type="slidenum">
              <a:rPr lang="it-IT" altLang="it-IT"/>
              <a:pPr>
                <a:defRPr/>
              </a:pPr>
              <a:t>‹#›</a:t>
            </a:fld>
            <a:endParaRPr lang="it-IT" altLang="it-IT"/>
          </a:p>
        </p:txBody>
      </p:sp>
    </p:spTree>
    <p:extLst>
      <p:ext uri="{BB962C8B-B14F-4D97-AF65-F5344CB8AC3E}">
        <p14:creationId xmlns:p14="http://schemas.microsoft.com/office/powerpoint/2010/main" val="363939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E5A3C8BA-1A86-4920-A201-BBA22285FA00}" type="slidenum">
              <a:rPr lang="it-IT" altLang="it-IT"/>
              <a:pPr>
                <a:defRPr/>
              </a:pPr>
              <a:t>‹#›</a:t>
            </a:fld>
            <a:endParaRPr lang="it-IT" altLang="it-IT"/>
          </a:p>
        </p:txBody>
      </p:sp>
    </p:spTree>
    <p:extLst>
      <p:ext uri="{BB962C8B-B14F-4D97-AF65-F5344CB8AC3E}">
        <p14:creationId xmlns:p14="http://schemas.microsoft.com/office/powerpoint/2010/main" val="1182368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9FB15236-B3F9-4828-8C48-DCD6FDDF309A}" type="slidenum">
              <a:rPr lang="it-IT" altLang="it-IT"/>
              <a:pPr>
                <a:defRPr/>
              </a:pPr>
              <a:t>‹#›</a:t>
            </a:fld>
            <a:endParaRPr lang="it-IT" altLang="it-IT"/>
          </a:p>
        </p:txBody>
      </p:sp>
    </p:spTree>
    <p:extLst>
      <p:ext uri="{BB962C8B-B14F-4D97-AF65-F5344CB8AC3E}">
        <p14:creationId xmlns:p14="http://schemas.microsoft.com/office/powerpoint/2010/main" val="66308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793C761D-FF5D-4197-B71A-AD4E7FD24809}" type="slidenum">
              <a:rPr lang="it-IT" altLang="it-IT"/>
              <a:pPr>
                <a:defRPr/>
              </a:pPr>
              <a:t>‹#›</a:t>
            </a:fld>
            <a:endParaRPr lang="it-IT" altLang="it-IT"/>
          </a:p>
        </p:txBody>
      </p:sp>
    </p:spTree>
    <p:extLst>
      <p:ext uri="{BB962C8B-B14F-4D97-AF65-F5344CB8AC3E}">
        <p14:creationId xmlns:p14="http://schemas.microsoft.com/office/powerpoint/2010/main" val="298073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F0ECC912-28F4-4544-82C9-0104B1392744}" type="slidenum">
              <a:rPr lang="it-IT" altLang="it-IT"/>
              <a:pPr>
                <a:defRPr/>
              </a:pPr>
              <a:t>‹#›</a:t>
            </a:fld>
            <a:endParaRPr lang="it-IT" altLang="it-IT"/>
          </a:p>
        </p:txBody>
      </p:sp>
    </p:spTree>
    <p:extLst>
      <p:ext uri="{BB962C8B-B14F-4D97-AF65-F5344CB8AC3E}">
        <p14:creationId xmlns:p14="http://schemas.microsoft.com/office/powerpoint/2010/main" val="263783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C180DB13-2D44-450D-BE96-0F5FD27E814E}" type="slidenum">
              <a:rPr lang="it-IT" altLang="it-IT"/>
              <a:pPr>
                <a:defRPr/>
              </a:pPr>
              <a:t>‹#›</a:t>
            </a:fld>
            <a:endParaRPr lang="it-IT" altLang="it-IT"/>
          </a:p>
        </p:txBody>
      </p:sp>
    </p:spTree>
    <p:extLst>
      <p:ext uri="{BB962C8B-B14F-4D97-AF65-F5344CB8AC3E}">
        <p14:creationId xmlns:p14="http://schemas.microsoft.com/office/powerpoint/2010/main" val="271254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F3630779-CA79-4C6B-8427-E76CE5272252}" type="slidenum">
              <a:rPr lang="it-IT" altLang="it-IT"/>
              <a:pPr>
                <a:defRPr/>
              </a:pPr>
              <a:t>‹#›</a:t>
            </a:fld>
            <a:endParaRPr lang="it-IT" altLang="it-IT"/>
          </a:p>
        </p:txBody>
      </p:sp>
    </p:spTree>
    <p:extLst>
      <p:ext uri="{BB962C8B-B14F-4D97-AF65-F5344CB8AC3E}">
        <p14:creationId xmlns:p14="http://schemas.microsoft.com/office/powerpoint/2010/main" val="313907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B4C5633E-FA15-402F-8C3F-F05B24792292}"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eaLnBrk="1" hangingPunct="1">
              <a:defRPr/>
            </a:pPr>
            <a:endParaRPr lang="it-IT" b="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eaLnBrk="1" hangingPunct="1">
              <a:defRPr/>
            </a:pPr>
            <a:endParaRPr lang="it-IT" b="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3B427DC-247D-4C0D-9092-F3D4EB5FBC6E}" type="slidenum">
              <a:rPr lang="it-IT" altLang="it-IT" b="0">
                <a:solidFill>
                  <a:srgbClr val="000000"/>
                </a:solidFill>
              </a:rPr>
              <a:pPr eaLnBrk="1" hangingPunct="1"/>
              <a:t>‹#›</a:t>
            </a:fld>
            <a:endParaRPr lang="it-IT" altLang="it-IT" b="0">
              <a:solidFill>
                <a:srgbClr val="000000"/>
              </a:solidFill>
            </a:endParaRPr>
          </a:p>
        </p:txBody>
      </p:sp>
    </p:spTree>
    <p:extLst>
      <p:ext uri="{BB962C8B-B14F-4D97-AF65-F5344CB8AC3E}">
        <p14:creationId xmlns:p14="http://schemas.microsoft.com/office/powerpoint/2010/main" val="2838994854"/>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cad=rja&amp;uact=8&amp;ved=0ahUKEwid1a-x8u3WAhVGHxoKHatuCkIQjRwIBw&amp;url=https://meta.reality.news/news/meta-cuts-ribbon-new-ar-workspace-0177847/&amp;psig=AOvVaw3Ih6mipjjQgwN-___ZCaGU&amp;ust=1507994198779643"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Carlo\Documents\D_new\Presentazione2018SIDRAN\SIDRAN_EVENTO%20FINALE\VR_nowadays_slide1.wmv" TargetMode="External"/><Relationship Id="rId1" Type="http://schemas.microsoft.com/office/2007/relationships/media" Target="file:///C:\Users\Carlo\Documents\D_new\Presentazione2018SIDRAN\SIDRAN_EVENTO%20FINALE\VR_nowadays_slide1.wmv" TargetMode="External"/><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gif"/></Relationships>
</file>

<file path=ppt/slides/_rels/slide18.xml.rels><?xml version="1.0" encoding="UTF-8" standalone="yes"?>
<Relationships xmlns="http://schemas.openxmlformats.org/package/2006/relationships"><Relationship Id="rId3" Type="http://schemas.openxmlformats.org/officeDocument/2006/relationships/hyperlink" Target="https://moodle2.units.it/pluginfile.php/217227/mod_resource/content/2/Teorema_del_Limite_Centrale_1.xl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s://www.biologia.units.it/pagine/99/Modalit-per-il-riconoscimento-di-crediti-acquisiti-e-altre-attivit-formativ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moodle2.units.it/pluginfile.php/217229/mod_resource/content/1/Relazione_N_Errore_Pag167McBurney.xls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cad=rja&amp;uact=8&amp;ved=0ahUKEwi_jdXr0vrWAhUE1xoKHZGwBloQjRwIBw&amp;url=https://www.youtube.com/watch?v%3D--xzsrU_cK8&amp;psig=AOvVaw0bgoNPmSZX6MkjHmxeuEQt&amp;ust=150843242460337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goo.gl/Pe7u8Y"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moodle2.units.it/pluginfile.php/209831/mod_resource/content/3/Budden_2008_genderStereotypeScience.pdf" TargetMode="Externa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Carlo\Documents\D_new\Didattica_2014\Psicometria1\MieSlides\PPT_Lezione_2015\Slides2019\Earthflight%20Making%20Of%20-%20Narrated%20by%20David%20Tennant.mp4" TargetMode="External"/><Relationship Id="rId1" Type="http://schemas.microsoft.com/office/2007/relationships/media" Target="file:///C:\Users\Carlo\Documents\D_new\Didattica_2014\Psicometria1\MieSlides\PPT_Lezione_2015\Slides2019\Earthflight%20Making%20Of%20-%20Narrated%20by%20David%20Tennant.mp4"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Carlo\Documents\D_new\Didattica_2014\Psicometria1\MieSlides\PPT_Lezione_2015\Slides2019\Bird%20Of%20Paradise-%20Appearances%20COUNT!%20-%20Animal%20Attraction%20-%20BBC%20Earth.mp4" TargetMode="External"/><Relationship Id="rId1" Type="http://schemas.microsoft.com/office/2007/relationships/media" Target="file:///C:\Users\Carlo\Documents\D_new\Didattica_2014\Psicometria1\MieSlides\PPT_Lezione_2015\Slides2019\Bird%20Of%20Paradise-%20Appearances%20COUNT!%20-%20Animal%20Attraction%20-%20BBC%20Earth.mp4"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3"/>
          <p:cNvGrpSpPr>
            <a:grpSpLocks/>
          </p:cNvGrpSpPr>
          <p:nvPr/>
        </p:nvGrpSpPr>
        <p:grpSpPr bwMode="auto">
          <a:xfrm>
            <a:off x="60325" y="5899150"/>
            <a:ext cx="4324350" cy="1009650"/>
            <a:chOff x="468" y="3786"/>
            <a:chExt cx="2724" cy="636"/>
          </a:xfrm>
        </p:grpSpPr>
        <p:sp>
          <p:nvSpPr>
            <p:cNvPr id="15368" name="Text Box 4"/>
            <p:cNvSpPr txBox="1">
              <a:spLocks noChangeArrowheads="1"/>
            </p:cNvSpPr>
            <p:nvPr/>
          </p:nvSpPr>
          <p:spPr bwMode="auto">
            <a:xfrm>
              <a:off x="516" y="3945"/>
              <a:ext cx="2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it-IT" sz="2800">
                  <a:solidFill>
                    <a:schemeClr val="accent2"/>
                  </a:solidFill>
                </a:rPr>
                <a:t>prof. Carlo Fantoni</a:t>
              </a:r>
            </a:p>
          </p:txBody>
        </p:sp>
        <p:pic>
          <p:nvPicPr>
            <p:cNvPr id="15369" name="Picture 12" descr="logo"/>
            <p:cNvPicPr>
              <a:picLocks noChangeAspect="1" noChangeArrowheads="1"/>
            </p:cNvPicPr>
            <p:nvPr/>
          </p:nvPicPr>
          <p:blipFill>
            <a:blip r:embed="rId3">
              <a:extLst>
                <a:ext uri="{28A0092B-C50C-407E-A947-70E740481C1C}">
                  <a14:useLocalDpi xmlns:a14="http://schemas.microsoft.com/office/drawing/2010/main" val="0"/>
                </a:ext>
              </a:extLst>
            </a:blip>
            <a:srcRect r="72050"/>
            <a:stretch>
              <a:fillRect/>
            </a:stretch>
          </p:blipFill>
          <p:spPr bwMode="auto">
            <a:xfrm>
              <a:off x="468" y="3786"/>
              <a:ext cx="507"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3" name="Picture 14"/>
          <p:cNvPicPr>
            <a:picLocks noChangeAspect="1" noChangeArrowheads="1"/>
          </p:cNvPicPr>
          <p:nvPr/>
        </p:nvPicPr>
        <p:blipFill>
          <a:blip r:embed="rId4">
            <a:extLst>
              <a:ext uri="{28A0092B-C50C-407E-A947-70E740481C1C}">
                <a14:useLocalDpi xmlns:a14="http://schemas.microsoft.com/office/drawing/2010/main" val="0"/>
              </a:ext>
            </a:extLst>
          </a:blip>
          <a:srcRect l="18828" r="14221"/>
          <a:stretch>
            <a:fillRect/>
          </a:stretch>
        </p:blipFill>
        <p:spPr bwMode="auto">
          <a:xfrm>
            <a:off x="0" y="2376488"/>
            <a:ext cx="447675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364" name="Rectangle 4"/>
          <p:cNvSpPr>
            <a:spLocks noGrp="1" noChangeArrowheads="1"/>
          </p:cNvSpPr>
          <p:nvPr>
            <p:ph type="ctrTitle"/>
          </p:nvPr>
        </p:nvSpPr>
        <p:spPr>
          <a:xfrm>
            <a:off x="168275" y="473075"/>
            <a:ext cx="8975725" cy="1470025"/>
          </a:xfrm>
        </p:spPr>
        <p:txBody>
          <a:bodyPr anchor="ctr"/>
          <a:lstStyle/>
          <a:p>
            <a:pPr eaLnBrk="1" hangingPunct="1">
              <a:lnSpc>
                <a:spcPct val="85000"/>
              </a:lnSpc>
            </a:pPr>
            <a:r>
              <a:rPr lang="it-IT" altLang="it-IT" sz="4000" smtClean="0">
                <a:solidFill>
                  <a:schemeClr val="accent2"/>
                </a:solidFill>
              </a:rPr>
              <a:t>Elementi di Metodologia</a:t>
            </a:r>
            <a:r>
              <a:rPr lang="it-IT" altLang="it-IT" sz="4000" b="1" smtClean="0">
                <a:solidFill>
                  <a:schemeClr val="accent2"/>
                </a:solidFill>
              </a:rPr>
              <a:t>          </a:t>
            </a:r>
            <a:br>
              <a:rPr lang="it-IT" altLang="it-IT" sz="4000" b="1" smtClean="0">
                <a:solidFill>
                  <a:schemeClr val="accent2"/>
                </a:solidFill>
              </a:rPr>
            </a:br>
            <a:r>
              <a:rPr lang="it-IT" altLang="it-IT" sz="4000" smtClean="0">
                <a:solidFill>
                  <a:schemeClr val="accent2"/>
                </a:solidFill>
              </a:rPr>
              <a:t>della ricerca psicologica</a:t>
            </a:r>
            <a:br>
              <a:rPr lang="it-IT" altLang="it-IT" sz="4000" smtClean="0">
                <a:solidFill>
                  <a:schemeClr val="accent2"/>
                </a:solidFill>
              </a:rPr>
            </a:br>
            <a:r>
              <a:rPr lang="it-IT" altLang="it-IT" sz="4000" b="1" smtClean="0">
                <a:solidFill>
                  <a:schemeClr val="accent2"/>
                </a:solidFill>
              </a:rPr>
              <a:t>EdM2018</a:t>
            </a:r>
            <a:r>
              <a:rPr lang="it-IT" altLang="it-IT" sz="4000" smtClean="0">
                <a:solidFill>
                  <a:schemeClr val="accent2"/>
                </a:solidFill>
              </a:rPr>
              <a:t/>
            </a:r>
            <a:br>
              <a:rPr lang="it-IT" altLang="it-IT" sz="4000" smtClean="0">
                <a:solidFill>
                  <a:schemeClr val="accent2"/>
                </a:solidFill>
              </a:rPr>
            </a:br>
            <a:endParaRPr lang="it-IT" altLang="it-IT" sz="3600" smtClean="0"/>
          </a:p>
        </p:txBody>
      </p:sp>
      <p:sp>
        <p:nvSpPr>
          <p:cNvPr id="15365" name="Text Box 5"/>
          <p:cNvSpPr txBox="1">
            <a:spLocks noChangeArrowheads="1"/>
          </p:cNvSpPr>
          <p:nvPr/>
        </p:nvSpPr>
        <p:spPr bwMode="auto">
          <a:xfrm>
            <a:off x="5757863" y="6363794"/>
            <a:ext cx="338613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buFontTx/>
              <a:buNone/>
            </a:pPr>
            <a:r>
              <a:rPr lang="en-US" altLang="it-IT" sz="2400" dirty="0"/>
              <a:t>2018-2019</a:t>
            </a:r>
            <a:endParaRPr lang="en-GB" altLang="it-IT" sz="2400" dirty="0"/>
          </a:p>
        </p:txBody>
      </p:sp>
      <p:sp>
        <p:nvSpPr>
          <p:cNvPr id="15366" name="Rectangle 6"/>
          <p:cNvSpPr>
            <a:spLocks noChangeArrowheads="1"/>
          </p:cNvSpPr>
          <p:nvPr/>
        </p:nvSpPr>
        <p:spPr bwMode="auto">
          <a:xfrm>
            <a:off x="5106988" y="2122488"/>
            <a:ext cx="4037012" cy="35086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sz="1600" b="1">
                <a:solidFill>
                  <a:schemeClr val="tx1"/>
                </a:solidFill>
                <a:latin typeface="Arial" panose="020B0604020202020204" pitchFamily="34" charset="0"/>
                <a:cs typeface="Arial" panose="020B0604020202020204" pitchFamily="34" charset="0"/>
              </a:defRPr>
            </a:lvl1pPr>
            <a:lvl2pPr marL="800100" indent="-342900">
              <a:defRPr sz="1600" b="1">
                <a:solidFill>
                  <a:schemeClr val="tx1"/>
                </a:solidFill>
                <a:latin typeface="Arial" panose="020B0604020202020204" pitchFamily="34" charset="0"/>
                <a:cs typeface="Arial" panose="020B0604020202020204" pitchFamily="34" charset="0"/>
              </a:defRPr>
            </a:lvl2pPr>
            <a:lvl3pPr marL="1257300" indent="-342900">
              <a:defRPr sz="1600" b="1">
                <a:solidFill>
                  <a:schemeClr val="tx1"/>
                </a:solidFill>
                <a:latin typeface="Arial" panose="020B0604020202020204" pitchFamily="34" charset="0"/>
                <a:cs typeface="Arial" panose="020B0604020202020204" pitchFamily="34" charset="0"/>
              </a:defRPr>
            </a:lvl3pPr>
            <a:lvl4pPr marL="1714500" indent="-342900">
              <a:defRPr sz="1600" b="1">
                <a:solidFill>
                  <a:schemeClr val="tx1"/>
                </a:solidFill>
                <a:latin typeface="Arial" panose="020B0604020202020204" pitchFamily="34" charset="0"/>
                <a:cs typeface="Arial" panose="020B0604020202020204" pitchFamily="34" charset="0"/>
              </a:defRPr>
            </a:lvl4pPr>
            <a:lvl5pPr marL="2171700" indent="-342900">
              <a:defRPr sz="1600" b="1">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dirty="0"/>
              <a:t>Lezione </a:t>
            </a:r>
            <a:r>
              <a:rPr lang="it-IT" altLang="it-IT" sz="2400" dirty="0" smtClean="0"/>
              <a:t>3</a:t>
            </a:r>
            <a:endParaRPr lang="it-IT" altLang="it-IT" sz="2400" dirty="0"/>
          </a:p>
          <a:p>
            <a:pPr algn="ctr" eaLnBrk="1" hangingPunct="1"/>
            <a:r>
              <a:rPr lang="it-IT" altLang="it-IT" sz="2400" dirty="0" smtClean="0"/>
              <a:t>15/10/2018</a:t>
            </a:r>
            <a:endParaRPr lang="it-IT" altLang="it-IT" sz="2400" dirty="0"/>
          </a:p>
          <a:p>
            <a:pPr eaLnBrk="1" hangingPunct="1">
              <a:buFontTx/>
              <a:buChar char="•"/>
            </a:pPr>
            <a:r>
              <a:rPr lang="it-IT" altLang="it-IT" sz="1800" dirty="0" smtClean="0"/>
              <a:t>Regolarità in natura e in psicologia</a:t>
            </a:r>
            <a:endParaRPr lang="it-IT" altLang="it-IT" sz="1800" dirty="0"/>
          </a:p>
          <a:p>
            <a:pPr eaLnBrk="1" hangingPunct="1">
              <a:buFontTx/>
              <a:buChar char="•"/>
            </a:pPr>
            <a:r>
              <a:rPr lang="it-IT" altLang="it-IT" sz="1800" dirty="0"/>
              <a:t>Legame fra metodi e psicometria</a:t>
            </a:r>
          </a:p>
          <a:p>
            <a:pPr eaLnBrk="1" hangingPunct="1">
              <a:buFontTx/>
              <a:buChar char="•"/>
            </a:pPr>
            <a:r>
              <a:rPr lang="it-IT" altLang="it-IT" sz="1800" dirty="0"/>
              <a:t>Regolarità base della metodologia della ricerca: il teorema del limite </a:t>
            </a:r>
            <a:r>
              <a:rPr lang="it-IT" altLang="it-IT" sz="1800" dirty="0" smtClean="0"/>
              <a:t>centrale</a:t>
            </a:r>
          </a:p>
          <a:p>
            <a:pPr eaLnBrk="1" hangingPunct="1">
              <a:buFontTx/>
              <a:buChar char="•"/>
            </a:pPr>
            <a:r>
              <a:rPr lang="it-IT" altLang="it-IT" sz="1800" dirty="0" smtClean="0"/>
              <a:t>Perché EdM: 4 buone ragioni</a:t>
            </a:r>
          </a:p>
          <a:p>
            <a:pPr eaLnBrk="1" hangingPunct="1">
              <a:buFontTx/>
              <a:buChar char="•"/>
            </a:pPr>
            <a:r>
              <a:rPr lang="it-IT" altLang="it-IT" sz="1800" dirty="0" smtClean="0"/>
              <a:t>Esempio pratico: </a:t>
            </a:r>
            <a:r>
              <a:rPr lang="it-IT" altLang="it-IT" sz="1800" dirty="0" smtClean="0"/>
              <a:t>Buden et al. </a:t>
            </a:r>
            <a:r>
              <a:rPr lang="it-IT" altLang="it-IT" sz="1800" dirty="0" smtClean="0"/>
              <a:t>2008</a:t>
            </a:r>
            <a:endParaRPr lang="it-IT" altLang="it-IT" sz="1800" dirty="0"/>
          </a:p>
          <a:p>
            <a:pPr eaLnBrk="1" hangingPunct="1">
              <a:buFontTx/>
              <a:buChar char="•"/>
            </a:pPr>
            <a:endParaRPr lang="it-IT" altLang="it-IT"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79" y="-2"/>
            <a:ext cx="9659157" cy="6858001"/>
          </a:xfrm>
          <a:prstGeom prst="rect">
            <a:avLst/>
          </a:prstGeom>
        </p:spPr>
      </p:pic>
      <p:sp>
        <p:nvSpPr>
          <p:cNvPr id="6" name="Rectangle 5"/>
          <p:cNvSpPr/>
          <p:nvPr/>
        </p:nvSpPr>
        <p:spPr>
          <a:xfrm>
            <a:off x="0" y="2984319"/>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1" hangingPunct="1"/>
            <a:r>
              <a:rPr lang="it-IT" sz="4400" dirty="0" smtClean="0">
                <a:solidFill>
                  <a:srgbClr val="FF9900"/>
                </a:solidFill>
                <a:latin typeface="+mj-lt"/>
                <a:ea typeface="+mj-ea"/>
                <a:cs typeface="+mj-cs"/>
              </a:rPr>
              <a:t>regolarità</a:t>
            </a:r>
            <a:endParaRPr lang="it-IT" sz="4400" dirty="0">
              <a:solidFill>
                <a:srgbClr val="FF9900"/>
              </a:solidFill>
              <a:latin typeface="+mj-lt"/>
              <a:ea typeface="+mj-ea"/>
              <a:cs typeface="+mj-cs"/>
            </a:endParaRPr>
          </a:p>
        </p:txBody>
      </p:sp>
    </p:spTree>
    <p:extLst>
      <p:ext uri="{BB962C8B-B14F-4D97-AF65-F5344CB8AC3E}">
        <p14:creationId xmlns:p14="http://schemas.microsoft.com/office/powerpoint/2010/main" val="3693771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199" y="-230589"/>
            <a:ext cx="8229600" cy="186451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it-IT" b="1" dirty="0">
                <a:solidFill>
                  <a:schemeClr val="accent2"/>
                </a:solidFill>
              </a:rPr>
              <a:t>d</a:t>
            </a:r>
            <a:r>
              <a:rPr lang="it-IT" b="1" dirty="0" smtClean="0">
                <a:solidFill>
                  <a:schemeClr val="accent2"/>
                </a:solidFill>
              </a:rPr>
              <a:t>escrizione e scoperta </a:t>
            </a:r>
            <a:r>
              <a:rPr lang="it-IT" b="1" dirty="0">
                <a:solidFill>
                  <a:schemeClr val="accent2"/>
                </a:solidFill>
              </a:rPr>
              <a:t>di regolarità</a:t>
            </a:r>
          </a:p>
        </p:txBody>
      </p:sp>
      <mc:AlternateContent xmlns:mc="http://schemas.openxmlformats.org/markup-compatibility/2006" xmlns:a14="http://schemas.microsoft.com/office/drawing/2010/main">
        <mc:Choice Requires="a14">
          <p:sp>
            <p:nvSpPr>
              <p:cNvPr id="5" name="Rectangle 11"/>
              <p:cNvSpPr>
                <a:spLocks noChangeArrowheads="1"/>
              </p:cNvSpPr>
              <p:nvPr/>
            </p:nvSpPr>
            <p:spPr bwMode="auto">
              <a:xfrm>
                <a:off x="0" y="1391537"/>
                <a:ext cx="9144000" cy="5262979"/>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None/>
                </a:pPr>
                <a:r>
                  <a:rPr lang="it-IT" altLang="it-IT" sz="2800" b="0" dirty="0" smtClean="0">
                    <a:solidFill>
                      <a:srgbClr val="000000"/>
                    </a:solidFill>
                  </a:rPr>
                  <a:t>sviluppare teorie (</a:t>
                </a:r>
                <a:r>
                  <a:rPr lang="it-IT" altLang="it-IT" sz="2800" b="0" i="1" dirty="0">
                    <a:solidFill>
                      <a:srgbClr val="000000"/>
                    </a:solidFill>
                  </a:rPr>
                  <a:t>i</a:t>
                </a:r>
                <a:r>
                  <a:rPr lang="it-IT" altLang="it-IT" sz="2800" b="0" i="1" dirty="0" smtClean="0">
                    <a:solidFill>
                      <a:srgbClr val="000000"/>
                    </a:solidFill>
                  </a:rPr>
                  <a:t>mprinting</a:t>
                </a:r>
                <a:r>
                  <a:rPr lang="it-IT" altLang="it-IT" sz="2800" b="0" dirty="0" smtClean="0">
                    <a:solidFill>
                      <a:srgbClr val="000000"/>
                    </a:solidFill>
                  </a:rPr>
                  <a:t> </a:t>
                </a:r>
                <a:r>
                  <a:rPr lang="it-IT" altLang="it-IT" sz="2800" b="0" dirty="0">
                    <a:solidFill>
                      <a:srgbClr val="000000"/>
                    </a:solidFill>
                  </a:rPr>
                  <a:t>come apprendimento precoce in un «periodo sensibile», bellezza come segnale </a:t>
                </a:r>
                <a:r>
                  <a:rPr lang="it-IT" altLang="it-IT" sz="2800" b="0" dirty="0" smtClean="0">
                    <a:solidFill>
                      <a:srgbClr val="000000"/>
                    </a:solidFill>
                  </a:rPr>
                  <a:t>evolutivo di accoppiamento) per spiegare: </a:t>
                </a:r>
              </a:p>
              <a:p>
                <a:pPr algn="just" eaLnBrk="1" hangingPunct="1">
                  <a:spcBef>
                    <a:spcPct val="0"/>
                  </a:spcBef>
                  <a:buFontTx/>
                  <a:buNone/>
                </a:pPr>
                <a:endParaRPr lang="it-IT" altLang="it-IT" sz="2800" b="0" dirty="0" smtClean="0">
                  <a:solidFill>
                    <a:srgbClr val="000000"/>
                  </a:solidFill>
                </a:endParaRPr>
              </a:p>
              <a:p>
                <a:pPr marL="457200" indent="-457200" algn="just" eaLnBrk="1" hangingPunct="1">
                  <a:spcBef>
                    <a:spcPct val="0"/>
                  </a:spcBef>
                  <a:buClr>
                    <a:srgbClr val="333399"/>
                  </a:buClr>
                  <a:buFont typeface="Wingdings" panose="05000000000000000000" pitchFamily="2" charset="2"/>
                  <a:buChar char="§"/>
                </a:pPr>
                <a:r>
                  <a:rPr lang="it-IT" altLang="it-IT" sz="2800" b="0" dirty="0">
                    <a:solidFill>
                      <a:srgbClr val="000000"/>
                    </a:solidFill>
                  </a:rPr>
                  <a:t>fatti </a:t>
                </a:r>
                <a14:m>
                  <m:oMath xmlns:m="http://schemas.openxmlformats.org/officeDocument/2006/math">
                    <m:r>
                      <a:rPr lang="it-IT" altLang="it-IT" sz="2800" b="0">
                        <a:solidFill>
                          <a:srgbClr val="000000"/>
                        </a:solidFill>
                        <a:latin typeface="Cambria Math" panose="02040503050406030204" pitchFamily="18" charset="0"/>
                      </a:rPr>
                      <m:t>→</m:t>
                    </m:r>
                  </m:oMath>
                </a14:m>
                <a:r>
                  <a:rPr lang="it-IT" altLang="it-IT" sz="2800" b="0" dirty="0">
                    <a:solidFill>
                      <a:srgbClr val="000000"/>
                    </a:solidFill>
                  </a:rPr>
                  <a:t> attaccamento diffuso dell’anatra; danza della paradisea</a:t>
                </a:r>
              </a:p>
              <a:p>
                <a:pPr algn="just" eaLnBrk="1" hangingPunct="1">
                  <a:spcBef>
                    <a:spcPct val="0"/>
                  </a:spcBef>
                  <a:buClr>
                    <a:srgbClr val="333399"/>
                  </a:buClr>
                  <a:buNone/>
                </a:pPr>
                <a:endParaRPr lang="it-IT" altLang="it-IT" sz="2800" b="0" dirty="0" smtClean="0">
                  <a:solidFill>
                    <a:srgbClr val="000000"/>
                  </a:solidFill>
                </a:endParaRPr>
              </a:p>
              <a:p>
                <a:pPr marL="449263" indent="-449263" algn="just" eaLnBrk="1" hangingPunct="1">
                  <a:spcBef>
                    <a:spcPct val="0"/>
                  </a:spcBef>
                  <a:buClr>
                    <a:srgbClr val="333399"/>
                  </a:buClr>
                  <a:buFont typeface="Wingdings" panose="05000000000000000000" pitchFamily="2" charset="2"/>
                  <a:buChar char="§"/>
                </a:pPr>
                <a:r>
                  <a:rPr lang="it-IT" altLang="it-IT" sz="2800" b="0" dirty="0" smtClean="0">
                    <a:solidFill>
                      <a:srgbClr val="000000"/>
                    </a:solidFill>
                  </a:rPr>
                  <a:t>leggi</a:t>
                </a:r>
                <a:r>
                  <a:rPr lang="it-IT" altLang="it-IT" sz="2800" b="0" dirty="0" smtClean="0">
                    <a:solidFill>
                      <a:srgbClr val="000000"/>
                    </a:solidFill>
                    <a:ea typeface="Cambria Math" panose="02040503050406030204" pitchFamily="18" charset="0"/>
                  </a:rPr>
                  <a:t> </a:t>
                </a:r>
                <a14:m>
                  <m:oMath xmlns:m="http://schemas.openxmlformats.org/officeDocument/2006/math">
                    <m:r>
                      <a:rPr lang="it-IT" altLang="it-IT" sz="2800" b="0" i="1">
                        <a:solidFill>
                          <a:srgbClr val="000000"/>
                        </a:solidFill>
                        <a:latin typeface="Cambria Math" panose="02040503050406030204" pitchFamily="18" charset="0"/>
                        <a:ea typeface="Cambria Math" panose="02040503050406030204" pitchFamily="18" charset="0"/>
                      </a:rPr>
                      <m:t>→</m:t>
                    </m:r>
                  </m:oMath>
                </a14:m>
                <a:r>
                  <a:rPr lang="it-IT" altLang="it-IT" sz="2800" b="0" dirty="0" smtClean="0">
                    <a:solidFill>
                      <a:srgbClr val="000000"/>
                    </a:solidFill>
                  </a:rPr>
                  <a:t>  l’esposizione ad un oggetto (madre o surrogato) nel «periodo sensibile» determina inseguimento; la presenza della femmina determina la pulizia del terreno dal fogliame finalizzata a far risaltare la bellezza (segnale di accoppiamento)</a:t>
                </a:r>
                <a:endParaRPr lang="it-IT" altLang="it-IT" sz="2800" b="0" dirty="0">
                  <a:solidFill>
                    <a:srgbClr val="000000"/>
                  </a:solidFill>
                </a:endParaRPr>
              </a:p>
            </p:txBody>
          </p:sp>
        </mc:Choice>
        <mc:Fallback xmlns="">
          <p:sp>
            <p:nvSpPr>
              <p:cNvPr id="5" name="Rectangle 11"/>
              <p:cNvSpPr>
                <a:spLocks noRot="1" noChangeAspect="1" noMove="1" noResize="1" noEditPoints="1" noAdjustHandles="1" noChangeArrowheads="1" noChangeShapeType="1" noTextEdit="1"/>
              </p:cNvSpPr>
              <p:nvPr/>
            </p:nvSpPr>
            <p:spPr bwMode="auto">
              <a:xfrm>
                <a:off x="0" y="1391537"/>
                <a:ext cx="9144000" cy="5262979"/>
              </a:xfrm>
              <a:prstGeom prst="rect">
                <a:avLst/>
              </a:prstGeom>
              <a:blipFill rotWithShape="0">
                <a:blip r:embed="rId2"/>
                <a:stretch>
                  <a:fillRect l="-1333" t="-1157" r="-1333" b="-2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noFill/>
                  </a:rPr>
                  <a:t> </a:t>
                </a:r>
              </a:p>
            </p:txBody>
          </p:sp>
        </mc:Fallback>
      </mc:AlternateContent>
    </p:spTree>
    <p:extLst>
      <p:ext uri="{BB962C8B-B14F-4D97-AF65-F5344CB8AC3E}">
        <p14:creationId xmlns:p14="http://schemas.microsoft.com/office/powerpoint/2010/main" val="171005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600">
              <a:solidFill>
                <a:srgbClr val="000000"/>
              </a:solidFill>
            </a:endParaRPr>
          </a:p>
        </p:txBody>
      </p:sp>
      <p:sp>
        <p:nvSpPr>
          <p:cNvPr id="113667" name="Text Box 11"/>
          <p:cNvSpPr txBox="1">
            <a:spLocks noChangeArrowheads="1"/>
          </p:cNvSpPr>
          <p:nvPr/>
        </p:nvSpPr>
        <p:spPr bwMode="auto">
          <a:xfrm>
            <a:off x="194872" y="173038"/>
            <a:ext cx="894912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430213" indent="-32385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9pPr>
          </a:lstStyle>
          <a:p>
            <a:pPr algn="r" eaLnBrk="1" hangingPunct="1">
              <a:spcAft>
                <a:spcPts val="1425"/>
              </a:spcAft>
              <a:buSzPct val="45000"/>
              <a:buFont typeface="Wingdings" panose="05000000000000000000" pitchFamily="2" charset="2"/>
              <a:buNone/>
            </a:pPr>
            <a:r>
              <a:rPr lang="it-IT" altLang="it-IT" sz="6600" dirty="0">
                <a:solidFill>
                  <a:srgbClr val="FFFFFF"/>
                </a:solidFill>
                <a:latin typeface="MetaPlus-Book"/>
                <a:ea typeface="MetaPlus-Roman"/>
                <a:cs typeface="MetaPlus-Roman"/>
              </a:rPr>
              <a:t>impatto degli ambienti </a:t>
            </a:r>
            <a:r>
              <a:rPr lang="it-IT" altLang="it-IT" sz="6600" dirty="0" smtClean="0">
                <a:solidFill>
                  <a:srgbClr val="FFFFFF"/>
                </a:solidFill>
                <a:latin typeface="MetaPlus-Book"/>
                <a:ea typeface="MetaPlus-Roman"/>
                <a:cs typeface="MetaPlus-Roman"/>
              </a:rPr>
              <a:t>VR immersivi </a:t>
            </a:r>
            <a:endParaRPr lang="en-GB" altLang="it-IT" sz="6600" dirty="0">
              <a:solidFill>
                <a:srgbClr val="FFFFFF"/>
              </a:solidFill>
              <a:latin typeface="MetaPlus-Book"/>
              <a:ea typeface="MetaPlus-Roman"/>
              <a:cs typeface="MetaPlus-Roman"/>
            </a:endParaRPr>
          </a:p>
        </p:txBody>
      </p:sp>
      <p:sp>
        <p:nvSpPr>
          <p:cNvPr id="113668" name="AutoShape 5"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b="0" u="sng">
              <a:solidFill>
                <a:srgbClr val="000000"/>
              </a:solidFill>
              <a:ea typeface="MS PGothic" panose="020B0600070205080204" pitchFamily="34" charset="-128"/>
            </a:endParaRPr>
          </a:p>
        </p:txBody>
      </p:sp>
      <p:sp>
        <p:nvSpPr>
          <p:cNvPr id="113669" name="AutoShape 6"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b="0" u="sng">
              <a:solidFill>
                <a:srgbClr val="000000"/>
              </a:solidFill>
              <a:ea typeface="MS PGothic" panose="020B0600070205080204" pitchFamily="34" charset="-128"/>
            </a:endParaRPr>
          </a:p>
        </p:txBody>
      </p:sp>
      <p:sp>
        <p:nvSpPr>
          <p:cNvPr id="113670" name="AutoShape 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b="0" u="sng">
              <a:solidFill>
                <a:srgbClr val="000000"/>
              </a:solidFill>
              <a:ea typeface="MS PGothic" panose="020B0600070205080204" pitchFamily="34" charset="-128"/>
            </a:endParaRPr>
          </a:p>
        </p:txBody>
      </p:sp>
      <p:sp>
        <p:nvSpPr>
          <p:cNvPr id="113671" name="AutoShape 9"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b="0" u="sng">
              <a:solidFill>
                <a:srgbClr val="000000"/>
              </a:solidFill>
              <a:ea typeface="MS PGothic" panose="020B0600070205080204" pitchFamily="34" charset="-128"/>
            </a:endParaRPr>
          </a:p>
        </p:txBody>
      </p:sp>
      <p:pic>
        <p:nvPicPr>
          <p:cNvPr id="113672" name="Picture 8" descr="Immagine correlata">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8756" y="3276600"/>
            <a:ext cx="5881688"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3"/>
          <p:cNvSpPr txBox="1">
            <a:spLocks noChangeArrowheads="1"/>
          </p:cNvSpPr>
          <p:nvPr/>
        </p:nvSpPr>
        <p:spPr bwMode="auto">
          <a:xfrm>
            <a:off x="592138" y="703263"/>
            <a:ext cx="779621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0" dirty="0">
                <a:solidFill>
                  <a:schemeClr val="bg1"/>
                </a:solidFill>
              </a:rPr>
              <a:t>i</a:t>
            </a:r>
            <a:r>
              <a:rPr lang="it-IT" altLang="it-IT" sz="6000" dirty="0" smtClean="0">
                <a:solidFill>
                  <a:schemeClr val="bg1"/>
                </a:solidFill>
              </a:rPr>
              <a:t>mmersività, movimento, interazione con l’ambiente,            senso di presenza….</a:t>
            </a:r>
            <a:endParaRPr lang="it-IT" altLang="it-IT" sz="6000" dirty="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413" y="0"/>
            <a:ext cx="9577388" cy="6958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6147" name="Text Box 3"/>
          <p:cNvSpPr txBox="1">
            <a:spLocks noChangeArrowheads="1"/>
          </p:cNvSpPr>
          <p:nvPr/>
        </p:nvSpPr>
        <p:spPr bwMode="auto">
          <a:xfrm>
            <a:off x="0" y="5006975"/>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000" dirty="0">
                <a:solidFill>
                  <a:srgbClr val="FFFFFF"/>
                </a:solidFill>
              </a:rPr>
              <a:t>… </a:t>
            </a:r>
            <a:r>
              <a:rPr lang="it-IT" altLang="it-IT" sz="4000" i="1" dirty="0" smtClean="0">
                <a:solidFill>
                  <a:srgbClr val="FFFFFF"/>
                </a:solidFill>
              </a:rPr>
              <a:t>motion sickness</a:t>
            </a:r>
            <a:r>
              <a:rPr lang="it-IT" altLang="it-IT" sz="4000" dirty="0">
                <a:solidFill>
                  <a:srgbClr val="FFFFFF"/>
                </a:solidFill>
              </a:rPr>
              <a:t>, </a:t>
            </a:r>
            <a:r>
              <a:rPr lang="it-IT" altLang="it-IT" sz="4000" dirty="0" smtClean="0">
                <a:solidFill>
                  <a:srgbClr val="FFFFFF"/>
                </a:solidFill>
              </a:rPr>
              <a:t>tolleranza percettiva individuale… </a:t>
            </a:r>
            <a:r>
              <a:rPr lang="it-IT" altLang="it-IT" sz="4000" dirty="0">
                <a:solidFill>
                  <a:srgbClr val="FFFFFF"/>
                </a:solidFill>
              </a:rPr>
              <a:t>innumerevoli fonti di variabilità</a:t>
            </a:r>
          </a:p>
        </p:txBody>
      </p:sp>
      <p:pic>
        <p:nvPicPr>
          <p:cNvPr id="9" name="VR_nowadays_slide1.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1055688"/>
            <a:ext cx="9144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9"/>
                                        </p:tgtEl>
                                      </p:cBhvr>
                                    </p:cmd>
                                  </p:childTnLst>
                                </p:cTn>
                              </p:par>
                              <p:par>
                                <p:cTn id="7" presetID="22" presetClass="entr" presetSubtype="4"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animEffect transition="in" filter="wipe(down)">
                                      <p:cBhvr>
                                        <p:cTn id="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p:cTn id="15" repeatCount="indefinite" fill="hold" display="0">
                  <p:stCondLst>
                    <p:cond delay="indefinite"/>
                  </p:stCondLst>
                  <p:endCondLst>
                    <p:cond evt="onPrev" delay="0">
                      <p:tgtEl>
                        <p:sldTgt/>
                      </p:tgtEl>
                    </p:cond>
                  </p:endCondLst>
                </p:cTn>
                <p:tgtEl>
                  <p:spTgt spid="9"/>
                </p:tgtEl>
              </p:cMediaNode>
            </p:video>
          </p:childTnLst>
        </p:cTn>
      </p:par>
    </p:tnLst>
    <p:bldLst>
      <p:bldP spid="61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38113" y="-244475"/>
            <a:ext cx="82296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eaLnBrk="1" hangingPunct="1"/>
            <a:r>
              <a:rPr lang="it-IT" altLang="it-IT" b="1" dirty="0" smtClean="0">
                <a:solidFill>
                  <a:schemeClr val="accent2"/>
                </a:solidFill>
              </a:rPr>
              <a:t>legame statistica-metodi</a:t>
            </a:r>
          </a:p>
        </p:txBody>
      </p:sp>
      <p:sp>
        <p:nvSpPr>
          <p:cNvPr id="1414155" name="Rectangle 11"/>
          <p:cNvSpPr>
            <a:spLocks noChangeArrowheads="1"/>
          </p:cNvSpPr>
          <p:nvPr/>
        </p:nvSpPr>
        <p:spPr bwMode="auto">
          <a:xfrm>
            <a:off x="409575" y="2693988"/>
            <a:ext cx="828675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b="0" dirty="0">
                <a:solidFill>
                  <a:srgbClr val="000000"/>
                </a:solidFill>
              </a:rPr>
              <a:t>insieme di metodologie finalizzate alla raccolta e analisi dei dati (osservati)</a:t>
            </a:r>
          </a:p>
          <a:p>
            <a:pPr algn="just" eaLnBrk="1" hangingPunct="1">
              <a:spcBef>
                <a:spcPct val="0"/>
              </a:spcBef>
              <a:buFontTx/>
              <a:buNone/>
            </a:pPr>
            <a:endParaRPr lang="it-IT" altLang="it-IT" b="0" dirty="0">
              <a:solidFill>
                <a:srgbClr val="000000"/>
              </a:solidFill>
            </a:endParaRPr>
          </a:p>
          <a:p>
            <a:pPr algn="just" eaLnBrk="1" hangingPunct="1">
              <a:spcBef>
                <a:spcPct val="0"/>
              </a:spcBef>
              <a:buClr>
                <a:srgbClr val="333399"/>
              </a:buClr>
              <a:buFont typeface="Wingdings" panose="05000000000000000000" pitchFamily="2" charset="2"/>
              <a:buChar char="§"/>
            </a:pPr>
            <a:r>
              <a:rPr lang="it-IT" altLang="it-IT" b="0" dirty="0">
                <a:solidFill>
                  <a:srgbClr val="000000"/>
                </a:solidFill>
              </a:rPr>
              <a:t> progettare</a:t>
            </a:r>
          </a:p>
          <a:p>
            <a:pPr algn="just" eaLnBrk="1" hangingPunct="1">
              <a:spcBef>
                <a:spcPct val="0"/>
              </a:spcBef>
              <a:buClr>
                <a:srgbClr val="333399"/>
              </a:buClr>
              <a:buFont typeface="Wingdings" panose="05000000000000000000" pitchFamily="2" charset="2"/>
              <a:buChar char="§"/>
            </a:pPr>
            <a:endParaRPr lang="it-IT" altLang="it-IT" b="0" dirty="0">
              <a:solidFill>
                <a:srgbClr val="000000"/>
              </a:solidFill>
            </a:endParaRPr>
          </a:p>
          <a:p>
            <a:pPr algn="just" eaLnBrk="1" hangingPunct="1">
              <a:spcBef>
                <a:spcPct val="0"/>
              </a:spcBef>
              <a:buClr>
                <a:srgbClr val="333399"/>
              </a:buClr>
              <a:buFont typeface="Wingdings" panose="05000000000000000000" pitchFamily="2" charset="2"/>
              <a:buChar char="§"/>
            </a:pPr>
            <a:r>
              <a:rPr lang="it-IT" altLang="it-IT" b="0" dirty="0">
                <a:solidFill>
                  <a:srgbClr val="000000"/>
                </a:solidFill>
              </a:rPr>
              <a:t> descrivere</a:t>
            </a:r>
          </a:p>
          <a:p>
            <a:pPr algn="just" eaLnBrk="1" hangingPunct="1">
              <a:spcBef>
                <a:spcPct val="0"/>
              </a:spcBef>
              <a:buClr>
                <a:srgbClr val="333399"/>
              </a:buClr>
              <a:buFont typeface="Wingdings" panose="05000000000000000000" pitchFamily="2" charset="2"/>
              <a:buChar char="§"/>
            </a:pPr>
            <a:endParaRPr lang="it-IT" altLang="it-IT" b="0" dirty="0">
              <a:solidFill>
                <a:srgbClr val="000000"/>
              </a:solidFill>
            </a:endParaRPr>
          </a:p>
          <a:p>
            <a:pPr algn="just" eaLnBrk="1" hangingPunct="1">
              <a:spcBef>
                <a:spcPct val="0"/>
              </a:spcBef>
              <a:buClr>
                <a:srgbClr val="333399"/>
              </a:buClr>
              <a:buFont typeface="Wingdings" panose="05000000000000000000" pitchFamily="2" charset="2"/>
              <a:buChar char="§"/>
            </a:pPr>
            <a:r>
              <a:rPr lang="it-IT" altLang="it-IT" b="0" dirty="0">
                <a:solidFill>
                  <a:srgbClr val="000000"/>
                </a:solidFill>
              </a:rPr>
              <a:t> inferire</a:t>
            </a:r>
          </a:p>
        </p:txBody>
      </p:sp>
      <p:pic>
        <p:nvPicPr>
          <p:cNvPr id="11981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88" y="-22225"/>
            <a:ext cx="2079625" cy="138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19813" name="AutoShape 14" descr="Risultati immagini per progettare futuro"/>
          <p:cNvSpPr>
            <a:spLocks noChangeAspect="1" noChangeArrowheads="1"/>
          </p:cNvSpPr>
          <p:nvPr/>
        </p:nvSpPr>
        <p:spPr bwMode="auto">
          <a:xfrm>
            <a:off x="3867150" y="40195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600">
              <a:solidFill>
                <a:srgbClr val="000000"/>
              </a:solidFill>
            </a:endParaRPr>
          </a:p>
        </p:txBody>
      </p:sp>
      <p:pic>
        <p:nvPicPr>
          <p:cNvPr id="141415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350" y="3808413"/>
            <a:ext cx="1028700" cy="962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1416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1388" y="4830763"/>
            <a:ext cx="1020762"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1416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5816600"/>
            <a:ext cx="1447800" cy="99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1416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688" y="857250"/>
            <a:ext cx="6180137" cy="170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414166" name="Text Box 22"/>
          <p:cNvSpPr txBox="1">
            <a:spLocks noChangeArrowheads="1"/>
          </p:cNvSpPr>
          <p:nvPr/>
        </p:nvSpPr>
        <p:spPr bwMode="auto">
          <a:xfrm>
            <a:off x="4589463" y="3759200"/>
            <a:ext cx="4419600"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5000"/>
              </a:lnSpc>
              <a:spcBef>
                <a:spcPct val="0"/>
              </a:spcBef>
              <a:buClr>
                <a:srgbClr val="333399"/>
              </a:buClr>
              <a:buFont typeface="Wingdings" panose="05000000000000000000" pitchFamily="2" charset="2"/>
              <a:buChar char="§"/>
            </a:pPr>
            <a:r>
              <a:rPr lang="it-IT" altLang="it-IT" sz="1600" b="0" i="1">
                <a:solidFill>
                  <a:srgbClr val="000000"/>
                </a:solidFill>
              </a:rPr>
              <a:t>Come raccogliere i dati per la ricerca?</a:t>
            </a:r>
          </a:p>
          <a:p>
            <a:pPr eaLnBrk="1" hangingPunct="1">
              <a:lnSpc>
                <a:spcPct val="85000"/>
              </a:lnSpc>
              <a:spcBef>
                <a:spcPct val="0"/>
              </a:spcBef>
              <a:buClr>
                <a:srgbClr val="333399"/>
              </a:buClr>
              <a:buFont typeface="Wingdings" panose="05000000000000000000" pitchFamily="2" charset="2"/>
              <a:buChar char="§"/>
            </a:pPr>
            <a:r>
              <a:rPr lang="it-IT" altLang="it-IT" sz="1600" b="0">
                <a:solidFill>
                  <a:srgbClr val="000000"/>
                </a:solidFill>
              </a:rPr>
              <a:t>modalità di selezione degli individui, Identificazioni e assegnazione delle condizioni e degli strumenti di rilevazione (intervista?)</a:t>
            </a:r>
          </a:p>
        </p:txBody>
      </p:sp>
      <p:sp>
        <p:nvSpPr>
          <p:cNvPr id="1414167" name="Text Box 23"/>
          <p:cNvSpPr txBox="1">
            <a:spLocks noChangeArrowheads="1"/>
          </p:cNvSpPr>
          <p:nvPr/>
        </p:nvSpPr>
        <p:spPr bwMode="auto">
          <a:xfrm>
            <a:off x="4602163" y="4735513"/>
            <a:ext cx="4395787" cy="1039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5000"/>
              </a:lnSpc>
              <a:spcBef>
                <a:spcPct val="0"/>
              </a:spcBef>
              <a:buClr>
                <a:srgbClr val="333399"/>
              </a:buClr>
              <a:buFont typeface="Wingdings" panose="05000000000000000000" pitchFamily="2" charset="2"/>
              <a:buChar char="§"/>
            </a:pPr>
            <a:r>
              <a:rPr lang="it-IT" altLang="it-IT" sz="1600" b="0" i="1" dirty="0">
                <a:solidFill>
                  <a:srgbClr val="000000"/>
                </a:solidFill>
              </a:rPr>
              <a:t>Come sintetizzare le osservazioni registrate (dati) ?</a:t>
            </a:r>
            <a:r>
              <a:rPr lang="it-IT" altLang="it-IT" sz="1600" b="0" dirty="0">
                <a:solidFill>
                  <a:srgbClr val="000000"/>
                </a:solidFill>
              </a:rPr>
              <a:t> </a:t>
            </a:r>
          </a:p>
          <a:p>
            <a:pPr eaLnBrk="1" hangingPunct="1">
              <a:lnSpc>
                <a:spcPct val="85000"/>
              </a:lnSpc>
              <a:spcBef>
                <a:spcPct val="0"/>
              </a:spcBef>
              <a:buClr>
                <a:srgbClr val="333399"/>
              </a:buClr>
              <a:buFont typeface="Wingdings" panose="05000000000000000000" pitchFamily="2" charset="2"/>
              <a:buChar char="§"/>
            </a:pPr>
            <a:r>
              <a:rPr lang="it-IT" altLang="it-IT" sz="1600" b="0" dirty="0">
                <a:solidFill>
                  <a:srgbClr val="000000"/>
                </a:solidFill>
              </a:rPr>
              <a:t>mediante ausili della statistica descrittiva (</a:t>
            </a:r>
            <a:r>
              <a:rPr lang="it-IT" altLang="it-IT" sz="1600" b="0" i="1" dirty="0">
                <a:solidFill>
                  <a:srgbClr val="000000"/>
                </a:solidFill>
              </a:rPr>
              <a:t>metodi deduttivi</a:t>
            </a:r>
            <a:r>
              <a:rPr lang="it-IT" altLang="it-IT" sz="1600" b="0" dirty="0">
                <a:solidFill>
                  <a:srgbClr val="000000"/>
                </a:solidFill>
              </a:rPr>
              <a:t>), quali tabelle, grafici, indicatori</a:t>
            </a:r>
          </a:p>
        </p:txBody>
      </p:sp>
      <p:sp>
        <p:nvSpPr>
          <p:cNvPr id="1414168" name="Text Box 24"/>
          <p:cNvSpPr txBox="1">
            <a:spLocks noChangeArrowheads="1"/>
          </p:cNvSpPr>
          <p:nvPr/>
        </p:nvSpPr>
        <p:spPr bwMode="auto">
          <a:xfrm>
            <a:off x="4621213" y="5802313"/>
            <a:ext cx="4387850" cy="1039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5000"/>
              </a:lnSpc>
              <a:spcBef>
                <a:spcPct val="0"/>
              </a:spcBef>
              <a:buClr>
                <a:srgbClr val="333399"/>
              </a:buClr>
              <a:buFont typeface="Wingdings" panose="05000000000000000000" pitchFamily="2" charset="2"/>
              <a:buChar char="§"/>
            </a:pPr>
            <a:r>
              <a:rPr lang="it-IT" altLang="it-IT" sz="1600" b="0" i="1">
                <a:solidFill>
                  <a:srgbClr val="000000"/>
                </a:solidFill>
              </a:rPr>
              <a:t>Come ottengo previsioni generali a partire dai  pochi dati osservati?</a:t>
            </a:r>
          </a:p>
          <a:p>
            <a:pPr eaLnBrk="1" hangingPunct="1">
              <a:lnSpc>
                <a:spcPct val="85000"/>
              </a:lnSpc>
              <a:spcBef>
                <a:spcPct val="0"/>
              </a:spcBef>
              <a:buClr>
                <a:srgbClr val="333399"/>
              </a:buClr>
              <a:buFont typeface="Wingdings" panose="05000000000000000000" pitchFamily="2" charset="2"/>
              <a:buChar char="§"/>
            </a:pPr>
            <a:r>
              <a:rPr lang="it-IT" altLang="it-IT" sz="1600" b="0">
                <a:solidFill>
                  <a:srgbClr val="000000"/>
                </a:solidFill>
              </a:rPr>
              <a:t>mediante</a:t>
            </a:r>
            <a:r>
              <a:rPr lang="it-IT" altLang="it-IT" sz="1600" b="0" i="1">
                <a:solidFill>
                  <a:srgbClr val="000000"/>
                </a:solidFill>
              </a:rPr>
              <a:t> </a:t>
            </a:r>
            <a:r>
              <a:rPr lang="it-IT" altLang="it-IT" sz="1600" b="0">
                <a:solidFill>
                  <a:srgbClr val="000000"/>
                </a:solidFill>
              </a:rPr>
              <a:t>ausili della</a:t>
            </a:r>
            <a:r>
              <a:rPr lang="it-IT" altLang="it-IT" sz="1600" b="0" i="1">
                <a:solidFill>
                  <a:srgbClr val="000000"/>
                </a:solidFill>
              </a:rPr>
              <a:t> </a:t>
            </a:r>
            <a:r>
              <a:rPr lang="it-IT" altLang="it-IT" sz="1600" b="0">
                <a:solidFill>
                  <a:srgbClr val="000000"/>
                </a:solidFill>
              </a:rPr>
              <a:t>statistica inferenziale (</a:t>
            </a:r>
            <a:r>
              <a:rPr lang="it-IT" altLang="it-IT" sz="1600" b="0" i="1">
                <a:solidFill>
                  <a:srgbClr val="000000"/>
                </a:solidFill>
              </a:rPr>
              <a:t>metodi induttivi</a:t>
            </a:r>
            <a:r>
              <a:rPr lang="it-IT" altLang="it-IT" sz="1600" b="0">
                <a:solidFill>
                  <a:srgbClr val="000000"/>
                </a:solidFill>
              </a:rPr>
              <a:t>) quali test di verifica della significatività dell’ipotesi nulla</a:t>
            </a:r>
          </a:p>
        </p:txBody>
      </p:sp>
      <p:sp>
        <p:nvSpPr>
          <p:cNvPr id="119821" name="Text Box 25"/>
          <p:cNvSpPr txBox="1">
            <a:spLocks noChangeArrowheads="1"/>
          </p:cNvSpPr>
          <p:nvPr/>
        </p:nvSpPr>
        <p:spPr bwMode="auto">
          <a:xfrm>
            <a:off x="241300" y="673100"/>
            <a:ext cx="35179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solidFill>
                  <a:srgbClr val="808080"/>
                </a:solidFill>
              </a:rPr>
              <a:t>Agresti e Finlay, Capitolo 1 (pp. 1-9)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14165"/>
                                        </p:tgtEl>
                                        <p:attrNameLst>
                                          <p:attrName>style.visibility</p:attrName>
                                        </p:attrNameLst>
                                      </p:cBhvr>
                                      <p:to>
                                        <p:strVal val="visible"/>
                                      </p:to>
                                    </p:set>
                                    <p:animEffect transition="in" filter="fade">
                                      <p:cBhvr>
                                        <p:cTn id="7" dur="2000"/>
                                        <p:tgtEl>
                                          <p:spTgt spid="1414165"/>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414155">
                                            <p:txEl>
                                              <p:pRg st="0" end="0"/>
                                            </p:txEl>
                                          </p:spTgt>
                                        </p:tgtEl>
                                        <p:attrNameLst>
                                          <p:attrName>style.visibility</p:attrName>
                                        </p:attrNameLst>
                                      </p:cBhvr>
                                      <p:to>
                                        <p:strVal val="visible"/>
                                      </p:to>
                                    </p:set>
                                    <p:animEffect transition="in" filter="wipe(left)">
                                      <p:cBhvr>
                                        <p:cTn id="11" dur="500"/>
                                        <p:tgtEl>
                                          <p:spTgt spid="141415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14155">
                                            <p:txEl>
                                              <p:pRg st="2" end="2"/>
                                            </p:txEl>
                                          </p:spTgt>
                                        </p:tgtEl>
                                        <p:attrNameLst>
                                          <p:attrName>style.visibility</p:attrName>
                                        </p:attrNameLst>
                                      </p:cBhvr>
                                      <p:to>
                                        <p:strVal val="visible"/>
                                      </p:to>
                                    </p:set>
                                    <p:animEffect transition="in" filter="wipe(left)">
                                      <p:cBhvr>
                                        <p:cTn id="16" dur="500"/>
                                        <p:tgtEl>
                                          <p:spTgt spid="1414155">
                                            <p:txEl>
                                              <p:pRg st="2" end="2"/>
                                            </p:txEl>
                                          </p:spTgt>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1414159"/>
                                        </p:tgtEl>
                                        <p:attrNameLst>
                                          <p:attrName>style.visibility</p:attrName>
                                        </p:attrNameLst>
                                      </p:cBhvr>
                                      <p:to>
                                        <p:strVal val="visible"/>
                                      </p:to>
                                    </p:set>
                                    <p:animEffect transition="in" filter="fade">
                                      <p:cBhvr>
                                        <p:cTn id="20" dur="2000"/>
                                        <p:tgtEl>
                                          <p:spTgt spid="14141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14166">
                                            <p:txEl>
                                              <p:pRg st="0" end="0"/>
                                            </p:txEl>
                                          </p:spTgt>
                                        </p:tgtEl>
                                        <p:attrNameLst>
                                          <p:attrName>style.visibility</p:attrName>
                                        </p:attrNameLst>
                                      </p:cBhvr>
                                      <p:to>
                                        <p:strVal val="visible"/>
                                      </p:to>
                                    </p:set>
                                    <p:animEffect transition="in" filter="wipe(left)">
                                      <p:cBhvr>
                                        <p:cTn id="25" dur="500"/>
                                        <p:tgtEl>
                                          <p:spTgt spid="1414166">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14166">
                                            <p:txEl>
                                              <p:pRg st="1" end="1"/>
                                            </p:txEl>
                                          </p:spTgt>
                                        </p:tgtEl>
                                        <p:attrNameLst>
                                          <p:attrName>style.visibility</p:attrName>
                                        </p:attrNameLst>
                                      </p:cBhvr>
                                      <p:to>
                                        <p:strVal val="visible"/>
                                      </p:to>
                                    </p:set>
                                    <p:animEffect transition="in" filter="wipe(left)">
                                      <p:cBhvr>
                                        <p:cTn id="30" dur="500"/>
                                        <p:tgtEl>
                                          <p:spTgt spid="1414166">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14155">
                                            <p:txEl>
                                              <p:pRg st="4" end="4"/>
                                            </p:txEl>
                                          </p:spTgt>
                                        </p:tgtEl>
                                        <p:attrNameLst>
                                          <p:attrName>style.visibility</p:attrName>
                                        </p:attrNameLst>
                                      </p:cBhvr>
                                      <p:to>
                                        <p:strVal val="visible"/>
                                      </p:to>
                                    </p:set>
                                    <p:animEffect transition="in" filter="wipe(left)">
                                      <p:cBhvr>
                                        <p:cTn id="35" dur="500"/>
                                        <p:tgtEl>
                                          <p:spTgt spid="1414155">
                                            <p:txEl>
                                              <p:pRg st="4" end="4"/>
                                            </p:txEl>
                                          </p:spTgt>
                                        </p:tgtEl>
                                      </p:cBhvr>
                                    </p:animEffect>
                                  </p:childTnLst>
                                </p:cTn>
                              </p:par>
                            </p:childTnLst>
                          </p:cTn>
                        </p:par>
                        <p:par>
                          <p:cTn id="36" fill="hold" nodeType="afterGroup">
                            <p:stCondLst>
                              <p:cond delay="500"/>
                            </p:stCondLst>
                            <p:childTnLst>
                              <p:par>
                                <p:cTn id="37" presetID="10" presetClass="entr" presetSubtype="0" fill="hold" nodeType="afterEffect">
                                  <p:stCondLst>
                                    <p:cond delay="0"/>
                                  </p:stCondLst>
                                  <p:childTnLst>
                                    <p:set>
                                      <p:cBhvr>
                                        <p:cTn id="38" dur="1" fill="hold">
                                          <p:stCondLst>
                                            <p:cond delay="0"/>
                                          </p:stCondLst>
                                        </p:cTn>
                                        <p:tgtEl>
                                          <p:spTgt spid="1414160"/>
                                        </p:tgtEl>
                                        <p:attrNameLst>
                                          <p:attrName>style.visibility</p:attrName>
                                        </p:attrNameLst>
                                      </p:cBhvr>
                                      <p:to>
                                        <p:strVal val="visible"/>
                                      </p:to>
                                    </p:set>
                                    <p:animEffect transition="in" filter="fade">
                                      <p:cBhvr>
                                        <p:cTn id="39" dur="2000"/>
                                        <p:tgtEl>
                                          <p:spTgt spid="141416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14167">
                                            <p:txEl>
                                              <p:pRg st="0" end="0"/>
                                            </p:txEl>
                                          </p:spTgt>
                                        </p:tgtEl>
                                        <p:attrNameLst>
                                          <p:attrName>style.visibility</p:attrName>
                                        </p:attrNameLst>
                                      </p:cBhvr>
                                      <p:to>
                                        <p:strVal val="visible"/>
                                      </p:to>
                                    </p:set>
                                    <p:animEffect transition="in" filter="wipe(left)">
                                      <p:cBhvr>
                                        <p:cTn id="44" dur="500"/>
                                        <p:tgtEl>
                                          <p:spTgt spid="1414167">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14167">
                                            <p:txEl>
                                              <p:pRg st="1" end="1"/>
                                            </p:txEl>
                                          </p:spTgt>
                                        </p:tgtEl>
                                        <p:attrNameLst>
                                          <p:attrName>style.visibility</p:attrName>
                                        </p:attrNameLst>
                                      </p:cBhvr>
                                      <p:to>
                                        <p:strVal val="visible"/>
                                      </p:to>
                                    </p:set>
                                    <p:animEffect transition="in" filter="wipe(left)">
                                      <p:cBhvr>
                                        <p:cTn id="49" dur="500"/>
                                        <p:tgtEl>
                                          <p:spTgt spid="1414167">
                                            <p:txEl>
                                              <p:pRg st="1" end="1"/>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14155">
                                            <p:txEl>
                                              <p:pRg st="6" end="6"/>
                                            </p:txEl>
                                          </p:spTgt>
                                        </p:tgtEl>
                                        <p:attrNameLst>
                                          <p:attrName>style.visibility</p:attrName>
                                        </p:attrNameLst>
                                      </p:cBhvr>
                                      <p:to>
                                        <p:strVal val="visible"/>
                                      </p:to>
                                    </p:set>
                                    <p:animEffect transition="in" filter="wipe(left)">
                                      <p:cBhvr>
                                        <p:cTn id="54" dur="500"/>
                                        <p:tgtEl>
                                          <p:spTgt spid="1414155">
                                            <p:txEl>
                                              <p:pRg st="6" end="6"/>
                                            </p:txEl>
                                          </p:spTgt>
                                        </p:tgtEl>
                                      </p:cBhvr>
                                    </p:animEffect>
                                  </p:childTnLst>
                                </p:cTn>
                              </p:par>
                            </p:childTnLst>
                          </p:cTn>
                        </p:par>
                        <p:par>
                          <p:cTn id="55" fill="hold" nodeType="afterGroup">
                            <p:stCondLst>
                              <p:cond delay="500"/>
                            </p:stCondLst>
                            <p:childTnLst>
                              <p:par>
                                <p:cTn id="56" presetID="10" presetClass="entr" presetSubtype="0" fill="hold" nodeType="afterEffect">
                                  <p:stCondLst>
                                    <p:cond delay="0"/>
                                  </p:stCondLst>
                                  <p:childTnLst>
                                    <p:set>
                                      <p:cBhvr>
                                        <p:cTn id="57" dur="1" fill="hold">
                                          <p:stCondLst>
                                            <p:cond delay="0"/>
                                          </p:stCondLst>
                                        </p:cTn>
                                        <p:tgtEl>
                                          <p:spTgt spid="1414161"/>
                                        </p:tgtEl>
                                        <p:attrNameLst>
                                          <p:attrName>style.visibility</p:attrName>
                                        </p:attrNameLst>
                                      </p:cBhvr>
                                      <p:to>
                                        <p:strVal val="visible"/>
                                      </p:to>
                                    </p:set>
                                    <p:animEffect transition="in" filter="fade">
                                      <p:cBhvr>
                                        <p:cTn id="58" dur="2000"/>
                                        <p:tgtEl>
                                          <p:spTgt spid="141416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14168">
                                            <p:txEl>
                                              <p:pRg st="0" end="0"/>
                                            </p:txEl>
                                          </p:spTgt>
                                        </p:tgtEl>
                                        <p:attrNameLst>
                                          <p:attrName>style.visibility</p:attrName>
                                        </p:attrNameLst>
                                      </p:cBhvr>
                                      <p:to>
                                        <p:strVal val="visible"/>
                                      </p:to>
                                    </p:set>
                                    <p:animEffect transition="in" filter="wipe(left)">
                                      <p:cBhvr>
                                        <p:cTn id="63" dur="500"/>
                                        <p:tgtEl>
                                          <p:spTgt spid="1414168">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414168">
                                            <p:txEl>
                                              <p:pRg st="1" end="1"/>
                                            </p:txEl>
                                          </p:spTgt>
                                        </p:tgtEl>
                                        <p:attrNameLst>
                                          <p:attrName>style.visibility</p:attrName>
                                        </p:attrNameLst>
                                      </p:cBhvr>
                                      <p:to>
                                        <p:strVal val="visible"/>
                                      </p:to>
                                    </p:set>
                                    <p:animEffect transition="in" filter="wipe(left)">
                                      <p:cBhvr>
                                        <p:cTn id="68" dur="500"/>
                                        <p:tgtEl>
                                          <p:spTgt spid="14141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155" grpId="0" build="p"/>
      <p:bldP spid="1414166" grpId="0" build="p"/>
      <p:bldP spid="1414167" grpId="0" build="p"/>
      <p:bldP spid="141416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662238"/>
            <a:ext cx="41148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2"/>
          <p:cNvSpPr>
            <a:spLocks noGrp="1" noChangeArrowheads="1"/>
          </p:cNvSpPr>
          <p:nvPr>
            <p:ph type="title"/>
          </p:nvPr>
        </p:nvSpPr>
        <p:spPr>
          <a:xfrm>
            <a:off x="457200" y="613554"/>
            <a:ext cx="82296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it-IT" altLang="it-IT" b="1" dirty="0" smtClean="0">
                <a:solidFill>
                  <a:schemeClr val="accent2"/>
                </a:solidFill>
              </a:rPr>
              <a:t>comprensione intuitiva della  base del metodo della ricerca</a:t>
            </a:r>
          </a:p>
        </p:txBody>
      </p:sp>
      <p:sp>
        <p:nvSpPr>
          <p:cNvPr id="121860" name="Rectangle 2"/>
          <p:cNvSpPr txBox="1">
            <a:spLocks noChangeArrowheads="1"/>
          </p:cNvSpPr>
          <p:nvPr/>
        </p:nvSpPr>
        <p:spPr bwMode="auto">
          <a:xfrm>
            <a:off x="457200" y="55419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400">
                <a:solidFill>
                  <a:srgbClr val="333399"/>
                </a:solidFill>
              </a:rPr>
              <a:t>come scoperta di regolarità</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0" y="-233363"/>
            <a:ext cx="9144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4400">
                <a:solidFill>
                  <a:srgbClr val="333399"/>
                </a:solidFill>
              </a:rPr>
              <a:t>popolazioni e campioni di dadi </a:t>
            </a:r>
          </a:p>
        </p:txBody>
      </p:sp>
      <p:sp>
        <p:nvSpPr>
          <p:cNvPr id="1927171" name="Text Box 3"/>
          <p:cNvSpPr txBox="1">
            <a:spLocks noChangeArrowheads="1"/>
          </p:cNvSpPr>
          <p:nvPr/>
        </p:nvSpPr>
        <p:spPr bwMode="auto">
          <a:xfrm>
            <a:off x="5516648" y="3916233"/>
            <a:ext cx="351155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it-IT" altLang="it-IT" sz="2000" b="0" dirty="0">
                <a:solidFill>
                  <a:srgbClr val="000000"/>
                </a:solidFill>
              </a:rPr>
              <a:t>la distribuzione campionaria della media campionaria di un grande campione di lanci di dado (popolazione) è approssimativamente a campana (normale) con media prossima a quella della popolazione o </a:t>
            </a:r>
            <a:r>
              <a:rPr lang="it-IT" altLang="it-IT" sz="2000" b="0" dirty="0">
                <a:solidFill>
                  <a:srgbClr val="000000"/>
                </a:solidFill>
                <a:latin typeface="Symbol" panose="05050102010706020507" pitchFamily="18" charset="2"/>
              </a:rPr>
              <a:t>m</a:t>
            </a:r>
            <a:endParaRPr lang="it-IT" altLang="it-IT" sz="2000" b="0" i="1"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59213"/>
            <a:ext cx="5703888"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325" y="1142500"/>
            <a:ext cx="132873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382588" y="735378"/>
            <a:ext cx="83788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just">
              <a:buFont typeface="Wingdings" panose="05000000000000000000" pitchFamily="2" charset="2"/>
              <a:buChar char="§"/>
              <a:defRPr/>
            </a:pPr>
            <a:r>
              <a:rPr lang="it-IT" altLang="it-IT" sz="2400" b="0" dirty="0">
                <a:solidFill>
                  <a:srgbClr val="000000"/>
                </a:solidFill>
              </a:rPr>
              <a:t>g</a:t>
            </a:r>
            <a:r>
              <a:rPr lang="it-IT" altLang="it-IT" sz="2400" b="0" dirty="0" smtClean="0">
                <a:solidFill>
                  <a:srgbClr val="000000"/>
                </a:solidFill>
              </a:rPr>
              <a:t>li </a:t>
            </a:r>
            <a:r>
              <a:rPr lang="it-IT" altLang="it-IT" sz="2400" b="0" dirty="0">
                <a:solidFill>
                  <a:srgbClr val="000000"/>
                </a:solidFill>
              </a:rPr>
              <a:t>esiti dei lanci di un dado a 6 facce si distribuiscono in maniera discreta e uniforme</a:t>
            </a:r>
          </a:p>
          <a:p>
            <a:pPr marL="342900" indent="-342900" algn="just">
              <a:buFont typeface="Wingdings" panose="05000000000000000000" pitchFamily="2" charset="2"/>
              <a:buChar char="§"/>
              <a:defRPr/>
            </a:pPr>
            <a:r>
              <a:rPr lang="it-IT" altLang="it-IT" sz="2400" b="0" dirty="0">
                <a:solidFill>
                  <a:srgbClr val="000000"/>
                </a:solidFill>
              </a:rPr>
              <a:t>ciascuno con </a:t>
            </a:r>
            <a:r>
              <a:rPr lang="it-IT" altLang="it-IT" sz="2400" b="0" i="1" dirty="0">
                <a:solidFill>
                  <a:srgbClr val="000000"/>
                </a:solidFill>
              </a:rPr>
              <a:t>p</a:t>
            </a:r>
            <a:r>
              <a:rPr lang="it-IT" altLang="it-IT" sz="2400" b="0" dirty="0">
                <a:solidFill>
                  <a:srgbClr val="000000"/>
                </a:solidFill>
              </a:rPr>
              <a:t>= 1/6</a:t>
            </a:r>
          </a:p>
          <a:p>
            <a:pPr marL="342900" indent="-342900" algn="just">
              <a:buFont typeface="Wingdings" panose="05000000000000000000" pitchFamily="2" charset="2"/>
              <a:buChar char="§"/>
              <a:defRPr/>
            </a:pPr>
            <a:r>
              <a:rPr lang="it-IT" altLang="it-IT" sz="2400" b="0" dirty="0" smtClean="0">
                <a:solidFill>
                  <a:srgbClr val="000000"/>
                </a:solidFill>
              </a:rPr>
              <a:t>con</a:t>
            </a:r>
            <a:endParaRPr lang="it-IT" altLang="it-IT" sz="2400" b="0" dirty="0">
              <a:solidFill>
                <a:srgbClr val="000000"/>
              </a:solidFill>
            </a:endParaRPr>
          </a:p>
        </p:txBody>
      </p:sp>
      <p:sp>
        <p:nvSpPr>
          <p:cNvPr id="7" name="Rectangle 6"/>
          <p:cNvSpPr>
            <a:spLocks noChangeArrowheads="1"/>
          </p:cNvSpPr>
          <p:nvPr/>
        </p:nvSpPr>
        <p:spPr bwMode="auto">
          <a:xfrm>
            <a:off x="1395413" y="4357688"/>
            <a:ext cx="3370262" cy="528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600"/>
          </a:p>
        </p:txBody>
      </p:sp>
      <p:grpSp>
        <p:nvGrpSpPr>
          <p:cNvPr id="6" name="Group 5"/>
          <p:cNvGrpSpPr>
            <a:grpSpLocks/>
          </p:cNvGrpSpPr>
          <p:nvPr/>
        </p:nvGrpSpPr>
        <p:grpSpPr bwMode="auto">
          <a:xfrm>
            <a:off x="1347788" y="3859213"/>
            <a:ext cx="3465512" cy="2668587"/>
            <a:chOff x="576775" y="3737945"/>
            <a:chExt cx="5056680" cy="2819018"/>
          </a:xfrm>
        </p:grpSpPr>
        <p:sp>
          <p:nvSpPr>
            <p:cNvPr id="123913" name="Freeform 4"/>
            <p:cNvSpPr>
              <a:spLocks/>
            </p:cNvSpPr>
            <p:nvPr/>
          </p:nvSpPr>
          <p:spPr bwMode="auto">
            <a:xfrm>
              <a:off x="576775" y="3737945"/>
              <a:ext cx="2528340" cy="2819018"/>
            </a:xfrm>
            <a:custGeom>
              <a:avLst/>
              <a:gdLst>
                <a:gd name="T0" fmla="*/ 0 w 2528340"/>
                <a:gd name="T1" fmla="*/ 2775397 h 2819018"/>
                <a:gd name="T2" fmla="*/ 731520 w 2528340"/>
                <a:gd name="T3" fmla="*/ 2789464 h 2819018"/>
                <a:gd name="T4" fmla="*/ 1153551 w 2528340"/>
                <a:gd name="T5" fmla="*/ 2437772 h 2819018"/>
                <a:gd name="T6" fmla="*/ 1631853 w 2528340"/>
                <a:gd name="T7" fmla="*/ 1312357 h 2819018"/>
                <a:gd name="T8" fmla="*/ 1997613 w 2528340"/>
                <a:gd name="T9" fmla="*/ 355753 h 2819018"/>
                <a:gd name="T10" fmla="*/ 2307102 w 2528340"/>
                <a:gd name="T11" fmla="*/ 46264 h 2819018"/>
                <a:gd name="T12" fmla="*/ 2518117 w 2528340"/>
                <a:gd name="T13" fmla="*/ 4061 h 2819018"/>
                <a:gd name="T14" fmla="*/ 2475914 w 2528340"/>
                <a:gd name="T15" fmla="*/ 4061 h 28190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28340" h="2819018">
                  <a:moveTo>
                    <a:pt x="0" y="2775397"/>
                  </a:moveTo>
                  <a:cubicBezTo>
                    <a:pt x="269631" y="2810566"/>
                    <a:pt x="539262" y="2845735"/>
                    <a:pt x="731520" y="2789464"/>
                  </a:cubicBezTo>
                  <a:cubicBezTo>
                    <a:pt x="923778" y="2733193"/>
                    <a:pt x="1003496" y="2683956"/>
                    <a:pt x="1153551" y="2437772"/>
                  </a:cubicBezTo>
                  <a:cubicBezTo>
                    <a:pt x="1303606" y="2191588"/>
                    <a:pt x="1491176" y="1659360"/>
                    <a:pt x="1631853" y="1312357"/>
                  </a:cubicBezTo>
                  <a:cubicBezTo>
                    <a:pt x="1772530" y="965354"/>
                    <a:pt x="1885072" y="566768"/>
                    <a:pt x="1997613" y="355753"/>
                  </a:cubicBezTo>
                  <a:cubicBezTo>
                    <a:pt x="2110154" y="144738"/>
                    <a:pt x="2220351" y="104879"/>
                    <a:pt x="2307102" y="46264"/>
                  </a:cubicBezTo>
                  <a:cubicBezTo>
                    <a:pt x="2393853" y="-12351"/>
                    <a:pt x="2489982" y="11095"/>
                    <a:pt x="2518117" y="4061"/>
                  </a:cubicBezTo>
                  <a:cubicBezTo>
                    <a:pt x="2546252" y="-2973"/>
                    <a:pt x="2511083" y="544"/>
                    <a:pt x="2475914" y="4061"/>
                  </a:cubicBezTo>
                </a:path>
              </a:pathLst>
            </a:custGeom>
            <a:noFill/>
            <a:ln w="9525"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123914" name="Freeform 7"/>
            <p:cNvSpPr>
              <a:spLocks/>
            </p:cNvSpPr>
            <p:nvPr/>
          </p:nvSpPr>
          <p:spPr bwMode="auto">
            <a:xfrm flipH="1">
              <a:off x="3105115" y="3737945"/>
              <a:ext cx="2528340" cy="2819018"/>
            </a:xfrm>
            <a:custGeom>
              <a:avLst/>
              <a:gdLst>
                <a:gd name="T0" fmla="*/ 0 w 2528340"/>
                <a:gd name="T1" fmla="*/ 2775397 h 2819018"/>
                <a:gd name="T2" fmla="*/ 731520 w 2528340"/>
                <a:gd name="T3" fmla="*/ 2789464 h 2819018"/>
                <a:gd name="T4" fmla="*/ 1153551 w 2528340"/>
                <a:gd name="T5" fmla="*/ 2437772 h 2819018"/>
                <a:gd name="T6" fmla="*/ 1631853 w 2528340"/>
                <a:gd name="T7" fmla="*/ 1312357 h 2819018"/>
                <a:gd name="T8" fmla="*/ 1997613 w 2528340"/>
                <a:gd name="T9" fmla="*/ 355753 h 2819018"/>
                <a:gd name="T10" fmla="*/ 2307102 w 2528340"/>
                <a:gd name="T11" fmla="*/ 46264 h 2819018"/>
                <a:gd name="T12" fmla="*/ 2518117 w 2528340"/>
                <a:gd name="T13" fmla="*/ 4061 h 2819018"/>
                <a:gd name="T14" fmla="*/ 2475914 w 2528340"/>
                <a:gd name="T15" fmla="*/ 4061 h 28190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28340" h="2819018">
                  <a:moveTo>
                    <a:pt x="0" y="2775397"/>
                  </a:moveTo>
                  <a:cubicBezTo>
                    <a:pt x="269631" y="2810566"/>
                    <a:pt x="539262" y="2845735"/>
                    <a:pt x="731520" y="2789464"/>
                  </a:cubicBezTo>
                  <a:cubicBezTo>
                    <a:pt x="923778" y="2733193"/>
                    <a:pt x="1003496" y="2683956"/>
                    <a:pt x="1153551" y="2437772"/>
                  </a:cubicBezTo>
                  <a:cubicBezTo>
                    <a:pt x="1303606" y="2191588"/>
                    <a:pt x="1491176" y="1659360"/>
                    <a:pt x="1631853" y="1312357"/>
                  </a:cubicBezTo>
                  <a:cubicBezTo>
                    <a:pt x="1772530" y="965354"/>
                    <a:pt x="1885072" y="566768"/>
                    <a:pt x="1997613" y="355753"/>
                  </a:cubicBezTo>
                  <a:cubicBezTo>
                    <a:pt x="2110154" y="144738"/>
                    <a:pt x="2220351" y="104879"/>
                    <a:pt x="2307102" y="46264"/>
                  </a:cubicBezTo>
                  <a:cubicBezTo>
                    <a:pt x="2393853" y="-12351"/>
                    <a:pt x="2489982" y="11095"/>
                    <a:pt x="2518117" y="4061"/>
                  </a:cubicBezTo>
                  <a:cubicBezTo>
                    <a:pt x="2546252" y="-2973"/>
                    <a:pt x="2511083" y="544"/>
                    <a:pt x="2475914" y="4061"/>
                  </a:cubicBezTo>
                </a:path>
              </a:pathLst>
            </a:custGeom>
            <a:noFill/>
            <a:ln w="9525"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mc:AlternateContent xmlns:mc="http://schemas.openxmlformats.org/markup-compatibility/2006" xmlns:a14="http://schemas.microsoft.com/office/drawing/2010/main">
        <mc:Choice Requires="a14">
          <p:sp>
            <p:nvSpPr>
              <p:cNvPr id="4" name="TextBox 3"/>
              <p:cNvSpPr txBox="1"/>
              <p:nvPr/>
            </p:nvSpPr>
            <p:spPr>
              <a:xfrm>
                <a:off x="382587" y="2083413"/>
                <a:ext cx="7981923" cy="18773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it-IT" sz="2400" i="1" smtClean="0">
                          <a:latin typeface="Cambria Math" panose="02040503050406030204" pitchFamily="18" charset="0"/>
                          <a:ea typeface="Cambria Math" panose="02040503050406030204" pitchFamily="18" charset="0"/>
                        </a:rPr>
                        <m:t>𝝁</m:t>
                      </m:r>
                      <m:r>
                        <a:rPr lang="it-IT" sz="2400" b="1" i="1" smtClean="0">
                          <a:latin typeface="Cambria Math" panose="02040503050406030204" pitchFamily="18" charset="0"/>
                          <a:ea typeface="Cambria Math" panose="02040503050406030204" pitchFamily="18" charset="0"/>
                        </a:rPr>
                        <m:t>=</m:t>
                      </m:r>
                      <m:d>
                        <m:dPr>
                          <m:ctrlPr>
                            <a:rPr lang="it-IT" sz="2400" b="1" i="1" smtClean="0">
                              <a:latin typeface="Cambria Math" panose="02040503050406030204" pitchFamily="18" charset="0"/>
                              <a:ea typeface="Cambria Math" panose="02040503050406030204" pitchFamily="18" charset="0"/>
                            </a:rPr>
                          </m:ctrlPr>
                        </m:dPr>
                        <m:e>
                          <m:r>
                            <a:rPr lang="it-IT" sz="2400" i="1" dirty="0" smtClean="0">
                              <a:latin typeface="Cambria Math" panose="02040503050406030204" pitchFamily="18" charset="0"/>
                              <a:ea typeface="Cambria Math" panose="02040503050406030204" pitchFamily="18" charset="0"/>
                            </a:rPr>
                            <m:t>1+2+3+4+5+6</m:t>
                          </m:r>
                        </m:e>
                      </m:d>
                      <m:f>
                        <m:fPr>
                          <m:ctrlPr>
                            <a:rPr lang="it-IT" sz="2400" b="1" i="1" smtClean="0">
                              <a:latin typeface="Cambria Math" panose="02040503050406030204" pitchFamily="18" charset="0"/>
                              <a:ea typeface="Cambria Math" panose="02040503050406030204" pitchFamily="18" charset="0"/>
                            </a:rPr>
                          </m:ctrlPr>
                        </m:fPr>
                        <m:num>
                          <m:r>
                            <a:rPr lang="it-IT" sz="2400" b="1" i="1" smtClean="0">
                              <a:latin typeface="Cambria Math" panose="02040503050406030204" pitchFamily="18" charset="0"/>
                              <a:ea typeface="Cambria Math" panose="02040503050406030204" pitchFamily="18" charset="0"/>
                            </a:rPr>
                            <m:t>𝟏</m:t>
                          </m:r>
                        </m:num>
                        <m:den>
                          <m:r>
                            <a:rPr lang="it-IT" sz="2400" b="1" i="1" smtClean="0">
                              <a:latin typeface="Cambria Math" panose="02040503050406030204" pitchFamily="18" charset="0"/>
                              <a:ea typeface="Cambria Math" panose="02040503050406030204" pitchFamily="18" charset="0"/>
                            </a:rPr>
                            <m:t>𝟔</m:t>
                          </m:r>
                        </m:den>
                      </m:f>
                      <m:r>
                        <a:rPr lang="it-IT" sz="2400" i="1" dirty="0" smtClean="0">
                          <a:latin typeface="Cambria Math" panose="02040503050406030204" pitchFamily="18" charset="0"/>
                        </a:rPr>
                        <m:t>= 3</m:t>
                      </m:r>
                      <m:r>
                        <a:rPr lang="it-IT" sz="2400" b="1" i="1" dirty="0" smtClean="0">
                          <a:latin typeface="Cambria Math" panose="02040503050406030204" pitchFamily="18" charset="0"/>
                        </a:rPr>
                        <m:t>.</m:t>
                      </m:r>
                      <m:r>
                        <a:rPr lang="it-IT" sz="2400" i="1" dirty="0" smtClean="0">
                          <a:latin typeface="Cambria Math" panose="02040503050406030204" pitchFamily="18" charset="0"/>
                        </a:rPr>
                        <m:t>5</m:t>
                      </m:r>
                    </m:oMath>
                  </m:oMathPara>
                </a14:m>
                <a:endParaRPr lang="it-IT" sz="2400" dirty="0" smtClean="0"/>
              </a:p>
              <a:p>
                <a:pPr/>
                <a14:m>
                  <m:oMathPara xmlns:m="http://schemas.openxmlformats.org/officeDocument/2006/math">
                    <m:oMathParaPr>
                      <m:jc m:val="left"/>
                    </m:oMathParaPr>
                    <m:oMath xmlns:m="http://schemas.openxmlformats.org/officeDocument/2006/math">
                      <m:r>
                        <a:rPr lang="it-IT" sz="2400" i="1" smtClean="0">
                          <a:latin typeface="Cambria Math" panose="02040503050406030204" pitchFamily="18" charset="0"/>
                          <a:ea typeface="Cambria Math" panose="02040503050406030204" pitchFamily="18" charset="0"/>
                        </a:rPr>
                        <m:t>𝝈</m:t>
                      </m:r>
                      <m:r>
                        <a:rPr lang="it-IT" sz="2400" i="1">
                          <a:latin typeface="Cambria Math" panose="02040503050406030204" pitchFamily="18" charset="0"/>
                          <a:ea typeface="Cambria Math" panose="02040503050406030204" pitchFamily="18" charset="0"/>
                        </a:rPr>
                        <m:t>=</m:t>
                      </m:r>
                      <m:rad>
                        <m:radPr>
                          <m:degHide m:val="on"/>
                          <m:ctrlPr>
                            <a:rPr lang="it-IT" sz="2400" i="1" smtClean="0">
                              <a:latin typeface="Cambria Math" panose="02040503050406030204" pitchFamily="18" charset="0"/>
                              <a:ea typeface="Cambria Math" panose="02040503050406030204" pitchFamily="18" charset="0"/>
                            </a:rPr>
                          </m:ctrlPr>
                        </m:radPr>
                        <m:deg/>
                        <m:e>
                          <m:f>
                            <m:fPr>
                              <m:ctrlPr>
                                <a:rPr lang="it-IT" sz="2400" i="1" smtClean="0">
                                  <a:latin typeface="Cambria Math" panose="02040503050406030204" pitchFamily="18" charset="0"/>
                                  <a:ea typeface="Cambria Math" panose="02040503050406030204" pitchFamily="18" charset="0"/>
                                </a:rPr>
                              </m:ctrlPr>
                            </m:fPr>
                            <m:num>
                              <m:r>
                                <a:rPr lang="it-IT" sz="2400" b="1" i="1" smtClean="0">
                                  <a:latin typeface="Cambria Math" panose="02040503050406030204" pitchFamily="18" charset="0"/>
                                  <a:ea typeface="Cambria Math" panose="02040503050406030204" pitchFamily="18" charset="0"/>
                                </a:rPr>
                                <m:t>𝒔𝒐𝒎𝒎𝒂</m:t>
                              </m:r>
                              <m:r>
                                <a:rPr lang="it-IT" sz="2400" b="1" i="1" smtClean="0">
                                  <a:latin typeface="Cambria Math" panose="02040503050406030204" pitchFamily="18" charset="0"/>
                                  <a:ea typeface="Cambria Math" panose="02040503050406030204" pitchFamily="18" charset="0"/>
                                </a:rPr>
                                <m:t> </m:t>
                              </m:r>
                              <m:r>
                                <a:rPr lang="it-IT" sz="2400" i="1">
                                  <a:latin typeface="Cambria Math" panose="02040503050406030204" pitchFamily="18" charset="0"/>
                                  <a:ea typeface="Cambria Math" panose="02040503050406030204" pitchFamily="18" charset="0"/>
                                </a:rPr>
                                <m:t>𝒔𝒄𝒂𝒓𝒕𝒊</m:t>
                              </m:r>
                              <m:r>
                                <a:rPr lang="it-IT" sz="2400" i="1">
                                  <a:latin typeface="Cambria Math" panose="02040503050406030204" pitchFamily="18" charset="0"/>
                                  <a:ea typeface="Cambria Math" panose="02040503050406030204" pitchFamily="18" charset="0"/>
                                </a:rPr>
                                <m:t> </m:t>
                              </m:r>
                              <m:r>
                                <a:rPr lang="it-IT" sz="2400" i="1">
                                  <a:latin typeface="Cambria Math" panose="02040503050406030204" pitchFamily="18" charset="0"/>
                                  <a:ea typeface="Cambria Math" panose="02040503050406030204" pitchFamily="18" charset="0"/>
                                </a:rPr>
                                <m:t>𝒅𝒂𝒍𝒍𝒂</m:t>
                              </m:r>
                              <m:r>
                                <a:rPr lang="it-IT" sz="2400" i="1">
                                  <a:latin typeface="Cambria Math" panose="02040503050406030204" pitchFamily="18" charset="0"/>
                                  <a:ea typeface="Cambria Math" panose="02040503050406030204" pitchFamily="18" charset="0"/>
                                </a:rPr>
                                <m:t> </m:t>
                              </m:r>
                              <m:r>
                                <a:rPr lang="it-IT" sz="2400" i="1">
                                  <a:latin typeface="Cambria Math" panose="02040503050406030204" pitchFamily="18" charset="0"/>
                                  <a:ea typeface="Cambria Math" panose="02040503050406030204" pitchFamily="18" charset="0"/>
                                </a:rPr>
                                <m:t>𝒎𝒆𝒅𝒊𝒂</m:t>
                              </m:r>
                              <m:r>
                                <a:rPr lang="it-IT" sz="2400" i="1">
                                  <a:latin typeface="Cambria Math" panose="02040503050406030204" pitchFamily="18" charset="0"/>
                                  <a:ea typeface="Cambria Math" panose="02040503050406030204" pitchFamily="18" charset="0"/>
                                </a:rPr>
                                <m:t> </m:t>
                              </m:r>
                              <m:r>
                                <a:rPr lang="it-IT" sz="2400" i="1">
                                  <a:latin typeface="Cambria Math" panose="02040503050406030204" pitchFamily="18" charset="0"/>
                                  <a:ea typeface="Cambria Math" panose="02040503050406030204" pitchFamily="18" charset="0"/>
                                </a:rPr>
                                <m:t>𝒂𝒍</m:t>
                              </m:r>
                              <m:r>
                                <a:rPr lang="it-IT" sz="2400" i="1">
                                  <a:latin typeface="Cambria Math" panose="02040503050406030204" pitchFamily="18" charset="0"/>
                                  <a:ea typeface="Cambria Math" panose="02040503050406030204" pitchFamily="18" charset="0"/>
                                </a:rPr>
                                <m:t> </m:t>
                              </m:r>
                              <m:r>
                                <a:rPr lang="it-IT" sz="2400" i="1">
                                  <a:latin typeface="Cambria Math" panose="02040503050406030204" pitchFamily="18" charset="0"/>
                                  <a:ea typeface="Cambria Math" panose="02040503050406030204" pitchFamily="18" charset="0"/>
                                </a:rPr>
                                <m:t>𝒒𝒖𝒂𝒅𝒓𝒂𝒕𝒐</m:t>
                              </m:r>
                            </m:num>
                            <m:den>
                              <m:r>
                                <a:rPr lang="it-IT" sz="2400" i="1">
                                  <a:latin typeface="Cambria Math" panose="02040503050406030204" pitchFamily="18" charset="0"/>
                                  <a:ea typeface="Cambria Math" panose="02040503050406030204" pitchFamily="18" charset="0"/>
                                </a:rPr>
                                <m:t>𝟔</m:t>
                              </m:r>
                            </m:den>
                          </m:f>
                        </m:e>
                      </m:rad>
                      <m:r>
                        <a:rPr lang="it-IT" sz="2400" i="1" dirty="0" smtClean="0">
                          <a:latin typeface="Cambria Math" panose="02040503050406030204" pitchFamily="18" charset="0"/>
                        </a:rPr>
                        <m:t>=</m:t>
                      </m:r>
                      <m:r>
                        <a:rPr lang="it-IT" sz="2400" b="1" i="1" dirty="0" smtClean="0">
                          <a:latin typeface="Cambria Math" panose="02040503050406030204" pitchFamily="18" charset="0"/>
                        </a:rPr>
                        <m:t>𝟏</m:t>
                      </m:r>
                      <m:r>
                        <a:rPr lang="it-IT" sz="2400" b="1" i="1" dirty="0" smtClean="0">
                          <a:latin typeface="Cambria Math" panose="02040503050406030204" pitchFamily="18" charset="0"/>
                        </a:rPr>
                        <m:t>.</m:t>
                      </m:r>
                      <m:r>
                        <a:rPr lang="it-IT" sz="2400" b="1" i="1" dirty="0" smtClean="0">
                          <a:latin typeface="Cambria Math" panose="02040503050406030204" pitchFamily="18" charset="0"/>
                        </a:rPr>
                        <m:t>𝟕𝟏</m:t>
                      </m:r>
                    </m:oMath>
                  </m:oMathPara>
                </a14:m>
                <a:endParaRPr lang="it-IT"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382587" y="2083413"/>
                <a:ext cx="7981923" cy="1877373"/>
              </a:xfrm>
              <a:prstGeom prst="rect">
                <a:avLst/>
              </a:prstGeom>
              <a:blipFill rotWithShape="0">
                <a:blip r:embed="rId5"/>
                <a:stretch>
                  <a:fillRect/>
                </a:stretch>
              </a:blipFill>
            </p:spPr>
            <p:txBody>
              <a:bodyPr/>
              <a:lstStyle/>
              <a:p>
                <a:r>
                  <a:rPr lang="it-IT">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left)">
                                      <p:cBhvr>
                                        <p:cTn id="17" dur="500"/>
                                        <p:tgtEl>
                                          <p:spTgt spid="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 presetClass="exit"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27171"/>
                                        </p:tgtEl>
                                        <p:attrNameLst>
                                          <p:attrName>style.visibility</p:attrName>
                                        </p:attrNameLst>
                                      </p:cBhvr>
                                      <p:to>
                                        <p:strVal val="visible"/>
                                      </p:to>
                                    </p:set>
                                    <p:animEffect transition="in" filter="wipe(left)">
                                      <p:cBhvr>
                                        <p:cTn id="34" dur="500"/>
                                        <p:tgtEl>
                                          <p:spTgt spid="192717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7171" grpId="0"/>
      <p:bldP spid="11" grpId="0" uiExpand="1" build="p"/>
      <p:bldP spid="7"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49622" y="-299851"/>
            <a:ext cx="9144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4400" dirty="0" smtClean="0">
                <a:solidFill>
                  <a:srgbClr val="333399"/>
                </a:solidFill>
              </a:rPr>
              <a:t>regolarità </a:t>
            </a:r>
            <a:r>
              <a:rPr lang="it-IT" altLang="it-IT" sz="4400" dirty="0">
                <a:solidFill>
                  <a:srgbClr val="333399"/>
                </a:solidFill>
              </a:rPr>
              <a:t>generale</a:t>
            </a:r>
          </a:p>
        </p:txBody>
      </p:sp>
      <p:sp>
        <p:nvSpPr>
          <p:cNvPr id="1927171" name="Text Box 3"/>
          <p:cNvSpPr txBox="1">
            <a:spLocks noChangeArrowheads="1"/>
          </p:cNvSpPr>
          <p:nvPr/>
        </p:nvSpPr>
        <p:spPr bwMode="auto">
          <a:xfrm>
            <a:off x="363069" y="538350"/>
            <a:ext cx="8337176" cy="1923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ts val="2900"/>
              </a:lnSpc>
              <a:spcBef>
                <a:spcPct val="0"/>
              </a:spcBef>
              <a:buFontTx/>
              <a:buNone/>
            </a:pPr>
            <a:r>
              <a:rPr lang="it-IT" altLang="it-IT" sz="2200" b="0" dirty="0">
                <a:solidFill>
                  <a:srgbClr val="FF9900"/>
                </a:solidFill>
              </a:rPr>
              <a:t>Teorema del limite centrale: </a:t>
            </a:r>
            <a:r>
              <a:rPr lang="it-IT" altLang="it-IT" sz="2200" b="0" dirty="0">
                <a:solidFill>
                  <a:srgbClr val="000000"/>
                </a:solidFill>
              </a:rPr>
              <a:t>la distribuzione campionaria della media campionaria di un grande campione di dati (popolazione) è approssimativamente normale con </a:t>
            </a:r>
            <a:r>
              <a:rPr lang="it-IT" altLang="it-IT" sz="2200" b="0" dirty="0" smtClean="0">
                <a:solidFill>
                  <a:srgbClr val="000000"/>
                </a:solidFill>
              </a:rPr>
              <a:t>media prossima </a:t>
            </a:r>
            <a:r>
              <a:rPr lang="it-IT" altLang="it-IT" sz="2200" b="0" dirty="0">
                <a:solidFill>
                  <a:srgbClr val="000000"/>
                </a:solidFill>
              </a:rPr>
              <a:t>a quella della </a:t>
            </a:r>
            <a:r>
              <a:rPr lang="it-IT" altLang="it-IT" sz="2200" b="0" dirty="0" smtClean="0">
                <a:solidFill>
                  <a:srgbClr val="000000"/>
                </a:solidFill>
              </a:rPr>
              <a:t>popolazione            e </a:t>
            </a:r>
            <a:r>
              <a:rPr lang="it-IT" altLang="it-IT" sz="2200" b="0" dirty="0" smtClean="0">
                <a:solidFill>
                  <a:srgbClr val="000000"/>
                </a:solidFill>
                <a:latin typeface="+mj-lt"/>
              </a:rPr>
              <a:t>precisione</a:t>
            </a:r>
            <a:r>
              <a:rPr lang="it-IT" altLang="it-IT" sz="2200" b="0" dirty="0" smtClean="0">
                <a:solidFill>
                  <a:srgbClr val="000000"/>
                </a:solidFill>
                <a:latin typeface="Symbol" panose="05050102010706020507" pitchFamily="18" charset="2"/>
              </a:rPr>
              <a:t>           </a:t>
            </a:r>
            <a:r>
              <a:rPr lang="it-IT" altLang="it-IT" sz="2200" b="0" dirty="0" smtClean="0">
                <a:solidFill>
                  <a:srgbClr val="000000"/>
                </a:solidFill>
              </a:rPr>
              <a:t>dipendente dalla grandezza campionaria</a:t>
            </a:r>
            <a:endParaRPr lang="it-IT" altLang="it-IT" sz="2200" b="0" i="1" dirty="0">
              <a:solidFill>
                <a:srgbClr val="000000"/>
              </a:solidFill>
            </a:endParaRPr>
          </a:p>
        </p:txBody>
      </p:sp>
      <p:pic>
        <p:nvPicPr>
          <p:cNvPr id="1927172" name="Picture 4" descr="fig041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4" y="2410543"/>
            <a:ext cx="4467878" cy="433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4739866" y="2351148"/>
            <a:ext cx="4323447" cy="422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20663" indent="-220663" algn="just">
              <a:lnSpc>
                <a:spcPts val="2300"/>
              </a:lnSpc>
              <a:spcBef>
                <a:spcPct val="0"/>
              </a:spcBef>
              <a:buClr>
                <a:srgbClr val="002060"/>
              </a:buClr>
              <a:buFont typeface="Wingdings" panose="05000000000000000000" pitchFamily="2" charset="2"/>
              <a:buChar char="§"/>
            </a:pPr>
            <a:r>
              <a:rPr lang="it-IT" altLang="it-IT" sz="2200" b="0" dirty="0">
                <a:solidFill>
                  <a:srgbClr val="000000"/>
                </a:solidFill>
              </a:rPr>
              <a:t>d</a:t>
            </a:r>
            <a:r>
              <a:rPr lang="it-IT" altLang="it-IT" sz="2200" b="0" dirty="0" smtClean="0">
                <a:solidFill>
                  <a:srgbClr val="000000"/>
                </a:solidFill>
              </a:rPr>
              <a:t>a questo si può generalizzare la probabilità associata alla media di un campione di dati e stimare la sua verosimiglianza in base al numero di soggetti/prove </a:t>
            </a:r>
            <a:r>
              <a:rPr lang="it-IT" altLang="it-IT" sz="2200" b="0" i="1" dirty="0" smtClean="0">
                <a:solidFill>
                  <a:srgbClr val="000000"/>
                </a:solidFill>
              </a:rPr>
              <a:t>n</a:t>
            </a:r>
            <a:r>
              <a:rPr lang="it-IT" altLang="it-IT" sz="2200" b="0" dirty="0" smtClean="0">
                <a:solidFill>
                  <a:srgbClr val="000000"/>
                </a:solidFill>
              </a:rPr>
              <a:t> da </a:t>
            </a:r>
            <a:r>
              <a:rPr lang="it-IT" altLang="it-IT" sz="2200" b="0" dirty="0" smtClean="0">
                <a:solidFill>
                  <a:srgbClr val="000000"/>
                </a:solidFill>
              </a:rPr>
              <a:t>testare </a:t>
            </a:r>
            <a:r>
              <a:rPr lang="it-IT" altLang="it-IT" sz="1200" b="0" dirty="0" smtClean="0">
                <a:solidFill>
                  <a:schemeClr val="accent6"/>
                </a:solidFill>
              </a:rPr>
              <a:t>(seleziona la figura per aprire il dimostratore Excel discusso a lezione)</a:t>
            </a:r>
            <a:endParaRPr lang="it-IT" altLang="it-IT" sz="1200" b="0" dirty="0" smtClean="0">
              <a:solidFill>
                <a:schemeClr val="accent6"/>
              </a:solidFill>
            </a:endParaRPr>
          </a:p>
          <a:p>
            <a:pPr marL="215900" indent="-215900" algn="just">
              <a:lnSpc>
                <a:spcPts val="2300"/>
              </a:lnSpc>
              <a:spcBef>
                <a:spcPct val="0"/>
              </a:spcBef>
              <a:buClr>
                <a:srgbClr val="002060"/>
              </a:buClr>
              <a:buFont typeface="Wingdings" panose="05000000000000000000" pitchFamily="2" charset="2"/>
              <a:buChar char="§"/>
            </a:pPr>
            <a:r>
              <a:rPr lang="it-IT" altLang="it-IT" sz="2200" b="0" dirty="0">
                <a:solidFill>
                  <a:srgbClr val="000000"/>
                </a:solidFill>
                <a:latin typeface="+mn-lt"/>
              </a:rPr>
              <a:t>i</a:t>
            </a:r>
            <a:r>
              <a:rPr lang="it-IT" altLang="it-IT" sz="2200" b="0" dirty="0" smtClean="0">
                <a:solidFill>
                  <a:srgbClr val="000000"/>
                </a:solidFill>
                <a:latin typeface="+mn-lt"/>
              </a:rPr>
              <a:t>ndipendentemente dalle proprietà e forma della distribuzione della popolazione di </a:t>
            </a:r>
            <a:r>
              <a:rPr lang="it-IT" altLang="it-IT" sz="2200" b="0" dirty="0" smtClean="0">
                <a:solidFill>
                  <a:srgbClr val="000000"/>
                </a:solidFill>
                <a:latin typeface="+mn-lt"/>
              </a:rPr>
              <a:t>origine</a:t>
            </a:r>
          </a:p>
          <a:p>
            <a:pPr marL="215900" indent="-215900" algn="just">
              <a:lnSpc>
                <a:spcPts val="2300"/>
              </a:lnSpc>
              <a:spcBef>
                <a:spcPct val="0"/>
              </a:spcBef>
              <a:buClr>
                <a:srgbClr val="002060"/>
              </a:buClr>
              <a:buFont typeface="Wingdings" panose="05000000000000000000" pitchFamily="2" charset="2"/>
              <a:buChar char="§"/>
            </a:pPr>
            <a:r>
              <a:rPr lang="it-IT" altLang="it-IT" sz="2200" b="0" dirty="0" smtClean="0">
                <a:solidFill>
                  <a:srgbClr val="000000"/>
                </a:solidFill>
                <a:latin typeface="+mn-lt"/>
              </a:rPr>
              <a:t>base </a:t>
            </a:r>
            <a:r>
              <a:rPr lang="it-IT" altLang="it-IT" sz="2200" b="0" dirty="0" smtClean="0">
                <a:solidFill>
                  <a:srgbClr val="000000"/>
                </a:solidFill>
                <a:latin typeface="+mn-lt"/>
              </a:rPr>
              <a:t>della teorie del controllo in metodologia della ricerca</a:t>
            </a:r>
            <a:endParaRPr lang="it-IT" altLang="it-IT" sz="2200" b="0" dirty="0">
              <a:solidFill>
                <a:srgbClr val="000000"/>
              </a:solidFill>
              <a:latin typeface="+mn-lt"/>
            </a:endParaRPr>
          </a:p>
        </p:txBody>
      </p:sp>
      <p:pic>
        <p:nvPicPr>
          <p:cNvPr id="3" name="Picture 2"/>
          <p:cNvPicPr>
            <a:picLocks noChangeAspect="1"/>
          </p:cNvPicPr>
          <p:nvPr/>
        </p:nvPicPr>
        <p:blipFill>
          <a:blip r:embed="rId5"/>
          <a:stretch>
            <a:fillRect/>
          </a:stretch>
        </p:blipFill>
        <p:spPr>
          <a:xfrm>
            <a:off x="1916566" y="1604175"/>
            <a:ext cx="1693701" cy="370208"/>
          </a:xfrm>
          <a:prstGeom prst="rect">
            <a:avLst/>
          </a:prstGeom>
        </p:spPr>
      </p:pic>
      <p:pic>
        <p:nvPicPr>
          <p:cNvPr id="5" name="Picture 4"/>
          <p:cNvPicPr>
            <a:picLocks noChangeAspect="1"/>
          </p:cNvPicPr>
          <p:nvPr/>
        </p:nvPicPr>
        <p:blipFill>
          <a:blip r:embed="rId6"/>
          <a:stretch>
            <a:fillRect/>
          </a:stretch>
        </p:blipFill>
        <p:spPr>
          <a:xfrm rot="5400000">
            <a:off x="5503146" y="1251346"/>
            <a:ext cx="682913" cy="1334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27171"/>
                                        </p:tgtEl>
                                        <p:attrNameLst>
                                          <p:attrName>style.visibility</p:attrName>
                                        </p:attrNameLst>
                                      </p:cBhvr>
                                      <p:to>
                                        <p:strVal val="visible"/>
                                      </p:to>
                                    </p:set>
                                    <p:animEffect transition="in" filter="wipe(left)">
                                      <p:cBhvr>
                                        <p:cTn id="7" dur="500"/>
                                        <p:tgtEl>
                                          <p:spTgt spid="1927171"/>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nodeType="afterEffect">
                                  <p:stCondLst>
                                    <p:cond delay="0"/>
                                  </p:stCondLst>
                                  <p:childTnLst>
                                    <p:set>
                                      <p:cBhvr>
                                        <p:cTn id="14" dur="1" fill="hold">
                                          <p:stCondLst>
                                            <p:cond delay="0"/>
                                          </p:stCondLst>
                                        </p:cTn>
                                        <p:tgtEl>
                                          <p:spTgt spid="1927172"/>
                                        </p:tgtEl>
                                        <p:attrNameLst>
                                          <p:attrName>style.visibility</p:attrName>
                                        </p:attrNameLst>
                                      </p:cBhvr>
                                      <p:to>
                                        <p:strVal val="visible"/>
                                      </p:to>
                                    </p:set>
                                    <p:animEffect transition="in" filter="fade">
                                      <p:cBhvr>
                                        <p:cTn id="15" dur="1000"/>
                                        <p:tgtEl>
                                          <p:spTgt spid="192717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7171" grpId="0"/>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1635125" y="2027238"/>
            <a:ext cx="5314950" cy="4200525"/>
            <a:chOff x="1635800" y="2027253"/>
            <a:chExt cx="5314486" cy="4200939"/>
          </a:xfrm>
        </p:grpSpPr>
        <p:grpSp>
          <p:nvGrpSpPr>
            <p:cNvPr id="5" name="Group 4"/>
            <p:cNvGrpSpPr/>
            <p:nvPr/>
          </p:nvGrpSpPr>
          <p:grpSpPr>
            <a:xfrm>
              <a:off x="1773414" y="2458369"/>
              <a:ext cx="5176872" cy="3316947"/>
              <a:chOff x="1773414" y="2458369"/>
              <a:chExt cx="5176872" cy="3316947"/>
            </a:xfrm>
            <a:solidFill>
              <a:schemeClr val="bg1"/>
            </a:solidFill>
          </p:grpSpPr>
          <p:grpSp>
            <p:nvGrpSpPr>
              <p:cNvPr id="32" name="Group 31"/>
              <p:cNvGrpSpPr/>
              <p:nvPr/>
            </p:nvGrpSpPr>
            <p:grpSpPr>
              <a:xfrm>
                <a:off x="1773414" y="2458369"/>
                <a:ext cx="5176872" cy="3316947"/>
                <a:chOff x="243635" y="1690074"/>
                <a:chExt cx="5176872" cy="3316947"/>
              </a:xfrm>
              <a:grpFill/>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4571"/>
                <a:stretch/>
              </p:blipFill>
              <p:spPr>
                <a:xfrm>
                  <a:off x="243635" y="1690074"/>
                  <a:ext cx="5176872" cy="3316947"/>
                </a:xfrm>
                <a:prstGeom prst="rect">
                  <a:avLst/>
                </a:prstGeom>
                <a:grpFill/>
              </p:spPr>
            </p:pic>
            <p:sp>
              <p:nvSpPr>
                <p:cNvPr id="14" name="Rectangle 13"/>
                <p:cNvSpPr/>
                <p:nvPr/>
              </p:nvSpPr>
              <p:spPr bwMode="auto">
                <a:xfrm>
                  <a:off x="503583" y="2274849"/>
                  <a:ext cx="1152939" cy="534611"/>
                </a:xfrm>
                <a:prstGeom prst="rect">
                  <a:avLst/>
                </a:prstGeom>
                <a:grpFill/>
                <a:ln>
                  <a:solidFill>
                    <a:schemeClr val="bg1"/>
                  </a:solidFill>
                </a:ln>
                <a:effectLst/>
                <a:extLst/>
              </p:spPr>
              <p:txBody>
                <a:bodyPr lIns="0" tIns="0" rIns="0" bIns="0">
                  <a:spAutoFit/>
                </a:bodyPr>
                <a:lstStyle/>
                <a:p>
                  <a:pPr eaLnBrk="1" hangingPunct="1">
                    <a:defRPr/>
                  </a:pPr>
                  <a:endParaRPr lang="it-IT">
                    <a:solidFill>
                      <a:srgbClr val="000000"/>
                    </a:solidFill>
                  </a:endParaRPr>
                </a:p>
              </p:txBody>
            </p:sp>
            <p:sp>
              <p:nvSpPr>
                <p:cNvPr id="15" name="Rectangle 14"/>
                <p:cNvSpPr/>
                <p:nvPr/>
              </p:nvSpPr>
              <p:spPr bwMode="auto">
                <a:xfrm>
                  <a:off x="3078929" y="2327857"/>
                  <a:ext cx="1152939" cy="534611"/>
                </a:xfrm>
                <a:prstGeom prst="rect">
                  <a:avLst/>
                </a:prstGeom>
                <a:grpFill/>
                <a:ln>
                  <a:solidFill>
                    <a:schemeClr val="bg1"/>
                  </a:solidFill>
                </a:ln>
                <a:effectLst/>
                <a:extLst/>
              </p:spPr>
              <p:txBody>
                <a:bodyPr lIns="0" tIns="0" rIns="0" bIns="0">
                  <a:spAutoFit/>
                </a:bodyPr>
                <a:lstStyle/>
                <a:p>
                  <a:pPr eaLnBrk="1" hangingPunct="1">
                    <a:defRPr/>
                  </a:pPr>
                  <a:endParaRPr lang="it-IT">
                    <a:solidFill>
                      <a:srgbClr val="000000"/>
                    </a:solidFill>
                  </a:endParaRPr>
                </a:p>
              </p:txBody>
            </p:sp>
            <p:sp>
              <p:nvSpPr>
                <p:cNvPr id="16" name="Rectangle 15"/>
                <p:cNvSpPr/>
                <p:nvPr/>
              </p:nvSpPr>
              <p:spPr bwMode="auto">
                <a:xfrm>
                  <a:off x="503584" y="4030762"/>
                  <a:ext cx="1113182" cy="382212"/>
                </a:xfrm>
                <a:prstGeom prst="rect">
                  <a:avLst/>
                </a:prstGeom>
                <a:grpFill/>
                <a:ln>
                  <a:solidFill>
                    <a:schemeClr val="bg1"/>
                  </a:solidFill>
                </a:ln>
                <a:effectLst/>
                <a:extLst/>
              </p:spPr>
              <p:txBody>
                <a:bodyPr lIns="0" tIns="0" rIns="0" bIns="0">
                  <a:spAutoFit/>
                </a:bodyPr>
                <a:lstStyle/>
                <a:p>
                  <a:pPr eaLnBrk="1" hangingPunct="1">
                    <a:defRPr/>
                  </a:pPr>
                  <a:endParaRPr lang="it-IT">
                    <a:solidFill>
                      <a:srgbClr val="000000"/>
                    </a:solidFill>
                  </a:endParaRPr>
                </a:p>
              </p:txBody>
            </p:sp>
            <p:sp>
              <p:nvSpPr>
                <p:cNvPr id="17" name="Rectangle 16"/>
                <p:cNvSpPr/>
                <p:nvPr/>
              </p:nvSpPr>
              <p:spPr bwMode="auto">
                <a:xfrm>
                  <a:off x="2994991" y="3991006"/>
                  <a:ext cx="1139688" cy="421968"/>
                </a:xfrm>
                <a:prstGeom prst="rect">
                  <a:avLst/>
                </a:prstGeom>
                <a:grpFill/>
                <a:ln>
                  <a:solidFill>
                    <a:schemeClr val="bg1"/>
                  </a:solidFill>
                </a:ln>
                <a:effectLst/>
                <a:extLst/>
              </p:spPr>
              <p:txBody>
                <a:bodyPr lIns="0" tIns="0" rIns="0" bIns="0">
                  <a:spAutoFit/>
                </a:bodyPr>
                <a:lstStyle/>
                <a:p>
                  <a:pPr eaLnBrk="1" hangingPunct="1">
                    <a:defRPr/>
                  </a:pPr>
                  <a:endParaRPr lang="it-IT">
                    <a:solidFill>
                      <a:srgbClr val="000000"/>
                    </a:solidFill>
                  </a:endParaRPr>
                </a:p>
              </p:txBody>
            </p:sp>
            <p:sp>
              <p:nvSpPr>
                <p:cNvPr id="18" name="Rectangle 17"/>
                <p:cNvSpPr/>
                <p:nvPr/>
              </p:nvSpPr>
              <p:spPr bwMode="auto">
                <a:xfrm>
                  <a:off x="3591339" y="4030762"/>
                  <a:ext cx="640529" cy="170177"/>
                </a:xfrm>
                <a:prstGeom prst="rect">
                  <a:avLst/>
                </a:prstGeom>
                <a:grpFill/>
                <a:ln>
                  <a:noFill/>
                </a:ln>
                <a:effectLst/>
                <a:extLst/>
              </p:spPr>
              <p:txBody>
                <a:bodyPr lIns="0" tIns="0" rIns="0" bIns="0">
                  <a:spAutoFit/>
                </a:bodyPr>
                <a:lstStyle/>
                <a:p>
                  <a:pPr eaLnBrk="1" hangingPunct="1">
                    <a:defRPr/>
                  </a:pPr>
                  <a:endParaRPr lang="it-IT">
                    <a:solidFill>
                      <a:srgbClr val="000000"/>
                    </a:solidFill>
                  </a:endParaRPr>
                </a:p>
              </p:txBody>
            </p:sp>
            <p:sp>
              <p:nvSpPr>
                <p:cNvPr id="19" name="Rectangle 18"/>
                <p:cNvSpPr/>
                <p:nvPr/>
              </p:nvSpPr>
              <p:spPr bwMode="auto">
                <a:xfrm>
                  <a:off x="1336257" y="3262147"/>
                  <a:ext cx="837100" cy="148064"/>
                </a:xfrm>
                <a:prstGeom prst="rect">
                  <a:avLst/>
                </a:prstGeom>
                <a:grpFill/>
                <a:ln>
                  <a:noFill/>
                </a:ln>
                <a:effectLst/>
                <a:extLst/>
              </p:spPr>
              <p:txBody>
                <a:bodyPr lIns="0" tIns="0" rIns="0" bIns="0">
                  <a:spAutoFit/>
                </a:bodyPr>
                <a:lstStyle/>
                <a:p>
                  <a:pPr eaLnBrk="1" hangingPunct="1">
                    <a:defRPr/>
                  </a:pPr>
                  <a:endParaRPr lang="it-IT">
                    <a:solidFill>
                      <a:srgbClr val="000000"/>
                    </a:solidFill>
                  </a:endParaRPr>
                </a:p>
              </p:txBody>
            </p:sp>
            <p:sp>
              <p:nvSpPr>
                <p:cNvPr id="20" name="Rectangle 19"/>
                <p:cNvSpPr/>
                <p:nvPr/>
              </p:nvSpPr>
              <p:spPr bwMode="auto">
                <a:xfrm>
                  <a:off x="4081671" y="3267833"/>
                  <a:ext cx="837100" cy="148064"/>
                </a:xfrm>
                <a:prstGeom prst="rect">
                  <a:avLst/>
                </a:prstGeom>
                <a:grpFill/>
                <a:ln>
                  <a:noFill/>
                </a:ln>
                <a:effectLst/>
                <a:extLst/>
              </p:spPr>
              <p:txBody>
                <a:bodyPr lIns="0" tIns="0" rIns="0" bIns="0">
                  <a:spAutoFit/>
                </a:bodyPr>
                <a:lstStyle/>
                <a:p>
                  <a:pPr eaLnBrk="1" hangingPunct="1">
                    <a:defRPr/>
                  </a:pPr>
                  <a:endParaRPr lang="it-IT">
                    <a:solidFill>
                      <a:srgbClr val="000000"/>
                    </a:solidFill>
                  </a:endParaRPr>
                </a:p>
              </p:txBody>
            </p:sp>
            <p:sp>
              <p:nvSpPr>
                <p:cNvPr id="21" name="Rectangle 20"/>
                <p:cNvSpPr/>
                <p:nvPr/>
              </p:nvSpPr>
              <p:spPr bwMode="auto">
                <a:xfrm>
                  <a:off x="1356135" y="4735251"/>
                  <a:ext cx="837100" cy="148064"/>
                </a:xfrm>
                <a:prstGeom prst="rect">
                  <a:avLst/>
                </a:prstGeom>
                <a:grpFill/>
                <a:ln>
                  <a:noFill/>
                </a:ln>
                <a:effectLst/>
                <a:extLst/>
              </p:spPr>
              <p:txBody>
                <a:bodyPr lIns="0" tIns="0" rIns="0" bIns="0">
                  <a:spAutoFit/>
                </a:bodyPr>
                <a:lstStyle/>
                <a:p>
                  <a:pPr eaLnBrk="1" hangingPunct="1">
                    <a:defRPr/>
                  </a:pPr>
                  <a:endParaRPr lang="it-IT">
                    <a:solidFill>
                      <a:srgbClr val="000000"/>
                    </a:solidFill>
                  </a:endParaRPr>
                </a:p>
              </p:txBody>
            </p:sp>
            <p:sp>
              <p:nvSpPr>
                <p:cNvPr id="22" name="Rectangle 21"/>
                <p:cNvSpPr/>
                <p:nvPr/>
              </p:nvSpPr>
              <p:spPr bwMode="auto">
                <a:xfrm>
                  <a:off x="4114801" y="4728520"/>
                  <a:ext cx="837100" cy="148064"/>
                </a:xfrm>
                <a:prstGeom prst="rect">
                  <a:avLst/>
                </a:prstGeom>
                <a:grpFill/>
                <a:ln>
                  <a:noFill/>
                </a:ln>
                <a:effectLst/>
                <a:extLst/>
              </p:spPr>
              <p:txBody>
                <a:bodyPr lIns="0" tIns="0" rIns="0" bIns="0">
                  <a:spAutoFit/>
                </a:bodyPr>
                <a:lstStyle/>
                <a:p>
                  <a:pPr eaLnBrk="1" hangingPunct="1">
                    <a:defRPr/>
                  </a:pPr>
                  <a:endParaRPr lang="it-IT">
                    <a:solidFill>
                      <a:srgbClr val="000000"/>
                    </a:solidFill>
                  </a:endParaRPr>
                </a:p>
              </p:txBody>
            </p:sp>
            <p:sp>
              <p:nvSpPr>
                <p:cNvPr id="23" name="Rectangle 22"/>
                <p:cNvSpPr/>
                <p:nvPr/>
              </p:nvSpPr>
              <p:spPr bwMode="auto">
                <a:xfrm>
                  <a:off x="4298127" y="3624798"/>
                  <a:ext cx="434365" cy="278924"/>
                </a:xfrm>
                <a:prstGeom prst="rect">
                  <a:avLst/>
                </a:prstGeom>
                <a:grpFill/>
                <a:ln>
                  <a:noFill/>
                </a:ln>
                <a:effectLst/>
                <a:extLst/>
              </p:spPr>
              <p:txBody>
                <a:bodyPr lIns="0" tIns="0" rIns="0" bIns="0">
                  <a:spAutoFit/>
                </a:bodyPr>
                <a:lstStyle/>
                <a:p>
                  <a:pPr eaLnBrk="1" hangingPunct="1">
                    <a:defRPr/>
                  </a:pPr>
                  <a:endParaRPr lang="it-IT">
                    <a:solidFill>
                      <a:srgbClr val="000000"/>
                    </a:solidFill>
                  </a:endParaRPr>
                </a:p>
              </p:txBody>
            </p:sp>
            <p:sp>
              <p:nvSpPr>
                <p:cNvPr id="24" name="Rectangle 23"/>
                <p:cNvSpPr/>
                <p:nvPr/>
              </p:nvSpPr>
              <p:spPr bwMode="auto">
                <a:xfrm>
                  <a:off x="1836516" y="3581024"/>
                  <a:ext cx="434365" cy="278924"/>
                </a:xfrm>
                <a:prstGeom prst="rect">
                  <a:avLst/>
                </a:prstGeom>
                <a:grpFill/>
                <a:ln>
                  <a:noFill/>
                </a:ln>
                <a:effectLst/>
                <a:extLst/>
              </p:spPr>
              <p:txBody>
                <a:bodyPr lIns="0" tIns="0" rIns="0" bIns="0">
                  <a:spAutoFit/>
                </a:bodyPr>
                <a:lstStyle/>
                <a:p>
                  <a:pPr eaLnBrk="1" hangingPunct="1">
                    <a:defRPr/>
                  </a:pPr>
                  <a:endParaRPr lang="it-IT">
                    <a:solidFill>
                      <a:srgbClr val="000000"/>
                    </a:solidFill>
                  </a:endParaRPr>
                </a:p>
              </p:txBody>
            </p:sp>
            <p:sp>
              <p:nvSpPr>
                <p:cNvPr id="25" name="Rectangle 24"/>
                <p:cNvSpPr/>
                <p:nvPr/>
              </p:nvSpPr>
              <p:spPr bwMode="auto">
                <a:xfrm>
                  <a:off x="1774685" y="1828799"/>
                  <a:ext cx="496196" cy="341674"/>
                </a:xfrm>
                <a:prstGeom prst="rect">
                  <a:avLst/>
                </a:prstGeom>
                <a:grpFill/>
                <a:ln>
                  <a:noFill/>
                </a:ln>
                <a:effectLst/>
                <a:extLst/>
              </p:spPr>
              <p:txBody>
                <a:bodyPr lIns="0" tIns="0" rIns="0" bIns="0">
                  <a:spAutoFit/>
                </a:bodyPr>
                <a:lstStyle/>
                <a:p>
                  <a:pPr eaLnBrk="1" hangingPunct="1">
                    <a:defRPr/>
                  </a:pPr>
                  <a:endParaRPr lang="it-IT">
                    <a:solidFill>
                      <a:srgbClr val="000000"/>
                    </a:solidFill>
                  </a:endParaRPr>
                </a:p>
              </p:txBody>
            </p:sp>
            <p:sp>
              <p:nvSpPr>
                <p:cNvPr id="26" name="Rectangle 25"/>
                <p:cNvSpPr/>
                <p:nvPr/>
              </p:nvSpPr>
              <p:spPr bwMode="auto">
                <a:xfrm>
                  <a:off x="4231137" y="1783501"/>
                  <a:ext cx="496196" cy="341673"/>
                </a:xfrm>
                <a:prstGeom prst="rect">
                  <a:avLst/>
                </a:prstGeom>
                <a:grpFill/>
                <a:ln>
                  <a:noFill/>
                </a:ln>
                <a:effectLst/>
                <a:extLst/>
              </p:spPr>
              <p:txBody>
                <a:bodyPr lIns="0" tIns="0" rIns="0" bIns="0">
                  <a:spAutoFit/>
                </a:bodyPr>
                <a:lstStyle/>
                <a:p>
                  <a:pPr eaLnBrk="1" hangingPunct="1">
                    <a:defRPr/>
                  </a:pPr>
                  <a:endParaRPr lang="it-IT">
                    <a:solidFill>
                      <a:srgbClr val="000000"/>
                    </a:solidFill>
                  </a:endParaRPr>
                </a:p>
              </p:txBody>
            </p:sp>
            <mc:AlternateContent xmlns:mc="http://schemas.openxmlformats.org/markup-compatibility/2006" xmlns:a14="http://schemas.microsoft.com/office/drawing/2010/main">
              <mc:Choice Requires="a14">
                <p:sp>
                  <p:nvSpPr>
                    <p:cNvPr id="28" name="Rectangle 27"/>
                    <p:cNvSpPr/>
                    <p:nvPr/>
                  </p:nvSpPr>
                  <p:spPr>
                    <a:xfrm>
                      <a:off x="4299697" y="1814315"/>
                      <a:ext cx="467307" cy="338554"/>
                    </a:xfrm>
                    <a:prstGeom prst="rect">
                      <a:avLst/>
                    </a:prstGeom>
                    <a:grpFill/>
                  </p:spPr>
                  <p:txBody>
                    <a:bodyPr wrap="none">
                      <a:spAutoFit/>
                    </a:bodyPr>
                    <a:lstStyle/>
                    <a:p>
                      <a:pPr>
                        <a:defRPr/>
                      </a:pPr>
                      <a14:m>
                        <m:oMathPara xmlns:m="http://schemas.openxmlformats.org/officeDocument/2006/math">
                          <m:oMathParaPr>
                            <m:jc m:val="centerGroup"/>
                          </m:oMathParaPr>
                          <m:oMath xmlns:m="http://schemas.openxmlformats.org/officeDocument/2006/math">
                            <m:sSub>
                              <m:sSubPr>
                                <m:ctrlPr>
                                  <a:rPr lang="it-IT" i="1">
                                    <a:solidFill>
                                      <a:srgbClr val="000000"/>
                                    </a:solidFill>
                                    <a:latin typeface="Cambria Math" panose="02040503050406030204" pitchFamily="18" charset="0"/>
                                    <a:ea typeface="Cambria Math" panose="02040503050406030204" pitchFamily="18" charset="0"/>
                                  </a:rPr>
                                </m:ctrlPr>
                              </m:sSubPr>
                              <m:e>
                                <m:r>
                                  <a:rPr lang="it-IT" i="1">
                                    <a:solidFill>
                                      <a:srgbClr val="000000"/>
                                    </a:solidFill>
                                    <a:latin typeface="Cambria Math" panose="02040503050406030204" pitchFamily="18" charset="0"/>
                                    <a:ea typeface="Cambria Math" panose="02040503050406030204" pitchFamily="18" charset="0"/>
                                  </a:rPr>
                                  <m:t>𝝁</m:t>
                                </m:r>
                              </m:e>
                              <m:sub>
                                <m:acc>
                                  <m:accPr>
                                    <m:chr m:val="̅"/>
                                    <m:ctrlPr>
                                      <a:rPr lang="it-IT" i="1">
                                        <a:solidFill>
                                          <a:srgbClr val="000000"/>
                                        </a:solidFill>
                                        <a:latin typeface="Cambria Math" panose="02040503050406030204" pitchFamily="18" charset="0"/>
                                        <a:ea typeface="Cambria Math" panose="02040503050406030204" pitchFamily="18" charset="0"/>
                                      </a:rPr>
                                    </m:ctrlPr>
                                  </m:accPr>
                                  <m:e>
                                    <m:r>
                                      <a:rPr lang="it-IT" i="1">
                                        <a:solidFill>
                                          <a:srgbClr val="000000"/>
                                        </a:solidFill>
                                        <a:latin typeface="Cambria Math" panose="02040503050406030204" pitchFamily="18" charset="0"/>
                                        <a:ea typeface="Cambria Math" panose="02040503050406030204" pitchFamily="18" charset="0"/>
                                      </a:rPr>
                                      <m:t>𝒙</m:t>
                                    </m:r>
                                  </m:e>
                                </m:acc>
                              </m:sub>
                            </m:sSub>
                          </m:oMath>
                        </m:oMathPara>
                      </a14:m>
                      <a:endParaRPr lang="it-IT" dirty="0">
                        <a:solidFill>
                          <a:srgbClr val="000000"/>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4299697" y="1814315"/>
                      <a:ext cx="467307" cy="338554"/>
                    </a:xfrm>
                    <a:prstGeom prst="rect">
                      <a:avLst/>
                    </a:prstGeom>
                    <a:blipFill rotWithShape="0">
                      <a:blip r:embed="rId4"/>
                      <a:stretch>
                        <a:fillRect r="-18182" b="-363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870655" y="1815796"/>
                      <a:ext cx="467307" cy="338554"/>
                    </a:xfrm>
                    <a:prstGeom prst="rect">
                      <a:avLst/>
                    </a:prstGeom>
                    <a:grpFill/>
                  </p:spPr>
                  <p:txBody>
                    <a:bodyPr wrap="none">
                      <a:spAutoFit/>
                    </a:bodyPr>
                    <a:lstStyle/>
                    <a:p>
                      <a:pPr>
                        <a:defRPr/>
                      </a:pPr>
                      <a14:m>
                        <m:oMathPara xmlns:m="http://schemas.openxmlformats.org/officeDocument/2006/math">
                          <m:oMathParaPr>
                            <m:jc m:val="centerGroup"/>
                          </m:oMathParaPr>
                          <m:oMath xmlns:m="http://schemas.openxmlformats.org/officeDocument/2006/math">
                            <m:sSub>
                              <m:sSubPr>
                                <m:ctrlPr>
                                  <a:rPr lang="it-IT" i="1">
                                    <a:solidFill>
                                      <a:srgbClr val="000000"/>
                                    </a:solidFill>
                                    <a:latin typeface="Cambria Math" panose="02040503050406030204" pitchFamily="18" charset="0"/>
                                    <a:ea typeface="Cambria Math" panose="02040503050406030204" pitchFamily="18" charset="0"/>
                                  </a:rPr>
                                </m:ctrlPr>
                              </m:sSubPr>
                              <m:e>
                                <m:r>
                                  <a:rPr lang="it-IT" i="1">
                                    <a:solidFill>
                                      <a:srgbClr val="000000"/>
                                    </a:solidFill>
                                    <a:latin typeface="Cambria Math" panose="02040503050406030204" pitchFamily="18" charset="0"/>
                                    <a:ea typeface="Cambria Math" panose="02040503050406030204" pitchFamily="18" charset="0"/>
                                  </a:rPr>
                                  <m:t>𝝁</m:t>
                                </m:r>
                              </m:e>
                              <m:sub>
                                <m:acc>
                                  <m:accPr>
                                    <m:chr m:val="̅"/>
                                    <m:ctrlPr>
                                      <a:rPr lang="it-IT" i="1">
                                        <a:solidFill>
                                          <a:srgbClr val="000000"/>
                                        </a:solidFill>
                                        <a:latin typeface="Cambria Math" panose="02040503050406030204" pitchFamily="18" charset="0"/>
                                        <a:ea typeface="Cambria Math" panose="02040503050406030204" pitchFamily="18" charset="0"/>
                                      </a:rPr>
                                    </m:ctrlPr>
                                  </m:accPr>
                                  <m:e>
                                    <m:r>
                                      <a:rPr lang="it-IT" i="1">
                                        <a:solidFill>
                                          <a:srgbClr val="000000"/>
                                        </a:solidFill>
                                        <a:latin typeface="Cambria Math" panose="02040503050406030204" pitchFamily="18" charset="0"/>
                                        <a:ea typeface="Cambria Math" panose="02040503050406030204" pitchFamily="18" charset="0"/>
                                      </a:rPr>
                                      <m:t>𝒙</m:t>
                                    </m:r>
                                  </m:e>
                                </m:acc>
                              </m:sub>
                            </m:sSub>
                          </m:oMath>
                        </m:oMathPara>
                      </a14:m>
                      <a:endParaRPr lang="it-IT" dirty="0">
                        <a:solidFill>
                          <a:srgbClr val="000000"/>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1870655" y="1815796"/>
                      <a:ext cx="467307" cy="338554"/>
                    </a:xfrm>
                    <a:prstGeom prst="rect">
                      <a:avLst/>
                    </a:prstGeom>
                    <a:blipFill rotWithShape="0">
                      <a:blip r:embed="rId5"/>
                      <a:stretch>
                        <a:fillRect r="-18421" b="-363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841608" y="3521394"/>
                      <a:ext cx="467307" cy="338554"/>
                    </a:xfrm>
                    <a:prstGeom prst="rect">
                      <a:avLst/>
                    </a:prstGeom>
                    <a:grpFill/>
                  </p:spPr>
                  <p:txBody>
                    <a:bodyPr wrap="none">
                      <a:spAutoFit/>
                    </a:bodyPr>
                    <a:lstStyle/>
                    <a:p>
                      <a:pPr>
                        <a:defRPr/>
                      </a:pPr>
                      <a14:m>
                        <m:oMathPara xmlns:m="http://schemas.openxmlformats.org/officeDocument/2006/math">
                          <m:oMathParaPr>
                            <m:jc m:val="centerGroup"/>
                          </m:oMathParaPr>
                          <m:oMath xmlns:m="http://schemas.openxmlformats.org/officeDocument/2006/math">
                            <m:sSub>
                              <m:sSubPr>
                                <m:ctrlPr>
                                  <a:rPr lang="it-IT" i="1">
                                    <a:solidFill>
                                      <a:srgbClr val="000000"/>
                                    </a:solidFill>
                                    <a:latin typeface="Cambria Math" panose="02040503050406030204" pitchFamily="18" charset="0"/>
                                    <a:ea typeface="Cambria Math" panose="02040503050406030204" pitchFamily="18" charset="0"/>
                                  </a:rPr>
                                </m:ctrlPr>
                              </m:sSubPr>
                              <m:e>
                                <m:r>
                                  <a:rPr lang="it-IT" i="1">
                                    <a:solidFill>
                                      <a:srgbClr val="000000"/>
                                    </a:solidFill>
                                    <a:latin typeface="Cambria Math" panose="02040503050406030204" pitchFamily="18" charset="0"/>
                                    <a:ea typeface="Cambria Math" panose="02040503050406030204" pitchFamily="18" charset="0"/>
                                  </a:rPr>
                                  <m:t>𝝁</m:t>
                                </m:r>
                              </m:e>
                              <m:sub>
                                <m:acc>
                                  <m:accPr>
                                    <m:chr m:val="̅"/>
                                    <m:ctrlPr>
                                      <a:rPr lang="it-IT" i="1">
                                        <a:solidFill>
                                          <a:srgbClr val="000000"/>
                                        </a:solidFill>
                                        <a:latin typeface="Cambria Math" panose="02040503050406030204" pitchFamily="18" charset="0"/>
                                        <a:ea typeface="Cambria Math" panose="02040503050406030204" pitchFamily="18" charset="0"/>
                                      </a:rPr>
                                    </m:ctrlPr>
                                  </m:accPr>
                                  <m:e>
                                    <m:r>
                                      <a:rPr lang="it-IT" i="1">
                                        <a:solidFill>
                                          <a:srgbClr val="000000"/>
                                        </a:solidFill>
                                        <a:latin typeface="Cambria Math" panose="02040503050406030204" pitchFamily="18" charset="0"/>
                                        <a:ea typeface="Cambria Math" panose="02040503050406030204" pitchFamily="18" charset="0"/>
                                      </a:rPr>
                                      <m:t>𝒙</m:t>
                                    </m:r>
                                  </m:e>
                                </m:acc>
                              </m:sub>
                            </m:sSub>
                          </m:oMath>
                        </m:oMathPara>
                      </a14:m>
                      <a:endParaRPr lang="it-IT" dirty="0">
                        <a:solidFill>
                          <a:srgbClr val="000000"/>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841608" y="3521394"/>
                      <a:ext cx="467307" cy="338554"/>
                    </a:xfrm>
                    <a:prstGeom prst="rect">
                      <a:avLst/>
                    </a:prstGeom>
                    <a:blipFill rotWithShape="0">
                      <a:blip r:embed="rId6"/>
                      <a:stretch>
                        <a:fillRect r="-16883" b="-363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4299697" y="3581024"/>
                      <a:ext cx="467307" cy="338554"/>
                    </a:xfrm>
                    <a:prstGeom prst="rect">
                      <a:avLst/>
                    </a:prstGeom>
                    <a:grpFill/>
                  </p:spPr>
                  <p:txBody>
                    <a:bodyPr wrap="none">
                      <a:spAutoFit/>
                    </a:bodyPr>
                    <a:lstStyle/>
                    <a:p>
                      <a:pPr>
                        <a:defRPr/>
                      </a:pPr>
                      <a14:m>
                        <m:oMathPara xmlns:m="http://schemas.openxmlformats.org/officeDocument/2006/math">
                          <m:oMathParaPr>
                            <m:jc m:val="centerGroup"/>
                          </m:oMathParaPr>
                          <m:oMath xmlns:m="http://schemas.openxmlformats.org/officeDocument/2006/math">
                            <m:sSub>
                              <m:sSubPr>
                                <m:ctrlPr>
                                  <a:rPr lang="it-IT" i="1">
                                    <a:solidFill>
                                      <a:srgbClr val="000000"/>
                                    </a:solidFill>
                                    <a:latin typeface="Cambria Math" panose="02040503050406030204" pitchFamily="18" charset="0"/>
                                    <a:ea typeface="Cambria Math" panose="02040503050406030204" pitchFamily="18" charset="0"/>
                                  </a:rPr>
                                </m:ctrlPr>
                              </m:sSubPr>
                              <m:e>
                                <m:r>
                                  <a:rPr lang="it-IT" i="1">
                                    <a:solidFill>
                                      <a:srgbClr val="000000"/>
                                    </a:solidFill>
                                    <a:latin typeface="Cambria Math" panose="02040503050406030204" pitchFamily="18" charset="0"/>
                                    <a:ea typeface="Cambria Math" panose="02040503050406030204" pitchFamily="18" charset="0"/>
                                  </a:rPr>
                                  <m:t>𝝁</m:t>
                                </m:r>
                              </m:e>
                              <m:sub>
                                <m:acc>
                                  <m:accPr>
                                    <m:chr m:val="̅"/>
                                    <m:ctrlPr>
                                      <a:rPr lang="it-IT" i="1">
                                        <a:solidFill>
                                          <a:srgbClr val="000000"/>
                                        </a:solidFill>
                                        <a:latin typeface="Cambria Math" panose="02040503050406030204" pitchFamily="18" charset="0"/>
                                        <a:ea typeface="Cambria Math" panose="02040503050406030204" pitchFamily="18" charset="0"/>
                                      </a:rPr>
                                    </m:ctrlPr>
                                  </m:accPr>
                                  <m:e>
                                    <m:r>
                                      <a:rPr lang="it-IT" i="1">
                                        <a:solidFill>
                                          <a:srgbClr val="000000"/>
                                        </a:solidFill>
                                        <a:latin typeface="Cambria Math" panose="02040503050406030204" pitchFamily="18" charset="0"/>
                                        <a:ea typeface="Cambria Math" panose="02040503050406030204" pitchFamily="18" charset="0"/>
                                      </a:rPr>
                                      <m:t>𝒙</m:t>
                                    </m:r>
                                  </m:e>
                                </m:acc>
                              </m:sub>
                            </m:sSub>
                          </m:oMath>
                        </m:oMathPara>
                      </a14:m>
                      <a:endParaRPr lang="it-IT" dirty="0">
                        <a:solidFill>
                          <a:srgbClr val="000000"/>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4299697" y="3581024"/>
                      <a:ext cx="467307" cy="338554"/>
                    </a:xfrm>
                    <a:prstGeom prst="rect">
                      <a:avLst/>
                    </a:prstGeom>
                    <a:blipFill rotWithShape="0">
                      <a:blip r:embed="rId7"/>
                      <a:stretch>
                        <a:fillRect r="-18182" b="-1786"/>
                      </a:stretch>
                    </a:blipFill>
                  </p:spPr>
                  <p:txBody>
                    <a:bodyPr/>
                    <a:lstStyle/>
                    <a:p>
                      <a:r>
                        <a:rPr lang="it-IT">
                          <a:noFill/>
                        </a:rPr>
                        <a:t> </a:t>
                      </a:r>
                    </a:p>
                  </p:txBody>
                </p:sp>
              </mc:Fallback>
            </mc:AlternateContent>
          </p:grpSp>
          <p:sp>
            <p:nvSpPr>
              <p:cNvPr id="40" name="Rectangle 39"/>
              <p:cNvSpPr/>
              <p:nvPr/>
            </p:nvSpPr>
            <p:spPr bwMode="auto">
              <a:xfrm>
                <a:off x="2609831" y="2597094"/>
                <a:ext cx="443948" cy="499058"/>
              </a:xfrm>
              <a:prstGeom prst="rect">
                <a:avLst/>
              </a:prstGeom>
              <a:grpFill/>
              <a:ln>
                <a:solidFill>
                  <a:schemeClr val="bg1"/>
                </a:solidFill>
              </a:ln>
              <a:effectLst/>
              <a:extLst/>
            </p:spPr>
            <p:txBody>
              <a:bodyPr lIns="0" tIns="0" rIns="0" bIns="0">
                <a:spAutoFit/>
              </a:bodyPr>
              <a:lstStyle/>
              <a:p>
                <a:pPr eaLnBrk="1" hangingPunct="1">
                  <a:defRPr/>
                </a:pPr>
                <a:endParaRPr lang="it-IT">
                  <a:solidFill>
                    <a:srgbClr val="000000"/>
                  </a:solidFill>
                </a:endParaRPr>
              </a:p>
            </p:txBody>
          </p:sp>
          <p:sp>
            <p:nvSpPr>
              <p:cNvPr id="41" name="Rectangle 40"/>
              <p:cNvSpPr/>
              <p:nvPr/>
            </p:nvSpPr>
            <p:spPr bwMode="auto">
              <a:xfrm>
                <a:off x="5001093" y="2631065"/>
                <a:ext cx="443948" cy="499058"/>
              </a:xfrm>
              <a:prstGeom prst="rect">
                <a:avLst/>
              </a:prstGeom>
              <a:grpFill/>
              <a:ln>
                <a:solidFill>
                  <a:schemeClr val="bg1"/>
                </a:solidFill>
              </a:ln>
              <a:effectLst/>
              <a:extLst/>
            </p:spPr>
            <p:txBody>
              <a:bodyPr lIns="0" tIns="0" rIns="0" bIns="0">
                <a:spAutoFit/>
              </a:bodyPr>
              <a:lstStyle/>
              <a:p>
                <a:pPr eaLnBrk="1" hangingPunct="1">
                  <a:defRPr/>
                </a:pPr>
                <a:endParaRPr lang="it-IT">
                  <a:solidFill>
                    <a:srgbClr val="000000"/>
                  </a:solidFill>
                </a:endParaRPr>
              </a:p>
            </p:txBody>
          </p:sp>
          <p:sp>
            <p:nvSpPr>
              <p:cNvPr id="42" name="Rectangle 41"/>
              <p:cNvSpPr/>
              <p:nvPr/>
            </p:nvSpPr>
            <p:spPr bwMode="auto">
              <a:xfrm>
                <a:off x="2686786" y="4425822"/>
                <a:ext cx="443948" cy="499058"/>
              </a:xfrm>
              <a:prstGeom prst="rect">
                <a:avLst/>
              </a:prstGeom>
              <a:grpFill/>
              <a:ln>
                <a:solidFill>
                  <a:schemeClr val="bg1"/>
                </a:solidFill>
              </a:ln>
              <a:effectLst/>
              <a:extLst/>
            </p:spPr>
            <p:txBody>
              <a:bodyPr lIns="0" tIns="0" rIns="0" bIns="0">
                <a:spAutoFit/>
              </a:bodyPr>
              <a:lstStyle/>
              <a:p>
                <a:pPr eaLnBrk="1" hangingPunct="1">
                  <a:defRPr/>
                </a:pPr>
                <a:endParaRPr lang="it-IT">
                  <a:solidFill>
                    <a:srgbClr val="000000"/>
                  </a:solidFill>
                </a:endParaRPr>
              </a:p>
            </p:txBody>
          </p:sp>
          <p:sp>
            <p:nvSpPr>
              <p:cNvPr id="43" name="Rectangle 42"/>
              <p:cNvSpPr/>
              <p:nvPr/>
            </p:nvSpPr>
            <p:spPr bwMode="auto">
              <a:xfrm>
                <a:off x="5092055" y="4444251"/>
                <a:ext cx="443948" cy="499058"/>
              </a:xfrm>
              <a:prstGeom prst="rect">
                <a:avLst/>
              </a:prstGeom>
              <a:grpFill/>
              <a:ln>
                <a:solidFill>
                  <a:schemeClr val="bg1"/>
                </a:solidFill>
              </a:ln>
              <a:effectLst/>
              <a:extLst/>
            </p:spPr>
            <p:txBody>
              <a:bodyPr lIns="0" tIns="0" rIns="0" bIns="0">
                <a:spAutoFit/>
              </a:bodyPr>
              <a:lstStyle/>
              <a:p>
                <a:pPr eaLnBrk="1" hangingPunct="1">
                  <a:defRPr/>
                </a:pPr>
                <a:endParaRPr lang="it-IT">
                  <a:solidFill>
                    <a:srgbClr val="000000"/>
                  </a:solidFill>
                </a:endParaRPr>
              </a:p>
            </p:txBody>
          </p:sp>
        </p:grpSp>
        <p:sp>
          <p:nvSpPr>
            <p:cNvPr id="128019" name="Rectangle 8"/>
            <p:cNvSpPr>
              <a:spLocks noChangeArrowheads="1"/>
            </p:cNvSpPr>
            <p:nvPr/>
          </p:nvSpPr>
          <p:spPr bwMode="auto">
            <a:xfrm>
              <a:off x="1635800" y="2027253"/>
              <a:ext cx="3175878" cy="4200939"/>
            </a:xfrm>
            <a:prstGeom prst="rect">
              <a:avLst/>
            </a:prstGeom>
            <a:solidFill>
              <a:srgbClr val="BFBFBF">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600">
                <a:solidFill>
                  <a:srgbClr val="000000"/>
                </a:solidFill>
              </a:endParaRPr>
            </a:p>
          </p:txBody>
        </p:sp>
      </p:grpSp>
      <p:grpSp>
        <p:nvGrpSpPr>
          <p:cNvPr id="4" name="Group 3"/>
          <p:cNvGrpSpPr>
            <a:grpSpLocks/>
          </p:cNvGrpSpPr>
          <p:nvPr/>
        </p:nvGrpSpPr>
        <p:grpSpPr bwMode="auto">
          <a:xfrm>
            <a:off x="0" y="987425"/>
            <a:ext cx="7307263" cy="5240338"/>
            <a:chOff x="0" y="987190"/>
            <a:chExt cx="7307727" cy="5241002"/>
          </a:xfrm>
        </p:grpSpPr>
        <p:sp>
          <p:nvSpPr>
            <p:cNvPr id="7" name="TextBox 6"/>
            <p:cNvSpPr txBox="1">
              <a:spLocks noRot="1" noChangeAspect="1" noMove="1" noResize="1" noEditPoints="1" noAdjustHandles="1" noChangeArrowheads="1" noChangeShapeType="1" noTextEdit="1"/>
            </p:cNvSpPr>
            <p:nvPr/>
          </p:nvSpPr>
          <p:spPr>
            <a:xfrm rot="16200000">
              <a:off x="215749" y="3758104"/>
              <a:ext cx="1834670" cy="939360"/>
            </a:xfrm>
            <a:prstGeom prst="rect">
              <a:avLst/>
            </a:prstGeom>
            <a:blipFill rotWithShape="0">
              <a:blip r:embed="rId8"/>
              <a:stretch>
                <a:fillRect r="-649"/>
              </a:stretch>
            </a:blipFill>
          </p:spPr>
          <p:txBody>
            <a:bodyPr/>
            <a:lstStyle/>
            <a:p>
              <a:pPr>
                <a:defRPr/>
              </a:pPr>
              <a:r>
                <a:rPr lang="it-IT">
                  <a:noFill/>
                </a:rPr>
                <a:t> </a:t>
              </a:r>
            </a:p>
          </p:txBody>
        </p:sp>
        <p:sp>
          <p:nvSpPr>
            <p:cNvPr id="8" name="TextBox 7"/>
            <p:cNvSpPr txBox="1">
              <a:spLocks noRot="1" noChangeAspect="1" noMove="1" noResize="1" noEditPoints="1" noAdjustHandles="1" noChangeArrowheads="1" noChangeShapeType="1" noTextEdit="1"/>
            </p:cNvSpPr>
            <p:nvPr/>
          </p:nvSpPr>
          <p:spPr>
            <a:xfrm>
              <a:off x="3697028" y="1453720"/>
              <a:ext cx="2229300" cy="492443"/>
            </a:xfrm>
            <a:prstGeom prst="rect">
              <a:avLst/>
            </a:prstGeom>
            <a:blipFill rotWithShape="0">
              <a:blip r:embed="rId9"/>
              <a:stretch>
                <a:fillRect/>
              </a:stretch>
            </a:blipFill>
          </p:spPr>
          <p:txBody>
            <a:bodyPr/>
            <a:lstStyle/>
            <a:p>
              <a:pPr>
                <a:defRPr/>
              </a:pPr>
              <a:r>
                <a:rPr lang="it-IT">
                  <a:noFill/>
                </a:rPr>
                <a:t> </a:t>
              </a:r>
            </a:p>
          </p:txBody>
        </p:sp>
        <p:cxnSp>
          <p:nvCxnSpPr>
            <p:cNvPr id="34" name="Straight Connector 33"/>
            <p:cNvCxnSpPr/>
            <p:nvPr/>
          </p:nvCxnSpPr>
          <p:spPr bwMode="auto">
            <a:xfrm>
              <a:off x="4816781" y="2027135"/>
              <a:ext cx="0" cy="4201057"/>
            </a:xfrm>
            <a:prstGeom prst="line">
              <a:avLst/>
            </a:prstGeom>
            <a:ln>
              <a:headEnd type="none" w="med" len="med"/>
              <a:tailEnd type="none" w="med" len="med"/>
            </a:ln>
            <a:extLst/>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bwMode="auto">
            <a:xfrm>
              <a:off x="1635229" y="4175294"/>
              <a:ext cx="5672498" cy="0"/>
            </a:xfrm>
            <a:prstGeom prst="line">
              <a:avLst/>
            </a:prstGeom>
            <a:ln>
              <a:headEnd type="none" w="med" len="med"/>
              <a:tailEnd type="none" w="med" len="med"/>
            </a:ln>
            <a:extLst/>
          </p:spPr>
          <p:style>
            <a:lnRef idx="1">
              <a:schemeClr val="dk1"/>
            </a:lnRef>
            <a:fillRef idx="0">
              <a:schemeClr val="dk1"/>
            </a:fillRef>
            <a:effectRef idx="0">
              <a:schemeClr val="dk1"/>
            </a:effectRef>
            <a:fontRef idx="minor">
              <a:schemeClr val="tx1"/>
            </a:fontRef>
          </p:style>
        </p:cxnSp>
        <p:sp>
          <p:nvSpPr>
            <p:cNvPr id="128016" name="TextBox 43"/>
            <p:cNvSpPr txBox="1">
              <a:spLocks noChangeArrowheads="1"/>
            </p:cNvSpPr>
            <p:nvPr/>
          </p:nvSpPr>
          <p:spPr bwMode="auto">
            <a:xfrm>
              <a:off x="3619515" y="987190"/>
              <a:ext cx="23936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0">
                  <a:solidFill>
                    <a:srgbClr val="000000"/>
                  </a:solidFill>
                </a:rPr>
                <a:t>accuratezza</a:t>
              </a:r>
            </a:p>
          </p:txBody>
        </p:sp>
        <p:sp>
          <p:nvSpPr>
            <p:cNvPr id="128017" name="TextBox 44"/>
            <p:cNvSpPr txBox="1">
              <a:spLocks noChangeArrowheads="1"/>
            </p:cNvSpPr>
            <p:nvPr/>
          </p:nvSpPr>
          <p:spPr bwMode="auto">
            <a:xfrm rot="-5400000">
              <a:off x="-733695" y="3943926"/>
              <a:ext cx="20521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0">
                  <a:solidFill>
                    <a:srgbClr val="000000"/>
                  </a:solidFill>
                </a:rPr>
                <a:t>precisione</a:t>
              </a:r>
            </a:p>
          </p:txBody>
        </p:sp>
      </p:grpSp>
      <p:sp>
        <p:nvSpPr>
          <p:cNvPr id="128004" name="Rectangle 2"/>
          <p:cNvSpPr>
            <a:spLocks noChangeArrowheads="1"/>
          </p:cNvSpPr>
          <p:nvPr/>
        </p:nvSpPr>
        <p:spPr bwMode="auto">
          <a:xfrm>
            <a:off x="0" y="-1905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4400">
                <a:solidFill>
                  <a:srgbClr val="333399"/>
                </a:solidFill>
              </a:rPr>
              <a:t>TLC accuratezza e precisione</a:t>
            </a:r>
          </a:p>
        </p:txBody>
      </p:sp>
      <p:grpSp>
        <p:nvGrpSpPr>
          <p:cNvPr id="13" name="Group 12"/>
          <p:cNvGrpSpPr>
            <a:grpSpLocks/>
          </p:cNvGrpSpPr>
          <p:nvPr/>
        </p:nvGrpSpPr>
        <p:grpSpPr bwMode="auto">
          <a:xfrm>
            <a:off x="2043113" y="2535238"/>
            <a:ext cx="5176837" cy="2708275"/>
            <a:chOff x="2043094" y="2535196"/>
            <a:chExt cx="5176872" cy="2708844"/>
          </a:xfrm>
        </p:grpSpPr>
        <p:pic>
          <p:nvPicPr>
            <p:cNvPr id="128008" name="Picture 2"/>
            <p:cNvPicPr>
              <a:picLocks noChangeAspect="1"/>
            </p:cNvPicPr>
            <p:nvPr/>
          </p:nvPicPr>
          <p:blipFill>
            <a:blip r:embed="rId10" cstate="print">
              <a:extLst>
                <a:ext uri="{28A0092B-C50C-407E-A947-70E740481C1C}">
                  <a14:useLocalDpi xmlns:a14="http://schemas.microsoft.com/office/drawing/2010/main" val="0"/>
                </a:ext>
              </a:extLst>
            </a:blip>
            <a:srcRect l="24899" t="13361" r="42805" b="62416"/>
            <a:stretch>
              <a:fillRect/>
            </a:stretch>
          </p:blipFill>
          <p:spPr bwMode="auto">
            <a:xfrm>
              <a:off x="6203656" y="2535196"/>
              <a:ext cx="938847" cy="93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34"/>
            <p:cNvPicPr>
              <a:picLocks noChangeAspect="1"/>
            </p:cNvPicPr>
            <p:nvPr/>
          </p:nvPicPr>
          <p:blipFill>
            <a:blip r:embed="rId10" cstate="print">
              <a:extLst>
                <a:ext uri="{28A0092B-C50C-407E-A947-70E740481C1C}">
                  <a14:useLocalDpi xmlns:a14="http://schemas.microsoft.com/office/drawing/2010/main" val="0"/>
                </a:ext>
              </a:extLst>
            </a:blip>
            <a:srcRect l="25423" t="57007" r="42281" b="18770"/>
            <a:stretch>
              <a:fillRect/>
            </a:stretch>
          </p:blipFill>
          <p:spPr bwMode="auto">
            <a:xfrm>
              <a:off x="2073326" y="2685045"/>
              <a:ext cx="938847" cy="93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36"/>
            <p:cNvPicPr>
              <a:picLocks noChangeAspect="1"/>
            </p:cNvPicPr>
            <p:nvPr/>
          </p:nvPicPr>
          <p:blipFill>
            <a:blip r:embed="rId10" cstate="print">
              <a:extLst>
                <a:ext uri="{28A0092B-C50C-407E-A947-70E740481C1C}">
                  <a14:useLocalDpi xmlns:a14="http://schemas.microsoft.com/office/drawing/2010/main" val="0"/>
                </a:ext>
              </a:extLst>
            </a:blip>
            <a:srcRect l="61597" t="57401" r="6107" b="18378"/>
            <a:stretch>
              <a:fillRect/>
            </a:stretch>
          </p:blipFill>
          <p:spPr bwMode="auto">
            <a:xfrm>
              <a:off x="2043094" y="4305193"/>
              <a:ext cx="938847" cy="93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Picture 37"/>
            <p:cNvPicPr>
              <a:picLocks noChangeAspect="1"/>
            </p:cNvPicPr>
            <p:nvPr/>
          </p:nvPicPr>
          <p:blipFill>
            <a:blip r:embed="rId10" cstate="print">
              <a:extLst>
                <a:ext uri="{28A0092B-C50C-407E-A947-70E740481C1C}">
                  <a14:useLocalDpi xmlns:a14="http://schemas.microsoft.com/office/drawing/2010/main" val="0"/>
                </a:ext>
              </a:extLst>
            </a:blip>
            <a:srcRect l="63693" t="13754" r="4010" b="62022"/>
            <a:stretch>
              <a:fillRect/>
            </a:stretch>
          </p:blipFill>
          <p:spPr bwMode="auto">
            <a:xfrm>
              <a:off x="6281119" y="4289689"/>
              <a:ext cx="938847" cy="93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a:spLocks noChangeArrowheads="1"/>
          </p:cNvSpPr>
          <p:nvPr/>
        </p:nvSpPr>
        <p:spPr bwMode="auto">
          <a:xfrm>
            <a:off x="7439025" y="3095625"/>
            <a:ext cx="140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i="1" dirty="0">
                <a:solidFill>
                  <a:srgbClr val="000000"/>
                </a:solidFill>
                <a:latin typeface="Times" panose="02020603050405020304" pitchFamily="18" charset="0"/>
                <a:cs typeface="Times" panose="02020603050405020304" pitchFamily="18" charset="0"/>
              </a:rPr>
              <a:t>n</a:t>
            </a:r>
            <a:r>
              <a:rPr lang="it-IT" altLang="it-IT" sz="2400" b="0" dirty="0">
                <a:solidFill>
                  <a:srgbClr val="000000"/>
                </a:solidFill>
              </a:rPr>
              <a:t> grande</a:t>
            </a:r>
          </a:p>
        </p:txBody>
      </p:sp>
      <p:sp>
        <p:nvSpPr>
          <p:cNvPr id="47" name="TextBox 46"/>
          <p:cNvSpPr txBox="1">
            <a:spLocks noChangeArrowheads="1"/>
          </p:cNvSpPr>
          <p:nvPr/>
        </p:nvSpPr>
        <p:spPr bwMode="auto">
          <a:xfrm>
            <a:off x="7489825" y="4518025"/>
            <a:ext cx="140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i="1">
                <a:solidFill>
                  <a:srgbClr val="000000"/>
                </a:solidFill>
                <a:latin typeface="Times" panose="02020603050405020304" pitchFamily="18" charset="0"/>
                <a:cs typeface="Times" panose="02020603050405020304" pitchFamily="18" charset="0"/>
              </a:rPr>
              <a:t>n</a:t>
            </a:r>
            <a:r>
              <a:rPr lang="it-IT" altLang="it-IT" sz="2400" b="0">
                <a:solidFill>
                  <a:srgbClr val="000000"/>
                </a:solidFill>
              </a:rPr>
              <a:t> piccolo</a:t>
            </a:r>
          </a:p>
        </p:txBody>
      </p:sp>
      <p:sp>
        <p:nvSpPr>
          <p:cNvPr id="3" name="Rectangle 2"/>
          <p:cNvSpPr/>
          <p:nvPr/>
        </p:nvSpPr>
        <p:spPr>
          <a:xfrm>
            <a:off x="92484" y="6266607"/>
            <a:ext cx="9051516" cy="646331"/>
          </a:xfrm>
          <a:prstGeom prst="rect">
            <a:avLst/>
          </a:prstGeom>
        </p:spPr>
        <p:txBody>
          <a:bodyPr wrap="square">
            <a:spAutoFit/>
          </a:bodyPr>
          <a:lstStyle/>
          <a:p>
            <a:pPr algn="ctr"/>
            <a:r>
              <a:rPr lang="it-IT" sz="1800" b="0" dirty="0">
                <a:solidFill>
                  <a:srgbClr val="000000"/>
                </a:solidFill>
              </a:rPr>
              <a:t>m</a:t>
            </a:r>
            <a:r>
              <a:rPr lang="it-IT" sz="1800" b="0" dirty="0" smtClean="0">
                <a:solidFill>
                  <a:srgbClr val="000000"/>
                </a:solidFill>
              </a:rPr>
              <a:t>aggiore è la grandezza del campione </a:t>
            </a:r>
            <a:r>
              <a:rPr lang="it-IT" sz="1800" b="0" i="1" dirty="0" smtClean="0">
                <a:solidFill>
                  <a:srgbClr val="000000"/>
                </a:solidFill>
              </a:rPr>
              <a:t>n </a:t>
            </a:r>
            <a:r>
              <a:rPr lang="it-IT" sz="1800" b="0" dirty="0" smtClean="0">
                <a:solidFill>
                  <a:srgbClr val="000000"/>
                </a:solidFill>
              </a:rPr>
              <a:t>più precisa è la stima e quindi minore sarà la probabilità che la media del campione si discosti da quella della popolazione </a:t>
            </a:r>
            <a:endParaRPr lang="it-IT"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par>
                          <p:cTn id="23" fill="hold" nodeType="afterGroup">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7"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idx="4294967295"/>
          </p:nvPr>
        </p:nvSpPr>
        <p:spPr>
          <a:xfrm>
            <a:off x="342900" y="266700"/>
            <a:ext cx="7105650" cy="76200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r" eaLnBrk="1" hangingPunct="1"/>
            <a:r>
              <a:rPr lang="it-IT" altLang="it-IT" b="1" smtClean="0">
                <a:solidFill>
                  <a:schemeClr val="accent2"/>
                </a:solidFill>
              </a:rPr>
              <a:t>comunicazioni</a:t>
            </a:r>
          </a:p>
        </p:txBody>
      </p:sp>
      <p:sp>
        <p:nvSpPr>
          <p:cNvPr id="3" name="Segnaposto contenuto 2"/>
          <p:cNvSpPr>
            <a:spLocks noGrp="1"/>
          </p:cNvSpPr>
          <p:nvPr>
            <p:ph idx="4294967295"/>
          </p:nvPr>
        </p:nvSpPr>
        <p:spPr>
          <a:xfrm>
            <a:off x="1" y="1028700"/>
            <a:ext cx="6370819" cy="2209175"/>
          </a:xfrm>
        </p:spPr>
        <p:txBody>
          <a:bodyPr/>
          <a:lstStyle/>
          <a:p>
            <a:pPr marL="269875" indent="-269875" eaLnBrk="1" hangingPunct="1">
              <a:spcBef>
                <a:spcPts val="600"/>
              </a:spcBef>
              <a:buClr>
                <a:schemeClr val="accent2"/>
              </a:buClr>
              <a:buFont typeface="Wingdings" panose="05000000000000000000" pitchFamily="2" charset="2"/>
              <a:buChar char="§"/>
            </a:pPr>
            <a:r>
              <a:rPr lang="it-IT" altLang="it-IT" sz="2500" dirty="0" smtClean="0"/>
              <a:t>Link modulo crediti F per partecipazione ad esperimenti:</a:t>
            </a:r>
          </a:p>
          <a:p>
            <a:pPr marL="269875" indent="-269875" eaLnBrk="1" hangingPunct="1">
              <a:spcBef>
                <a:spcPts val="600"/>
              </a:spcBef>
              <a:buClr>
                <a:schemeClr val="accent2"/>
              </a:buClr>
              <a:buFont typeface="Wingdings" panose="05000000000000000000" pitchFamily="2" charset="2"/>
              <a:buNone/>
            </a:pPr>
            <a:r>
              <a:rPr lang="it-IT" altLang="it-IT" sz="2500" dirty="0" smtClean="0"/>
              <a:t>	</a:t>
            </a:r>
            <a:r>
              <a:rPr lang="it-IT" altLang="it-IT" sz="2500" dirty="0" smtClean="0">
                <a:hlinkClick r:id="rId3"/>
              </a:rPr>
              <a:t>https://www.biologia.units.it/pagine/99/Modalit-per-il-riconoscimento-di-crediti-acquisiti-e-altre-attivit-formative</a:t>
            </a:r>
            <a:endParaRPr lang="it-IT" altLang="it-IT" sz="2500" dirty="0" smtClean="0"/>
          </a:p>
          <a:p>
            <a:pPr marL="269875" indent="-269875" algn="just" eaLnBrk="1" hangingPunct="1">
              <a:spcBef>
                <a:spcPts val="600"/>
              </a:spcBef>
              <a:buClr>
                <a:schemeClr val="accent2"/>
              </a:buClr>
              <a:buFont typeface="Wingdings" panose="05000000000000000000" pitchFamily="2" charset="2"/>
              <a:buChar char="§"/>
            </a:pPr>
            <a:r>
              <a:rPr lang="it-IT" altLang="it-IT" sz="2500" dirty="0" smtClean="0"/>
              <a:t>Pubblicata su Moodle2 la lista partecipanti al laboratorio su ricerca bibliografica </a:t>
            </a:r>
          </a:p>
          <a:p>
            <a:pPr marL="269875" indent="-269875" algn="just" eaLnBrk="1" hangingPunct="1">
              <a:spcBef>
                <a:spcPts val="600"/>
              </a:spcBef>
              <a:buClr>
                <a:schemeClr val="accent2"/>
              </a:buClr>
              <a:buFont typeface="Wingdings" panose="05000000000000000000" pitchFamily="2" charset="2"/>
              <a:buChar char="§"/>
            </a:pPr>
            <a:r>
              <a:rPr lang="it-IT" altLang="it-IT" sz="2500" dirty="0" smtClean="0"/>
              <a:t>2-3 iscritti in data 8/11/18 (G4) si spostino in data 31/10/18 (G2)</a:t>
            </a:r>
          </a:p>
          <a:p>
            <a:pPr marL="269875" indent="-269875" algn="just" eaLnBrk="1" hangingPunct="1">
              <a:spcBef>
                <a:spcPts val="600"/>
              </a:spcBef>
              <a:buClr>
                <a:schemeClr val="accent2"/>
              </a:buClr>
              <a:buFont typeface="Wingdings" panose="05000000000000000000" pitchFamily="2" charset="2"/>
              <a:buChar char="§"/>
            </a:pPr>
            <a:r>
              <a:rPr lang="it-IT" altLang="it-IT" sz="2500" dirty="0" smtClean="0"/>
              <a:t>Comunicatemi le vostre disponibilità</a:t>
            </a:r>
          </a:p>
          <a:p>
            <a:pPr marL="269875" indent="-269875" algn="just" eaLnBrk="1" hangingPunct="1">
              <a:spcBef>
                <a:spcPts val="600"/>
              </a:spcBef>
              <a:buClr>
                <a:schemeClr val="accent2"/>
              </a:buClr>
              <a:buFont typeface="Wingdings" panose="05000000000000000000" pitchFamily="2" charset="2"/>
              <a:buChar char="§"/>
            </a:pPr>
            <a:r>
              <a:rPr lang="it-IT" altLang="it-IT" sz="2500" dirty="0"/>
              <a:t>Potete comunque scambiarvi le date </a:t>
            </a:r>
            <a:r>
              <a:rPr lang="it-IT" altLang="it-IT" sz="2500" i="1" dirty="0">
                <a:solidFill>
                  <a:srgbClr val="FF9900"/>
                </a:solidFill>
              </a:rPr>
              <a:t>ma</a:t>
            </a:r>
            <a:r>
              <a:rPr lang="it-IT" altLang="it-IT" sz="2500" dirty="0"/>
              <a:t> fornendomi opportuna segnalazione via email preventivamente </a:t>
            </a:r>
          </a:p>
          <a:p>
            <a:pPr marL="609600" indent="-609600" algn="just" eaLnBrk="1" hangingPunct="1">
              <a:spcBef>
                <a:spcPct val="45000"/>
              </a:spcBef>
              <a:buClr>
                <a:schemeClr val="accent2"/>
              </a:buClr>
              <a:buFont typeface="Wingdings" panose="05000000000000000000" pitchFamily="2" charset="2"/>
              <a:buChar char="§"/>
            </a:pPr>
            <a:endParaRPr lang="it-IT" altLang="it-IT" dirty="0" smtClean="0"/>
          </a:p>
          <a:p>
            <a:pPr marL="609600" indent="-609600" algn="just" eaLnBrk="1" hangingPunct="1">
              <a:spcBef>
                <a:spcPct val="45000"/>
              </a:spcBef>
              <a:buClr>
                <a:schemeClr val="folHlink"/>
              </a:buClr>
              <a:buFont typeface="Wingdings" panose="05000000000000000000" pitchFamily="2" charset="2"/>
              <a:buNone/>
            </a:pPr>
            <a:r>
              <a:rPr lang="it-IT" altLang="it-IT" dirty="0" smtClean="0"/>
              <a:t> </a:t>
            </a: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025" y="0"/>
            <a:ext cx="1323975"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 name="Picture 4"/>
          <p:cNvPicPr>
            <a:picLocks noChangeAspect="1"/>
          </p:cNvPicPr>
          <p:nvPr/>
        </p:nvPicPr>
        <p:blipFill rotWithShape="1">
          <a:blip r:embed="rId5"/>
          <a:srcRect t="2805" r="71803" b="4518"/>
          <a:stretch/>
        </p:blipFill>
        <p:spPr>
          <a:xfrm>
            <a:off x="6370820" y="1730841"/>
            <a:ext cx="2773180" cy="5127159"/>
          </a:xfrm>
          <a:prstGeom prst="rect">
            <a:avLst/>
          </a:prstGeom>
        </p:spPr>
      </p:pic>
    </p:spTree>
    <p:extLst>
      <p:ext uri="{BB962C8B-B14F-4D97-AF65-F5344CB8AC3E}">
        <p14:creationId xmlns:p14="http://schemas.microsoft.com/office/powerpoint/2010/main" val="1557183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1905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4400">
                <a:solidFill>
                  <a:srgbClr val="333399"/>
                </a:solidFill>
              </a:rPr>
              <a:t>quanti soggetti testare? </a:t>
            </a:r>
          </a:p>
        </p:txBody>
      </p:sp>
      <p:pic>
        <p:nvPicPr>
          <p:cNvPr id="130051" name="Picture 1">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75" y="1666875"/>
            <a:ext cx="507365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5"/>
          <p:cNvSpPr txBox="1">
            <a:spLocks noChangeArrowheads="1"/>
          </p:cNvSpPr>
          <p:nvPr/>
        </p:nvSpPr>
        <p:spPr bwMode="auto">
          <a:xfrm>
            <a:off x="5491163" y="1468438"/>
            <a:ext cx="3424237"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just">
              <a:buFont typeface="Wingdings" panose="05000000000000000000" pitchFamily="2" charset="2"/>
              <a:buChar char="§"/>
              <a:defRPr/>
            </a:pPr>
            <a:r>
              <a:rPr lang="it-IT" altLang="it-IT" sz="2400" b="0" dirty="0">
                <a:solidFill>
                  <a:srgbClr val="000000"/>
                </a:solidFill>
              </a:rPr>
              <a:t>Non c’è una relazione lineare tra numero di soggetti e precisione della misura</a:t>
            </a:r>
          </a:p>
          <a:p>
            <a:pPr marL="342900" indent="-342900" algn="just">
              <a:buFont typeface="Wingdings" panose="05000000000000000000" pitchFamily="2" charset="2"/>
              <a:buChar char="§"/>
              <a:defRPr/>
            </a:pPr>
            <a:r>
              <a:rPr lang="it-IT" altLang="it-IT" sz="2400" b="0" dirty="0">
                <a:solidFill>
                  <a:srgbClr val="000000"/>
                </a:solidFill>
              </a:rPr>
              <a:t>Per aumentare la precisione di 2 volte (da </a:t>
            </a:r>
            <a:r>
              <a:rPr lang="it-IT" altLang="it-IT" sz="2400" b="0" dirty="0">
                <a:solidFill>
                  <a:srgbClr val="FF0000"/>
                </a:solidFill>
              </a:rPr>
              <a:t>1</a:t>
            </a:r>
            <a:r>
              <a:rPr lang="it-IT" altLang="it-IT" sz="2400" b="0" dirty="0">
                <a:solidFill>
                  <a:srgbClr val="000000"/>
                </a:solidFill>
              </a:rPr>
              <a:t> a </a:t>
            </a:r>
            <a:r>
              <a:rPr lang="it-IT" altLang="it-IT" sz="2400" b="0" dirty="0">
                <a:solidFill>
                  <a:srgbClr val="FFFFFF">
                    <a:lumMod val="50000"/>
                  </a:srgbClr>
                </a:solidFill>
              </a:rPr>
              <a:t>0.5</a:t>
            </a:r>
            <a:r>
              <a:rPr lang="it-IT" altLang="it-IT" sz="2400" b="0" dirty="0">
                <a:solidFill>
                  <a:srgbClr val="000000"/>
                </a:solidFill>
              </a:rPr>
              <a:t>) devo aumentare di 4 volte il numero dei soggetti</a:t>
            </a:r>
          </a:p>
          <a:p>
            <a:pPr marL="342900" indent="-342900" algn="just">
              <a:buFont typeface="Wingdings" panose="05000000000000000000" pitchFamily="2" charset="2"/>
              <a:buChar char="§"/>
              <a:defRPr/>
            </a:pPr>
            <a:r>
              <a:rPr lang="it-IT" altLang="it-IT" sz="2400" b="0" dirty="0">
                <a:solidFill>
                  <a:srgbClr val="000000"/>
                </a:solidFill>
              </a:rPr>
              <a:t>pag. 165-168 Mc. </a:t>
            </a:r>
            <a:r>
              <a:rPr lang="it-IT" altLang="it-IT" sz="2400" b="0" dirty="0" smtClean="0">
                <a:solidFill>
                  <a:srgbClr val="000000"/>
                </a:solidFill>
              </a:rPr>
              <a:t>Burney</a:t>
            </a:r>
          </a:p>
          <a:p>
            <a:pPr algn="just">
              <a:defRPr/>
            </a:pPr>
            <a:endParaRPr lang="it-IT" altLang="it-IT" sz="2400" b="0" dirty="0" smtClean="0">
              <a:solidFill>
                <a:srgbClr val="000000"/>
              </a:solidFill>
            </a:endParaRPr>
          </a:p>
          <a:p>
            <a:pPr marL="342900" indent="-342900" algn="just">
              <a:buFont typeface="Wingdings" panose="05000000000000000000" pitchFamily="2" charset="2"/>
              <a:buChar char="§"/>
              <a:defRPr/>
            </a:pPr>
            <a:endParaRPr lang="it-IT" altLang="it-IT" sz="2400" b="0" dirty="0">
              <a:solidFill>
                <a:srgbClr val="000000"/>
              </a:solidFill>
            </a:endParaRPr>
          </a:p>
          <a:p>
            <a:pPr algn="just">
              <a:defRPr/>
            </a:pPr>
            <a:endParaRPr lang="it-IT" altLang="it-IT" sz="2400" b="0" dirty="0">
              <a:solidFill>
                <a:srgbClr val="000000"/>
              </a:solidFill>
            </a:endParaRPr>
          </a:p>
        </p:txBody>
      </p:sp>
      <p:sp>
        <p:nvSpPr>
          <p:cNvPr id="2" name="Rectangle 1"/>
          <p:cNvSpPr/>
          <p:nvPr/>
        </p:nvSpPr>
        <p:spPr>
          <a:xfrm>
            <a:off x="206375" y="6124769"/>
            <a:ext cx="5073650" cy="360227"/>
          </a:xfrm>
          <a:prstGeom prst="rect">
            <a:avLst/>
          </a:prstGeom>
        </p:spPr>
        <p:txBody>
          <a:bodyPr wrap="square">
            <a:spAutoFit/>
          </a:bodyPr>
          <a:lstStyle/>
          <a:p>
            <a:pPr algn="ctr">
              <a:lnSpc>
                <a:spcPts val="2300"/>
              </a:lnSpc>
              <a:buClr>
                <a:srgbClr val="002060"/>
              </a:buClr>
            </a:pPr>
            <a:r>
              <a:rPr lang="it-IT" altLang="it-IT" b="0" dirty="0" smtClean="0">
                <a:solidFill>
                  <a:schemeClr val="accent6"/>
                </a:solidFill>
              </a:rPr>
              <a:t>seleziona </a:t>
            </a:r>
            <a:r>
              <a:rPr lang="it-IT" altLang="it-IT" b="0" dirty="0">
                <a:solidFill>
                  <a:schemeClr val="accent6"/>
                </a:solidFill>
              </a:rPr>
              <a:t>la figura per </a:t>
            </a:r>
            <a:r>
              <a:rPr lang="it-IT" altLang="it-IT" b="0" dirty="0" smtClean="0">
                <a:solidFill>
                  <a:schemeClr val="accent6"/>
                </a:solidFill>
              </a:rPr>
              <a:t>aprirla in formato Excel</a:t>
            </a:r>
            <a:endParaRPr lang="it-IT" altLang="it-IT" b="0" dirty="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wipe(left)">
                                      <p:cBhvr>
                                        <p:cTn id="7" dur="500"/>
                                        <p:tgtEl>
                                          <p:spTgt spid="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
                                            <p:txEl>
                                              <p:pRg st="1" end="1"/>
                                            </p:txEl>
                                          </p:spTgt>
                                        </p:tgtEl>
                                        <p:attrNameLst>
                                          <p:attrName>style.visibility</p:attrName>
                                        </p:attrNameLst>
                                      </p:cBhvr>
                                      <p:to>
                                        <p:strVal val="visible"/>
                                      </p:to>
                                    </p:set>
                                    <p:animEffect transition="in" filter="wipe(left)">
                                      <p:cBhvr>
                                        <p:cTn id="12" dur="500"/>
                                        <p:tgtEl>
                                          <p:spTgt spid="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
                                            <p:txEl>
                                              <p:pRg st="2" end="2"/>
                                            </p:txEl>
                                          </p:spTgt>
                                        </p:tgtEl>
                                        <p:attrNameLst>
                                          <p:attrName>style.visibility</p:attrName>
                                        </p:attrNameLst>
                                      </p:cBhvr>
                                      <p:to>
                                        <p:strVal val="visible"/>
                                      </p:to>
                                    </p:set>
                                    <p:animEffect transition="in" filter="wipe(left)">
                                      <p:cBhvr>
                                        <p:cTn id="17" dur="500"/>
                                        <p:tgtEl>
                                          <p:spTgt spid="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Risultati immagini per 13 buone ragioni">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8113" y="-106363"/>
            <a:ext cx="12800013" cy="719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4"/>
          <p:cNvSpPr>
            <a:spLocks noChangeArrowheads="1"/>
          </p:cNvSpPr>
          <p:nvPr/>
        </p:nvSpPr>
        <p:spPr bwMode="auto">
          <a:xfrm>
            <a:off x="473075" y="1589088"/>
            <a:ext cx="814387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lnSpc>
                <a:spcPct val="85000"/>
              </a:lnSpc>
            </a:pPr>
            <a:r>
              <a:rPr lang="it-IT" altLang="it-IT" sz="5400" b="0">
                <a:solidFill>
                  <a:srgbClr val="FFFFFF"/>
                </a:solidFill>
              </a:rPr>
              <a:t>4 buone ragioni per studiare EdM</a:t>
            </a:r>
          </a:p>
        </p:txBody>
      </p:sp>
    </p:spTree>
    <p:extLst>
      <p:ext uri="{BB962C8B-B14F-4D97-AF65-F5344CB8AC3E}">
        <p14:creationId xmlns:p14="http://schemas.microsoft.com/office/powerpoint/2010/main" val="703945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44450"/>
            <a:ext cx="82296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it-IT" altLang="it-IT" b="1" smtClean="0">
                <a:solidFill>
                  <a:schemeClr val="accent2"/>
                </a:solidFill>
              </a:rPr>
              <a:t>1</a:t>
            </a:r>
          </a:p>
        </p:txBody>
      </p:sp>
      <p:pic>
        <p:nvPicPr>
          <p:cNvPr id="1216521" name="Picture 9"/>
          <p:cNvPicPr>
            <a:picLocks noChangeAspect="1" noChangeArrowheads="1"/>
          </p:cNvPicPr>
          <p:nvPr/>
        </p:nvPicPr>
        <p:blipFill>
          <a:blip r:embed="rId3">
            <a:extLst>
              <a:ext uri="{28A0092B-C50C-407E-A947-70E740481C1C}">
                <a14:useLocalDpi xmlns:a14="http://schemas.microsoft.com/office/drawing/2010/main" val="0"/>
              </a:ext>
            </a:extLst>
          </a:blip>
          <a:srcRect l="1321" t="1237" r="4846" b="1237"/>
          <a:stretch>
            <a:fillRect/>
          </a:stretch>
        </p:blipFill>
        <p:spPr bwMode="auto">
          <a:xfrm>
            <a:off x="342900" y="923925"/>
            <a:ext cx="4057650" cy="450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6522" name="Rectangle 10"/>
          <p:cNvSpPr>
            <a:spLocks noChangeArrowheads="1"/>
          </p:cNvSpPr>
          <p:nvPr/>
        </p:nvSpPr>
        <p:spPr bwMode="auto">
          <a:xfrm>
            <a:off x="4572000" y="1893888"/>
            <a:ext cx="4343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Bef>
                <a:spcPct val="30000"/>
              </a:spcBef>
            </a:pPr>
            <a:r>
              <a:rPr lang="it-IT" altLang="it-IT" sz="3200" b="0" dirty="0" smtClean="0">
                <a:solidFill>
                  <a:srgbClr val="000000"/>
                </a:solidFill>
              </a:rPr>
              <a:t>per </a:t>
            </a:r>
            <a:r>
              <a:rPr lang="it-IT" altLang="it-IT" sz="3200" b="0" dirty="0">
                <a:solidFill>
                  <a:srgbClr val="000000"/>
                </a:solidFill>
              </a:rPr>
              <a:t>la gestione quotidiana dell’imponente flusso di informazione a cui siamo soggetti da pubblicità, notizie, informazioni politiche</a:t>
            </a:r>
          </a:p>
        </p:txBody>
      </p:sp>
    </p:spTree>
    <p:extLst>
      <p:ext uri="{BB962C8B-B14F-4D97-AF65-F5344CB8AC3E}">
        <p14:creationId xmlns:p14="http://schemas.microsoft.com/office/powerpoint/2010/main" val="4060938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16521"/>
                                        </p:tgtEl>
                                        <p:attrNameLst>
                                          <p:attrName>style.visibility</p:attrName>
                                        </p:attrNameLst>
                                      </p:cBhvr>
                                      <p:to>
                                        <p:strVal val="visible"/>
                                      </p:to>
                                    </p:set>
                                    <p:animEffect transition="in" filter="fade">
                                      <p:cBhvr>
                                        <p:cTn id="7" dur="2000"/>
                                        <p:tgtEl>
                                          <p:spTgt spid="12165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6522"/>
                                        </p:tgtEl>
                                        <p:attrNameLst>
                                          <p:attrName>style.visibility</p:attrName>
                                        </p:attrNameLst>
                                      </p:cBhvr>
                                      <p:to>
                                        <p:strVal val="visible"/>
                                      </p:to>
                                    </p:set>
                                    <p:animEffect transition="in" filter="fade">
                                      <p:cBhvr>
                                        <p:cTn id="12" dur="2000"/>
                                        <p:tgtEl>
                                          <p:spTgt spid="1216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5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1538288"/>
            <a:ext cx="5502275" cy="365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4339" name="Rectangle 7"/>
          <p:cNvSpPr>
            <a:spLocks noGrp="1" noChangeArrowheads="1"/>
          </p:cNvSpPr>
          <p:nvPr>
            <p:ph type="title"/>
          </p:nvPr>
        </p:nvSpPr>
        <p:spPr>
          <a:xfrm>
            <a:off x="0" y="160338"/>
            <a:ext cx="8896350"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t">
            <a:spAutoFit/>
          </a:bodyPr>
          <a:lstStyle/>
          <a:p>
            <a:pPr algn="r"/>
            <a:r>
              <a:rPr lang="it-IT" altLang="it-IT" b="1" smtClean="0">
                <a:solidFill>
                  <a:schemeClr val="accent2"/>
                </a:solidFill>
              </a:rPr>
              <a:t>valori </a:t>
            </a:r>
            <a:r>
              <a:rPr lang="it-IT" altLang="it-IT" b="1" i="1" smtClean="0">
                <a:solidFill>
                  <a:srgbClr val="FF9900"/>
                </a:solidFill>
              </a:rPr>
              <a:t>ingannevoli</a:t>
            </a:r>
            <a:r>
              <a:rPr lang="it-IT" altLang="it-IT" b="1" smtClean="0">
                <a:solidFill>
                  <a:schemeClr val="accent2"/>
                </a:solidFill>
              </a:rPr>
              <a:t> </a:t>
            </a:r>
            <a:r>
              <a:rPr lang="it-IT" altLang="it-IT" b="1" smtClean="0">
                <a:solidFill>
                  <a:srgbClr val="FF9900"/>
                </a:solidFill>
              </a:rPr>
              <a:t>  </a:t>
            </a:r>
          </a:p>
        </p:txBody>
      </p:sp>
      <p:grpSp>
        <p:nvGrpSpPr>
          <p:cNvPr id="1288206" name="Group 14"/>
          <p:cNvGrpSpPr>
            <a:grpSpLocks/>
          </p:cNvGrpSpPr>
          <p:nvPr/>
        </p:nvGrpSpPr>
        <p:grpSpPr bwMode="auto">
          <a:xfrm>
            <a:off x="-28575" y="450850"/>
            <a:ext cx="7351713" cy="4654550"/>
            <a:chOff x="-18" y="284"/>
            <a:chExt cx="4631" cy="2932"/>
          </a:xfrm>
        </p:grpSpPr>
        <p:sp>
          <p:nvSpPr>
            <p:cNvPr id="14341" name="Text Box 8"/>
            <p:cNvSpPr txBox="1">
              <a:spLocks noChangeArrowheads="1"/>
            </p:cNvSpPr>
            <p:nvPr/>
          </p:nvSpPr>
          <p:spPr bwMode="auto">
            <a:xfrm rot="-2197005">
              <a:off x="-18" y="680"/>
              <a:ext cx="1789" cy="275"/>
            </a:xfrm>
            <a:prstGeom prst="rect">
              <a:avLst/>
            </a:prstGeom>
            <a:noFill/>
            <a:ln w="9525" algn="ctr">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a:solidFill>
                    <a:srgbClr val="000000"/>
                  </a:solidFill>
                </a:rPr>
                <a:t>rispetto a cosa ?</a:t>
              </a:r>
            </a:p>
          </p:txBody>
        </p:sp>
        <p:sp>
          <p:nvSpPr>
            <p:cNvPr id="14342" name="Rectangle 10"/>
            <p:cNvSpPr>
              <a:spLocks noChangeArrowheads="1"/>
            </p:cNvSpPr>
            <p:nvPr/>
          </p:nvSpPr>
          <p:spPr bwMode="auto">
            <a:xfrm>
              <a:off x="1368" y="2592"/>
              <a:ext cx="336" cy="624"/>
            </a:xfrm>
            <a:prstGeom prst="rect">
              <a:avLst/>
            </a:prstGeom>
            <a:noFill/>
            <a:ln w="38100" algn="ctr">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solidFill>
                  <a:srgbClr val="000000"/>
                </a:solidFill>
              </a:endParaRPr>
            </a:p>
          </p:txBody>
        </p:sp>
        <p:sp>
          <p:nvSpPr>
            <p:cNvPr id="14343" name="Rectangle 11"/>
            <p:cNvSpPr>
              <a:spLocks noChangeArrowheads="1"/>
            </p:cNvSpPr>
            <p:nvPr/>
          </p:nvSpPr>
          <p:spPr bwMode="auto">
            <a:xfrm>
              <a:off x="3929" y="2441"/>
              <a:ext cx="684" cy="252"/>
            </a:xfrm>
            <a:prstGeom prst="rect">
              <a:avLst/>
            </a:prstGeom>
            <a:noFill/>
            <a:ln w="38100" algn="ctr">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solidFill>
                  <a:srgbClr val="000000"/>
                </a:solidFill>
              </a:endParaRPr>
            </a:p>
          </p:txBody>
        </p:sp>
        <p:cxnSp>
          <p:nvCxnSpPr>
            <p:cNvPr id="14344" name="AutoShape 12"/>
            <p:cNvCxnSpPr>
              <a:cxnSpLocks noChangeShapeType="1"/>
              <a:stCxn id="14341" idx="1"/>
              <a:endCxn id="14342" idx="1"/>
            </p:cNvCxnSpPr>
            <p:nvPr/>
          </p:nvCxnSpPr>
          <p:spPr bwMode="auto">
            <a:xfrm>
              <a:off x="158" y="1351"/>
              <a:ext cx="1198" cy="1553"/>
            </a:xfrm>
            <a:prstGeom prst="straightConnector1">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14345" name="AutoShape 13"/>
            <p:cNvCxnSpPr>
              <a:cxnSpLocks noChangeShapeType="1"/>
              <a:stCxn id="14341" idx="3"/>
              <a:endCxn id="14343" idx="0"/>
            </p:cNvCxnSpPr>
            <p:nvPr/>
          </p:nvCxnSpPr>
          <p:spPr bwMode="auto">
            <a:xfrm>
              <a:off x="1594" y="284"/>
              <a:ext cx="2677" cy="2145"/>
            </a:xfrm>
            <a:prstGeom prst="straightConnector1">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grpSp>
    </p:spTree>
    <p:extLst>
      <p:ext uri="{BB962C8B-B14F-4D97-AF65-F5344CB8AC3E}">
        <p14:creationId xmlns:p14="http://schemas.microsoft.com/office/powerpoint/2010/main" val="1200651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8197"/>
                                        </p:tgtEl>
                                        <p:attrNameLst>
                                          <p:attrName>style.visibility</p:attrName>
                                        </p:attrNameLst>
                                      </p:cBhvr>
                                      <p:to>
                                        <p:strVal val="visible"/>
                                      </p:to>
                                    </p:set>
                                    <p:animEffect transition="in" filter="fade">
                                      <p:cBhvr>
                                        <p:cTn id="7" dur="1000"/>
                                        <p:tgtEl>
                                          <p:spTgt spid="1288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88206"/>
                                        </p:tgtEl>
                                        <p:attrNameLst>
                                          <p:attrName>style.visibility</p:attrName>
                                        </p:attrNameLst>
                                      </p:cBhvr>
                                      <p:to>
                                        <p:strVal val="visible"/>
                                      </p:to>
                                    </p:set>
                                    <p:animEffect transition="in" filter="fade">
                                      <p:cBhvr>
                                        <p:cTn id="12" dur="1000"/>
                                        <p:tgtEl>
                                          <p:spTgt spid="128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1314450"/>
            <a:ext cx="7304087"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6387" name="Rectangle 6"/>
          <p:cNvSpPr>
            <a:spLocks noGrp="1" noChangeArrowheads="1"/>
          </p:cNvSpPr>
          <p:nvPr>
            <p:ph type="title"/>
          </p:nvPr>
        </p:nvSpPr>
        <p:spPr>
          <a:xfrm>
            <a:off x="0" y="160338"/>
            <a:ext cx="8896350"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t">
            <a:spAutoFit/>
          </a:bodyPr>
          <a:lstStyle/>
          <a:p>
            <a:r>
              <a:rPr lang="it-IT" altLang="it-IT" b="1" smtClean="0">
                <a:solidFill>
                  <a:schemeClr val="accent2"/>
                </a:solidFill>
              </a:rPr>
              <a:t>ancora </a:t>
            </a:r>
            <a:r>
              <a:rPr lang="it-IT" altLang="it-IT" b="1" smtClean="0">
                <a:solidFill>
                  <a:srgbClr val="FF9900"/>
                </a:solidFill>
              </a:rPr>
              <a:t>  </a:t>
            </a:r>
          </a:p>
        </p:txBody>
      </p:sp>
      <p:sp>
        <p:nvSpPr>
          <p:cNvPr id="1571849" name="Rectangle 9"/>
          <p:cNvSpPr>
            <a:spLocks noChangeArrowheads="1"/>
          </p:cNvSpPr>
          <p:nvPr/>
        </p:nvSpPr>
        <p:spPr bwMode="auto">
          <a:xfrm>
            <a:off x="338138" y="4979988"/>
            <a:ext cx="8429625" cy="170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eaLnBrk="1" hangingPunct="1">
              <a:spcBef>
                <a:spcPct val="30000"/>
              </a:spcBef>
            </a:pPr>
            <a:r>
              <a:rPr lang="it-IT" altLang="it-IT" sz="2800" b="0" dirty="0" smtClean="0">
                <a:solidFill>
                  <a:srgbClr val="000000"/>
                </a:solidFill>
              </a:rPr>
              <a:t>stabilito </a:t>
            </a:r>
            <a:r>
              <a:rPr lang="it-IT" altLang="it-IT" sz="2800" b="0" dirty="0">
                <a:solidFill>
                  <a:srgbClr val="000000"/>
                </a:solidFill>
              </a:rPr>
              <a:t>che il principale concorrente era Hankel (Dixan), l’autorità garante ha potuto effettuare le dovute analisi comparative sui due prodotti non rilevando il vantaggio pubblicizzato da Dash</a:t>
            </a:r>
          </a:p>
        </p:txBody>
      </p:sp>
    </p:spTree>
    <p:extLst>
      <p:ext uri="{BB962C8B-B14F-4D97-AF65-F5344CB8AC3E}">
        <p14:creationId xmlns:p14="http://schemas.microsoft.com/office/powerpoint/2010/main" val="2238395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1849"/>
                                        </p:tgtEl>
                                        <p:attrNameLst>
                                          <p:attrName>style.visibility</p:attrName>
                                        </p:attrNameLst>
                                      </p:cBhvr>
                                      <p:to>
                                        <p:strVal val="visible"/>
                                      </p:to>
                                    </p:set>
                                    <p:animEffect transition="in" filter="fade">
                                      <p:cBhvr>
                                        <p:cTn id="7" dur="2000"/>
                                        <p:tgtEl>
                                          <p:spTgt spid="1571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8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2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971550"/>
            <a:ext cx="4481513" cy="588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8435" name="Rectangle 8"/>
          <p:cNvSpPr>
            <a:spLocks noChangeArrowheads="1"/>
          </p:cNvSpPr>
          <p:nvPr/>
        </p:nvSpPr>
        <p:spPr bwMode="auto">
          <a:xfrm>
            <a:off x="5162550" y="152400"/>
            <a:ext cx="3676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eaLnBrk="1" hangingPunct="1">
              <a:spcBef>
                <a:spcPct val="30000"/>
              </a:spcBef>
            </a:pPr>
            <a:endParaRPr lang="it-IT" altLang="it-IT" sz="3200" b="0">
              <a:solidFill>
                <a:srgbClr val="000000"/>
              </a:solidFill>
            </a:endParaRPr>
          </a:p>
        </p:txBody>
      </p:sp>
      <p:sp>
        <p:nvSpPr>
          <p:cNvPr id="18436" name="Rectangle 10"/>
          <p:cNvSpPr>
            <a:spLocks noGrp="1" noChangeArrowheads="1"/>
          </p:cNvSpPr>
          <p:nvPr>
            <p:ph type="title"/>
          </p:nvPr>
        </p:nvSpPr>
        <p:spPr>
          <a:xfrm>
            <a:off x="0" y="160338"/>
            <a:ext cx="8896350"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t">
            <a:spAutoFit/>
          </a:bodyPr>
          <a:lstStyle/>
          <a:p>
            <a:pPr algn="r"/>
            <a:r>
              <a:rPr lang="it-IT" altLang="it-IT" b="1" smtClean="0">
                <a:solidFill>
                  <a:schemeClr val="accent2"/>
                </a:solidFill>
              </a:rPr>
              <a:t>la lecita risposta di </a:t>
            </a:r>
            <a:r>
              <a:rPr lang="it-IT" altLang="it-IT" b="1" i="1" smtClean="0">
                <a:solidFill>
                  <a:srgbClr val="FF9900"/>
                </a:solidFill>
              </a:rPr>
              <a:t>Dixan</a:t>
            </a:r>
            <a:r>
              <a:rPr lang="it-IT" altLang="it-IT" b="1" smtClean="0">
                <a:solidFill>
                  <a:schemeClr val="accent2"/>
                </a:solidFill>
              </a:rPr>
              <a:t> </a:t>
            </a:r>
            <a:r>
              <a:rPr lang="it-IT" altLang="it-IT" b="1" smtClean="0">
                <a:solidFill>
                  <a:srgbClr val="FF9900"/>
                </a:solidFill>
              </a:rPr>
              <a:t>  </a:t>
            </a:r>
          </a:p>
        </p:txBody>
      </p:sp>
    </p:spTree>
    <p:extLst>
      <p:ext uri="{BB962C8B-B14F-4D97-AF65-F5344CB8AC3E}">
        <p14:creationId xmlns:p14="http://schemas.microsoft.com/office/powerpoint/2010/main" val="4126502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72868"/>
                                        </p:tgtEl>
                                        <p:attrNameLst>
                                          <p:attrName>style.visibility</p:attrName>
                                        </p:attrNameLst>
                                      </p:cBhvr>
                                      <p:to>
                                        <p:strVal val="visible"/>
                                      </p:to>
                                    </p:set>
                                    <p:animEffect transition="in" filter="fade">
                                      <p:cBhvr>
                                        <p:cTn id="7" dur="500"/>
                                        <p:tgtEl>
                                          <p:spTgt spid="1572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9" name="Rectangle 9"/>
          <p:cNvSpPr>
            <a:spLocks noChangeArrowheads="1"/>
          </p:cNvSpPr>
          <p:nvPr/>
        </p:nvSpPr>
        <p:spPr bwMode="auto">
          <a:xfrm>
            <a:off x="4572000" y="1893888"/>
            <a:ext cx="4343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Bef>
                <a:spcPct val="30000"/>
              </a:spcBef>
            </a:pPr>
            <a:r>
              <a:rPr lang="en-US" altLang="it-IT" sz="3200" b="0" dirty="0" smtClean="0">
                <a:solidFill>
                  <a:srgbClr val="000000"/>
                </a:solidFill>
              </a:rPr>
              <a:t>e’ </a:t>
            </a:r>
            <a:r>
              <a:rPr lang="en-US" altLang="it-IT" sz="3200" b="0" dirty="0" err="1">
                <a:solidFill>
                  <a:srgbClr val="000000"/>
                </a:solidFill>
              </a:rPr>
              <a:t>necessaria</a:t>
            </a:r>
            <a:r>
              <a:rPr lang="en-US" altLang="it-IT" sz="3200" b="0" dirty="0">
                <a:solidFill>
                  <a:srgbClr val="000000"/>
                </a:solidFill>
              </a:rPr>
              <a:t> per </a:t>
            </a:r>
            <a:r>
              <a:rPr lang="en-US" altLang="it-IT" sz="3200" b="0" dirty="0" err="1">
                <a:solidFill>
                  <a:srgbClr val="000000"/>
                </a:solidFill>
              </a:rPr>
              <a:t>comprendere</a:t>
            </a:r>
            <a:r>
              <a:rPr lang="en-US" altLang="it-IT" sz="3200" b="0" dirty="0">
                <a:solidFill>
                  <a:srgbClr val="000000"/>
                </a:solidFill>
              </a:rPr>
              <a:t> </a:t>
            </a:r>
            <a:r>
              <a:rPr lang="en-US" altLang="it-IT" sz="3200" b="0" dirty="0" err="1">
                <a:solidFill>
                  <a:srgbClr val="000000"/>
                </a:solidFill>
              </a:rPr>
              <a:t>scoperte</a:t>
            </a:r>
            <a:r>
              <a:rPr lang="en-US" altLang="it-IT" sz="3200" b="0" dirty="0">
                <a:solidFill>
                  <a:srgbClr val="000000"/>
                </a:solidFill>
              </a:rPr>
              <a:t> </a:t>
            </a:r>
            <a:r>
              <a:rPr lang="en-US" altLang="it-IT" sz="3200" b="0" dirty="0" err="1">
                <a:solidFill>
                  <a:srgbClr val="000000"/>
                </a:solidFill>
              </a:rPr>
              <a:t>nei</a:t>
            </a:r>
            <a:r>
              <a:rPr lang="en-US" altLang="it-IT" sz="3200" b="0" dirty="0">
                <a:solidFill>
                  <a:srgbClr val="000000"/>
                </a:solidFill>
              </a:rPr>
              <a:t> </a:t>
            </a:r>
            <a:r>
              <a:rPr lang="en-US" altLang="it-IT" sz="3200" b="0" dirty="0" err="1">
                <a:solidFill>
                  <a:srgbClr val="000000"/>
                </a:solidFill>
              </a:rPr>
              <a:t>diversi</a:t>
            </a:r>
            <a:r>
              <a:rPr lang="en-US" altLang="it-IT" sz="3200" b="0" dirty="0">
                <a:solidFill>
                  <a:srgbClr val="000000"/>
                </a:solidFill>
              </a:rPr>
              <a:t> </a:t>
            </a:r>
            <a:r>
              <a:rPr lang="en-US" altLang="it-IT" sz="3200" b="0" dirty="0" err="1">
                <a:solidFill>
                  <a:srgbClr val="000000"/>
                </a:solidFill>
              </a:rPr>
              <a:t>domini</a:t>
            </a:r>
            <a:r>
              <a:rPr lang="en-US" altLang="it-IT" sz="3200" b="0" dirty="0">
                <a:solidFill>
                  <a:srgbClr val="000000"/>
                </a:solidFill>
              </a:rPr>
              <a:t> </a:t>
            </a:r>
            <a:r>
              <a:rPr lang="en-US" altLang="it-IT" sz="3200" b="0" dirty="0" err="1">
                <a:solidFill>
                  <a:srgbClr val="000000"/>
                </a:solidFill>
              </a:rPr>
              <a:t>della</a:t>
            </a:r>
            <a:r>
              <a:rPr lang="en-US" altLang="it-IT" sz="3200" b="0" dirty="0">
                <a:solidFill>
                  <a:srgbClr val="000000"/>
                </a:solidFill>
              </a:rPr>
              <a:t> </a:t>
            </a:r>
            <a:r>
              <a:rPr lang="en-US" altLang="it-IT" sz="3200" b="0" dirty="0" err="1">
                <a:solidFill>
                  <a:srgbClr val="000000"/>
                </a:solidFill>
              </a:rPr>
              <a:t>psicologia</a:t>
            </a:r>
            <a:r>
              <a:rPr lang="en-US" altLang="it-IT" sz="3200" b="0" dirty="0">
                <a:solidFill>
                  <a:srgbClr val="000000"/>
                </a:solidFill>
              </a:rPr>
              <a:t>, </a:t>
            </a:r>
            <a:r>
              <a:rPr lang="en-US" altLang="it-IT" sz="3200" b="0" dirty="0" err="1">
                <a:solidFill>
                  <a:srgbClr val="000000"/>
                </a:solidFill>
              </a:rPr>
              <a:t>medicina</a:t>
            </a:r>
            <a:r>
              <a:rPr lang="en-US" altLang="it-IT" sz="3200" b="0" dirty="0">
                <a:solidFill>
                  <a:srgbClr val="000000"/>
                </a:solidFill>
              </a:rPr>
              <a:t>, </a:t>
            </a:r>
            <a:r>
              <a:rPr lang="en-US" altLang="it-IT" sz="3200" b="0" dirty="0" err="1">
                <a:solidFill>
                  <a:srgbClr val="000000"/>
                </a:solidFill>
              </a:rPr>
              <a:t>economia</a:t>
            </a:r>
            <a:r>
              <a:rPr lang="en-US" altLang="it-IT" sz="3200" b="0" dirty="0">
                <a:solidFill>
                  <a:srgbClr val="000000"/>
                </a:solidFill>
              </a:rPr>
              <a:t>, marketing …. </a:t>
            </a:r>
            <a:endParaRPr lang="it-IT" altLang="it-IT" sz="3200" b="0" dirty="0">
              <a:solidFill>
                <a:srgbClr val="000000"/>
              </a:solidFill>
            </a:endParaRPr>
          </a:p>
        </p:txBody>
      </p:sp>
      <p:pic>
        <p:nvPicPr>
          <p:cNvPr id="1218570" name="Picture 10" descr="peanuts-fumet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57325"/>
            <a:ext cx="43132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13"/>
          <p:cNvSpPr>
            <a:spLocks noGrp="1" noChangeArrowheads="1"/>
          </p:cNvSpPr>
          <p:nvPr>
            <p:ph type="title"/>
          </p:nvPr>
        </p:nvSpPr>
        <p:spPr>
          <a:xfrm>
            <a:off x="457200" y="44450"/>
            <a:ext cx="82296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it-IT" altLang="it-IT" b="1" smtClean="0">
                <a:solidFill>
                  <a:schemeClr val="accent2"/>
                </a:solidFill>
              </a:rPr>
              <a:t>2</a:t>
            </a:r>
          </a:p>
        </p:txBody>
      </p:sp>
    </p:spTree>
    <p:extLst>
      <p:ext uri="{BB962C8B-B14F-4D97-AF65-F5344CB8AC3E}">
        <p14:creationId xmlns:p14="http://schemas.microsoft.com/office/powerpoint/2010/main" val="861872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18570"/>
                                        </p:tgtEl>
                                        <p:attrNameLst>
                                          <p:attrName>style.visibility</p:attrName>
                                        </p:attrNameLst>
                                      </p:cBhvr>
                                      <p:to>
                                        <p:strVal val="visible"/>
                                      </p:to>
                                    </p:set>
                                    <p:animEffect transition="in" filter="fade">
                                      <p:cBhvr>
                                        <p:cTn id="7" dur="2000"/>
                                        <p:tgtEl>
                                          <p:spTgt spid="1218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8569"/>
                                        </p:tgtEl>
                                        <p:attrNameLst>
                                          <p:attrName>style.visibility</p:attrName>
                                        </p:attrNameLst>
                                      </p:cBhvr>
                                      <p:to>
                                        <p:strVal val="visible"/>
                                      </p:to>
                                    </p:set>
                                    <p:animEffect transition="in" filter="fade">
                                      <p:cBhvr>
                                        <p:cTn id="12" dur="2000"/>
                                        <p:tgtEl>
                                          <p:spTgt spid="1218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6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60338"/>
            <a:ext cx="8896350" cy="13398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t">
            <a:spAutoFit/>
          </a:bodyPr>
          <a:lstStyle/>
          <a:p>
            <a:pPr algn="r"/>
            <a:r>
              <a:rPr lang="it-IT" altLang="it-IT" b="1" smtClean="0">
                <a:solidFill>
                  <a:schemeClr val="accent2"/>
                </a:solidFill>
              </a:rPr>
              <a:t>numeri </a:t>
            </a:r>
            <a:r>
              <a:rPr lang="it-IT" altLang="it-IT" b="1" i="1" smtClean="0">
                <a:solidFill>
                  <a:schemeClr val="accent2"/>
                </a:solidFill>
              </a:rPr>
              <a:t>corretti</a:t>
            </a:r>
            <a:r>
              <a:rPr lang="it-IT" altLang="it-IT" b="1" smtClean="0">
                <a:solidFill>
                  <a:schemeClr val="accent2"/>
                </a:solidFill>
              </a:rPr>
              <a:t>                               </a:t>
            </a:r>
            <a:r>
              <a:rPr lang="it-IT" altLang="it-IT" b="1" smtClean="0">
                <a:solidFill>
                  <a:srgbClr val="FF9900"/>
                </a:solidFill>
              </a:rPr>
              <a:t>ma interpretazioni </a:t>
            </a:r>
            <a:r>
              <a:rPr lang="it-IT" altLang="it-IT" b="1" i="1" smtClean="0">
                <a:solidFill>
                  <a:srgbClr val="FF9900"/>
                </a:solidFill>
              </a:rPr>
              <a:t>errate</a:t>
            </a:r>
            <a:r>
              <a:rPr lang="it-IT" altLang="it-IT" b="1" smtClean="0">
                <a:solidFill>
                  <a:srgbClr val="FF9900"/>
                </a:solidFill>
              </a:rPr>
              <a:t>  </a:t>
            </a:r>
          </a:p>
        </p:txBody>
      </p:sp>
      <p:pic>
        <p:nvPicPr>
          <p:cNvPr id="1286148" name="Picture 4"/>
          <p:cNvPicPr>
            <a:picLocks noChangeAspect="1" noChangeArrowheads="1"/>
          </p:cNvPicPr>
          <p:nvPr/>
        </p:nvPicPr>
        <p:blipFill>
          <a:blip r:embed="rId3">
            <a:extLst>
              <a:ext uri="{28A0092B-C50C-407E-A947-70E740481C1C}">
                <a14:useLocalDpi xmlns:a14="http://schemas.microsoft.com/office/drawing/2010/main" val="0"/>
              </a:ext>
            </a:extLst>
          </a:blip>
          <a:srcRect l="18782" r="23351"/>
          <a:stretch>
            <a:fillRect/>
          </a:stretch>
        </p:blipFill>
        <p:spPr bwMode="auto">
          <a:xfrm>
            <a:off x="361950" y="2924175"/>
            <a:ext cx="2171700"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86150" name="Rectangle 6"/>
          <p:cNvSpPr>
            <a:spLocks noChangeArrowheads="1"/>
          </p:cNvSpPr>
          <p:nvPr/>
        </p:nvSpPr>
        <p:spPr bwMode="auto">
          <a:xfrm>
            <a:off x="-19050" y="1779588"/>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spcBef>
                <a:spcPct val="30000"/>
              </a:spcBef>
            </a:pPr>
            <a:r>
              <a:rPr lang="it-IT" altLang="it-IT" sz="3000" b="0">
                <a:solidFill>
                  <a:srgbClr val="000000"/>
                </a:solidFill>
              </a:rPr>
              <a:t>Nei 3 mesi a cavallo di maggio il gelato </a:t>
            </a:r>
            <a:r>
              <a:rPr lang="it-IT" altLang="it-IT" sz="3000" b="0" i="1">
                <a:solidFill>
                  <a:srgbClr val="000000"/>
                </a:solidFill>
              </a:rPr>
              <a:t>Ben &amp; Jerry</a:t>
            </a:r>
            <a:r>
              <a:rPr lang="it-IT" altLang="it-IT" sz="3000" b="0">
                <a:solidFill>
                  <a:srgbClr val="000000"/>
                </a:solidFill>
              </a:rPr>
              <a:t> ha avuto un impennata nel gradimento del 30%</a:t>
            </a:r>
          </a:p>
        </p:txBody>
      </p:sp>
      <p:sp>
        <p:nvSpPr>
          <p:cNvPr id="1286151" name="Rectangle 7"/>
          <p:cNvSpPr>
            <a:spLocks noChangeArrowheads="1"/>
          </p:cNvSpPr>
          <p:nvPr/>
        </p:nvSpPr>
        <p:spPr bwMode="auto">
          <a:xfrm>
            <a:off x="2693988" y="3082925"/>
            <a:ext cx="6450012" cy="415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Bef>
                <a:spcPct val="30000"/>
              </a:spcBef>
              <a:buClr>
                <a:srgbClr val="333399"/>
              </a:buClr>
              <a:buFont typeface="Wingdings" panose="05000000000000000000" pitchFamily="2" charset="2"/>
              <a:buChar char="§"/>
            </a:pPr>
            <a:r>
              <a:rPr lang="it-IT" altLang="it-IT" sz="3000" b="0">
                <a:solidFill>
                  <a:srgbClr val="000000"/>
                </a:solidFill>
              </a:rPr>
              <a:t>vero </a:t>
            </a:r>
          </a:p>
          <a:p>
            <a:pPr eaLnBrk="1" hangingPunct="1">
              <a:spcBef>
                <a:spcPct val="30000"/>
              </a:spcBef>
              <a:buClr>
                <a:srgbClr val="333399"/>
              </a:buClr>
              <a:buFont typeface="Wingdings" panose="05000000000000000000" pitchFamily="2" charset="2"/>
              <a:buChar char="§"/>
            </a:pPr>
            <a:r>
              <a:rPr lang="it-IT" altLang="it-IT" sz="3000" b="0">
                <a:solidFill>
                  <a:srgbClr val="000000"/>
                </a:solidFill>
              </a:rPr>
              <a:t>ma se ci pensate è probabilmente vero per gran parte dei gelati</a:t>
            </a:r>
          </a:p>
          <a:p>
            <a:pPr eaLnBrk="1" hangingPunct="1">
              <a:spcBef>
                <a:spcPct val="30000"/>
              </a:spcBef>
              <a:buClr>
                <a:srgbClr val="333399"/>
              </a:buClr>
              <a:buFont typeface="Wingdings" panose="05000000000000000000" pitchFamily="2" charset="2"/>
              <a:buChar char="§"/>
            </a:pPr>
            <a:r>
              <a:rPr lang="it-IT" altLang="it-IT" sz="3000" b="0" i="1">
                <a:solidFill>
                  <a:srgbClr val="FF9900"/>
                </a:solidFill>
              </a:rPr>
              <a:t>bias di decisione: </a:t>
            </a:r>
            <a:r>
              <a:rPr lang="it-IT" altLang="it-IT" sz="3000" b="0">
                <a:solidFill>
                  <a:srgbClr val="000000"/>
                </a:solidFill>
              </a:rPr>
              <a:t>tendenza ad interpretare il risultato come causato da una variabile </a:t>
            </a:r>
            <a:r>
              <a:rPr lang="it-IT" altLang="it-IT" sz="3000" b="0" i="1">
                <a:solidFill>
                  <a:srgbClr val="000000"/>
                </a:solidFill>
              </a:rPr>
              <a:t>istantanea</a:t>
            </a:r>
            <a:r>
              <a:rPr lang="it-IT" altLang="it-IT" sz="3000" b="0">
                <a:solidFill>
                  <a:srgbClr val="000000"/>
                </a:solidFill>
              </a:rPr>
              <a:t> piuttosto che da una </a:t>
            </a:r>
            <a:r>
              <a:rPr lang="it-IT" altLang="it-IT" sz="3000" b="0" i="1">
                <a:solidFill>
                  <a:srgbClr val="000000"/>
                </a:solidFill>
              </a:rPr>
              <a:t>storica</a:t>
            </a:r>
          </a:p>
          <a:p>
            <a:pPr eaLnBrk="1" hangingPunct="1">
              <a:spcBef>
                <a:spcPct val="30000"/>
              </a:spcBef>
              <a:buClr>
                <a:srgbClr val="333399"/>
              </a:buClr>
              <a:buFont typeface="Wingdings" panose="05000000000000000000" pitchFamily="2" charset="2"/>
              <a:buChar char="§"/>
            </a:pPr>
            <a:endParaRPr lang="it-IT" altLang="it-IT" sz="3000" b="0" i="1">
              <a:solidFill>
                <a:srgbClr val="FF9900"/>
              </a:solidFill>
            </a:endParaRPr>
          </a:p>
        </p:txBody>
      </p:sp>
    </p:spTree>
    <p:extLst>
      <p:ext uri="{BB962C8B-B14F-4D97-AF65-F5344CB8AC3E}">
        <p14:creationId xmlns:p14="http://schemas.microsoft.com/office/powerpoint/2010/main" val="4107668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6150"/>
                                        </p:tgtEl>
                                        <p:attrNameLst>
                                          <p:attrName>style.visibility</p:attrName>
                                        </p:attrNameLst>
                                      </p:cBhvr>
                                      <p:to>
                                        <p:strVal val="visible"/>
                                      </p:to>
                                    </p:set>
                                    <p:animEffect transition="in" filter="fade">
                                      <p:cBhvr>
                                        <p:cTn id="7" dur="2000"/>
                                        <p:tgtEl>
                                          <p:spTgt spid="1286150"/>
                                        </p:tgtEl>
                                      </p:cBhvr>
                                    </p:animEffect>
                                  </p:childTnLst>
                                </p:cTn>
                              </p:par>
                              <p:par>
                                <p:cTn id="8" presetID="10" presetClass="entr" presetSubtype="0" fill="hold" nodeType="withEffect">
                                  <p:stCondLst>
                                    <p:cond delay="0"/>
                                  </p:stCondLst>
                                  <p:childTnLst>
                                    <p:set>
                                      <p:cBhvr>
                                        <p:cTn id="9" dur="1" fill="hold">
                                          <p:stCondLst>
                                            <p:cond delay="0"/>
                                          </p:stCondLst>
                                        </p:cTn>
                                        <p:tgtEl>
                                          <p:spTgt spid="1286148"/>
                                        </p:tgtEl>
                                        <p:attrNameLst>
                                          <p:attrName>style.visibility</p:attrName>
                                        </p:attrNameLst>
                                      </p:cBhvr>
                                      <p:to>
                                        <p:strVal val="visible"/>
                                      </p:to>
                                    </p:set>
                                    <p:animEffect transition="in" filter="fade">
                                      <p:cBhvr>
                                        <p:cTn id="10" dur="1000"/>
                                        <p:tgtEl>
                                          <p:spTgt spid="12861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86151">
                                            <p:txEl>
                                              <p:pRg st="0" end="0"/>
                                            </p:txEl>
                                          </p:spTgt>
                                        </p:tgtEl>
                                        <p:attrNameLst>
                                          <p:attrName>style.visibility</p:attrName>
                                        </p:attrNameLst>
                                      </p:cBhvr>
                                      <p:to>
                                        <p:strVal val="visible"/>
                                      </p:to>
                                    </p:set>
                                    <p:animEffect transition="in" filter="wipe(left)">
                                      <p:cBhvr>
                                        <p:cTn id="15" dur="500"/>
                                        <p:tgtEl>
                                          <p:spTgt spid="1286151">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86151">
                                            <p:txEl>
                                              <p:pRg st="1" end="1"/>
                                            </p:txEl>
                                          </p:spTgt>
                                        </p:tgtEl>
                                        <p:attrNameLst>
                                          <p:attrName>style.visibility</p:attrName>
                                        </p:attrNameLst>
                                      </p:cBhvr>
                                      <p:to>
                                        <p:strVal val="visible"/>
                                      </p:to>
                                    </p:set>
                                    <p:animEffect transition="in" filter="wipe(left)">
                                      <p:cBhvr>
                                        <p:cTn id="20" dur="500"/>
                                        <p:tgtEl>
                                          <p:spTgt spid="128615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86151">
                                            <p:txEl>
                                              <p:pRg st="2" end="2"/>
                                            </p:txEl>
                                          </p:spTgt>
                                        </p:tgtEl>
                                        <p:attrNameLst>
                                          <p:attrName>style.visibility</p:attrName>
                                        </p:attrNameLst>
                                      </p:cBhvr>
                                      <p:to>
                                        <p:strVal val="visible"/>
                                      </p:to>
                                    </p:set>
                                    <p:animEffect transition="in" filter="wipe(left)">
                                      <p:cBhvr>
                                        <p:cTn id="25" dur="500"/>
                                        <p:tgtEl>
                                          <p:spTgt spid="12861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150" grpId="0"/>
      <p:bldP spid="1286151"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t">
            <a:spAutoFit/>
          </a:bodyPr>
          <a:lstStyle/>
          <a:p>
            <a:pPr algn="r"/>
            <a:r>
              <a:rPr lang="it-IT" altLang="it-IT" b="1" smtClean="0">
                <a:solidFill>
                  <a:schemeClr val="accent2"/>
                </a:solidFill>
              </a:rPr>
              <a:t>correlazione non è causazione</a:t>
            </a:r>
          </a:p>
        </p:txBody>
      </p:sp>
      <p:sp>
        <p:nvSpPr>
          <p:cNvPr id="1289220" name="Rectangle 4"/>
          <p:cNvSpPr>
            <a:spLocks noChangeArrowheads="1"/>
          </p:cNvSpPr>
          <p:nvPr/>
        </p:nvSpPr>
        <p:spPr bwMode="auto">
          <a:xfrm>
            <a:off x="666750" y="1176338"/>
            <a:ext cx="76390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spcBef>
                <a:spcPct val="30000"/>
              </a:spcBef>
            </a:pPr>
            <a:r>
              <a:rPr lang="it-IT" altLang="it-IT" sz="3000" b="0">
                <a:solidFill>
                  <a:srgbClr val="000000"/>
                </a:solidFill>
              </a:rPr>
              <a:t>Maggiore è il numero di chiese in una città, maggiore è il numero di crimini, quindi le chiese producono crimine.</a:t>
            </a:r>
          </a:p>
        </p:txBody>
      </p:sp>
      <p:pic>
        <p:nvPicPr>
          <p:cNvPr id="128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2857500"/>
            <a:ext cx="2667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89222" name="Rectangle 6"/>
          <p:cNvSpPr>
            <a:spLocks noChangeArrowheads="1"/>
          </p:cNvSpPr>
          <p:nvPr/>
        </p:nvSpPr>
        <p:spPr bwMode="auto">
          <a:xfrm>
            <a:off x="236538" y="4968875"/>
            <a:ext cx="9174162"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Bef>
                <a:spcPct val="15000"/>
              </a:spcBef>
              <a:buClr>
                <a:srgbClr val="333399"/>
              </a:buClr>
              <a:buFont typeface="Wingdings" panose="05000000000000000000" pitchFamily="2" charset="2"/>
              <a:buChar char="§"/>
            </a:pPr>
            <a:r>
              <a:rPr lang="it-IT" altLang="it-IT" sz="3000">
                <a:solidFill>
                  <a:srgbClr val="FF9900"/>
                </a:solidFill>
              </a:rPr>
              <a:t>sbagliato</a:t>
            </a:r>
            <a:r>
              <a:rPr lang="it-IT" altLang="it-IT" sz="3000" b="0">
                <a:solidFill>
                  <a:srgbClr val="000000"/>
                </a:solidFill>
              </a:rPr>
              <a:t> </a:t>
            </a:r>
          </a:p>
          <a:p>
            <a:pPr eaLnBrk="1" hangingPunct="1">
              <a:spcBef>
                <a:spcPct val="15000"/>
              </a:spcBef>
              <a:buClr>
                <a:srgbClr val="333399"/>
              </a:buClr>
              <a:buFont typeface="Wingdings" panose="05000000000000000000" pitchFamily="2" charset="2"/>
              <a:buChar char="§"/>
            </a:pPr>
            <a:r>
              <a:rPr lang="it-IT" altLang="it-IT" sz="3000" b="0">
                <a:solidFill>
                  <a:srgbClr val="000000"/>
                </a:solidFill>
              </a:rPr>
              <a:t>non si è considerata una terza </a:t>
            </a:r>
            <a:r>
              <a:rPr lang="it-IT" altLang="it-IT" sz="3000" i="1">
                <a:solidFill>
                  <a:srgbClr val="FF9900"/>
                </a:solidFill>
              </a:rPr>
              <a:t>variabile</a:t>
            </a:r>
          </a:p>
          <a:p>
            <a:pPr eaLnBrk="1" hangingPunct="1">
              <a:spcBef>
                <a:spcPct val="15000"/>
              </a:spcBef>
              <a:buClr>
                <a:srgbClr val="333399"/>
              </a:buClr>
              <a:buFont typeface="Wingdings" panose="05000000000000000000" pitchFamily="2" charset="2"/>
              <a:buChar char="§"/>
            </a:pPr>
            <a:r>
              <a:rPr lang="it-IT" altLang="it-IT" sz="3000" b="0">
                <a:solidFill>
                  <a:srgbClr val="000000"/>
                </a:solidFill>
              </a:rPr>
              <a:t>la grandezza della popolazione</a:t>
            </a:r>
          </a:p>
          <a:p>
            <a:pPr eaLnBrk="1" hangingPunct="1">
              <a:spcBef>
                <a:spcPct val="15000"/>
              </a:spcBef>
              <a:buClr>
                <a:srgbClr val="333399"/>
              </a:buClr>
              <a:buFont typeface="Wingdings" panose="05000000000000000000" pitchFamily="2" charset="2"/>
              <a:buChar char="§"/>
            </a:pPr>
            <a:endParaRPr lang="it-IT" altLang="it-IT" sz="3000" b="0" i="1">
              <a:solidFill>
                <a:srgbClr val="FF9900"/>
              </a:solidFill>
            </a:endParaRPr>
          </a:p>
        </p:txBody>
      </p:sp>
    </p:spTree>
    <p:extLst>
      <p:ext uri="{BB962C8B-B14F-4D97-AF65-F5344CB8AC3E}">
        <p14:creationId xmlns:p14="http://schemas.microsoft.com/office/powerpoint/2010/main" val="336370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89220"/>
                                        </p:tgtEl>
                                        <p:attrNameLst>
                                          <p:attrName>style.visibility</p:attrName>
                                        </p:attrNameLst>
                                      </p:cBhvr>
                                      <p:to>
                                        <p:strVal val="visible"/>
                                      </p:to>
                                    </p:set>
                                    <p:animEffect transition="in" filter="wipe(left)">
                                      <p:cBhvr>
                                        <p:cTn id="7" dur="500"/>
                                        <p:tgtEl>
                                          <p:spTgt spid="128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89221"/>
                                        </p:tgtEl>
                                        <p:attrNameLst>
                                          <p:attrName>style.visibility</p:attrName>
                                        </p:attrNameLst>
                                      </p:cBhvr>
                                      <p:to>
                                        <p:strVal val="visible"/>
                                      </p:to>
                                    </p:set>
                                    <p:animEffect transition="in" filter="fade">
                                      <p:cBhvr>
                                        <p:cTn id="12" dur="1000"/>
                                        <p:tgtEl>
                                          <p:spTgt spid="12892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89222">
                                            <p:txEl>
                                              <p:pRg st="0" end="0"/>
                                            </p:txEl>
                                          </p:spTgt>
                                        </p:tgtEl>
                                        <p:attrNameLst>
                                          <p:attrName>style.visibility</p:attrName>
                                        </p:attrNameLst>
                                      </p:cBhvr>
                                      <p:to>
                                        <p:strVal val="visible"/>
                                      </p:to>
                                    </p:set>
                                    <p:animEffect transition="in" filter="wipe(left)">
                                      <p:cBhvr>
                                        <p:cTn id="17" dur="500"/>
                                        <p:tgtEl>
                                          <p:spTgt spid="128922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89222">
                                            <p:txEl>
                                              <p:pRg st="1" end="1"/>
                                            </p:txEl>
                                          </p:spTgt>
                                        </p:tgtEl>
                                        <p:attrNameLst>
                                          <p:attrName>style.visibility</p:attrName>
                                        </p:attrNameLst>
                                      </p:cBhvr>
                                      <p:to>
                                        <p:strVal val="visible"/>
                                      </p:to>
                                    </p:set>
                                    <p:animEffect transition="in" filter="wipe(left)">
                                      <p:cBhvr>
                                        <p:cTn id="22" dur="500"/>
                                        <p:tgtEl>
                                          <p:spTgt spid="1289222">
                                            <p:txEl>
                                              <p:pRg st="1" end="1"/>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89222">
                                            <p:txEl>
                                              <p:pRg st="2" end="2"/>
                                            </p:txEl>
                                          </p:spTgt>
                                        </p:tgtEl>
                                        <p:attrNameLst>
                                          <p:attrName>style.visibility</p:attrName>
                                        </p:attrNameLst>
                                      </p:cBhvr>
                                      <p:to>
                                        <p:strVal val="visible"/>
                                      </p:to>
                                    </p:set>
                                    <p:animEffect transition="in" filter="wipe(left)">
                                      <p:cBhvr>
                                        <p:cTn id="25" dur="500"/>
                                        <p:tgtEl>
                                          <p:spTgt spid="12892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9220" grpId="0"/>
      <p:bldP spid="1289222"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9"/>
          <p:cNvSpPr>
            <a:spLocks noChangeArrowheads="1"/>
          </p:cNvSpPr>
          <p:nvPr/>
        </p:nvSpPr>
        <p:spPr bwMode="auto">
          <a:xfrm>
            <a:off x="4762500" y="1893888"/>
            <a:ext cx="43434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Bef>
                <a:spcPct val="30000"/>
              </a:spcBef>
            </a:pPr>
            <a:r>
              <a:rPr lang="en-US" altLang="it-IT" sz="3200" b="0">
                <a:solidFill>
                  <a:srgbClr val="000000"/>
                </a:solidFill>
              </a:rPr>
              <a:t>l’odierno mercato competitivo del lavoro necessita sempre più di individui in grado di gestire informazioni quantitative</a:t>
            </a:r>
          </a:p>
        </p:txBody>
      </p:sp>
      <p:pic>
        <p:nvPicPr>
          <p:cNvPr id="26627" name="Picture 10"/>
          <p:cNvPicPr>
            <a:picLocks noChangeAspect="1" noChangeArrowheads="1"/>
          </p:cNvPicPr>
          <p:nvPr/>
        </p:nvPicPr>
        <p:blipFill>
          <a:blip r:embed="rId3">
            <a:extLst>
              <a:ext uri="{28A0092B-C50C-407E-A947-70E740481C1C}">
                <a14:useLocalDpi xmlns:a14="http://schemas.microsoft.com/office/drawing/2010/main" val="0"/>
              </a:ext>
            </a:extLst>
          </a:blip>
          <a:srcRect l="14861" t="21094" r="41289" b="13802"/>
          <a:stretch>
            <a:fillRect/>
          </a:stretch>
        </p:blipFill>
        <p:spPr bwMode="auto">
          <a:xfrm>
            <a:off x="0" y="1668463"/>
            <a:ext cx="4810125" cy="40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Rectangle 13"/>
          <p:cNvSpPr>
            <a:spLocks noGrp="1" noChangeArrowheads="1"/>
          </p:cNvSpPr>
          <p:nvPr>
            <p:ph type="title"/>
          </p:nvPr>
        </p:nvSpPr>
        <p:spPr>
          <a:xfrm>
            <a:off x="457200" y="44450"/>
            <a:ext cx="82296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it-IT" altLang="it-IT" b="1" smtClean="0">
                <a:solidFill>
                  <a:schemeClr val="accent2"/>
                </a:solidFill>
              </a:rPr>
              <a:t>3</a:t>
            </a:r>
          </a:p>
        </p:txBody>
      </p:sp>
    </p:spTree>
    <p:extLst>
      <p:ext uri="{BB962C8B-B14F-4D97-AF65-F5344CB8AC3E}">
        <p14:creationId xmlns:p14="http://schemas.microsoft.com/office/powerpoint/2010/main" val="3048467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7176"/>
            <a:ext cx="8915400" cy="944628"/>
          </a:xfrm>
          <a:noFill/>
        </p:spPr>
        <p:txBody>
          <a:bodyPr/>
          <a:lstStyle/>
          <a:p>
            <a:pPr eaLnBrk="1" hangingPunct="1"/>
            <a:r>
              <a:rPr lang="it-IT" altLang="it-IT" sz="4300" b="1" dirty="0" smtClean="0">
                <a:solidFill>
                  <a:schemeClr val="accent2"/>
                </a:solidFill>
              </a:rPr>
              <a:t>esperimento online</a:t>
            </a:r>
            <a:endParaRPr lang="it-IT" altLang="it-IT" sz="4300" b="1" dirty="0" smtClean="0">
              <a:solidFill>
                <a:srgbClr val="FF9900"/>
              </a:solidFill>
            </a:endParaRPr>
          </a:p>
        </p:txBody>
      </p:sp>
      <p:sp>
        <p:nvSpPr>
          <p:cNvPr id="3075" name="Rectangle 4"/>
          <p:cNvSpPr>
            <a:spLocks noChangeArrowheads="1"/>
          </p:cNvSpPr>
          <p:nvPr/>
        </p:nvSpPr>
        <p:spPr bwMode="auto">
          <a:xfrm>
            <a:off x="323850" y="1073150"/>
            <a:ext cx="84963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333399"/>
              </a:buClr>
              <a:buFont typeface="Wingdings" panose="05000000000000000000" pitchFamily="2" charset="2"/>
              <a:buNone/>
            </a:pPr>
            <a:r>
              <a:rPr lang="it-IT" altLang="it-IT" sz="2000">
                <a:solidFill>
                  <a:srgbClr val="000000"/>
                </a:solidFill>
                <a:ea typeface="MS PGothic" panose="020B0600070205080204" pitchFamily="34" charset="-128"/>
              </a:rPr>
              <a:t>Link per accedere:</a:t>
            </a:r>
          </a:p>
          <a:p>
            <a:pPr algn="ctr" eaLnBrk="1" hangingPunct="1">
              <a:buClr>
                <a:srgbClr val="333399"/>
              </a:buClr>
              <a:buFont typeface="Wingdings" panose="05000000000000000000" pitchFamily="2" charset="2"/>
              <a:buNone/>
            </a:pPr>
            <a:r>
              <a:rPr lang="it-IT" altLang="it-IT" sz="3600">
                <a:solidFill>
                  <a:srgbClr val="000000"/>
                </a:solidFill>
                <a:ea typeface="MS PGothic" panose="020B0600070205080204" pitchFamily="34" charset="-128"/>
                <a:hlinkClick r:id="rId3"/>
              </a:rPr>
              <a:t>http://goo.gl/Pe7u8Y</a:t>
            </a:r>
            <a:endParaRPr lang="it-IT" altLang="it-IT" sz="3600">
              <a:solidFill>
                <a:srgbClr val="000000"/>
              </a:solidFill>
              <a:ea typeface="MS PGothic" panose="020B0600070205080204" pitchFamily="34" charset="-128"/>
            </a:endParaRPr>
          </a:p>
          <a:p>
            <a:pPr algn="ctr" eaLnBrk="1" hangingPunct="1">
              <a:buClr>
                <a:srgbClr val="333399"/>
              </a:buClr>
              <a:buFont typeface="Wingdings" panose="05000000000000000000" pitchFamily="2" charset="2"/>
              <a:buNone/>
            </a:pPr>
            <a:endParaRPr lang="it-IT" altLang="it-IT" sz="3600">
              <a:solidFill>
                <a:srgbClr val="000000"/>
              </a:solidFill>
              <a:ea typeface="MS PGothic" panose="020B0600070205080204" pitchFamily="34" charset="-128"/>
            </a:endParaRPr>
          </a:p>
          <a:p>
            <a:pPr eaLnBrk="1" hangingPunct="1">
              <a:buClr>
                <a:srgbClr val="333399"/>
              </a:buClr>
              <a:buFont typeface="Wingdings" panose="05000000000000000000" pitchFamily="2" charset="2"/>
              <a:buNone/>
            </a:pPr>
            <a:endParaRPr lang="it-IT" altLang="it-IT" sz="2700" b="0">
              <a:solidFill>
                <a:srgbClr val="000000"/>
              </a:solidFill>
              <a:ea typeface="MS PGothic" panose="020B0600070205080204" pitchFamily="34" charset="-128"/>
            </a:endParaRPr>
          </a:p>
          <a:p>
            <a:pPr eaLnBrk="1" hangingPunct="1">
              <a:buClr>
                <a:srgbClr val="333399"/>
              </a:buClr>
              <a:buFont typeface="Wingdings" panose="05000000000000000000" pitchFamily="2" charset="2"/>
              <a:buNone/>
            </a:pPr>
            <a:endParaRPr lang="it-IT" altLang="it-IT" sz="2700" b="0">
              <a:solidFill>
                <a:srgbClr val="000000"/>
              </a:solidFill>
              <a:ea typeface="MS PGothic" panose="020B0600070205080204" pitchFamily="34" charset="-128"/>
            </a:endParaRPr>
          </a:p>
          <a:p>
            <a:pPr eaLnBrk="1" hangingPunct="1">
              <a:buClr>
                <a:srgbClr val="333399"/>
              </a:buClr>
              <a:buFont typeface="Wingdings" panose="05000000000000000000" pitchFamily="2" charset="2"/>
              <a:buNone/>
            </a:pPr>
            <a:endParaRPr lang="it-IT" altLang="it-IT" sz="2700" b="0">
              <a:solidFill>
                <a:srgbClr val="000000"/>
              </a:solidFill>
              <a:ea typeface="MS PGothic" panose="020B0600070205080204" pitchFamily="34" charset="-128"/>
            </a:endParaRPr>
          </a:p>
        </p:txBody>
      </p:sp>
      <p:sp>
        <p:nvSpPr>
          <p:cNvPr id="3076" name="Rettangolo 4"/>
          <p:cNvSpPr>
            <a:spLocks noChangeArrowheads="1"/>
          </p:cNvSpPr>
          <p:nvPr/>
        </p:nvSpPr>
        <p:spPr bwMode="auto">
          <a:xfrm>
            <a:off x="395288" y="5362947"/>
            <a:ext cx="8424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333399"/>
              </a:buClr>
            </a:pPr>
            <a:endParaRPr lang="it-IT" altLang="it-IT" sz="2000" b="0" dirty="0">
              <a:solidFill>
                <a:srgbClr val="000000"/>
              </a:solidFill>
              <a:ea typeface="MS PGothic" panose="020B0600070205080204" pitchFamily="34" charset="-128"/>
            </a:endParaRPr>
          </a:p>
          <a:p>
            <a:pPr eaLnBrk="1" hangingPunct="1">
              <a:buClr>
                <a:srgbClr val="333399"/>
              </a:buClr>
            </a:pPr>
            <a:r>
              <a:rPr lang="it-IT" altLang="it-IT" sz="2000" dirty="0">
                <a:solidFill>
                  <a:srgbClr val="000000"/>
                </a:solidFill>
                <a:ea typeface="MS PGothic" panose="020B0600070205080204" pitchFamily="34" charset="-128"/>
              </a:rPr>
              <a:t>Durata: </a:t>
            </a:r>
            <a:r>
              <a:rPr lang="it-IT" altLang="it-IT" sz="2000" b="0" dirty="0">
                <a:solidFill>
                  <a:srgbClr val="000000"/>
                </a:solidFill>
                <a:ea typeface="MS PGothic" panose="020B0600070205080204" pitchFamily="34" charset="-128"/>
              </a:rPr>
              <a:t>circa 30 minuti</a:t>
            </a:r>
            <a:endParaRPr lang="it-IT" altLang="it-IT" sz="2000" dirty="0">
              <a:solidFill>
                <a:srgbClr val="000000"/>
              </a:solidFill>
              <a:ea typeface="MS PGothic" panose="020B0600070205080204" pitchFamily="34" charset="-128"/>
            </a:endParaRPr>
          </a:p>
          <a:p>
            <a:pPr eaLnBrk="1" hangingPunct="1">
              <a:buClr>
                <a:srgbClr val="333399"/>
              </a:buClr>
            </a:pPr>
            <a:r>
              <a:rPr lang="it-IT" altLang="it-IT" sz="2000" dirty="0">
                <a:solidFill>
                  <a:srgbClr val="000000"/>
                </a:solidFill>
                <a:ea typeface="MS PGothic" panose="020B0600070205080204" pitchFamily="34" charset="-128"/>
              </a:rPr>
              <a:t>Quando:</a:t>
            </a:r>
            <a:r>
              <a:rPr lang="it-IT" altLang="it-IT" sz="2000" b="0" dirty="0">
                <a:solidFill>
                  <a:srgbClr val="000000"/>
                </a:solidFill>
                <a:ea typeface="MS PGothic" panose="020B0600070205080204" pitchFamily="34" charset="-128"/>
              </a:rPr>
              <a:t> in qualsiasi </a:t>
            </a:r>
            <a:r>
              <a:rPr lang="it-IT" altLang="it-IT" sz="2000" b="0" dirty="0" smtClean="0">
                <a:solidFill>
                  <a:srgbClr val="000000"/>
                </a:solidFill>
                <a:ea typeface="MS PGothic" panose="020B0600070205080204" pitchFamily="34" charset="-128"/>
              </a:rPr>
              <a:t>momento (prima possibile)…. monitoriamo il flusso</a:t>
            </a:r>
          </a:p>
        </p:txBody>
      </p:sp>
      <p:pic>
        <p:nvPicPr>
          <p:cNvPr id="3077" name="Picture 10"/>
          <p:cNvPicPr>
            <a:picLocks noChangeAspect="1" noChangeArrowheads="1"/>
          </p:cNvPicPr>
          <p:nvPr/>
        </p:nvPicPr>
        <p:blipFill>
          <a:blip r:embed="rId4">
            <a:extLst>
              <a:ext uri="{28A0092B-C50C-407E-A947-70E740481C1C}">
                <a14:useLocalDpi xmlns:a14="http://schemas.microsoft.com/office/drawing/2010/main" val="0"/>
              </a:ext>
            </a:extLst>
          </a:blip>
          <a:srcRect l="6361" t="8485" r="1770" b="45250"/>
          <a:stretch>
            <a:fillRect/>
          </a:stretch>
        </p:blipFill>
        <p:spPr bwMode="auto">
          <a:xfrm>
            <a:off x="120650" y="2565400"/>
            <a:ext cx="89027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ccia a destra 18"/>
          <p:cNvSpPr/>
          <p:nvPr/>
        </p:nvSpPr>
        <p:spPr>
          <a:xfrm rot="5400000">
            <a:off x="4499770" y="2132806"/>
            <a:ext cx="360362"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800" b="0">
              <a:solidFill>
                <a:srgbClr val="FFFFFF"/>
              </a:solidFill>
            </a:endParaRPr>
          </a:p>
        </p:txBody>
      </p:sp>
    </p:spTree>
    <p:extLst>
      <p:ext uri="{BB962C8B-B14F-4D97-AF65-F5344CB8AC3E}">
        <p14:creationId xmlns:p14="http://schemas.microsoft.com/office/powerpoint/2010/main" val="4438064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61" name="Rectangle 9"/>
          <p:cNvSpPr>
            <a:spLocks noChangeArrowheads="1"/>
          </p:cNvSpPr>
          <p:nvPr/>
        </p:nvSpPr>
        <p:spPr bwMode="auto">
          <a:xfrm>
            <a:off x="285750" y="4579938"/>
            <a:ext cx="853440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Bef>
                <a:spcPct val="30000"/>
              </a:spcBef>
            </a:pPr>
            <a:r>
              <a:rPr lang="en-US" altLang="it-IT" sz="3200" b="0">
                <a:solidFill>
                  <a:srgbClr val="000000"/>
                </a:solidFill>
              </a:rPr>
              <a:t>corretta interpretazione/ comprensione di testi scientifici ….</a:t>
            </a:r>
          </a:p>
          <a:p>
            <a:pPr eaLnBrk="1" hangingPunct="1">
              <a:spcBef>
                <a:spcPct val="30000"/>
              </a:spcBef>
            </a:pPr>
            <a:r>
              <a:rPr lang="en-US" altLang="it-IT" sz="3200" b="0">
                <a:solidFill>
                  <a:srgbClr val="000000"/>
                </a:solidFill>
              </a:rPr>
              <a:t>soprattutto delle parti metodologiche</a:t>
            </a:r>
          </a:p>
        </p:txBody>
      </p:sp>
      <p:pic>
        <p:nvPicPr>
          <p:cNvPr id="1226763" name="Picture 11"/>
          <p:cNvPicPr>
            <a:picLocks noChangeAspect="1" noChangeArrowheads="1"/>
          </p:cNvPicPr>
          <p:nvPr/>
        </p:nvPicPr>
        <p:blipFill>
          <a:blip r:embed="rId3">
            <a:extLst>
              <a:ext uri="{28A0092B-C50C-407E-A947-70E740481C1C}">
                <a14:useLocalDpi xmlns:a14="http://schemas.microsoft.com/office/drawing/2010/main" val="0"/>
              </a:ext>
            </a:extLst>
          </a:blip>
          <a:srcRect l="16692" t="15364" r="14861" b="34895"/>
          <a:stretch>
            <a:fillRect/>
          </a:stretch>
        </p:blipFill>
        <p:spPr bwMode="auto">
          <a:xfrm>
            <a:off x="152400" y="971550"/>
            <a:ext cx="890587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Rectangle 14"/>
          <p:cNvSpPr>
            <a:spLocks noGrp="1" noChangeArrowheads="1"/>
          </p:cNvSpPr>
          <p:nvPr>
            <p:ph type="title"/>
          </p:nvPr>
        </p:nvSpPr>
        <p:spPr>
          <a:xfrm>
            <a:off x="457200" y="44450"/>
            <a:ext cx="82296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it-IT" altLang="it-IT" b="1" smtClean="0">
                <a:solidFill>
                  <a:schemeClr val="accent2"/>
                </a:solidFill>
              </a:rPr>
              <a:t>4</a:t>
            </a:r>
          </a:p>
        </p:txBody>
      </p:sp>
    </p:spTree>
    <p:extLst>
      <p:ext uri="{BB962C8B-B14F-4D97-AF65-F5344CB8AC3E}">
        <p14:creationId xmlns:p14="http://schemas.microsoft.com/office/powerpoint/2010/main" val="945458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2267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226761">
                                            <p:txEl>
                                              <p:pRg st="0" end="0"/>
                                            </p:txEl>
                                          </p:spTgt>
                                        </p:tgtEl>
                                        <p:attrNameLst>
                                          <p:attrName>style.visibility</p:attrName>
                                        </p:attrNameLst>
                                      </p:cBhvr>
                                      <p:to>
                                        <p:strVal val="visible"/>
                                      </p:to>
                                    </p:set>
                                    <p:animEffect transition="in" filter="wipe(left)">
                                      <p:cBhvr>
                                        <p:cTn id="11" dur="500"/>
                                        <p:tgtEl>
                                          <p:spTgt spid="122676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26761">
                                            <p:txEl>
                                              <p:pRg st="1" end="1"/>
                                            </p:txEl>
                                          </p:spTgt>
                                        </p:tgtEl>
                                        <p:attrNameLst>
                                          <p:attrName>style.visibility</p:attrName>
                                        </p:attrNameLst>
                                      </p:cBhvr>
                                      <p:to>
                                        <p:strVal val="visible"/>
                                      </p:to>
                                    </p:set>
                                    <p:animEffect transition="in" filter="wipe(left)">
                                      <p:cBhvr>
                                        <p:cTn id="16" dur="500"/>
                                        <p:tgtEl>
                                          <p:spTgt spid="12267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676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l="38361" t="21094" r="20058" b="19792"/>
          <a:stretch>
            <a:fillRect/>
          </a:stretch>
        </p:blipFill>
        <p:spPr bwMode="auto">
          <a:xfrm>
            <a:off x="2428875" y="1608138"/>
            <a:ext cx="6210300" cy="496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3"/>
          <p:cNvSpPr>
            <a:spLocks noGrp="1" noChangeArrowheads="1"/>
          </p:cNvSpPr>
          <p:nvPr>
            <p:ph type="title"/>
          </p:nvPr>
        </p:nvSpPr>
        <p:spPr>
          <a:xfrm>
            <a:off x="-114300" y="160338"/>
            <a:ext cx="9144000" cy="13398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t">
            <a:spAutoFit/>
          </a:bodyPr>
          <a:lstStyle/>
          <a:p>
            <a:pPr algn="r"/>
            <a:r>
              <a:rPr lang="it-IT" altLang="it-IT" b="1" smtClean="0">
                <a:solidFill>
                  <a:schemeClr val="accent2"/>
                </a:solidFill>
              </a:rPr>
              <a:t>propensione alla scienza</a:t>
            </a:r>
            <a:br>
              <a:rPr lang="it-IT" altLang="it-IT" b="1" smtClean="0">
                <a:solidFill>
                  <a:schemeClr val="accent2"/>
                </a:solidFill>
              </a:rPr>
            </a:br>
            <a:r>
              <a:rPr lang="it-IT" altLang="it-IT" b="1" smtClean="0">
                <a:solidFill>
                  <a:srgbClr val="FF9900"/>
                </a:solidFill>
              </a:rPr>
              <a:t>maggiore negli uomini?  </a:t>
            </a:r>
          </a:p>
        </p:txBody>
      </p:sp>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871663"/>
            <a:ext cx="2171700" cy="1503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33925" name="Rectangle 5"/>
          <p:cNvSpPr>
            <a:spLocks noChangeArrowheads="1"/>
          </p:cNvSpPr>
          <p:nvPr/>
        </p:nvSpPr>
        <p:spPr bwMode="auto">
          <a:xfrm>
            <a:off x="2609850" y="3829050"/>
            <a:ext cx="5962650" cy="1905000"/>
          </a:xfrm>
          <a:prstGeom prst="rect">
            <a:avLst/>
          </a:prstGeom>
          <a:solidFill>
            <a:srgbClr val="FF9900">
              <a:alpha val="34901"/>
            </a:srgbClr>
          </a:solidFill>
          <a:ln w="9525"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solidFill>
                <a:srgbClr val="000000"/>
              </a:solidFill>
            </a:endParaRPr>
          </a:p>
        </p:txBody>
      </p:sp>
    </p:spTree>
    <p:extLst>
      <p:ext uri="{BB962C8B-B14F-4D97-AF65-F5344CB8AC3E}">
        <p14:creationId xmlns:p14="http://schemas.microsoft.com/office/powerpoint/2010/main" val="4136603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3925"/>
                                        </p:tgtEl>
                                        <p:attrNameLst>
                                          <p:attrName>style.visibility</p:attrName>
                                        </p:attrNameLst>
                                      </p:cBhvr>
                                      <p:to>
                                        <p:strVal val="visible"/>
                                      </p:to>
                                    </p:set>
                                    <p:animEffect transition="in" filter="fade">
                                      <p:cBhvr>
                                        <p:cTn id="7" dur="2000"/>
                                        <p:tgtEl>
                                          <p:spTgt spid="1233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9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600200"/>
            <a:ext cx="4435475"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6404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1614488"/>
            <a:ext cx="4476750" cy="321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2772" name="Rectangle 5"/>
          <p:cNvSpPr>
            <a:spLocks noChangeArrowheads="1"/>
          </p:cNvSpPr>
          <p:nvPr/>
        </p:nvSpPr>
        <p:spPr bwMode="auto">
          <a:xfrm>
            <a:off x="381000" y="3048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4000">
                <a:solidFill>
                  <a:srgbClr val="333399"/>
                </a:solidFill>
              </a:rPr>
              <a:t>estratto da Buden et al. 2008</a:t>
            </a:r>
          </a:p>
        </p:txBody>
      </p:sp>
      <p:sp>
        <p:nvSpPr>
          <p:cNvPr id="1640454" name="Text Box 6"/>
          <p:cNvSpPr txBox="1">
            <a:spLocks noChangeArrowheads="1"/>
          </p:cNvSpPr>
          <p:nvPr/>
        </p:nvSpPr>
        <p:spPr bwMode="auto">
          <a:xfrm>
            <a:off x="4914900" y="4873625"/>
            <a:ext cx="371475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b="0">
                <a:solidFill>
                  <a:srgbClr val="000000"/>
                </a:solidFill>
              </a:rPr>
              <a:t>mancato controllo/definizione delle variabili di cui si indagano gli effetti conducono a falsi risultati/conclusioni </a:t>
            </a:r>
          </a:p>
        </p:txBody>
      </p:sp>
      <p:sp>
        <p:nvSpPr>
          <p:cNvPr id="1640455" name="Text Box 7"/>
          <p:cNvSpPr txBox="1">
            <a:spLocks noChangeArrowheads="1"/>
          </p:cNvSpPr>
          <p:nvPr/>
        </p:nvSpPr>
        <p:spPr bwMode="auto">
          <a:xfrm>
            <a:off x="4916488" y="6164263"/>
            <a:ext cx="4227512"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b="0">
                <a:solidFill>
                  <a:srgbClr val="000000"/>
                </a:solidFill>
              </a:rPr>
              <a:t>In questo caso a sostegno di uno </a:t>
            </a:r>
            <a:r>
              <a:rPr lang="it-IT" altLang="it-IT" sz="2000" b="0" i="1">
                <a:solidFill>
                  <a:srgbClr val="000000"/>
                </a:solidFill>
              </a:rPr>
              <a:t>stereotipo di genere</a:t>
            </a:r>
            <a:r>
              <a:rPr lang="it-IT" altLang="it-IT" sz="2000" b="0">
                <a:solidFill>
                  <a:srgbClr val="000000"/>
                </a:solidFill>
              </a:rPr>
              <a:t> (senso comune)</a:t>
            </a:r>
          </a:p>
        </p:txBody>
      </p:sp>
      <p:sp>
        <p:nvSpPr>
          <p:cNvPr id="32775" name="Rectangle 10"/>
          <p:cNvSpPr>
            <a:spLocks noChangeArrowheads="1"/>
          </p:cNvSpPr>
          <p:nvPr/>
        </p:nvSpPr>
        <p:spPr bwMode="auto">
          <a:xfrm>
            <a:off x="533400" y="944563"/>
            <a:ext cx="47513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Bef>
                <a:spcPts val="500"/>
              </a:spcBef>
              <a:spcAft>
                <a:spcPts val="500"/>
              </a:spcAft>
            </a:pPr>
            <a:r>
              <a:rPr lang="it-IT" altLang="it-IT" b="0" dirty="0">
                <a:solidFill>
                  <a:srgbClr val="000000"/>
                </a:solidFill>
              </a:rPr>
              <a:t>link documento PDF Moodle2:</a:t>
            </a:r>
            <a:r>
              <a:rPr lang="it-IT" altLang="it-IT" dirty="0">
                <a:solidFill>
                  <a:srgbClr val="000000"/>
                </a:solidFill>
              </a:rPr>
              <a:t> </a:t>
            </a:r>
            <a:r>
              <a:rPr lang="it-IT" altLang="it-IT" b="0" dirty="0">
                <a:solidFill>
                  <a:srgbClr val="000000"/>
                </a:solidFill>
                <a:hlinkClick r:id="rId5"/>
              </a:rPr>
              <a:t>Buden et al. 2008 File</a:t>
            </a:r>
            <a:endParaRPr lang="it-IT" altLang="it-IT" b="0" dirty="0">
              <a:solidFill>
                <a:srgbClr val="000000"/>
              </a:solidFill>
            </a:endParaRPr>
          </a:p>
        </p:txBody>
      </p:sp>
    </p:spTree>
    <p:extLst>
      <p:ext uri="{BB962C8B-B14F-4D97-AF65-F5344CB8AC3E}">
        <p14:creationId xmlns:p14="http://schemas.microsoft.com/office/powerpoint/2010/main" val="129695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0450"/>
                                        </p:tgtEl>
                                        <p:attrNameLst>
                                          <p:attrName>style.visibility</p:attrName>
                                        </p:attrNameLst>
                                      </p:cBhvr>
                                      <p:to>
                                        <p:strVal val="visible"/>
                                      </p:to>
                                    </p:set>
                                    <p:animEffect transition="in" filter="fade">
                                      <p:cBhvr>
                                        <p:cTn id="7" dur="500"/>
                                        <p:tgtEl>
                                          <p:spTgt spid="16404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40451"/>
                                        </p:tgtEl>
                                        <p:attrNameLst>
                                          <p:attrName>style.visibility</p:attrName>
                                        </p:attrNameLst>
                                      </p:cBhvr>
                                      <p:to>
                                        <p:strVal val="visible"/>
                                      </p:to>
                                    </p:set>
                                    <p:animEffect transition="in" filter="fade">
                                      <p:cBhvr>
                                        <p:cTn id="12" dur="500"/>
                                        <p:tgtEl>
                                          <p:spTgt spid="16404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0454"/>
                                        </p:tgtEl>
                                        <p:attrNameLst>
                                          <p:attrName>style.visibility</p:attrName>
                                        </p:attrNameLst>
                                      </p:cBhvr>
                                      <p:to>
                                        <p:strVal val="visible"/>
                                      </p:to>
                                    </p:set>
                                    <p:animEffect transition="in" filter="wipe(left)">
                                      <p:cBhvr>
                                        <p:cTn id="17" dur="500"/>
                                        <p:tgtEl>
                                          <p:spTgt spid="16404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0455"/>
                                        </p:tgtEl>
                                        <p:attrNameLst>
                                          <p:attrName>style.visibility</p:attrName>
                                        </p:attrNameLst>
                                      </p:cBhvr>
                                      <p:to>
                                        <p:strVal val="visible"/>
                                      </p:to>
                                    </p:set>
                                    <p:animEffect transition="in" filter="wipe(left)">
                                      <p:cBhvr>
                                        <p:cTn id="22" dur="500"/>
                                        <p:tgtEl>
                                          <p:spTgt spid="1640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454" grpId="0"/>
      <p:bldP spid="16404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a:srcRect t="14476" b="48203"/>
          <a:stretch>
            <a:fillRect/>
          </a:stretch>
        </p:blipFill>
        <p:spPr bwMode="auto">
          <a:xfrm>
            <a:off x="144463" y="4652963"/>
            <a:ext cx="8847137" cy="1857375"/>
          </a:xfrm>
          <a:prstGeom prst="rect">
            <a:avLst/>
          </a:prstGeom>
          <a:noFill/>
          <a:ln w="9525">
            <a:solidFill>
              <a:schemeClr val="bg1">
                <a:lumMod val="85000"/>
              </a:schemeClr>
            </a:solidFill>
            <a:miter lim="800000"/>
            <a:headEnd/>
            <a:tailEnd/>
          </a:ln>
        </p:spPr>
      </p:pic>
      <p:pic>
        <p:nvPicPr>
          <p:cNvPr id="20482" name="Picture 2"/>
          <p:cNvPicPr>
            <a:picLocks noChangeAspect="1" noChangeArrowheads="1"/>
          </p:cNvPicPr>
          <p:nvPr/>
        </p:nvPicPr>
        <p:blipFill>
          <a:blip r:embed="rId4"/>
          <a:srcRect t="14520" b="53182"/>
          <a:stretch>
            <a:fillRect/>
          </a:stretch>
        </p:blipFill>
        <p:spPr bwMode="auto">
          <a:xfrm>
            <a:off x="144463" y="2636838"/>
            <a:ext cx="8820150" cy="1601787"/>
          </a:xfrm>
          <a:prstGeom prst="rect">
            <a:avLst/>
          </a:prstGeom>
          <a:noFill/>
          <a:ln w="9525">
            <a:solidFill>
              <a:schemeClr val="bg1">
                <a:lumMod val="85000"/>
              </a:schemeClr>
            </a:solidFill>
            <a:miter lim="800000"/>
            <a:headEnd/>
            <a:tailEnd/>
          </a:ln>
        </p:spPr>
      </p:pic>
      <p:sp>
        <p:nvSpPr>
          <p:cNvPr id="4100" name="Rectangle 2"/>
          <p:cNvSpPr>
            <a:spLocks noGrp="1" noChangeArrowheads="1"/>
          </p:cNvSpPr>
          <p:nvPr>
            <p:ph type="title"/>
          </p:nvPr>
        </p:nvSpPr>
        <p:spPr>
          <a:xfrm>
            <a:off x="228600" y="-9862"/>
            <a:ext cx="8915400" cy="1143000"/>
          </a:xfrm>
          <a:noFill/>
        </p:spPr>
        <p:txBody>
          <a:bodyPr/>
          <a:lstStyle/>
          <a:p>
            <a:pPr eaLnBrk="1" hangingPunct="1"/>
            <a:r>
              <a:rPr lang="it-IT" altLang="it-IT" sz="4300" b="1" dirty="0" smtClean="0">
                <a:solidFill>
                  <a:schemeClr val="accent2"/>
                </a:solidFill>
              </a:rPr>
              <a:t>esperimento online</a:t>
            </a:r>
            <a:endParaRPr lang="it-IT" altLang="it-IT" sz="4300" b="1" dirty="0" smtClean="0">
              <a:solidFill>
                <a:srgbClr val="FF9900"/>
              </a:solidFill>
            </a:endParaRPr>
          </a:p>
        </p:txBody>
      </p:sp>
      <p:sp>
        <p:nvSpPr>
          <p:cNvPr id="4101" name="Rettangolo 6"/>
          <p:cNvSpPr>
            <a:spLocks noChangeArrowheads="1"/>
          </p:cNvSpPr>
          <p:nvPr/>
        </p:nvSpPr>
        <p:spPr bwMode="auto">
          <a:xfrm>
            <a:off x="144463" y="766671"/>
            <a:ext cx="889158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333399"/>
              </a:buClr>
            </a:pPr>
            <a:endParaRPr lang="it-IT" altLang="it-IT" sz="1800" b="0" dirty="0">
              <a:solidFill>
                <a:srgbClr val="000000"/>
              </a:solidFill>
              <a:ea typeface="MS PGothic" panose="020B0600070205080204" pitchFamily="34" charset="-128"/>
            </a:endParaRPr>
          </a:p>
          <a:p>
            <a:pPr eaLnBrk="1" hangingPunct="1">
              <a:buClr>
                <a:srgbClr val="333399"/>
              </a:buClr>
            </a:pPr>
            <a:r>
              <a:rPr lang="it-IT" altLang="it-IT" sz="2000" dirty="0">
                <a:solidFill>
                  <a:srgbClr val="000000"/>
                </a:solidFill>
                <a:ea typeface="MS PGothic" panose="020B0600070205080204" pitchFamily="34" charset="-128"/>
              </a:rPr>
              <a:t>Per ottenere 1/10 CFU: </a:t>
            </a:r>
            <a:r>
              <a:rPr lang="it-IT" altLang="it-IT" sz="2000" b="0" dirty="0">
                <a:solidFill>
                  <a:srgbClr val="000000"/>
                </a:solidFill>
                <a:ea typeface="MS PGothic" panose="020B0600070205080204" pitchFamily="34" charset="-128"/>
              </a:rPr>
              <a:t>alla fine della compilazione, vi verrà chiesto di inserire un codice a piacimento da comunicare al momento della </a:t>
            </a:r>
            <a:r>
              <a:rPr lang="it-IT" altLang="it-IT" sz="2000" b="0" dirty="0" smtClean="0">
                <a:solidFill>
                  <a:srgbClr val="000000"/>
                </a:solidFill>
                <a:ea typeface="MS PGothic" panose="020B0600070205080204" pitchFamily="34" charset="-128"/>
              </a:rPr>
              <a:t>registrazione</a:t>
            </a:r>
          </a:p>
          <a:p>
            <a:pPr eaLnBrk="1" hangingPunct="1">
              <a:buClr>
                <a:srgbClr val="333399"/>
              </a:buClr>
            </a:pPr>
            <a:r>
              <a:rPr lang="it-IT" altLang="it-IT" sz="2000" dirty="0">
                <a:solidFill>
                  <a:srgbClr val="000000"/>
                </a:solidFill>
                <a:ea typeface="MS PGothic" panose="020B0600070205080204" pitchFamily="34" charset="-128"/>
              </a:rPr>
              <a:t>Contatti: </a:t>
            </a:r>
            <a:r>
              <a:rPr lang="it-IT" altLang="it-IT" sz="2000" b="0" dirty="0" smtClean="0">
                <a:solidFill>
                  <a:srgbClr val="000000"/>
                </a:solidFill>
                <a:ea typeface="MS PGothic" panose="020B0600070205080204" pitchFamily="34" charset="-128"/>
              </a:rPr>
              <a:t>mstraga@units.it</a:t>
            </a:r>
            <a:endParaRPr lang="it-IT" altLang="it-IT" sz="2000" b="0" dirty="0">
              <a:solidFill>
                <a:srgbClr val="000000"/>
              </a:solidFill>
              <a:ea typeface="MS PGothic" panose="020B0600070205080204" pitchFamily="34" charset="-128"/>
            </a:endParaRPr>
          </a:p>
        </p:txBody>
      </p:sp>
      <p:sp>
        <p:nvSpPr>
          <p:cNvPr id="4102" name="Rettangolo 13"/>
          <p:cNvSpPr>
            <a:spLocks noChangeArrowheads="1"/>
          </p:cNvSpPr>
          <p:nvPr/>
        </p:nvSpPr>
        <p:spPr bwMode="auto">
          <a:xfrm>
            <a:off x="900113" y="4724400"/>
            <a:ext cx="312737" cy="369888"/>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800">
                <a:solidFill>
                  <a:srgbClr val="FFC000"/>
                </a:solidFill>
                <a:ea typeface="MS PGothic" panose="020B0600070205080204" pitchFamily="34" charset="-128"/>
              </a:rPr>
              <a:t>2</a:t>
            </a:r>
            <a:endParaRPr lang="it-IT" altLang="it-IT" sz="1800">
              <a:solidFill>
                <a:srgbClr val="FFC000"/>
              </a:solidFill>
            </a:endParaRPr>
          </a:p>
        </p:txBody>
      </p:sp>
      <p:sp>
        <p:nvSpPr>
          <p:cNvPr id="15" name="Freccia in su 14"/>
          <p:cNvSpPr/>
          <p:nvPr/>
        </p:nvSpPr>
        <p:spPr>
          <a:xfrm rot="18376203">
            <a:off x="3348832" y="5391944"/>
            <a:ext cx="185737" cy="27622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800" b="0">
              <a:solidFill>
                <a:srgbClr val="FFFFFF"/>
              </a:solidFill>
            </a:endParaRPr>
          </a:p>
        </p:txBody>
      </p:sp>
      <p:sp>
        <p:nvSpPr>
          <p:cNvPr id="17" name="Ovale 16"/>
          <p:cNvSpPr/>
          <p:nvPr/>
        </p:nvSpPr>
        <p:spPr>
          <a:xfrm>
            <a:off x="1258888" y="5229225"/>
            <a:ext cx="2017712" cy="431800"/>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it-IT" sz="1800" b="0">
              <a:solidFill>
                <a:srgbClr val="000000"/>
              </a:solidFill>
            </a:endParaRPr>
          </a:p>
        </p:txBody>
      </p:sp>
      <p:sp>
        <p:nvSpPr>
          <p:cNvPr id="18" name="Freccia in su 17"/>
          <p:cNvSpPr/>
          <p:nvPr/>
        </p:nvSpPr>
        <p:spPr>
          <a:xfrm rot="18376203">
            <a:off x="1836738" y="3232150"/>
            <a:ext cx="185738" cy="274637"/>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800" b="0">
              <a:solidFill>
                <a:srgbClr val="FFFFFF"/>
              </a:solidFill>
            </a:endParaRPr>
          </a:p>
        </p:txBody>
      </p:sp>
      <p:sp>
        <p:nvSpPr>
          <p:cNvPr id="4106" name="Rettangolo 12"/>
          <p:cNvSpPr>
            <a:spLocks noChangeArrowheads="1"/>
          </p:cNvSpPr>
          <p:nvPr/>
        </p:nvSpPr>
        <p:spPr bwMode="auto">
          <a:xfrm>
            <a:off x="900113" y="2708275"/>
            <a:ext cx="312737" cy="369888"/>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800">
                <a:solidFill>
                  <a:srgbClr val="FFC000"/>
                </a:solidFill>
                <a:ea typeface="MS PGothic" panose="020B0600070205080204" pitchFamily="34" charset="-128"/>
              </a:rPr>
              <a:t>1</a:t>
            </a:r>
            <a:endParaRPr lang="it-IT" altLang="it-IT" sz="1800">
              <a:solidFill>
                <a:srgbClr val="FFC000"/>
              </a:solidFill>
            </a:endParaRPr>
          </a:p>
        </p:txBody>
      </p:sp>
      <p:sp>
        <p:nvSpPr>
          <p:cNvPr id="16" name="Ovale 15"/>
          <p:cNvSpPr/>
          <p:nvPr/>
        </p:nvSpPr>
        <p:spPr>
          <a:xfrm>
            <a:off x="1331913" y="3068638"/>
            <a:ext cx="503237" cy="288925"/>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it-IT" sz="1800" b="0">
              <a:solidFill>
                <a:srgbClr val="000000"/>
              </a:solidFill>
            </a:endParaRPr>
          </a:p>
        </p:txBody>
      </p:sp>
    </p:spTree>
    <p:extLst>
      <p:ext uri="{BB962C8B-B14F-4D97-AF65-F5344CB8AC3E}">
        <p14:creationId xmlns:p14="http://schemas.microsoft.com/office/powerpoint/2010/main" val="3947475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541" t="24315" r="16967" b="27015"/>
          <a:stretch/>
        </p:blipFill>
        <p:spPr>
          <a:xfrm>
            <a:off x="-68576" y="1813811"/>
            <a:ext cx="9303053" cy="5044190"/>
          </a:xfrm>
          <a:prstGeom prst="rect">
            <a:avLst/>
          </a:prstGeom>
        </p:spPr>
      </p:pic>
      <p:sp>
        <p:nvSpPr>
          <p:cNvPr id="5" name="Rectangle 2"/>
          <p:cNvSpPr>
            <a:spLocks noGrp="1" noChangeArrowheads="1"/>
          </p:cNvSpPr>
          <p:nvPr>
            <p:ph type="title"/>
          </p:nvPr>
        </p:nvSpPr>
        <p:spPr>
          <a:xfrm>
            <a:off x="228600" y="-9862"/>
            <a:ext cx="8915400" cy="1143000"/>
          </a:xfrm>
          <a:noFill/>
        </p:spPr>
        <p:txBody>
          <a:bodyPr/>
          <a:lstStyle/>
          <a:p>
            <a:pPr eaLnBrk="1" hangingPunct="1"/>
            <a:r>
              <a:rPr lang="it-IT" altLang="it-IT" sz="4300" b="1" dirty="0">
                <a:solidFill>
                  <a:schemeClr val="accent2"/>
                </a:solidFill>
              </a:rPr>
              <a:t>i</a:t>
            </a:r>
            <a:r>
              <a:rPr lang="it-IT" altLang="it-IT" sz="4300" b="1" dirty="0" smtClean="0">
                <a:solidFill>
                  <a:schemeClr val="accent2"/>
                </a:solidFill>
              </a:rPr>
              <a:t>struzioni su </a:t>
            </a:r>
            <a:r>
              <a:rPr lang="it-IT" altLang="it-IT" sz="4300" b="1" i="1" dirty="0" smtClean="0">
                <a:solidFill>
                  <a:srgbClr val="FF9900"/>
                </a:solidFill>
              </a:rPr>
              <a:t>Moodle2</a:t>
            </a:r>
          </a:p>
        </p:txBody>
      </p:sp>
    </p:spTree>
    <p:extLst>
      <p:ext uri="{BB962C8B-B14F-4D97-AF65-F5344CB8AC3E}">
        <p14:creationId xmlns:p14="http://schemas.microsoft.com/office/powerpoint/2010/main" val="4135624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23670" y="1579097"/>
            <a:ext cx="8915400" cy="1143000"/>
          </a:xfrm>
          <a:noFill/>
        </p:spPr>
        <p:txBody>
          <a:bodyPr/>
          <a:lstStyle/>
          <a:p>
            <a:pPr eaLnBrk="1" hangingPunct="1"/>
            <a:r>
              <a:rPr lang="it-IT" altLang="it-IT" sz="4300" b="1" dirty="0" smtClean="0">
                <a:solidFill>
                  <a:schemeClr val="accent2"/>
                </a:solidFill>
              </a:rPr>
              <a:t>… a proposito di </a:t>
            </a:r>
            <a:r>
              <a:rPr lang="it-IT" altLang="it-IT" sz="4300" b="1" i="1" dirty="0" smtClean="0">
                <a:solidFill>
                  <a:schemeClr val="accent2"/>
                </a:solidFill>
              </a:rPr>
              <a:t>scienza</a:t>
            </a:r>
            <a:endParaRPr lang="it-IT" altLang="it-IT" sz="4300" b="1" i="1" dirty="0" smtClean="0">
              <a:solidFill>
                <a:srgbClr val="FF99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651" y="2692114"/>
            <a:ext cx="4971298" cy="3723675"/>
          </a:xfrm>
          <a:prstGeom prst="rect">
            <a:avLst/>
          </a:prstGeom>
        </p:spPr>
      </p:pic>
    </p:spTree>
    <p:extLst>
      <p:ext uri="{BB962C8B-B14F-4D97-AF65-F5344CB8AC3E}">
        <p14:creationId xmlns:p14="http://schemas.microsoft.com/office/powerpoint/2010/main" val="2527708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4930"/>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1" hangingPunct="1"/>
            <a:r>
              <a:rPr lang="it-IT" sz="4400" dirty="0">
                <a:solidFill>
                  <a:schemeClr val="accent2"/>
                </a:solidFill>
                <a:latin typeface="+mj-lt"/>
                <a:ea typeface="+mj-ea"/>
                <a:cs typeface="+mj-cs"/>
              </a:rPr>
              <a:t>la </a:t>
            </a:r>
            <a:r>
              <a:rPr lang="it-IT" sz="4400" dirty="0" smtClean="0">
                <a:solidFill>
                  <a:schemeClr val="accent2"/>
                </a:solidFill>
                <a:latin typeface="+mj-lt"/>
                <a:ea typeface="+mj-ea"/>
                <a:cs typeface="+mj-cs"/>
              </a:rPr>
              <a:t>madre surrogato</a:t>
            </a:r>
            <a:endParaRPr lang="it-IT" sz="4400" dirty="0">
              <a:solidFill>
                <a:schemeClr val="accent2"/>
              </a:solidFill>
              <a:latin typeface="+mj-lt"/>
              <a:ea typeface="+mj-ea"/>
              <a:cs typeface="+mj-cs"/>
            </a:endParaRPr>
          </a:p>
        </p:txBody>
      </p:sp>
      <p:pic>
        <p:nvPicPr>
          <p:cNvPr id="2" name="Earthflight Making Of - Narrated by David Tennant">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1714500"/>
            <a:ext cx="9144000" cy="5143500"/>
          </a:xfrm>
          <a:prstGeom prst="rect">
            <a:avLst/>
          </a:prstGeom>
        </p:spPr>
      </p:pic>
    </p:spTree>
    <p:extLst>
      <p:ext uri="{BB962C8B-B14F-4D97-AF65-F5344CB8AC3E}">
        <p14:creationId xmlns:p14="http://schemas.microsoft.com/office/powerpoint/2010/main" val="3520233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4950"/>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1" hangingPunct="1"/>
            <a:r>
              <a:rPr lang="it-IT" sz="4400" dirty="0">
                <a:solidFill>
                  <a:schemeClr val="accent2"/>
                </a:solidFill>
                <a:latin typeface="+mj-lt"/>
                <a:ea typeface="+mj-ea"/>
                <a:cs typeface="+mj-cs"/>
              </a:rPr>
              <a:t>la bellezza </a:t>
            </a:r>
            <a:r>
              <a:rPr lang="it-IT" sz="4400" dirty="0" smtClean="0">
                <a:solidFill>
                  <a:schemeClr val="accent2"/>
                </a:solidFill>
                <a:latin typeface="+mj-lt"/>
                <a:ea typeface="+mj-ea"/>
                <a:cs typeface="+mj-cs"/>
              </a:rPr>
              <a:t>conta</a:t>
            </a:r>
            <a:endParaRPr lang="it-IT" sz="4400" dirty="0">
              <a:solidFill>
                <a:schemeClr val="accent2"/>
              </a:solidFill>
              <a:latin typeface="+mj-lt"/>
              <a:ea typeface="+mj-ea"/>
              <a:cs typeface="+mj-cs"/>
            </a:endParaRPr>
          </a:p>
        </p:txBody>
      </p:sp>
      <p:pic>
        <p:nvPicPr>
          <p:cNvPr id="9" name="Bird Of Paradise- Appearances COUNT! - Animal Attraction - BBC Earth">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 y="1714500"/>
            <a:ext cx="9144000" cy="5143500"/>
          </a:xfrm>
          <a:prstGeom prst="rect">
            <a:avLst/>
          </a:prstGeom>
        </p:spPr>
      </p:pic>
    </p:spTree>
    <p:extLst>
      <p:ext uri="{BB962C8B-B14F-4D97-AF65-F5344CB8AC3E}">
        <p14:creationId xmlns:p14="http://schemas.microsoft.com/office/powerpoint/2010/main" val="2921578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4279"/>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1" hangingPunct="1"/>
            <a:r>
              <a:rPr lang="it-IT" sz="4400" dirty="0">
                <a:solidFill>
                  <a:schemeClr val="accent2"/>
                </a:solidFill>
                <a:latin typeface="+mj-lt"/>
                <a:ea typeface="+mj-ea"/>
                <a:cs typeface="+mj-cs"/>
              </a:rPr>
              <a:t>c</a:t>
            </a:r>
            <a:r>
              <a:rPr lang="it-IT" sz="4400" dirty="0" smtClean="0">
                <a:solidFill>
                  <a:schemeClr val="accent2"/>
                </a:solidFill>
                <a:latin typeface="+mj-lt"/>
                <a:ea typeface="+mj-ea"/>
                <a:cs typeface="+mj-cs"/>
              </a:rPr>
              <a:t>osa abbiamo osservato?</a:t>
            </a:r>
            <a:endParaRPr lang="it-IT" sz="4400" dirty="0">
              <a:solidFill>
                <a:schemeClr val="accent2"/>
              </a:solidFill>
              <a:latin typeface="+mj-lt"/>
              <a:ea typeface="+mj-ea"/>
              <a:cs typeface="+mj-cs"/>
            </a:endParaRPr>
          </a:p>
        </p:txBody>
      </p:sp>
    </p:spTree>
    <p:extLst>
      <p:ext uri="{BB962C8B-B14F-4D97-AF65-F5344CB8AC3E}">
        <p14:creationId xmlns:p14="http://schemas.microsoft.com/office/powerpoint/2010/main" val="430141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109598</TotalTime>
  <Words>2350</Words>
  <Application>Microsoft Office PowerPoint</Application>
  <PresentationFormat>On-screen Show (4:3)</PresentationFormat>
  <Paragraphs>198</Paragraphs>
  <Slides>32</Slides>
  <Notes>26</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MS PGothic</vt:lpstr>
      <vt:lpstr>Arial</vt:lpstr>
      <vt:lpstr>Cambria Math</vt:lpstr>
      <vt:lpstr>MetaPlus-Book</vt:lpstr>
      <vt:lpstr>MetaPlus-Roman</vt:lpstr>
      <vt:lpstr>Symbol</vt:lpstr>
      <vt:lpstr>Times</vt:lpstr>
      <vt:lpstr>Wingdings</vt:lpstr>
      <vt:lpstr>Default Design</vt:lpstr>
      <vt:lpstr>1_Default Design</vt:lpstr>
      <vt:lpstr>Elementi di Metodologia           della ricerca psicologica EdM2018 </vt:lpstr>
      <vt:lpstr>comunicazioni</vt:lpstr>
      <vt:lpstr>esperimento online</vt:lpstr>
      <vt:lpstr>esperimento online</vt:lpstr>
      <vt:lpstr>istruzioni su Moodle2</vt:lpstr>
      <vt:lpstr>… a proposito di scienza</vt:lpstr>
      <vt:lpstr>PowerPoint Presentation</vt:lpstr>
      <vt:lpstr>PowerPoint Presentation</vt:lpstr>
      <vt:lpstr>PowerPoint Presentation</vt:lpstr>
      <vt:lpstr>PowerPoint Presentation</vt:lpstr>
      <vt:lpstr>descrizione e scoperta di regolarità</vt:lpstr>
      <vt:lpstr>PowerPoint Presentation</vt:lpstr>
      <vt:lpstr>PowerPoint Presentation</vt:lpstr>
      <vt:lpstr>PowerPoint Presentation</vt:lpstr>
      <vt:lpstr>legame statistica-metodi</vt:lpstr>
      <vt:lpstr>comprensione intuitiva della  base del metodo della ricerca</vt:lpstr>
      <vt:lpstr>PowerPoint Presentation</vt:lpstr>
      <vt:lpstr>PowerPoint Presentation</vt:lpstr>
      <vt:lpstr>PowerPoint Presentation</vt:lpstr>
      <vt:lpstr>PowerPoint Presentation</vt:lpstr>
      <vt:lpstr>PowerPoint Presentation</vt:lpstr>
      <vt:lpstr>1</vt:lpstr>
      <vt:lpstr>valori ingannevoli   </vt:lpstr>
      <vt:lpstr>ancora   </vt:lpstr>
      <vt:lpstr>la lecita risposta di Dixan   </vt:lpstr>
      <vt:lpstr>2</vt:lpstr>
      <vt:lpstr>numeri corretti                               ma interpretazioni errate  </vt:lpstr>
      <vt:lpstr>correlazione non è causazione</vt:lpstr>
      <vt:lpstr>3</vt:lpstr>
      <vt:lpstr>4</vt:lpstr>
      <vt:lpstr>propensione alla scienza maggiore negli uomini?  </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Writing  to maximize paper acceptance rate</dc:title>
  <dc:creator>Carlo</dc:creator>
  <cp:lastModifiedBy>Carlo</cp:lastModifiedBy>
  <cp:revision>1066</cp:revision>
  <dcterms:created xsi:type="dcterms:W3CDTF">2013-01-26T09:25:23Z</dcterms:created>
  <dcterms:modified xsi:type="dcterms:W3CDTF">2018-10-16T13:47:00Z</dcterms:modified>
</cp:coreProperties>
</file>