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3" r:id="rId3"/>
    <p:sldId id="294" r:id="rId4"/>
    <p:sldId id="295" r:id="rId5"/>
    <p:sldId id="257" r:id="rId6"/>
    <p:sldId id="258" r:id="rId7"/>
    <p:sldId id="267" r:id="rId8"/>
    <p:sldId id="259" r:id="rId9"/>
    <p:sldId id="263" r:id="rId10"/>
    <p:sldId id="261" r:id="rId11"/>
    <p:sldId id="260" r:id="rId12"/>
    <p:sldId id="262" r:id="rId13"/>
    <p:sldId id="264" r:id="rId14"/>
    <p:sldId id="266" r:id="rId15"/>
    <p:sldId id="268" r:id="rId16"/>
    <p:sldId id="269" r:id="rId17"/>
    <p:sldId id="270" r:id="rId18"/>
    <p:sldId id="273" r:id="rId19"/>
    <p:sldId id="274" r:id="rId20"/>
    <p:sldId id="275" r:id="rId21"/>
    <p:sldId id="280" r:id="rId22"/>
    <p:sldId id="281" r:id="rId23"/>
    <p:sldId id="278" r:id="rId24"/>
    <p:sldId id="279" r:id="rId25"/>
    <p:sldId id="292" r:id="rId26"/>
    <p:sldId id="277" r:id="rId27"/>
    <p:sldId id="276" r:id="rId28"/>
    <p:sldId id="290" r:id="rId29"/>
    <p:sldId id="271" r:id="rId30"/>
    <p:sldId id="272" r:id="rId31"/>
    <p:sldId id="282" r:id="rId32"/>
    <p:sldId id="265" r:id="rId33"/>
    <p:sldId id="283" r:id="rId34"/>
    <p:sldId id="284" r:id="rId35"/>
    <p:sldId id="285" r:id="rId36"/>
    <p:sldId id="286" r:id="rId37"/>
    <p:sldId id="289" r:id="rId38"/>
    <p:sldId id="287" r:id="rId39"/>
    <p:sldId id="291" r:id="rId40"/>
    <p:sldId id="288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57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3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O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usr9eTceEo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4211" y="5510463"/>
            <a:ext cx="8535990" cy="482918"/>
          </a:xfrm>
        </p:spPr>
        <p:txBody>
          <a:bodyPr>
            <a:noAutofit/>
          </a:bodyPr>
          <a:lstStyle/>
          <a:p>
            <a:r>
              <a:rPr lang="en-US" sz="4400" dirty="0" smtClean="0"/>
              <a:t>Mechanical interaction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6116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339" y="962763"/>
            <a:ext cx="8598334" cy="1918982"/>
          </a:xfrm>
        </p:spPr>
        <p:txBody>
          <a:bodyPr>
            <a:normAutofit/>
          </a:bodyPr>
          <a:lstStyle/>
          <a:p>
            <a:r>
              <a:rPr lang="en-US" dirty="0"/>
              <a:t>Class exercise: calculate the torque that must have an electric motor to lift a person's arm through a cable wrapped around a drum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575" y="2846220"/>
            <a:ext cx="5416467" cy="360441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6581274" y="2959768"/>
            <a:ext cx="12031" cy="1443790"/>
          </a:xfrm>
          <a:prstGeom prst="straightConnector1">
            <a:avLst/>
          </a:prstGeom>
          <a:ln w="3492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082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0574" y="5756435"/>
            <a:ext cx="8535990" cy="860400"/>
          </a:xfrm>
        </p:spPr>
        <p:txBody>
          <a:bodyPr/>
          <a:lstStyle/>
          <a:p>
            <a:r>
              <a:rPr lang="en-US" dirty="0" smtClean="0"/>
              <a:t>Reversible and not  reversible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473" y="581890"/>
            <a:ext cx="4634345" cy="463434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073236" y="4862945"/>
            <a:ext cx="2743200" cy="858982"/>
          </a:xfrm>
          <a:prstGeom prst="straightConnector1">
            <a:avLst/>
          </a:prstGeom>
          <a:ln w="63500">
            <a:solidFill>
              <a:schemeClr val="accent6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15" y="162791"/>
            <a:ext cx="5991225" cy="40386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787236" y="4281055"/>
            <a:ext cx="817419" cy="1385454"/>
          </a:xfrm>
          <a:prstGeom prst="straightConnector1">
            <a:avLst/>
          </a:prstGeom>
          <a:ln w="63500">
            <a:solidFill>
              <a:schemeClr val="accent6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333088" y="5876150"/>
                <a:ext cx="2591607" cy="5670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𝑇𝑜𝑟𝑞𝑢𝑒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𝐹𝑟𝑖𝑐𝑡𝑖𝑜𝑛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𝑇𝑜𝑟𝑞𝑢𝑒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088" y="5876150"/>
                <a:ext cx="2591607" cy="5670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1224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767339" y="962763"/>
            <a:ext cx="8598334" cy="1918982"/>
          </a:xfrm>
        </p:spPr>
        <p:txBody>
          <a:bodyPr>
            <a:normAutofit/>
          </a:bodyPr>
          <a:lstStyle/>
          <a:p>
            <a:r>
              <a:rPr lang="en-US" dirty="0"/>
              <a:t>Class exercise: Assuming that the operating crank of a hospital bed has a friction torque of 0.3 Nm, and that the patient + bed weight is 100 kg, what should be the reduction ratio for the bed to be irreversible?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514" y="2482128"/>
            <a:ext cx="59817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8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Step</a:t>
            </a:r>
            <a:r>
              <a:rPr lang="it-IT" dirty="0" smtClean="0"/>
              <a:t> </a:t>
            </a:r>
            <a:r>
              <a:rPr lang="it-IT" dirty="0" err="1" smtClean="0"/>
              <a:t>motor</a:t>
            </a:r>
            <a:endParaRPr lang="en-US" dirty="0"/>
          </a:p>
        </p:txBody>
      </p:sp>
      <p:sp>
        <p:nvSpPr>
          <p:cNvPr id="4" name="AutoShape 2" descr="Risultati immagini per step mo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75" y="493134"/>
            <a:ext cx="3485345" cy="2319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796" y="983672"/>
            <a:ext cx="6782441" cy="46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24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993" y="4869873"/>
            <a:ext cx="8534400" cy="1697400"/>
          </a:xfrm>
        </p:spPr>
        <p:txBody>
          <a:bodyPr/>
          <a:lstStyle/>
          <a:p>
            <a:r>
              <a:rPr lang="it-IT" dirty="0" smtClean="0"/>
              <a:t>driver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904" y="706582"/>
            <a:ext cx="6858768" cy="45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83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610" y="0"/>
            <a:ext cx="9094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66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343" y="159793"/>
            <a:ext cx="9365314" cy="65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4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503" y="0"/>
            <a:ext cx="9126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52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422" y="4535905"/>
            <a:ext cx="8534400" cy="1697400"/>
          </a:xfrm>
        </p:spPr>
        <p:txBody>
          <a:bodyPr/>
          <a:lstStyle/>
          <a:p>
            <a:r>
              <a:rPr lang="it-IT" dirty="0" smtClean="0"/>
              <a:t>Control and feedback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3" y="667251"/>
            <a:ext cx="6669057" cy="3303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3086100"/>
            <a:ext cx="4762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00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Error</a:t>
            </a:r>
            <a:r>
              <a:rPr lang="it-IT" dirty="0" smtClean="0"/>
              <a:t> and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details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89" y="140618"/>
            <a:ext cx="8966971" cy="41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26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39" y="41745"/>
            <a:ext cx="8534400" cy="1697400"/>
          </a:xfrm>
        </p:spPr>
        <p:txBody>
          <a:bodyPr/>
          <a:lstStyle/>
          <a:p>
            <a:r>
              <a:rPr lang="it-IT" dirty="0" err="1" smtClean="0"/>
              <a:t>Examples</a:t>
            </a:r>
            <a:r>
              <a:rPr lang="it-IT" dirty="0" smtClean="0"/>
              <a:t> of machine </a:t>
            </a:r>
            <a:r>
              <a:rPr lang="it-IT" dirty="0" err="1" smtClean="0"/>
              <a:t>mechanically</a:t>
            </a:r>
            <a:r>
              <a:rPr lang="it-IT" dirty="0" smtClean="0"/>
              <a:t> </a:t>
            </a:r>
            <a:r>
              <a:rPr lang="it-IT" dirty="0" err="1" smtClean="0"/>
              <a:t>interacting</a:t>
            </a:r>
            <a:r>
              <a:rPr lang="it-IT" dirty="0" smtClean="0"/>
              <a:t> with </a:t>
            </a:r>
            <a:r>
              <a:rPr lang="it-IT" dirty="0" err="1" smtClean="0"/>
              <a:t>humans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4858440" y="2274274"/>
            <a:ext cx="5846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https://www.youtube.com/watch?v=tlgKsTMmywk</a:t>
            </a:r>
          </a:p>
        </p:txBody>
      </p:sp>
      <p:sp>
        <p:nvSpPr>
          <p:cNvPr id="5" name="AutoShape 2" descr="Risultati immagini per collaborative robo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1329601" y="5574066"/>
            <a:ext cx="5859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https://www.youtube.com/watch?v=-EdfmoVBR5k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053" y="3095989"/>
            <a:ext cx="4471201" cy="3597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21" y="1721705"/>
            <a:ext cx="4442295" cy="331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11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833" y="5602213"/>
            <a:ext cx="8535990" cy="860400"/>
          </a:xfrm>
        </p:spPr>
        <p:txBody>
          <a:bodyPr/>
          <a:lstStyle/>
          <a:p>
            <a:r>
              <a:rPr lang="it-IT" dirty="0" err="1" smtClean="0"/>
              <a:t>Example</a:t>
            </a:r>
            <a:r>
              <a:rPr lang="it-IT" dirty="0" smtClean="0"/>
              <a:t> of a control </a:t>
            </a:r>
            <a:r>
              <a:rPr lang="it-IT" dirty="0" err="1" smtClean="0"/>
              <a:t>system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replace</a:t>
            </a:r>
            <a:r>
              <a:rPr lang="it-IT" dirty="0" smtClean="0"/>
              <a:t> a human operator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374" y="191001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59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429" y="324852"/>
            <a:ext cx="10080744" cy="490888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83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551863" y="332380"/>
            <a:ext cx="8535990" cy="8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Overshoot problem :example of neurosurgical robot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747712"/>
            <a:ext cx="95250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4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0876" y="336883"/>
            <a:ext cx="1349125" cy="746906"/>
          </a:xfrm>
        </p:spPr>
        <p:txBody>
          <a:bodyPr/>
          <a:lstStyle/>
          <a:p>
            <a:r>
              <a:rPr lang="it-IT" dirty="0" err="1" smtClean="0"/>
              <a:t>PID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3667576"/>
            <a:ext cx="6934200" cy="3190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12" y="616366"/>
            <a:ext cx="80962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80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6687"/>
            <a:ext cx="8217568" cy="649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67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454" y="360947"/>
            <a:ext cx="7737893" cy="1360516"/>
          </a:xfrm>
        </p:spPr>
        <p:txBody>
          <a:bodyPr/>
          <a:lstStyle/>
          <a:p>
            <a:r>
              <a:rPr lang="en-US" dirty="0" smtClean="0"/>
              <a:t>Example of PD model applied to neurorehabilitation </a:t>
            </a:r>
            <a:endParaRPr lang="en-US" dirty="0"/>
          </a:p>
        </p:txBody>
      </p:sp>
      <p:pic>
        <p:nvPicPr>
          <p:cNvPr id="4" name="IMG_258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1503948" y="2959768"/>
            <a:ext cx="4812631" cy="2707105"/>
          </a:xfrm>
          <a:prstGeom prst="rect">
            <a:avLst/>
          </a:prstGeom>
        </p:spPr>
      </p:pic>
      <p:pic>
        <p:nvPicPr>
          <p:cNvPr id="5" name="IMG_258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6678863" y="1610894"/>
            <a:ext cx="6716295" cy="377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928" y="3296653"/>
            <a:ext cx="8534400" cy="1697400"/>
          </a:xfrm>
        </p:spPr>
        <p:txBody>
          <a:bodyPr/>
          <a:lstStyle/>
          <a:p>
            <a:r>
              <a:rPr lang="it-IT" dirty="0" err="1" smtClean="0"/>
              <a:t>Stability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274" y="5734560"/>
            <a:ext cx="8535990" cy="860400"/>
          </a:xfrm>
        </p:spPr>
        <p:txBody>
          <a:bodyPr/>
          <a:lstStyle/>
          <a:p>
            <a:r>
              <a:rPr lang="it-IT" dirty="0" err="1" smtClean="0"/>
              <a:t>Example</a:t>
            </a:r>
            <a:r>
              <a:rPr lang="it-IT" dirty="0" smtClean="0"/>
              <a:t> of </a:t>
            </a:r>
            <a:r>
              <a:rPr lang="it-IT" dirty="0" err="1" smtClean="0"/>
              <a:t>instability</a:t>
            </a:r>
            <a:r>
              <a:rPr lang="it-IT" dirty="0" smtClean="0"/>
              <a:t> in human-in-the-</a:t>
            </a:r>
            <a:r>
              <a:rPr lang="it-IT" dirty="0" err="1" smtClean="0"/>
              <a:t>loop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979" y="580524"/>
            <a:ext cx="7431003" cy="49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7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Stability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Trend and video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752" y="1203157"/>
            <a:ext cx="7842274" cy="360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58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Show video on </a:t>
            </a:r>
            <a:r>
              <a:rPr lang="it-IT" dirty="0" err="1" smtClean="0"/>
              <a:t>stability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9853" y="897866"/>
            <a:ext cx="8535990" cy="2061902"/>
          </a:xfrm>
        </p:spPr>
        <p:txBody>
          <a:bodyPr/>
          <a:lstStyle/>
          <a:p>
            <a:r>
              <a:rPr lang="it-IT" dirty="0" err="1" smtClean="0">
                <a:hlinkClick r:id="rId2"/>
              </a:rPr>
              <a:t>Different</a:t>
            </a:r>
            <a:r>
              <a:rPr lang="it-IT" dirty="0" smtClean="0">
                <a:hlinkClick r:id="rId2"/>
              </a:rPr>
              <a:t> </a:t>
            </a:r>
            <a:r>
              <a:rPr lang="it-IT" dirty="0" err="1" smtClean="0">
                <a:hlinkClick r:id="rId2"/>
              </a:rPr>
              <a:t>behaviour</a:t>
            </a:r>
            <a:r>
              <a:rPr lang="it-IT" dirty="0" smtClean="0">
                <a:hlinkClick r:id="rId2"/>
              </a:rPr>
              <a:t> of </a:t>
            </a:r>
            <a:r>
              <a:rPr lang="it-IT" dirty="0" err="1" smtClean="0">
                <a:hlinkClick r:id="rId2"/>
              </a:rPr>
              <a:t>stability</a:t>
            </a:r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www.youtube.com/watch?v=fusr9eTceEo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40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615" y="159890"/>
            <a:ext cx="9868770" cy="65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92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435" y="418354"/>
            <a:ext cx="4148014" cy="20545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52930" y="2767256"/>
            <a:ext cx="5973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https://www.youtube.com/watch?v=hVt0w68kMgc</a:t>
            </a:r>
          </a:p>
        </p:txBody>
      </p:sp>
      <p:sp>
        <p:nvSpPr>
          <p:cNvPr id="6" name="Rectangle 5"/>
          <p:cNvSpPr/>
          <p:nvPr/>
        </p:nvSpPr>
        <p:spPr>
          <a:xfrm>
            <a:off x="537841" y="4556299"/>
            <a:ext cx="6011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https://www.youtube.com/watch?v=v_1w4x4bMpA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981" y="3656441"/>
            <a:ext cx="3720133" cy="282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53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695" y="182920"/>
            <a:ext cx="9070610" cy="649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87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76717" y="457200"/>
            <a:ext cx="4188577" cy="89128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Force </a:t>
            </a:r>
            <a:r>
              <a:rPr lang="it-IT" dirty="0" err="1" smtClean="0"/>
              <a:t>sensor</a:t>
            </a:r>
            <a:r>
              <a:rPr lang="it-IT" dirty="0" smtClean="0"/>
              <a:t> (</a:t>
            </a:r>
            <a:r>
              <a:rPr lang="it-IT" dirty="0" err="1" smtClean="0"/>
              <a:t>application</a:t>
            </a:r>
            <a:r>
              <a:rPr lang="it-IT" dirty="0" smtClean="0"/>
              <a:t>: </a:t>
            </a:r>
            <a:r>
              <a:rPr lang="it-IT" dirty="0" err="1" smtClean="0"/>
              <a:t>electric</a:t>
            </a:r>
            <a:r>
              <a:rPr lang="it-IT" dirty="0" smtClean="0"/>
              <a:t> bike)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653" y="2313196"/>
            <a:ext cx="7471611" cy="3969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3758" y="1046747"/>
            <a:ext cx="4684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How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recorded</a:t>
            </a:r>
            <a:r>
              <a:rPr lang="it-IT" dirty="0" smtClean="0"/>
              <a:t> the </a:t>
            </a:r>
            <a:r>
              <a:rPr lang="it-IT" dirty="0" err="1" smtClean="0"/>
              <a:t>activity</a:t>
            </a:r>
            <a:r>
              <a:rPr lang="it-IT" dirty="0" smtClean="0"/>
              <a:t> of the </a:t>
            </a:r>
            <a:r>
              <a:rPr lang="it-IT" dirty="0" err="1" smtClean="0"/>
              <a:t>user</a:t>
            </a:r>
            <a:r>
              <a:rPr lang="it-IT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55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355432"/>
            <a:ext cx="3430588" cy="770968"/>
          </a:xfrm>
        </p:spPr>
        <p:txBody>
          <a:bodyPr/>
          <a:lstStyle/>
          <a:p>
            <a:r>
              <a:rPr lang="it-IT" dirty="0" err="1" smtClean="0"/>
              <a:t>Strain</a:t>
            </a:r>
            <a:r>
              <a:rPr lang="it-IT" dirty="0" smtClean="0"/>
              <a:t> </a:t>
            </a:r>
            <a:r>
              <a:rPr lang="it-IT" dirty="0" err="1" smtClean="0"/>
              <a:t>gauge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42" y="553453"/>
            <a:ext cx="5100888" cy="3672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386" y="290011"/>
            <a:ext cx="5124450" cy="2981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527" y="3430504"/>
            <a:ext cx="3895725" cy="3266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853" y="4644440"/>
            <a:ext cx="2438400" cy="1876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12" y="5221955"/>
            <a:ext cx="322897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18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2402" y="312820"/>
            <a:ext cx="5993314" cy="734874"/>
          </a:xfrm>
        </p:spPr>
        <p:txBody>
          <a:bodyPr/>
          <a:lstStyle/>
          <a:p>
            <a:r>
              <a:rPr lang="it-IT" dirty="0" err="1" smtClean="0"/>
              <a:t>Half</a:t>
            </a:r>
            <a:r>
              <a:rPr lang="it-IT" dirty="0" smtClean="0"/>
              <a:t> Bridge / full bridge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42" y="1044741"/>
            <a:ext cx="3946196" cy="2901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034" y="1052513"/>
            <a:ext cx="4591050" cy="3381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211" y="4006515"/>
            <a:ext cx="571047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55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401" y="529388"/>
            <a:ext cx="2768851" cy="807063"/>
          </a:xfrm>
        </p:spPr>
        <p:txBody>
          <a:bodyPr/>
          <a:lstStyle/>
          <a:p>
            <a:r>
              <a:rPr lang="it-IT" dirty="0" err="1" smtClean="0"/>
              <a:t>LOAD</a:t>
            </a:r>
            <a:r>
              <a:rPr lang="it-IT" dirty="0" smtClean="0"/>
              <a:t> CELL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432" y="157414"/>
            <a:ext cx="5334000" cy="476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52" y="4747459"/>
            <a:ext cx="4609865" cy="1797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53" y="2622132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706" y="150395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66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Robotic</a:t>
            </a:r>
            <a:r>
              <a:rPr lang="it-IT" dirty="0" smtClean="0"/>
              <a:t> </a:t>
            </a:r>
            <a:r>
              <a:rPr lang="it-IT" dirty="0" err="1" smtClean="0"/>
              <a:t>load</a:t>
            </a:r>
            <a:r>
              <a:rPr lang="it-IT" dirty="0" smtClean="0"/>
              <a:t> </a:t>
            </a:r>
            <a:r>
              <a:rPr lang="it-IT" dirty="0" err="1" smtClean="0"/>
              <a:t>cell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Example kuka: https://www.youtube.com/watch?v=Rvqq-OOtUkA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064" y="0"/>
            <a:ext cx="7849936" cy="4415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43400" cy="310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86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Vibrotactile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726" y="294773"/>
            <a:ext cx="5526505" cy="414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56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How </a:t>
            </a:r>
            <a:r>
              <a:rPr lang="it-IT" dirty="0" err="1" smtClean="0"/>
              <a:t>they</a:t>
            </a:r>
            <a:r>
              <a:rPr lang="it-IT" dirty="0" smtClean="0"/>
              <a:t>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59" y="416594"/>
            <a:ext cx="5840106" cy="3433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083" y="3014790"/>
            <a:ext cx="5547059" cy="384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73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35315"/>
            <a:ext cx="7605546" cy="807063"/>
          </a:xfrm>
        </p:spPr>
        <p:txBody>
          <a:bodyPr/>
          <a:lstStyle/>
          <a:p>
            <a:r>
              <a:rPr lang="it-IT" dirty="0" smtClean="0"/>
              <a:t>Application and </a:t>
            </a:r>
            <a:r>
              <a:rPr lang="it-IT" dirty="0" err="1" smtClean="0"/>
              <a:t>configuration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17" y="194510"/>
            <a:ext cx="4708694" cy="2837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22" y="403810"/>
            <a:ext cx="4546051" cy="3025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72" y="3514224"/>
            <a:ext cx="105727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5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ysti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3673" y="3591809"/>
            <a:ext cx="5614553" cy="3158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52" y="297559"/>
            <a:ext cx="3331486" cy="22899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7039" y="330695"/>
            <a:ext cx="56117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Joystick training by means of vibration prompts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Study and analysis of reaction times and  accuracy during a training session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Development of a pratical training protocol for telemanipulation tasks</a:t>
            </a:r>
          </a:p>
        </p:txBody>
      </p:sp>
    </p:spTree>
    <p:extLst>
      <p:ext uri="{BB962C8B-B14F-4D97-AF65-F5344CB8AC3E}">
        <p14:creationId xmlns:p14="http://schemas.microsoft.com/office/powerpoint/2010/main" val="382969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33" y="365760"/>
            <a:ext cx="8534400" cy="800890"/>
          </a:xfrm>
        </p:spPr>
        <p:txBody>
          <a:bodyPr/>
          <a:lstStyle/>
          <a:p>
            <a:r>
              <a:rPr lang="it-IT" dirty="0" err="1" smtClean="0"/>
              <a:t>Bakster</a:t>
            </a:r>
            <a:r>
              <a:rPr lang="it-IT" dirty="0" smtClean="0"/>
              <a:t> robot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686463" y="1436062"/>
            <a:ext cx="6922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https://www.youtube.com/watch?v=gXOkWuSCkRI&amp;t=95s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7462" y="4333662"/>
            <a:ext cx="5803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https://www.youtube.com/watch?v=FJJe8PXEUhk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64" y="2112480"/>
            <a:ext cx="5854479" cy="4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25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09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557338"/>
          </a:xfrm>
          <a:solidFill>
            <a:schemeClr val="accent2"/>
          </a:solidFill>
          <a:ln/>
        </p:spPr>
        <p:txBody>
          <a:bodyPr/>
          <a:lstStyle/>
          <a:p>
            <a:r>
              <a:rPr lang="en-US" altLang="en-US" sz="9600" b="1">
                <a:solidFill>
                  <a:schemeClr val="hlink"/>
                </a:solidFill>
              </a:rPr>
              <a:t>DC-Motors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6253" y="2269958"/>
            <a:ext cx="3810000" cy="4114800"/>
          </a:xfrm>
          <a:noFill/>
          <a:ln/>
        </p:spPr>
        <p:txBody>
          <a:bodyPr/>
          <a:lstStyle/>
          <a:p>
            <a:r>
              <a:rPr lang="en-US" altLang="en-US" dirty="0"/>
              <a:t>simple, cheap</a:t>
            </a:r>
          </a:p>
          <a:p>
            <a:r>
              <a:rPr lang="en-US" altLang="en-US" dirty="0"/>
              <a:t>easy to control </a:t>
            </a:r>
          </a:p>
          <a:p>
            <a:r>
              <a:rPr lang="en-US" altLang="en-US" dirty="0"/>
              <a:t>1W - 1kW </a:t>
            </a:r>
          </a:p>
          <a:p>
            <a:r>
              <a:rPr lang="en-US" altLang="en-US" dirty="0"/>
              <a:t>can be overloaded</a:t>
            </a:r>
          </a:p>
          <a:p>
            <a:r>
              <a:rPr lang="en-US" altLang="en-US" dirty="0"/>
              <a:t>brushes </a:t>
            </a:r>
            <a:r>
              <a:rPr lang="en-US" altLang="en-US" dirty="0" smtClean="0"/>
              <a:t>wear</a:t>
            </a:r>
            <a:endParaRPr lang="en-US" altLang="en-US" dirty="0"/>
          </a:p>
        </p:txBody>
      </p:sp>
      <p:pic>
        <p:nvPicPr>
          <p:cNvPr id="1126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905" y="1609141"/>
            <a:ext cx="4235450" cy="427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Risultati immagini per DC moto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38" y="1811504"/>
            <a:ext cx="3515478" cy="23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9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5316" y="4038107"/>
            <a:ext cx="2335715" cy="618114"/>
          </a:xfrm>
        </p:spPr>
        <p:txBody>
          <a:bodyPr/>
          <a:lstStyle/>
          <a:p>
            <a:r>
              <a:rPr lang="it-IT" dirty="0" err="1" smtClean="0"/>
              <a:t>Load</a:t>
            </a:r>
            <a:r>
              <a:rPr lang="it-IT" dirty="0" smtClean="0"/>
              <a:t> curve</a:t>
            </a:r>
            <a:endParaRPr lang="en-US" dirty="0"/>
          </a:p>
        </p:txBody>
      </p:sp>
      <p:sp>
        <p:nvSpPr>
          <p:cNvPr id="4" name="AutoShape 2" descr="Risultati immagini per DC motors load cur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93" y="488531"/>
            <a:ext cx="4594774" cy="3397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067" y="1606466"/>
            <a:ext cx="5732291" cy="4854492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7177253" y="617128"/>
            <a:ext cx="2335715" cy="618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 smtClean="0"/>
              <a:t>Effect</a:t>
            </a:r>
            <a:r>
              <a:rPr lang="it-IT" dirty="0" smtClean="0"/>
              <a:t> of </a:t>
            </a:r>
            <a:r>
              <a:rPr lang="it-IT" dirty="0" err="1" smtClean="0"/>
              <a:t>gearbox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15878" y="4836694"/>
                <a:ext cx="2581476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𝑔𝑒𝑎𝑟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𝑟𝑎𝑡𝑖𝑜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78" y="4836694"/>
                <a:ext cx="2581476" cy="5203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01415" y="5626768"/>
                <a:ext cx="3416513" cy="5670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𝑇𝑜𝑟𝑞𝑢𝑒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𝑇𝑜𝑟𝑞𝑢𝑒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𝑔𝑒𝑎𝑟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𝑟𝑎𝑡𝑖𝑜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415" y="5626768"/>
                <a:ext cx="3416513" cy="56707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1903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20" y="90778"/>
            <a:ext cx="9071560" cy="66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83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19626" y="372979"/>
                <a:ext cx="2151871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𝑔𝑒𝑎𝑟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𝑟𝑎𝑡𝑖𝑜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26" y="372979"/>
                <a:ext cx="2151871" cy="52039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54000" y="1495562"/>
                <a:ext cx="2727349" cy="5670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𝑇𝑜𝑟𝑞𝑢𝑒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𝑇𝑜𝑟𝑞𝑢𝑒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𝑔𝑒𝑎𝑟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𝑟𝑎𝑡𝑖𝑜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00" y="1495562"/>
                <a:ext cx="2727349" cy="56707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0" y="923925"/>
            <a:ext cx="4762500" cy="501015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7775470" y="3523205"/>
            <a:ext cx="958734" cy="1498703"/>
          </a:xfrm>
          <a:custGeom>
            <a:avLst/>
            <a:gdLst>
              <a:gd name="connsiteX0" fmla="*/ 452308 w 958734"/>
              <a:gd name="connsiteY0" fmla="*/ 1498703 h 1498703"/>
              <a:gd name="connsiteX1" fmla="*/ 957634 w 958734"/>
              <a:gd name="connsiteY1" fmla="*/ 800872 h 1498703"/>
              <a:gd name="connsiteX2" fmla="*/ 572623 w 958734"/>
              <a:gd name="connsiteY2" fmla="*/ 18819 h 1498703"/>
              <a:gd name="connsiteX3" fmla="*/ 79329 w 958734"/>
              <a:gd name="connsiteY3" fmla="*/ 319609 h 1498703"/>
              <a:gd name="connsiteX4" fmla="*/ 7139 w 958734"/>
              <a:gd name="connsiteY4" fmla="*/ 1161819 h 1498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734" h="1498703">
                <a:moveTo>
                  <a:pt x="452308" y="1498703"/>
                </a:moveTo>
                <a:cubicBezTo>
                  <a:pt x="694945" y="1273111"/>
                  <a:pt x="937582" y="1047519"/>
                  <a:pt x="957634" y="800872"/>
                </a:cubicBezTo>
                <a:cubicBezTo>
                  <a:pt x="977686" y="554225"/>
                  <a:pt x="719007" y="99029"/>
                  <a:pt x="572623" y="18819"/>
                </a:cubicBezTo>
                <a:cubicBezTo>
                  <a:pt x="426239" y="-61391"/>
                  <a:pt x="173576" y="129109"/>
                  <a:pt x="79329" y="319609"/>
                </a:cubicBezTo>
                <a:cubicBezTo>
                  <a:pt x="-14918" y="510109"/>
                  <a:pt x="-3890" y="835964"/>
                  <a:pt x="7139" y="1161819"/>
                </a:cubicBezTo>
              </a:path>
            </a:pathLst>
          </a:custGeom>
          <a:noFill/>
          <a:ln w="47625">
            <a:solidFill>
              <a:srgbClr val="FF0000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311833" y="2400987"/>
            <a:ext cx="958734" cy="1498703"/>
          </a:xfrm>
          <a:custGeom>
            <a:avLst/>
            <a:gdLst>
              <a:gd name="connsiteX0" fmla="*/ 452308 w 958734"/>
              <a:gd name="connsiteY0" fmla="*/ 1498703 h 1498703"/>
              <a:gd name="connsiteX1" fmla="*/ 957634 w 958734"/>
              <a:gd name="connsiteY1" fmla="*/ 800872 h 1498703"/>
              <a:gd name="connsiteX2" fmla="*/ 572623 w 958734"/>
              <a:gd name="connsiteY2" fmla="*/ 18819 h 1498703"/>
              <a:gd name="connsiteX3" fmla="*/ 79329 w 958734"/>
              <a:gd name="connsiteY3" fmla="*/ 319609 h 1498703"/>
              <a:gd name="connsiteX4" fmla="*/ 7139 w 958734"/>
              <a:gd name="connsiteY4" fmla="*/ 1161819 h 1498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734" h="1498703">
                <a:moveTo>
                  <a:pt x="452308" y="1498703"/>
                </a:moveTo>
                <a:cubicBezTo>
                  <a:pt x="694945" y="1273111"/>
                  <a:pt x="937582" y="1047519"/>
                  <a:pt x="957634" y="800872"/>
                </a:cubicBezTo>
                <a:cubicBezTo>
                  <a:pt x="977686" y="554225"/>
                  <a:pt x="719007" y="99029"/>
                  <a:pt x="572623" y="18819"/>
                </a:cubicBezTo>
                <a:cubicBezTo>
                  <a:pt x="426239" y="-61391"/>
                  <a:pt x="173576" y="129109"/>
                  <a:pt x="79329" y="319609"/>
                </a:cubicBezTo>
                <a:cubicBezTo>
                  <a:pt x="-14918" y="510109"/>
                  <a:pt x="-3890" y="835964"/>
                  <a:pt x="7139" y="1161819"/>
                </a:cubicBezTo>
              </a:path>
            </a:pathLst>
          </a:custGeom>
          <a:noFill/>
          <a:ln w="47625">
            <a:solidFill>
              <a:srgbClr val="FF0000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844421" y="4006334"/>
                <a:ext cx="5437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4421" y="4006334"/>
                <a:ext cx="543739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219475" y="3147352"/>
                <a:ext cx="5437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475" y="3147352"/>
                <a:ext cx="543739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4532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344" y="1288001"/>
            <a:ext cx="4819892" cy="4572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7067" y="2496189"/>
            <a:ext cx="5756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Example of a gear unit operating in reverse mode</a:t>
            </a:r>
          </a:p>
        </p:txBody>
      </p:sp>
    </p:spTree>
    <p:extLst>
      <p:ext uri="{BB962C8B-B14F-4D97-AF65-F5344CB8AC3E}">
        <p14:creationId xmlns:p14="http://schemas.microsoft.com/office/powerpoint/2010/main" val="419557088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1904</TotalTime>
  <Words>264</Words>
  <Application>Microsoft Office PowerPoint</Application>
  <PresentationFormat>Widescreen</PresentationFormat>
  <Paragraphs>56</Paragraphs>
  <Slides>40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Cambria Math</vt:lpstr>
      <vt:lpstr>Century Gothic</vt:lpstr>
      <vt:lpstr>Wingdings 3</vt:lpstr>
      <vt:lpstr>Slice</vt:lpstr>
      <vt:lpstr>PowerPoint Presentation</vt:lpstr>
      <vt:lpstr>Examples of machine mechanically interacting with humans</vt:lpstr>
      <vt:lpstr>PowerPoint Presentation</vt:lpstr>
      <vt:lpstr>Bakster robot</vt:lpstr>
      <vt:lpstr>DC-Motors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driver</vt:lpstr>
      <vt:lpstr>PowerPoint Presentation</vt:lpstr>
      <vt:lpstr>PowerPoint Presentation</vt:lpstr>
      <vt:lpstr>PowerPoint Presentation</vt:lpstr>
      <vt:lpstr>Control and feedback</vt:lpstr>
      <vt:lpstr>Error and other details</vt:lpstr>
      <vt:lpstr>PowerPoint Presentation</vt:lpstr>
      <vt:lpstr>PowerPoint Presentation</vt:lpstr>
      <vt:lpstr>PowerPoint Presentation</vt:lpstr>
      <vt:lpstr>PID</vt:lpstr>
      <vt:lpstr>PowerPoint Presentation</vt:lpstr>
      <vt:lpstr>Example of PD model applied to neurorehabilitation </vt:lpstr>
      <vt:lpstr>Stability</vt:lpstr>
      <vt:lpstr>Stability </vt:lpstr>
      <vt:lpstr>Show video on stability</vt:lpstr>
      <vt:lpstr>PowerPoint Presentation</vt:lpstr>
      <vt:lpstr>PowerPoint Presentation</vt:lpstr>
      <vt:lpstr>Force sensor (application: electric bike)</vt:lpstr>
      <vt:lpstr>Strain gauge</vt:lpstr>
      <vt:lpstr>Half Bridge / full bridge</vt:lpstr>
      <vt:lpstr>LOAD CELL</vt:lpstr>
      <vt:lpstr>Robotic load cell</vt:lpstr>
      <vt:lpstr>Vibrotactile</vt:lpstr>
      <vt:lpstr>How they work</vt:lpstr>
      <vt:lpstr>Application and configuration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machine interaction</dc:title>
  <dc:creator>Paolo Gallina</dc:creator>
  <cp:lastModifiedBy>Paolo Gallina</cp:lastModifiedBy>
  <cp:revision>77</cp:revision>
  <dcterms:created xsi:type="dcterms:W3CDTF">2017-09-25T19:53:26Z</dcterms:created>
  <dcterms:modified xsi:type="dcterms:W3CDTF">2018-10-17T08:18:52Z</dcterms:modified>
</cp:coreProperties>
</file>