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853" r:id="rId2"/>
    <p:sldId id="1025" r:id="rId3"/>
    <p:sldId id="978" r:id="rId4"/>
    <p:sldId id="977" r:id="rId5"/>
    <p:sldId id="1026" r:id="rId6"/>
    <p:sldId id="979" r:id="rId7"/>
    <p:sldId id="980" r:id="rId8"/>
    <p:sldId id="981" r:id="rId9"/>
    <p:sldId id="982" r:id="rId10"/>
    <p:sldId id="983" r:id="rId11"/>
    <p:sldId id="984" r:id="rId1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29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66FF33"/>
    <a:srgbClr val="33CC33"/>
    <a:srgbClr val="6600FF"/>
    <a:srgbClr val="DDDDDD"/>
    <a:srgbClr val="FF0000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81" autoAdjust="0"/>
    <p:restoredTop sz="70247" autoAdjust="0"/>
  </p:normalViewPr>
  <p:slideViewPr>
    <p:cSldViewPr snapToGrid="0">
      <p:cViewPr varScale="1">
        <p:scale>
          <a:sx n="61" d="100"/>
          <a:sy n="61" d="100"/>
        </p:scale>
        <p:origin x="1638" y="66"/>
      </p:cViewPr>
      <p:guideLst>
        <p:guide orient="horz" pos="96"/>
        <p:guide pos="29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656" y="-10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Click to edit Master text styles</a:t>
            </a:r>
          </a:p>
          <a:p>
            <a:pPr lvl="1"/>
            <a:r>
              <a:rPr lang="it-IT" altLang="it-IT" noProof="0" smtClean="0"/>
              <a:t>Second level</a:t>
            </a:r>
          </a:p>
          <a:p>
            <a:pPr lvl="2"/>
            <a:r>
              <a:rPr lang="it-IT" altLang="it-IT" noProof="0" smtClean="0"/>
              <a:t>Third level</a:t>
            </a:r>
          </a:p>
          <a:p>
            <a:pPr lvl="3"/>
            <a:r>
              <a:rPr lang="it-IT" altLang="it-IT" noProof="0" smtClean="0"/>
              <a:t>Fourth level</a:t>
            </a:r>
          </a:p>
          <a:p>
            <a:pPr lvl="4"/>
            <a:r>
              <a:rPr lang="it-IT" altLang="it-IT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F223013-8753-4916-9338-B74BE699DA3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0212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7DA0F3-A126-48AA-AF0C-6A79B393FE40}" type="slidenum">
              <a:rPr lang="it-IT" altLang="it-IT" sz="1200" b="0" smtClean="0"/>
              <a:pPr/>
              <a:t>1</a:t>
            </a:fld>
            <a:endParaRPr lang="it-IT" altLang="it-IT" sz="1200" b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76519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4A8C2-81DF-4B55-8FEB-EFF5169266DC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dirty="0"/>
              <a:t>Questo ci aiuta ad introdurre le entità che vengono osservate in una ricerca statistica che vengono definite soggetti di </a:t>
            </a:r>
            <a:r>
              <a:rPr lang="it-IT" altLang="it-IT" dirty="0" smtClean="0"/>
              <a:t>studio, ossia le variabili una qualunque proprietà/attributo</a:t>
            </a:r>
            <a:r>
              <a:rPr lang="it-IT" altLang="it-IT" baseline="0" dirty="0" smtClean="0"/>
              <a:t> </a:t>
            </a:r>
            <a:r>
              <a:rPr lang="it-IT" altLang="it-IT" dirty="0" smtClean="0"/>
              <a:t>di un evento che venga misurata.</a:t>
            </a:r>
            <a:endParaRPr lang="it-IT" altLang="it-IT" dirty="0"/>
          </a:p>
          <a:p>
            <a:r>
              <a:rPr lang="it-IT" altLang="it-IT" dirty="0"/>
              <a:t>Il Campione un sottinsieme di eventi usato per trarre conclusioni e generalizzare osservazioni all’intera popolazione.</a:t>
            </a:r>
          </a:p>
          <a:p>
            <a:r>
              <a:rPr lang="it-IT" altLang="it-IT" dirty="0"/>
              <a:t>Facciamo un esempio nelle scienze sociali dove solitamente i soggetti sono persone siche come nel caso della GSS, tuttavia essi potrebbero essere, per esempio, famiglie, scuole, città o imprese.</a:t>
            </a:r>
          </a:p>
          <a:p>
            <a:r>
              <a:rPr lang="it-IT" altLang="it-IT" dirty="0"/>
              <a:t>La popolazione è costituita dal totale dei soggetti di interesse in uno studio.</a:t>
            </a:r>
          </a:p>
          <a:p>
            <a:r>
              <a:rPr lang="it-IT" altLang="it-IT" dirty="0"/>
              <a:t>Un campione è un sottoinsieme della popolazione di riferimento dello studio.</a:t>
            </a:r>
          </a:p>
          <a:p>
            <a:r>
              <a:rPr lang="it-IT" altLang="it-IT" dirty="0"/>
              <a:t>Nel 2004 il campione utilizzato per la GSS era composto da 2813 adulti statunitensi. La popolazione di riferimento dello studio nello stesso periodo era di oltre 200 milioni di persone</a:t>
            </a:r>
            <a:r>
              <a:rPr lang="it-IT" alt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58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674812-533E-42C5-ADEB-67FBCDF8C579}" type="slidenum">
              <a:rPr lang="it-IT" altLang="it-IT" sz="1200" b="0">
                <a:solidFill>
                  <a:srgbClr val="000000"/>
                </a:solidFill>
              </a:rPr>
              <a:pPr/>
              <a:t>3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dirty="0" smtClean="0"/>
              <a:t>Per cui dal TLC sappiamo che se osserviamo un campione di dati avremo una certa probabilità che il valore medio sia simile</a:t>
            </a:r>
            <a:r>
              <a:rPr lang="it-IT" altLang="it-IT" baseline="0" dirty="0" smtClean="0"/>
              <a:t> a quello della popolazione e che tanto maggiore sarà il campione tanto minore sarà la probabilità che io mi sbagli a trarre l’inferenza.</a:t>
            </a:r>
          </a:p>
        </p:txBody>
      </p:sp>
    </p:spTree>
    <p:extLst>
      <p:ext uri="{BB962C8B-B14F-4D97-AF65-F5344CB8AC3E}">
        <p14:creationId xmlns:p14="http://schemas.microsoft.com/office/powerpoint/2010/main" val="196257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888E81-371C-407B-9145-73882DA5008B}" type="slidenum">
              <a:rPr lang="it-IT" altLang="it-IT" sz="1200" b="0">
                <a:solidFill>
                  <a:srgbClr val="000000"/>
                </a:solidFill>
              </a:rPr>
              <a:pPr/>
              <a:t>4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056843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0F09F9-D5B3-45AC-9C26-4E4228DC02EF}" type="slidenum">
              <a:rPr lang="it-IT" altLang="it-IT" sz="1200" b="0">
                <a:solidFill>
                  <a:srgbClr val="000000"/>
                </a:solidFill>
              </a:rPr>
              <a:pPr/>
              <a:t>5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Per comprendere la metodologia bisogna capire cosa è la scienza e in origine al suo cuore. </a:t>
            </a:r>
          </a:p>
          <a:p>
            <a:pPr eaLnBrk="1" hangingPunct="1"/>
            <a:r>
              <a:rPr lang="it-IT" altLang="it-IT" smtClean="0"/>
              <a:t>Seguendo il McBurney, il cuore pulsante della scienza la raccolta di informazioni </a:t>
            </a:r>
          </a:p>
          <a:p>
            <a:pPr eaLnBrk="1" hangingPunct="1"/>
            <a:r>
              <a:rPr lang="it-IT" altLang="it-IT" smtClean="0"/>
              <a:t>Attraverso essa vengono ottenute osservazioni</a:t>
            </a:r>
          </a:p>
          <a:p>
            <a:pPr eaLnBrk="1" hangingPunct="1"/>
            <a:r>
              <a:rPr lang="it-IT" altLang="it-IT" smtClean="0"/>
              <a:t>Le osservazioni sono dati</a:t>
            </a:r>
          </a:p>
        </p:txBody>
      </p:sp>
    </p:spTree>
    <p:extLst>
      <p:ext uri="{BB962C8B-B14F-4D97-AF65-F5344CB8AC3E}">
        <p14:creationId xmlns:p14="http://schemas.microsoft.com/office/powerpoint/2010/main" val="388050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0F09F9-D5B3-45AC-9C26-4E4228DC02EF}" type="slidenum">
              <a:rPr lang="it-IT" altLang="it-IT" sz="1200" b="0">
                <a:solidFill>
                  <a:srgbClr val="000000"/>
                </a:solidFill>
              </a:rPr>
              <a:pPr/>
              <a:t>6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mtClean="0"/>
              <a:t>Per comprendere la metodologia bisogna capire cosa è la scienza e in origine al suo cuore. </a:t>
            </a:r>
          </a:p>
          <a:p>
            <a:pPr eaLnBrk="1" hangingPunct="1"/>
            <a:r>
              <a:rPr lang="it-IT" altLang="it-IT" smtClean="0"/>
              <a:t>Seguendo il McBurney, il cuore pulsante della scienza la raccolta di informazioni </a:t>
            </a:r>
          </a:p>
          <a:p>
            <a:pPr eaLnBrk="1" hangingPunct="1"/>
            <a:r>
              <a:rPr lang="it-IT" altLang="it-IT" smtClean="0"/>
              <a:t>Attraverso essa vengono ottenute osservazioni</a:t>
            </a:r>
          </a:p>
          <a:p>
            <a:pPr eaLnBrk="1" hangingPunct="1"/>
            <a:r>
              <a:rPr lang="it-IT" altLang="it-IT" smtClean="0"/>
              <a:t>Le osservazioni sono dati</a:t>
            </a:r>
          </a:p>
        </p:txBody>
      </p:sp>
    </p:spTree>
    <p:extLst>
      <p:ext uri="{BB962C8B-B14F-4D97-AF65-F5344CB8AC3E}">
        <p14:creationId xmlns:p14="http://schemas.microsoft.com/office/powerpoint/2010/main" val="4262619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9A3FAB-51EA-4291-AEC7-C4083100C26F}" type="slidenum">
              <a:rPr lang="it-IT" altLang="it-IT" sz="1200" b="0">
                <a:solidFill>
                  <a:srgbClr val="000000"/>
                </a:solidFill>
              </a:rPr>
              <a:pPr/>
              <a:t>7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90727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D063EB-3016-40FC-BB0E-AE5B20FEB93C}" type="slidenum">
              <a:rPr lang="it-IT" altLang="it-IT" sz="1200" b="0">
                <a:solidFill>
                  <a:srgbClr val="000000"/>
                </a:solidFill>
              </a:rPr>
              <a:pPr/>
              <a:t>8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90076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89A72E-FC84-4CEC-ABDC-4E419CFAD7EC}" type="slidenum">
              <a:rPr lang="it-IT" altLang="it-IT" sz="1200" b="0">
                <a:solidFill>
                  <a:srgbClr val="000000"/>
                </a:solidFill>
              </a:rPr>
              <a:pPr/>
              <a:t>9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05554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229ABC-5681-42CB-A241-55F72B24232B}" type="slidenum">
              <a:rPr lang="it-IT" altLang="it-IT" sz="1200" b="0">
                <a:solidFill>
                  <a:srgbClr val="000000"/>
                </a:solidFill>
              </a:rPr>
              <a:pPr/>
              <a:t>10</a:t>
            </a:fld>
            <a:endParaRPr lang="it-IT" altLang="it-IT" sz="1200" b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767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1E9F-4976-4958-95D8-1CB980326CE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991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5987-1FC8-4DD5-8AE9-4232E4A9D7B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597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79B2B-A1B7-4A1B-A1E7-BBA0523EEC9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974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E878-EB4C-4FF4-A6FF-988A454518A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42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608CD-0134-465E-8F9E-28E9ADEA744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939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C8BA-1A86-4920-A201-BBA22285FA0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236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5236-B3F9-4828-8C48-DCD6FDDF309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308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C761D-FF5D-4197-B71A-AD4E7FD2480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073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CC912-28F4-4544-82C9-0104B139274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78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0DB13-2D44-450D-BE96-0F5FD27E814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254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0779-CA79-4C6B-8427-E76CE527225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907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B4C5633E-FA15-402F-8C3F-F05B2479229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moodle2.units.it/pluginfile.php/165100/mod_resource/content/4/Buden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0ahUKEwiy_aS6hp3LAhUDwBQKHaJFDrsQjRwIBw&amp;url=http://tempopieno.altervista.org/ottobre_2015.htm&amp;bvm=bv.115339255,d.ZWU&amp;psig=AFQjCNGUTlS9WsuEt8Os1282Cyx3c6Mpog&amp;ust=145683795129140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odle2.units.it/pluginfile.php/209831/mod_resource/content/3/Budden_2008_genderStereotypeScienc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0ahUKEwiy_aS6hp3LAhUDwBQKHaJFDrsQjRwIBw&amp;url=http://tempopieno.altervista.org/ottobre_2015.htm&amp;bvm=bv.115339255,d.ZWU&amp;psig=AFQjCNGUTlS9WsuEt8Os1282Cyx3c6Mpog&amp;ust=145683795129140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0ahUKEwiy_aS6hp3LAhUDwBQKHaJFDrsQjRwIBw&amp;url=http://tempopieno.altervista.org/ottobre_2015.htm&amp;bvm=bv.115339255,d.ZWU&amp;psig=AFQjCNGUTlS9WsuEt8Os1282Cyx3c6Mpog&amp;ust=145683795129140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moodle2.units.it/mod/resource/view.php?id=6322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Buden.xls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Buden.xls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Slides2017/Buden.xls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3"/>
          <p:cNvGrpSpPr>
            <a:grpSpLocks/>
          </p:cNvGrpSpPr>
          <p:nvPr/>
        </p:nvGrpSpPr>
        <p:grpSpPr bwMode="auto">
          <a:xfrm>
            <a:off x="60325" y="5899150"/>
            <a:ext cx="4324350" cy="1009650"/>
            <a:chOff x="468" y="3786"/>
            <a:chExt cx="2724" cy="636"/>
          </a:xfrm>
        </p:grpSpPr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516" y="3945"/>
              <a:ext cx="26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800">
                  <a:solidFill>
                    <a:schemeClr val="accent2"/>
                  </a:solidFill>
                </a:rPr>
                <a:t>prof. Carlo Fantoni</a:t>
              </a:r>
            </a:p>
          </p:txBody>
        </p:sp>
        <p:pic>
          <p:nvPicPr>
            <p:cNvPr id="15369" name="Picture 12" descr="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050"/>
            <a:stretch>
              <a:fillRect/>
            </a:stretch>
          </p:blipFill>
          <p:spPr bwMode="auto">
            <a:xfrm>
              <a:off x="468" y="3786"/>
              <a:ext cx="507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63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8" r="14221"/>
          <a:stretch>
            <a:fillRect/>
          </a:stretch>
        </p:blipFill>
        <p:spPr bwMode="auto">
          <a:xfrm>
            <a:off x="0" y="2376488"/>
            <a:ext cx="44767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8275" y="473075"/>
            <a:ext cx="8975725" cy="1470025"/>
          </a:xfrm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it-IT" altLang="it-IT" sz="4000" smtClean="0">
                <a:solidFill>
                  <a:schemeClr val="accent2"/>
                </a:solidFill>
              </a:rPr>
              <a:t>Elementi di Metodologia</a:t>
            </a:r>
            <a:r>
              <a:rPr lang="it-IT" altLang="it-IT" sz="4000" b="1" smtClean="0">
                <a:solidFill>
                  <a:schemeClr val="accent2"/>
                </a:solidFill>
              </a:rPr>
              <a:t>          </a:t>
            </a:r>
            <a:br>
              <a:rPr lang="it-IT" altLang="it-IT" sz="4000" b="1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>della ricerca psicologica</a:t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b="1" smtClean="0">
                <a:solidFill>
                  <a:schemeClr val="accent2"/>
                </a:solidFill>
              </a:rPr>
              <a:t>EdM2018</a:t>
            </a: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endParaRPr lang="it-IT" altLang="it-IT" sz="3600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757863" y="6363794"/>
            <a:ext cx="33861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it-IT" sz="2400" dirty="0"/>
              <a:t>2018-2019</a:t>
            </a:r>
            <a:endParaRPr lang="en-GB" altLang="it-IT" sz="2400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06988" y="1455738"/>
            <a:ext cx="403701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 dirty="0"/>
              <a:t>Lezione 4</a:t>
            </a:r>
          </a:p>
          <a:p>
            <a:pPr algn="ctr" eaLnBrk="1" hangingPunct="1"/>
            <a:r>
              <a:rPr lang="it-IT" altLang="it-IT" sz="2400" dirty="0" smtClean="0"/>
              <a:t>17/10/2018</a:t>
            </a:r>
          </a:p>
          <a:p>
            <a:pPr algn="ctr" eaLnBrk="1" hangingPunct="1"/>
            <a:endParaRPr lang="it-IT" altLang="it-IT" sz="2400" dirty="0"/>
          </a:p>
          <a:p>
            <a:pPr eaLnBrk="1" hangingPunct="1">
              <a:buFontTx/>
              <a:buChar char="•"/>
            </a:pPr>
            <a:r>
              <a:rPr lang="it-IT" altLang="it-IT" sz="1800" dirty="0" smtClean="0"/>
              <a:t>Il cuore della </a:t>
            </a:r>
            <a:r>
              <a:rPr lang="it-IT" altLang="it-IT" sz="1800" dirty="0" smtClean="0"/>
              <a:t>scienza: dati</a:t>
            </a:r>
            <a:endParaRPr lang="it-IT" altLang="it-IT" sz="1800" dirty="0" smtClean="0"/>
          </a:p>
          <a:p>
            <a:pPr eaLnBrk="1" hangingPunct="1">
              <a:buFontTx/>
              <a:buChar char="•"/>
            </a:pPr>
            <a:r>
              <a:rPr lang="it-IT" altLang="it-IT" sz="1800" dirty="0" smtClean="0"/>
              <a:t>Esempio pratico di manipolazione di dati: </a:t>
            </a:r>
            <a:r>
              <a:rPr lang="it-IT" altLang="it-IT" sz="1800" dirty="0" smtClean="0"/>
              <a:t>Buden et al. 2008</a:t>
            </a:r>
          </a:p>
          <a:p>
            <a:pPr eaLnBrk="1" hangingPunct="1">
              <a:buFontTx/>
              <a:buChar char="•"/>
            </a:pPr>
            <a:r>
              <a:rPr lang="it-IT" altLang="it-IT" sz="1800" dirty="0" smtClean="0"/>
              <a:t>organizzazione</a:t>
            </a:r>
            <a:r>
              <a:rPr lang="it-IT" altLang="it-IT" sz="1800" dirty="0" smtClean="0"/>
              <a:t>, sintesi, visualizzazione, </a:t>
            </a:r>
            <a:r>
              <a:rPr lang="it-IT" altLang="it-IT" sz="1800" dirty="0" smtClean="0"/>
              <a:t>analisi</a:t>
            </a:r>
          </a:p>
          <a:p>
            <a:pPr eaLnBrk="1" hangingPunct="1">
              <a:buFontTx/>
              <a:buChar char="•"/>
            </a:pPr>
            <a:r>
              <a:rPr lang="it-IT" altLang="it-IT" sz="1800" dirty="0" smtClean="0"/>
              <a:t>tabelle, e grafici sul foglio e in Excel</a:t>
            </a:r>
          </a:p>
          <a:p>
            <a:pPr eaLnBrk="1" hangingPunct="1">
              <a:buFontTx/>
              <a:buChar char="•"/>
            </a:pPr>
            <a:r>
              <a:rPr lang="it-IT" altLang="it-IT" sz="1800" dirty="0" smtClean="0"/>
              <a:t>variabili </a:t>
            </a:r>
            <a:r>
              <a:rPr lang="it-IT" altLang="it-IT" sz="1800" dirty="0"/>
              <a:t>dipendenti e indipendenti nello spazio </a:t>
            </a:r>
            <a:r>
              <a:rPr lang="it-IT" altLang="it-IT" sz="1800" dirty="0" smtClean="0"/>
              <a:t>Cartesiano</a:t>
            </a:r>
            <a:endParaRPr lang="it-IT" altLang="it-IT" sz="1800" dirty="0" smtClean="0"/>
          </a:p>
          <a:p>
            <a:pPr>
              <a:buFontTx/>
              <a:buChar char="•"/>
            </a:pPr>
            <a:r>
              <a:rPr lang="it-IT" altLang="it-IT" sz="1800" dirty="0" smtClean="0"/>
              <a:t>Dati più in generale: l’ indagine </a:t>
            </a:r>
            <a:r>
              <a:rPr lang="it-IT" altLang="it-IT" sz="1800" dirty="0"/>
              <a:t>campionaria su larga </a:t>
            </a:r>
            <a:r>
              <a:rPr lang="it-IT" altLang="it-IT" sz="1800" dirty="0" smtClean="0"/>
              <a:t>scala (il GSS) </a:t>
            </a:r>
            <a:endParaRPr lang="it-IT" altLang="it-IT" sz="1800" dirty="0"/>
          </a:p>
          <a:p>
            <a:pPr eaLnBrk="1" hangingPunct="1">
              <a:buFontTx/>
              <a:buChar char="•"/>
            </a:pP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333399"/>
                </a:solidFill>
              </a:rPr>
              <a:t>dati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3841750"/>
            <a:ext cx="3057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683460" name="Rectangle 4"/>
          <p:cNvSpPr>
            <a:spLocks noChangeArrowheads="1"/>
          </p:cNvSpPr>
          <p:nvPr/>
        </p:nvSpPr>
        <p:spPr bwMode="auto">
          <a:xfrm>
            <a:off x="573088" y="887413"/>
            <a:ext cx="802005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163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650" indent="190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>
                <a:solidFill>
                  <a:srgbClr val="000000"/>
                </a:solidFill>
              </a:rPr>
              <a:t>Per identificare </a:t>
            </a:r>
            <a:r>
              <a:rPr lang="it-IT" altLang="it-IT" sz="2800" b="0" i="1">
                <a:solidFill>
                  <a:srgbClr val="FF9900"/>
                </a:solidFill>
              </a:rPr>
              <a:t>una regolarità</a:t>
            </a:r>
            <a:r>
              <a:rPr lang="it-IT" altLang="it-IT" sz="2800" b="0">
                <a:solidFill>
                  <a:srgbClr val="000000"/>
                </a:solidFill>
              </a:rPr>
              <a:t> da dei dati sarà necessario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Organizzarli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Sintetizzarli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Visualizzarli 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Analizzarli</a:t>
            </a: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841750"/>
            <a:ext cx="2447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384175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3443288" y="4097338"/>
            <a:ext cx="238125" cy="2603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6330950" y="4087813"/>
            <a:ext cx="238125" cy="2603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4476750"/>
            <a:ext cx="4135438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683466" name="Rectangle 10"/>
          <p:cNvSpPr>
            <a:spLocks noChangeArrowheads="1"/>
          </p:cNvSpPr>
          <p:nvPr/>
        </p:nvSpPr>
        <p:spPr bwMode="auto">
          <a:xfrm>
            <a:off x="6146800" y="4791075"/>
            <a:ext cx="29972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0" i="1">
                <a:solidFill>
                  <a:srgbClr val="000000"/>
                </a:solidFill>
              </a:rPr>
              <a:t>“Following double-blind review, there was a 7.9% increase in the proportion of papers with a female first author (z = 2.57, p = 0.01) and a corresponding decrease in papers with a male first author”</a:t>
            </a: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-44450" y="6569075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182505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0">
                <a:solidFill>
                  <a:srgbClr val="000000"/>
                </a:solidFill>
              </a:rPr>
              <a:t>Link foglio di calcolo Excel su Moodle2:</a:t>
            </a:r>
            <a:r>
              <a:rPr lang="it-IT" altLang="it-IT" b="0" i="1">
                <a:solidFill>
                  <a:srgbClr val="000000"/>
                </a:solidFill>
              </a:rPr>
              <a:t> </a:t>
            </a:r>
            <a:r>
              <a:rPr lang="it-IT" altLang="it-IT" b="0" i="1">
                <a:solidFill>
                  <a:srgbClr val="000000"/>
                </a:solidFill>
                <a:hlinkClick r:id="rId7"/>
              </a:rPr>
              <a:t>Elaborazione Grafica Risultati Buden et al 2008 File</a:t>
            </a:r>
            <a:endParaRPr lang="it-IT" altLang="it-IT" b="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8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3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8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ChangeArrowheads="1"/>
          </p:cNvSpPr>
          <p:nvPr/>
        </p:nvSpPr>
        <p:spPr bwMode="auto">
          <a:xfrm>
            <a:off x="381000" y="304800"/>
            <a:ext cx="677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4000">
                <a:solidFill>
                  <a:schemeClr val="accent2"/>
                </a:solidFill>
              </a:rPr>
              <a:t>dati più in generale</a:t>
            </a:r>
          </a:p>
        </p:txBody>
      </p:sp>
      <p:pic>
        <p:nvPicPr>
          <p:cNvPr id="1676291" name="Picture 3" descr="cuore%20pulsant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-188913"/>
            <a:ext cx="18669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6292" name="Rectangle 4"/>
          <p:cNvSpPr>
            <a:spLocks noChangeArrowheads="1"/>
          </p:cNvSpPr>
          <p:nvPr/>
        </p:nvSpPr>
        <p:spPr bwMode="auto">
          <a:xfrm>
            <a:off x="0" y="1298575"/>
            <a:ext cx="847725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2550" indent="-82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5600" indent="-936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5838" indent="-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467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647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104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561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018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0475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400" b="0" dirty="0"/>
              <a:t>In uno studio su larga scala condotto su 2813 statunitensi (campione) la </a:t>
            </a:r>
            <a:r>
              <a:rPr lang="it-IT" altLang="it-IT" sz="2400" b="0" i="1" dirty="0">
                <a:solidFill>
                  <a:srgbClr val="FF9900"/>
                </a:solidFill>
              </a:rPr>
              <a:t>General Social Survey</a:t>
            </a:r>
            <a:r>
              <a:rPr lang="it-IT" altLang="it-IT" sz="2400" b="0" dirty="0"/>
              <a:t> osserva/registra come </a:t>
            </a:r>
            <a:r>
              <a:rPr lang="it-IT" altLang="it-IT" sz="2400" b="0" dirty="0" smtClean="0"/>
              <a:t>caratteristiche (</a:t>
            </a:r>
            <a:r>
              <a:rPr lang="it-IT" altLang="it-IT" sz="2400" dirty="0" smtClean="0">
                <a:solidFill>
                  <a:srgbClr val="FF9900"/>
                </a:solidFill>
              </a:rPr>
              <a:t>variabili</a:t>
            </a:r>
            <a:r>
              <a:rPr lang="it-IT" altLang="it-IT" sz="2400" b="0" dirty="0" smtClean="0"/>
              <a:t>) </a:t>
            </a:r>
            <a:r>
              <a:rPr lang="it-IT" altLang="it-IT" sz="2400" b="0" dirty="0"/>
              <a:t>quali:</a:t>
            </a:r>
          </a:p>
          <a:p>
            <a:pPr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None/>
            </a:pPr>
            <a:endParaRPr lang="it-IT" altLang="it-IT" sz="2400" b="0" dirty="0"/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Il numero di amici 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l'opinione sulla legalizzazione della marijuana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l’affiliazione a un determinato partito politico 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gli orientamenti politici 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gli anni di istruzione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il reddito annuo 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lo stato civile 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la razza </a:t>
            </a:r>
          </a:p>
          <a:p>
            <a:pPr lvl="2" eaLnBrk="0" hangingPunct="0">
              <a:spcAft>
                <a:spcPct val="100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è"/>
            </a:pPr>
            <a:r>
              <a:rPr lang="it-IT" altLang="it-IT" sz="2400" b="0" dirty="0"/>
              <a:t>il sesso</a:t>
            </a:r>
          </a:p>
        </p:txBody>
      </p:sp>
    </p:spTree>
    <p:extLst>
      <p:ext uri="{BB962C8B-B14F-4D97-AF65-F5344CB8AC3E}">
        <p14:creationId xmlns:p14="http://schemas.microsoft.com/office/powerpoint/2010/main" val="29425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6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76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6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76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76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76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76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76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76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76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8" name="Titolo 1"/>
          <p:cNvSpPr>
            <a:spLocks/>
          </p:cNvSpPr>
          <p:nvPr/>
        </p:nvSpPr>
        <p:spPr bwMode="auto">
          <a:xfrm>
            <a:off x="342900" y="266700"/>
            <a:ext cx="7105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it-IT" altLang="it-IT" dirty="0" smtClean="0">
                <a:solidFill>
                  <a:schemeClr val="accent2"/>
                </a:solidFill>
              </a:rPr>
              <a:t>comunicazione</a:t>
            </a:r>
            <a:endParaRPr lang="it-IT" altLang="it-IT" dirty="0">
              <a:solidFill>
                <a:schemeClr val="accent2"/>
              </a:solidFill>
            </a:endParaRPr>
          </a:p>
        </p:txBody>
      </p:sp>
      <p:pic>
        <p:nvPicPr>
          <p:cNvPr id="19845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0"/>
            <a:ext cx="13239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42900" y="1827213"/>
            <a:ext cx="88011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266700" indent="-266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it-IT" altLang="it-IT" sz="3600" b="0" dirty="0"/>
              <a:t>a</a:t>
            </a:r>
            <a:r>
              <a:rPr lang="it-IT" altLang="it-IT" sz="3600" b="0" dirty="0" smtClean="0"/>
              <a:t>ggiornata la lista partecipanti al laboratorio su Moodle2 </a:t>
            </a:r>
          </a:p>
          <a:p>
            <a:pPr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it-IT" altLang="it-IT" sz="3600" b="0" dirty="0"/>
              <a:t>c</a:t>
            </a:r>
            <a:r>
              <a:rPr lang="it-IT" altLang="it-IT" sz="3600" b="0" dirty="0" smtClean="0"/>
              <a:t>ontrollate la vostra disponibilità/presenza</a:t>
            </a:r>
          </a:p>
          <a:p>
            <a:pPr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it-IT" altLang="it-IT" sz="3600" b="0" dirty="0"/>
              <a:t>r</a:t>
            </a:r>
            <a:r>
              <a:rPr lang="it-IT" altLang="it-IT" sz="3600" b="0" dirty="0" smtClean="0"/>
              <a:t>aggiunto il numero massimo in tutti e 4 i gruppi</a:t>
            </a:r>
          </a:p>
          <a:p>
            <a:pPr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it-IT" altLang="it-IT" sz="3600" b="0" dirty="0"/>
          </a:p>
        </p:txBody>
      </p:sp>
    </p:spTree>
    <p:extLst>
      <p:ext uri="{BB962C8B-B14F-4D97-AF65-F5344CB8AC3E}">
        <p14:creationId xmlns:p14="http://schemas.microsoft.com/office/powerpoint/2010/main" val="25156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45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3400" y="1033463"/>
            <a:ext cx="8077200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 smtClean="0">
                <a:solidFill>
                  <a:srgbClr val="000000"/>
                </a:solidFill>
              </a:rPr>
              <a:t>metodi </a:t>
            </a:r>
            <a:r>
              <a:rPr lang="it-IT" altLang="it-IT" sz="2800" b="0" dirty="0">
                <a:solidFill>
                  <a:srgbClr val="000000"/>
                </a:solidFill>
              </a:rPr>
              <a:t>come insieme di tecniche e procedure per analizzare, interpretare, illustrare e prendere decisioni basate sui </a:t>
            </a:r>
            <a:r>
              <a:rPr lang="it-IT" altLang="it-IT" sz="2800" b="0" dirty="0" smtClean="0">
                <a:solidFill>
                  <a:srgbClr val="000000"/>
                </a:solidFill>
              </a:rPr>
              <a:t>dati</a:t>
            </a:r>
          </a:p>
          <a:p>
            <a:pPr marL="171450" indent="-171450">
              <a:spcAft>
                <a:spcPts val="6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>
                <a:solidFill>
                  <a:srgbClr val="000000"/>
                </a:solidFill>
              </a:rPr>
              <a:t> </a:t>
            </a:r>
            <a:r>
              <a:rPr lang="it-IT" altLang="it-IT" sz="2800" b="0" dirty="0" smtClean="0">
                <a:solidFill>
                  <a:srgbClr val="000000"/>
                </a:solidFill>
              </a:rPr>
              <a:t>4 buone ragioni x studiarle</a:t>
            </a:r>
          </a:p>
          <a:p>
            <a:pPr marL="171450" indent="-171450">
              <a:spcAft>
                <a:spcPts val="6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 smtClean="0"/>
              <a:t>sono </a:t>
            </a:r>
            <a:r>
              <a:rPr lang="it-IT" altLang="it-IT" sz="2800" b="0" dirty="0"/>
              <a:t>finalizzate alla </a:t>
            </a:r>
            <a:r>
              <a:rPr lang="it-IT" altLang="it-IT" sz="2800" b="0" i="1" dirty="0"/>
              <a:t>raccolta di informazioni</a:t>
            </a:r>
            <a:r>
              <a:rPr lang="it-IT" altLang="it-IT" sz="2800" b="0" dirty="0"/>
              <a:t> </a:t>
            </a:r>
            <a:r>
              <a:rPr lang="it-IT" altLang="it-IT" sz="2800" b="0" i="1" dirty="0"/>
              <a:t> </a:t>
            </a:r>
            <a:r>
              <a:rPr lang="it-IT" altLang="it-IT" sz="2800" b="0" dirty="0"/>
              <a:t>per</a:t>
            </a:r>
            <a:r>
              <a:rPr lang="it-IT" altLang="it-IT" sz="2800" b="0" i="1" dirty="0"/>
              <a:t> </a:t>
            </a:r>
            <a:r>
              <a:rPr lang="it-IT" altLang="it-IT" sz="2800" b="0" dirty="0"/>
              <a:t>capire, </a:t>
            </a:r>
            <a:r>
              <a:rPr lang="it-IT" altLang="it-IT" sz="2800" b="0" dirty="0" smtClean="0"/>
              <a:t>descrivere, e prevedere fenomeni di largo interesse</a:t>
            </a:r>
          </a:p>
          <a:p>
            <a:pPr marL="171450" indent="-171450">
              <a:spcAft>
                <a:spcPts val="6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 smtClean="0"/>
              <a:t>descrizione (deduzione) ottenuta mediante grafici, tabelle (ausili utili a sintetizzare il dato)</a:t>
            </a:r>
          </a:p>
          <a:p>
            <a:pPr marL="171450" indent="-171450">
              <a:spcAft>
                <a:spcPts val="6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 smtClean="0"/>
              <a:t>previsione (induzione) ottenuta mediante generalizzazione di osservazioni su dati campionari (dato il TLC)</a:t>
            </a:r>
            <a:endParaRPr lang="it-IT" altLang="it-IT" sz="2800" b="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13335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 dirty="0" smtClean="0">
                <a:solidFill>
                  <a:srgbClr val="333399"/>
                </a:solidFill>
              </a:rPr>
              <a:t>… abbiamo detto</a:t>
            </a:r>
            <a:endParaRPr lang="it-IT" altLang="it-IT" sz="4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2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4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600200"/>
            <a:ext cx="443547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 dirty="0" smtClean="0">
                <a:solidFill>
                  <a:srgbClr val="333399"/>
                </a:solidFill>
              </a:rPr>
              <a:t>dati contro il senso-comune</a:t>
            </a:r>
            <a:endParaRPr lang="it-IT" altLang="it-IT" sz="4000" dirty="0">
              <a:solidFill>
                <a:srgbClr val="333399"/>
              </a:solidFill>
            </a:endParaRPr>
          </a:p>
        </p:txBody>
      </p:sp>
      <p:sp>
        <p:nvSpPr>
          <p:cNvPr id="1640454" name="Text Box 6"/>
          <p:cNvSpPr txBox="1">
            <a:spLocks noChangeArrowheads="1"/>
          </p:cNvSpPr>
          <p:nvPr/>
        </p:nvSpPr>
        <p:spPr bwMode="auto">
          <a:xfrm>
            <a:off x="4400550" y="1627188"/>
            <a:ext cx="474345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marL="171450" indent="-171450"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  <a:defRPr sz="2800" b="0">
                <a:solidFill>
                  <a:srgbClr val="000000"/>
                </a:solidFill>
              </a:defRPr>
            </a:lvl1pPr>
          </a:lstStyle>
          <a:p>
            <a:r>
              <a:rPr lang="it-IT" altLang="it-IT" sz="2000" dirty="0"/>
              <a:t>risultati di </a:t>
            </a:r>
            <a:r>
              <a:rPr lang="it-IT" altLang="it-IT" sz="2000" dirty="0" smtClean="0"/>
              <a:t>Wenneras e Wold (1998) su produttività </a:t>
            </a:r>
            <a:r>
              <a:rPr lang="it-IT" altLang="it-IT" sz="2000" dirty="0"/>
              <a:t>di genere basati su </a:t>
            </a:r>
            <a:r>
              <a:rPr lang="it-IT" altLang="it-IT" sz="2000" dirty="0" smtClean="0"/>
              <a:t>in (singolo) </a:t>
            </a:r>
            <a:r>
              <a:rPr lang="it-IT" altLang="it-IT" sz="2000" dirty="0"/>
              <a:t>cieco (revisori conoscono l’identità dell’autore) </a:t>
            </a:r>
            <a:r>
              <a:rPr lang="it-IT" altLang="it-IT" sz="2000" dirty="0" smtClean="0"/>
              <a:t>sono riconducibili all’applicazione dello </a:t>
            </a:r>
            <a:r>
              <a:rPr lang="it-IT" altLang="it-IT" sz="2000" dirty="0"/>
              <a:t>stereotipo di genere </a:t>
            </a:r>
            <a:endParaRPr lang="it-IT" altLang="it-IT" sz="2000" dirty="0" smtClean="0"/>
          </a:p>
          <a:p>
            <a:r>
              <a:rPr lang="it-IT" altLang="it-IT" sz="2000" dirty="0" smtClean="0"/>
              <a:t>mancato </a:t>
            </a:r>
            <a:r>
              <a:rPr lang="it-IT" altLang="it-IT" sz="2000" dirty="0"/>
              <a:t>controllo/definizione delle </a:t>
            </a:r>
            <a:r>
              <a:rPr lang="it-IT" altLang="it-IT" sz="2000" b="1" i="1" dirty="0">
                <a:solidFill>
                  <a:srgbClr val="FF9900"/>
                </a:solidFill>
              </a:rPr>
              <a:t>variabili</a:t>
            </a:r>
            <a:r>
              <a:rPr lang="it-IT" altLang="it-IT" sz="2000" dirty="0">
                <a:solidFill>
                  <a:srgbClr val="FF9900"/>
                </a:solidFill>
              </a:rPr>
              <a:t> </a:t>
            </a:r>
            <a:r>
              <a:rPr lang="it-IT" altLang="it-IT" sz="2000" dirty="0"/>
              <a:t>di cui si indagano gli effetti conducono a falsi </a:t>
            </a:r>
            <a:r>
              <a:rPr lang="it-IT" altLang="it-IT" sz="2000" dirty="0" smtClean="0"/>
              <a:t>risultati/conclusioni </a:t>
            </a:r>
          </a:p>
          <a:p>
            <a:r>
              <a:rPr lang="it-IT" altLang="it-IT" sz="2000" dirty="0"/>
              <a:t>g</a:t>
            </a:r>
            <a:r>
              <a:rPr lang="it-IT" altLang="it-IT" sz="2000" dirty="0" smtClean="0"/>
              <a:t>eneralmente a favore del senso comune </a:t>
            </a:r>
          </a:p>
          <a:p>
            <a:r>
              <a:rPr lang="it-IT" altLang="it-IT" sz="2000" dirty="0"/>
              <a:t>l</a:t>
            </a:r>
            <a:r>
              <a:rPr lang="it-IT" altLang="it-IT" sz="2000" dirty="0" smtClean="0"/>
              <a:t>’adeguato controllo delle variabili (Buden et al., 2008) porta a risultati </a:t>
            </a:r>
            <a:r>
              <a:rPr lang="it-IT" altLang="it-IT" sz="2000" b="1" i="1" dirty="0" smtClean="0">
                <a:solidFill>
                  <a:srgbClr val="FF9900"/>
                </a:solidFill>
              </a:rPr>
              <a:t>validi</a:t>
            </a:r>
            <a:r>
              <a:rPr lang="it-IT" altLang="it-IT" sz="2000" dirty="0" smtClean="0"/>
              <a:t> anche se contro il senso comune (stereotipo di genere)  </a:t>
            </a:r>
            <a:endParaRPr lang="it-IT" altLang="it-IT" sz="2000" dirty="0"/>
          </a:p>
          <a:p>
            <a:endParaRPr lang="it-IT" altLang="it-IT" sz="2000" dirty="0"/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533400" y="944563"/>
            <a:ext cx="47513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it-IT" altLang="it-IT" b="0" dirty="0">
                <a:solidFill>
                  <a:srgbClr val="000000"/>
                </a:solidFill>
              </a:rPr>
              <a:t>link documento PDF Moodle2:</a:t>
            </a:r>
            <a:r>
              <a:rPr lang="it-IT" altLang="it-IT" dirty="0">
                <a:solidFill>
                  <a:srgbClr val="000000"/>
                </a:solidFill>
              </a:rPr>
              <a:t> </a:t>
            </a:r>
            <a:r>
              <a:rPr lang="it-IT" altLang="it-IT" b="0" dirty="0">
                <a:solidFill>
                  <a:srgbClr val="000000"/>
                </a:solidFill>
                <a:hlinkClick r:id="rId4"/>
              </a:rPr>
              <a:t>Buden et al. 2008 File</a:t>
            </a:r>
            <a:endParaRPr lang="it-IT" altLang="it-IT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0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0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0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333399"/>
                </a:solidFill>
              </a:rPr>
              <a:t>il cuore della scienza</a:t>
            </a:r>
          </a:p>
        </p:txBody>
      </p:sp>
      <p:pic>
        <p:nvPicPr>
          <p:cNvPr id="36867" name="Picture 3" descr="cuore%20pulsant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-209550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476" name="Rectangle 4"/>
          <p:cNvSpPr>
            <a:spLocks noChangeArrowheads="1"/>
          </p:cNvSpPr>
          <p:nvPr/>
        </p:nvSpPr>
        <p:spPr bwMode="auto">
          <a:xfrm>
            <a:off x="0" y="1316038"/>
            <a:ext cx="8616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650" indent="190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>
                <a:solidFill>
                  <a:srgbClr val="000000"/>
                </a:solidFill>
              </a:rPr>
              <a:t>È la </a:t>
            </a:r>
            <a:r>
              <a:rPr lang="it-IT" altLang="it-IT" sz="2800" dirty="0">
                <a:solidFill>
                  <a:srgbClr val="FF9900"/>
                </a:solidFill>
              </a:rPr>
              <a:t>raccolta di informazioni</a:t>
            </a:r>
            <a:r>
              <a:rPr lang="it-IT" altLang="it-IT" sz="2800" b="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30038" t="21821" r="20265" b="4374"/>
          <a:stretch/>
        </p:blipFill>
        <p:spPr>
          <a:xfrm>
            <a:off x="4045236" y="2331382"/>
            <a:ext cx="5098764" cy="42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5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333399"/>
                </a:solidFill>
              </a:rPr>
              <a:t>il cuore della scienza</a:t>
            </a:r>
          </a:p>
        </p:txBody>
      </p:sp>
      <p:pic>
        <p:nvPicPr>
          <p:cNvPr id="36867" name="Picture 3" descr="cuore%20pulsant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-209550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476" name="Rectangle 4"/>
          <p:cNvSpPr>
            <a:spLocks noChangeArrowheads="1"/>
          </p:cNvSpPr>
          <p:nvPr/>
        </p:nvSpPr>
        <p:spPr bwMode="auto">
          <a:xfrm>
            <a:off x="0" y="1316038"/>
            <a:ext cx="81153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650" indent="190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>
                <a:solidFill>
                  <a:srgbClr val="000000"/>
                </a:solidFill>
              </a:rPr>
              <a:t>È la </a:t>
            </a:r>
            <a:r>
              <a:rPr lang="it-IT" altLang="it-IT" sz="2800" dirty="0">
                <a:solidFill>
                  <a:srgbClr val="FF9900"/>
                </a:solidFill>
              </a:rPr>
              <a:t>raccolta di informazioni</a:t>
            </a:r>
            <a:r>
              <a:rPr lang="it-IT" altLang="it-IT" sz="2800" b="0" dirty="0">
                <a:solidFill>
                  <a:srgbClr val="000000"/>
                </a:solidFill>
              </a:rPr>
              <a:t> </a:t>
            </a:r>
          </a:p>
          <a:p>
            <a:pPr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 smtClean="0">
                <a:solidFill>
                  <a:srgbClr val="000000"/>
                </a:solidFill>
              </a:rPr>
              <a:t>ottenute come </a:t>
            </a:r>
            <a:r>
              <a:rPr lang="it-IT" altLang="it-IT" sz="2800" dirty="0" smtClean="0">
                <a:solidFill>
                  <a:srgbClr val="FF9900"/>
                </a:solidFill>
              </a:rPr>
              <a:t>osservazioni </a:t>
            </a:r>
            <a:r>
              <a:rPr lang="it-IT" altLang="it-IT" sz="2800" b="0" dirty="0">
                <a:solidFill>
                  <a:srgbClr val="000000"/>
                </a:solidFill>
              </a:rPr>
              <a:t>impiegate per </a:t>
            </a:r>
            <a:r>
              <a:rPr lang="it-IT" altLang="it-IT" sz="2800" b="0" dirty="0" smtClean="0">
                <a:solidFill>
                  <a:srgbClr val="000000"/>
                </a:solidFill>
              </a:rPr>
              <a:t>l'analisi: </a:t>
            </a:r>
            <a:endParaRPr lang="it-IT" altLang="it-IT" sz="2800" b="0" dirty="0">
              <a:solidFill>
                <a:srgbClr val="000000"/>
              </a:solidFill>
            </a:endParaRPr>
          </a:p>
          <a:p>
            <a:pPr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>
                <a:solidFill>
                  <a:srgbClr val="000000"/>
                </a:solidFill>
              </a:rPr>
              <a:t>% pubblicazioni di maschi e femmine su riviste “doppio cieco” </a:t>
            </a:r>
            <a:r>
              <a:rPr lang="it-IT" altLang="it-IT" sz="2800" b="0" i="1" dirty="0">
                <a:solidFill>
                  <a:srgbClr val="000000"/>
                </a:solidFill>
              </a:rPr>
              <a:t>vs.</a:t>
            </a:r>
            <a:r>
              <a:rPr lang="it-IT" altLang="it-IT" sz="2800" b="0" dirty="0">
                <a:solidFill>
                  <a:srgbClr val="000000"/>
                </a:solidFill>
              </a:rPr>
              <a:t> “in cieco”</a:t>
            </a:r>
          </a:p>
          <a:p>
            <a:pPr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>
                <a:solidFill>
                  <a:srgbClr val="000000"/>
                </a:solidFill>
              </a:rPr>
              <a:t>Le osservazioni raccolte su determinate caratteristiche di interesse sono chiamate nel loro insieme </a:t>
            </a:r>
            <a:r>
              <a:rPr lang="it-IT" altLang="it-IT" sz="2800" dirty="0">
                <a:solidFill>
                  <a:srgbClr val="FF9900"/>
                </a:solidFill>
              </a:rPr>
              <a:t>dati </a:t>
            </a:r>
            <a:endParaRPr lang="it-IT" altLang="it-IT" sz="2800" b="0" dirty="0">
              <a:solidFill>
                <a:srgbClr val="000000"/>
              </a:solidFill>
            </a:endParaRPr>
          </a:p>
          <a:p>
            <a:pPr>
              <a:spcAft>
                <a:spcPct val="5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 dirty="0">
                <a:solidFill>
                  <a:srgbClr val="000000"/>
                </a:solidFill>
              </a:rPr>
              <a:t>% di pubblicazioni, genere, modalità di revisione della rivista</a:t>
            </a:r>
          </a:p>
          <a:p>
            <a:pPr>
              <a:spcAft>
                <a:spcPct val="500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it-IT" altLang="it-IT" sz="2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1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1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1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1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7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333399"/>
                </a:solidFill>
              </a:rPr>
              <a:t>dati</a:t>
            </a:r>
          </a:p>
        </p:txBody>
      </p:sp>
      <p:pic>
        <p:nvPicPr>
          <p:cNvPr id="1680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3038475"/>
            <a:ext cx="74390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680394" name="Rectangle 10"/>
          <p:cNvSpPr>
            <a:spLocks noChangeArrowheads="1"/>
          </p:cNvSpPr>
          <p:nvPr/>
        </p:nvSpPr>
        <p:spPr bwMode="auto">
          <a:xfrm>
            <a:off x="573088" y="887413"/>
            <a:ext cx="8020050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163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650" indent="190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>
                <a:solidFill>
                  <a:srgbClr val="000000"/>
                </a:solidFill>
              </a:rPr>
              <a:t>Per identificare </a:t>
            </a:r>
            <a:r>
              <a:rPr lang="it-IT" altLang="it-IT" sz="2800" b="0" i="1">
                <a:solidFill>
                  <a:srgbClr val="FF9900"/>
                </a:solidFill>
              </a:rPr>
              <a:t>una regolarità</a:t>
            </a:r>
            <a:r>
              <a:rPr lang="it-IT" altLang="it-IT" sz="2800" b="0">
                <a:solidFill>
                  <a:srgbClr val="000000"/>
                </a:solidFill>
              </a:rPr>
              <a:t> da dei dati sarà necessario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Organizzarli </a:t>
            </a:r>
          </a:p>
        </p:txBody>
      </p:sp>
      <p:sp>
        <p:nvSpPr>
          <p:cNvPr id="1680395" name="Rectangle 11"/>
          <p:cNvSpPr>
            <a:spLocks noChangeArrowheads="1"/>
          </p:cNvSpPr>
          <p:nvPr/>
        </p:nvSpPr>
        <p:spPr bwMode="auto">
          <a:xfrm>
            <a:off x="582613" y="3635375"/>
            <a:ext cx="7397750" cy="427038"/>
          </a:xfrm>
          <a:prstGeom prst="rect">
            <a:avLst/>
          </a:prstGeom>
          <a:solidFill>
            <a:srgbClr val="FF9900">
              <a:alpha val="23921"/>
            </a:srgbClr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3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0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0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8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94" grpId="0" build="p"/>
      <p:bldP spid="1680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333399"/>
                </a:solidFill>
              </a:rPr>
              <a:t>dati</a:t>
            </a:r>
          </a:p>
        </p:txBody>
      </p:sp>
      <p:pic>
        <p:nvPicPr>
          <p:cNvPr id="1681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3841750"/>
            <a:ext cx="3057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681413" name="Rectangle 5"/>
          <p:cNvSpPr>
            <a:spLocks noChangeArrowheads="1"/>
          </p:cNvSpPr>
          <p:nvPr/>
        </p:nvSpPr>
        <p:spPr bwMode="auto">
          <a:xfrm>
            <a:off x="573088" y="887413"/>
            <a:ext cx="80200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163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650" indent="190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>
                <a:solidFill>
                  <a:srgbClr val="000000"/>
                </a:solidFill>
              </a:rPr>
              <a:t>Per identificare </a:t>
            </a:r>
            <a:r>
              <a:rPr lang="it-IT" altLang="it-IT" sz="2800" b="0" i="1">
                <a:solidFill>
                  <a:srgbClr val="FF9900"/>
                </a:solidFill>
              </a:rPr>
              <a:t>una regolarità</a:t>
            </a:r>
            <a:r>
              <a:rPr lang="it-IT" altLang="it-IT" sz="2800" b="0">
                <a:solidFill>
                  <a:srgbClr val="000000"/>
                </a:solidFill>
              </a:rPr>
              <a:t> da dei dati sarà necessario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Organizzarli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Sintetizzarli  </a:t>
            </a:r>
          </a:p>
        </p:txBody>
      </p:sp>
      <p:pic>
        <p:nvPicPr>
          <p:cNvPr id="1681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841750"/>
            <a:ext cx="2447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16814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384175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681416" name="AutoShape 8"/>
          <p:cNvSpPr>
            <a:spLocks noChangeArrowheads="1"/>
          </p:cNvSpPr>
          <p:nvPr/>
        </p:nvSpPr>
        <p:spPr bwMode="auto">
          <a:xfrm>
            <a:off x="3443288" y="4097338"/>
            <a:ext cx="238125" cy="2603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681417" name="AutoShape 9"/>
          <p:cNvSpPr>
            <a:spLocks noChangeArrowheads="1"/>
          </p:cNvSpPr>
          <p:nvPr/>
        </p:nvSpPr>
        <p:spPr bwMode="auto">
          <a:xfrm>
            <a:off x="6330950" y="4087813"/>
            <a:ext cx="238125" cy="2603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0969" name="Rectangle 15"/>
          <p:cNvSpPr>
            <a:spLocks noChangeArrowheads="1"/>
          </p:cNvSpPr>
          <p:nvPr/>
        </p:nvSpPr>
        <p:spPr bwMode="auto">
          <a:xfrm>
            <a:off x="-44450" y="6569075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182505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0" dirty="0">
                <a:solidFill>
                  <a:srgbClr val="000000"/>
                </a:solidFill>
              </a:rPr>
              <a:t>Link foglio di calcolo Excel su Moodle2</a:t>
            </a:r>
            <a:r>
              <a:rPr lang="it-IT" altLang="it-IT" b="0" dirty="0">
                <a:solidFill>
                  <a:srgbClr val="000000"/>
                </a:solidFill>
                <a:hlinkClick r:id="rId6" action="ppaction://hlinkfile"/>
              </a:rPr>
              <a:t>:</a:t>
            </a:r>
            <a:r>
              <a:rPr lang="it-IT" altLang="it-IT" b="0" i="1" dirty="0">
                <a:solidFill>
                  <a:srgbClr val="000000"/>
                </a:solidFill>
                <a:hlinkClick r:id="rId6" action="ppaction://hlinkfile"/>
              </a:rPr>
              <a:t> Elaborazione Grafica Risultati Buden et al 2008 File</a:t>
            </a:r>
            <a:endParaRPr lang="it-IT" altLang="it-IT" b="0" i="1" dirty="0">
              <a:solidFill>
                <a:srgbClr val="000000"/>
              </a:solidFill>
            </a:endParaRPr>
          </a:p>
        </p:txBody>
      </p:sp>
      <p:sp>
        <p:nvSpPr>
          <p:cNvPr id="40970" name="Rectangle 16">
            <a:hlinkClick r:id="rId7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182505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1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8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8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1413" grpId="0" build="p"/>
      <p:bldP spid="1681416" grpId="0" animBg="1"/>
      <p:bldP spid="16814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333399"/>
                </a:solidFill>
              </a:rPr>
              <a:t>dati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3841750"/>
            <a:ext cx="3057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1682436" name="Rectangle 4"/>
          <p:cNvSpPr>
            <a:spLocks noChangeArrowheads="1"/>
          </p:cNvSpPr>
          <p:nvPr/>
        </p:nvSpPr>
        <p:spPr bwMode="auto">
          <a:xfrm>
            <a:off x="573088" y="887413"/>
            <a:ext cx="8020050" cy="248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163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650" indent="190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altLang="it-IT" sz="2800" b="0">
                <a:solidFill>
                  <a:srgbClr val="000000"/>
                </a:solidFill>
              </a:rPr>
              <a:t>Per identificare </a:t>
            </a:r>
            <a:r>
              <a:rPr lang="it-IT" altLang="it-IT" sz="2800" b="0" i="1">
                <a:solidFill>
                  <a:srgbClr val="FF9900"/>
                </a:solidFill>
              </a:rPr>
              <a:t>una regolarità</a:t>
            </a:r>
            <a:r>
              <a:rPr lang="it-IT" altLang="it-IT" sz="2800" b="0">
                <a:solidFill>
                  <a:srgbClr val="000000"/>
                </a:solidFill>
              </a:rPr>
              <a:t> da dei dati sarà necessario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Organizzarli 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Sintetizzarli</a:t>
            </a:r>
          </a:p>
          <a:p>
            <a:pPr>
              <a:spcAft>
                <a:spcPct val="20000"/>
              </a:spcAft>
              <a:buClr>
                <a:srgbClr val="333399"/>
              </a:buClr>
              <a:buSzPct val="100000"/>
              <a:buFont typeface="Wingdings" panose="05000000000000000000" pitchFamily="2" charset="2"/>
              <a:buAutoNum type="arabicPeriod"/>
            </a:pPr>
            <a:r>
              <a:rPr lang="it-IT" altLang="it-IT" sz="2800" b="0">
                <a:solidFill>
                  <a:srgbClr val="000000"/>
                </a:solidFill>
              </a:rPr>
              <a:t>Visualizzarli  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841750"/>
            <a:ext cx="2447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384175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3443288" y="4097338"/>
            <a:ext cx="238125" cy="2603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6330950" y="4087813"/>
            <a:ext cx="238125" cy="2603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</a:endParaRPr>
          </a:p>
        </p:txBody>
      </p:sp>
      <p:pic>
        <p:nvPicPr>
          <p:cNvPr id="1682442" name="Picture 10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4476750"/>
            <a:ext cx="4135438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grpSp>
        <p:nvGrpSpPr>
          <p:cNvPr id="1682451" name="Group 19"/>
          <p:cNvGrpSpPr>
            <a:grpSpLocks/>
          </p:cNvGrpSpPr>
          <p:nvPr/>
        </p:nvGrpSpPr>
        <p:grpSpPr bwMode="auto">
          <a:xfrm>
            <a:off x="6159500" y="4651375"/>
            <a:ext cx="1809750" cy="1851025"/>
            <a:chOff x="4111" y="2930"/>
            <a:chExt cx="1140" cy="1166"/>
          </a:xfrm>
        </p:grpSpPr>
        <p:sp>
          <p:nvSpPr>
            <p:cNvPr id="43023" name="Line 12"/>
            <p:cNvSpPr>
              <a:spLocks noChangeShapeType="1"/>
            </p:cNvSpPr>
            <p:nvPr/>
          </p:nvSpPr>
          <p:spPr bwMode="auto">
            <a:xfrm>
              <a:off x="4331" y="2984"/>
              <a:ext cx="0" cy="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3024" name="Line 14"/>
            <p:cNvSpPr>
              <a:spLocks noChangeShapeType="1"/>
            </p:cNvSpPr>
            <p:nvPr/>
          </p:nvSpPr>
          <p:spPr bwMode="auto">
            <a:xfrm rot="5400000">
              <a:off x="4781" y="3441"/>
              <a:ext cx="0" cy="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3025" name="Text Box 15"/>
            <p:cNvSpPr txBox="1">
              <a:spLocks noChangeArrowheads="1"/>
            </p:cNvSpPr>
            <p:nvPr/>
          </p:nvSpPr>
          <p:spPr bwMode="auto">
            <a:xfrm>
              <a:off x="4548" y="3942"/>
              <a:ext cx="46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00"/>
                  </a:solidFill>
                </a:rPr>
                <a:t>ascissa</a:t>
              </a:r>
            </a:p>
          </p:txBody>
        </p:sp>
        <p:sp>
          <p:nvSpPr>
            <p:cNvPr id="43026" name="Text Box 16"/>
            <p:cNvSpPr txBox="1">
              <a:spLocks noChangeArrowheads="1"/>
            </p:cNvSpPr>
            <p:nvPr/>
          </p:nvSpPr>
          <p:spPr bwMode="auto">
            <a:xfrm rot="-5400000">
              <a:off x="3935" y="3367"/>
              <a:ext cx="5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00"/>
                  </a:solidFill>
                </a:rPr>
                <a:t>ordinata</a:t>
              </a:r>
            </a:p>
          </p:txBody>
        </p:sp>
        <p:sp>
          <p:nvSpPr>
            <p:cNvPr id="43027" name="Text Box 17"/>
            <p:cNvSpPr txBox="1">
              <a:spLocks noChangeArrowheads="1"/>
            </p:cNvSpPr>
            <p:nvPr/>
          </p:nvSpPr>
          <p:spPr bwMode="auto">
            <a:xfrm>
              <a:off x="5180" y="3884"/>
              <a:ext cx="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3028" name="Text Box 18"/>
            <p:cNvSpPr txBox="1">
              <a:spLocks noChangeArrowheads="1"/>
            </p:cNvSpPr>
            <p:nvPr/>
          </p:nvSpPr>
          <p:spPr bwMode="auto">
            <a:xfrm>
              <a:off x="4210" y="2930"/>
              <a:ext cx="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i="1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1682452" name="Text Box 20"/>
          <p:cNvSpPr txBox="1">
            <a:spLocks noChangeArrowheads="1"/>
          </p:cNvSpPr>
          <p:nvPr/>
        </p:nvSpPr>
        <p:spPr bwMode="auto">
          <a:xfrm>
            <a:off x="6567488" y="5143500"/>
            <a:ext cx="25765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x → variabile </a:t>
            </a:r>
            <a:r>
              <a:rPr lang="it-IT" altLang="it-IT" i="1">
                <a:solidFill>
                  <a:srgbClr val="000000"/>
                </a:solidFill>
              </a:rPr>
              <a:t>indipendente</a:t>
            </a:r>
          </a:p>
        </p:txBody>
      </p:sp>
      <p:sp>
        <p:nvSpPr>
          <p:cNvPr id="1682453" name="Text Box 21"/>
          <p:cNvSpPr txBox="1">
            <a:spLocks noChangeArrowheads="1"/>
          </p:cNvSpPr>
          <p:nvPr/>
        </p:nvSpPr>
        <p:spPr bwMode="auto">
          <a:xfrm>
            <a:off x="6578600" y="5445125"/>
            <a:ext cx="23955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y → variabile </a:t>
            </a:r>
            <a:r>
              <a:rPr lang="it-IT" altLang="it-IT" i="1">
                <a:solidFill>
                  <a:srgbClr val="000000"/>
                </a:solidFill>
              </a:rPr>
              <a:t>dipendente</a:t>
            </a:r>
          </a:p>
        </p:txBody>
      </p:sp>
      <p:sp>
        <p:nvSpPr>
          <p:cNvPr id="1682454" name="Text Box 22"/>
          <p:cNvSpPr txBox="1">
            <a:spLocks noChangeArrowheads="1"/>
          </p:cNvSpPr>
          <p:nvPr/>
        </p:nvSpPr>
        <p:spPr bwMode="auto">
          <a:xfrm>
            <a:off x="6567488" y="4841875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000000"/>
                </a:solidFill>
              </a:rPr>
              <a:t>y</a:t>
            </a:r>
            <a:r>
              <a:rPr lang="it-IT" altLang="it-IT">
                <a:solidFill>
                  <a:srgbClr val="000000"/>
                </a:solidFill>
              </a:rPr>
              <a:t>= f(</a:t>
            </a:r>
            <a:r>
              <a:rPr lang="it-IT" altLang="it-IT" i="1">
                <a:solidFill>
                  <a:srgbClr val="000000"/>
                </a:solidFill>
              </a:rPr>
              <a:t>x</a:t>
            </a:r>
            <a:r>
              <a:rPr lang="it-IT" altLang="it-IT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-44450" y="6614045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182505" tIns="0" r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0" dirty="0">
                <a:solidFill>
                  <a:srgbClr val="000000"/>
                </a:solidFill>
              </a:rPr>
              <a:t>Link foglio di calcolo Excel su Moodle2</a:t>
            </a:r>
            <a:r>
              <a:rPr lang="it-IT" altLang="it-IT" b="0" dirty="0">
                <a:solidFill>
                  <a:srgbClr val="000000"/>
                </a:solidFill>
                <a:hlinkClick r:id="rId8" action="ppaction://hlinkfile"/>
              </a:rPr>
              <a:t>:</a:t>
            </a:r>
            <a:r>
              <a:rPr lang="it-IT" altLang="it-IT" b="0" i="1" dirty="0">
                <a:solidFill>
                  <a:srgbClr val="000000"/>
                </a:solidFill>
                <a:hlinkClick r:id="rId8" action="ppaction://hlinkfile"/>
              </a:rPr>
              <a:t> Elaborazione Grafica Risultati Buden et al 2008 File</a:t>
            </a:r>
            <a:endParaRPr lang="it-IT" altLang="it-IT" b="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2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8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8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8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8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8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52" grpId="0"/>
      <p:bldP spid="1682453" grpId="0"/>
      <p:bldP spid="16824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110516</TotalTime>
  <Words>825</Words>
  <Application>Microsoft Office PowerPoint</Application>
  <PresentationFormat>On-screen Show (4:3)</PresentationFormat>
  <Paragraphs>102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Default Design</vt:lpstr>
      <vt:lpstr>Elementi di Metodologia           della ricerca psicologica EdM2018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Writing  to maximize paper acceptance rate</dc:title>
  <dc:creator>Carlo</dc:creator>
  <cp:lastModifiedBy>Carlo</cp:lastModifiedBy>
  <cp:revision>1082</cp:revision>
  <dcterms:created xsi:type="dcterms:W3CDTF">2013-01-26T09:25:23Z</dcterms:created>
  <dcterms:modified xsi:type="dcterms:W3CDTF">2018-10-17T12:25:45Z</dcterms:modified>
</cp:coreProperties>
</file>