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34" r:id="rId1"/>
  </p:sldMasterIdLst>
  <p:notesMasterIdLst>
    <p:notesMasterId r:id="rId10"/>
  </p:notesMasterIdLst>
  <p:sldIdLst>
    <p:sldId id="256" r:id="rId2"/>
    <p:sldId id="257" r:id="rId3"/>
    <p:sldId id="258" r:id="rId4"/>
    <p:sldId id="262" r:id="rId5"/>
    <p:sldId id="259" r:id="rId6"/>
    <p:sldId id="263" r:id="rId7"/>
    <p:sldId id="260" r:id="rId8"/>
    <p:sldId id="261" r:id="rId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017D8376-0C35-2142-A2EC-D2357E4C77B6}">
          <p14:sldIdLst>
            <p14:sldId id="256"/>
            <p14:sldId id="257"/>
            <p14:sldId id="258"/>
            <p14:sldId id="262"/>
            <p14:sldId id="259"/>
            <p14:sldId id="263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70"/>
    <p:restoredTop sz="94629"/>
  </p:normalViewPr>
  <p:slideViewPr>
    <p:cSldViewPr snapToGrid="0" snapToObjects="1">
      <p:cViewPr varScale="1">
        <p:scale>
          <a:sx n="61" d="100"/>
          <a:sy n="61" d="100"/>
        </p:scale>
        <p:origin x="689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CF72A-D2F1-8948-851F-C92445FB1E46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4F2E8-4AC9-A24C-A271-9002F3C836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355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it-IT" smtClean="0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it-IT" smtClean="0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it-IT" smtClean="0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it-IT" smtClean="0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it-IT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it-IT" smtClean="0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it-IT" smtClean="0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752C07A0-5701-794A-A83D-2984F0D68C53}" type="datetimeFigureOut">
              <a:rPr lang="it-IT" smtClean="0"/>
              <a:t>16/10/2018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1F3C77CC-8939-6A4C-A377-38B5560677B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25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5" r:id="rId1"/>
    <p:sldLayoutId id="2147484236" r:id="rId2"/>
    <p:sldLayoutId id="2147484237" r:id="rId3"/>
    <p:sldLayoutId id="2147484238" r:id="rId4"/>
    <p:sldLayoutId id="2147484239" r:id="rId5"/>
    <p:sldLayoutId id="2147484240" r:id="rId6"/>
    <p:sldLayoutId id="2147484241" r:id="rId7"/>
    <p:sldLayoutId id="2147484242" r:id="rId8"/>
    <p:sldLayoutId id="2147484243" r:id="rId9"/>
    <p:sldLayoutId id="2147484244" r:id="rId10"/>
    <p:sldLayoutId id="2147484245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La produzione di idrogeno attraverso i microrganismi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Giovanni </a:t>
            </a:r>
            <a:r>
              <a:rPr lang="it-IT" dirty="0" err="1" smtClean="0"/>
              <a:t>Schiesaro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Marco Scocchi</a:t>
            </a:r>
            <a:br>
              <a:rPr lang="it-IT" dirty="0" smtClean="0"/>
            </a:br>
            <a:r>
              <a:rPr lang="it-IT" dirty="0" smtClean="0"/>
              <a:t>Lucia </a:t>
            </a:r>
            <a:r>
              <a:rPr lang="it-IT" dirty="0" err="1" smtClean="0"/>
              <a:t>Gardossi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413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3600" dirty="0" smtClean="0"/>
              <a:t>L’idrogeno</a:t>
            </a:r>
            <a:endParaRPr lang="it-IT" sz="360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89" y="3172904"/>
            <a:ext cx="3048000" cy="2033016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212" y="3164680"/>
            <a:ext cx="3074195" cy="2049463"/>
          </a:xfrm>
          <a:prstGeom prst="rect">
            <a:avLst/>
          </a:prstGeom>
        </p:spPr>
      </p:pic>
      <p:sp>
        <p:nvSpPr>
          <p:cNvPr id="8" name="Freccia destra 7"/>
          <p:cNvSpPr/>
          <p:nvPr/>
        </p:nvSpPr>
        <p:spPr>
          <a:xfrm>
            <a:off x="8558212" y="5442858"/>
            <a:ext cx="3074196" cy="1093608"/>
          </a:xfrm>
          <a:prstGeom prst="rightArrow">
            <a:avLst>
              <a:gd name="adj1" fmla="val 56999"/>
              <a:gd name="adj2" fmla="val 50000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FUTURO</a:t>
            </a:r>
            <a:endParaRPr lang="it-IT" dirty="0"/>
          </a:p>
        </p:txBody>
      </p:sp>
      <p:sp>
        <p:nvSpPr>
          <p:cNvPr id="9" name="Freccia destra 8"/>
          <p:cNvSpPr/>
          <p:nvPr/>
        </p:nvSpPr>
        <p:spPr>
          <a:xfrm>
            <a:off x="585789" y="5442858"/>
            <a:ext cx="3047999" cy="1093608"/>
          </a:xfrm>
          <a:prstGeom prst="rightArrow">
            <a:avLst>
              <a:gd name="adj1" fmla="val 56999"/>
              <a:gd name="adj2" fmla="val 50000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PRESENTE</a:t>
            </a:r>
            <a:endParaRPr lang="it-IT" dirty="0"/>
          </a:p>
        </p:txBody>
      </p:sp>
      <p:pic>
        <p:nvPicPr>
          <p:cNvPr id="11" name="Segnaposto contenuto 10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214" y="2332946"/>
            <a:ext cx="4525054" cy="4525054"/>
          </a:xfrm>
        </p:spPr>
      </p:pic>
    </p:spTree>
    <p:extLst>
      <p:ext uri="{BB962C8B-B14F-4D97-AF65-F5344CB8AC3E}">
        <p14:creationId xmlns:p14="http://schemas.microsoft.com/office/powerpoint/2010/main" val="168558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098624" y="554635"/>
            <a:ext cx="8012142" cy="1278284"/>
          </a:xfrm>
        </p:spPr>
        <p:txBody>
          <a:bodyPr>
            <a:noAutofit/>
          </a:bodyPr>
          <a:lstStyle/>
          <a:p>
            <a:pPr algn="ctr"/>
            <a:r>
              <a:rPr lang="it-IT" sz="3600" dirty="0" smtClean="0"/>
              <a:t>Produzione biologica dell’idrogeno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14375" y="2523744"/>
            <a:ext cx="8074914" cy="3827845"/>
          </a:xfrm>
        </p:spPr>
        <p:txBody>
          <a:bodyPr>
            <a:noAutofit/>
          </a:bodyPr>
          <a:lstStyle/>
          <a:p>
            <a:r>
              <a:rPr lang="it-IT" sz="2800" i="1" dirty="0" smtClean="0"/>
              <a:t>Dark </a:t>
            </a:r>
            <a:r>
              <a:rPr lang="it-IT" sz="2800" i="1" dirty="0" err="1" smtClean="0"/>
              <a:t>Fermentation</a:t>
            </a:r>
            <a:endParaRPr lang="it-IT" sz="2800" i="1" dirty="0" smtClean="0"/>
          </a:p>
          <a:p>
            <a:endParaRPr lang="it-IT" sz="2800" dirty="0" smtClean="0"/>
          </a:p>
          <a:p>
            <a:r>
              <a:rPr lang="it-IT" sz="2800" dirty="0" smtClean="0"/>
              <a:t>Fotolisi </a:t>
            </a:r>
          </a:p>
          <a:p>
            <a:endParaRPr lang="it-IT" sz="2800" dirty="0" smtClean="0"/>
          </a:p>
          <a:p>
            <a:r>
              <a:rPr lang="it-IT" sz="2800" dirty="0" err="1" smtClean="0"/>
              <a:t>Fotofermentazione</a:t>
            </a:r>
            <a:endParaRPr lang="it-IT" sz="2800" dirty="0" smtClean="0"/>
          </a:p>
          <a:p>
            <a:endParaRPr lang="it-IT" sz="2800" dirty="0"/>
          </a:p>
          <a:p>
            <a:r>
              <a:rPr lang="it-IT" sz="2800" dirty="0" smtClean="0"/>
              <a:t>Celle di elettrosintesi microbica (MEC)</a:t>
            </a:r>
            <a:endParaRPr lang="it-IT" sz="28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" t="5363" r="2946" b="4238"/>
          <a:stretch/>
        </p:blipFill>
        <p:spPr>
          <a:xfrm>
            <a:off x="6970081" y="2390775"/>
            <a:ext cx="4426581" cy="396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12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57353" y="457202"/>
            <a:ext cx="8886825" cy="1624774"/>
          </a:xfrm>
        </p:spPr>
        <p:txBody>
          <a:bodyPr>
            <a:noAutofit/>
          </a:bodyPr>
          <a:lstStyle/>
          <a:p>
            <a:r>
              <a:rPr lang="it-IT" sz="3600" dirty="0" smtClean="0"/>
              <a:t>Trasferimento elettronico extracellulare (EET)</a:t>
            </a:r>
            <a:endParaRPr lang="it-IT" sz="36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793" y="2327112"/>
            <a:ext cx="3973996" cy="379428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955" y="2327112"/>
            <a:ext cx="4045434" cy="382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92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074937" y="719528"/>
            <a:ext cx="8042123" cy="1373923"/>
          </a:xfrm>
        </p:spPr>
        <p:txBody>
          <a:bodyPr>
            <a:noAutofit/>
          </a:bodyPr>
          <a:lstStyle/>
          <a:p>
            <a:pPr algn="ctr"/>
            <a:r>
              <a:rPr lang="it-IT" sz="3600" dirty="0" smtClean="0"/>
              <a:t>Le celle di elettrolisi microbica (MEC)</a:t>
            </a:r>
            <a:endParaRPr lang="it-IT" sz="3600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858" y="2488524"/>
            <a:ext cx="9056283" cy="4065514"/>
          </a:xfrm>
        </p:spPr>
      </p:pic>
    </p:spTree>
    <p:extLst>
      <p:ext uri="{BB962C8B-B14F-4D97-AF65-F5344CB8AC3E}">
        <p14:creationId xmlns:p14="http://schemas.microsoft.com/office/powerpoint/2010/main" val="61377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83829" y="614597"/>
            <a:ext cx="8521591" cy="1538815"/>
          </a:xfrm>
        </p:spPr>
        <p:txBody>
          <a:bodyPr>
            <a:noAutofit/>
          </a:bodyPr>
          <a:lstStyle/>
          <a:p>
            <a:pPr algn="ctr"/>
            <a:r>
              <a:rPr lang="it-IT" sz="3200" dirty="0" smtClean="0"/>
              <a:t>Perdita di energia e minor resa</a:t>
            </a:r>
            <a:endParaRPr lang="it-IT" sz="3200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" t="1240" r="2222" b="43709"/>
          <a:stretch/>
        </p:blipFill>
        <p:spPr>
          <a:xfrm>
            <a:off x="7021008" y="2511221"/>
            <a:ext cx="4086028" cy="3957827"/>
          </a:xfrm>
        </p:spPr>
      </p:pic>
      <p:sp>
        <p:nvSpPr>
          <p:cNvPr id="8" name="CasellaDiTesto 7"/>
          <p:cNvSpPr txBox="1"/>
          <p:nvPr/>
        </p:nvSpPr>
        <p:spPr>
          <a:xfrm>
            <a:off x="1073426" y="2698822"/>
            <a:ext cx="570904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it-IT" sz="2800" dirty="0" smtClean="0"/>
              <a:t>Membrana di scambio</a:t>
            </a:r>
            <a:endParaRPr lang="it-IT" sz="2800" dirty="0"/>
          </a:p>
          <a:p>
            <a:pPr marL="285750" indent="-285750">
              <a:buFont typeface="Arial" charset="0"/>
              <a:buChar char="•"/>
            </a:pPr>
            <a:endParaRPr lang="it-IT" sz="2800" dirty="0"/>
          </a:p>
          <a:p>
            <a:pPr marL="285750" indent="-285750">
              <a:buFont typeface="Arial" charset="0"/>
              <a:buChar char="•"/>
            </a:pPr>
            <a:r>
              <a:rPr lang="it-IT" sz="2800" dirty="0" smtClean="0"/>
              <a:t>Batteri </a:t>
            </a:r>
            <a:r>
              <a:rPr lang="it-IT" sz="2800" dirty="0" err="1" smtClean="0"/>
              <a:t>metanogeni</a:t>
            </a:r>
            <a:r>
              <a:rPr lang="it-IT" sz="2800" dirty="0" smtClean="0"/>
              <a:t> </a:t>
            </a:r>
          </a:p>
          <a:p>
            <a:pPr marL="285750" indent="-285750">
              <a:buFont typeface="Arial" charset="0"/>
              <a:buChar char="•"/>
            </a:pPr>
            <a:endParaRPr lang="it-IT" sz="2800" dirty="0"/>
          </a:p>
          <a:p>
            <a:pPr marL="285750" indent="-285750">
              <a:buFont typeface="Arial" charset="0"/>
              <a:buChar char="•"/>
            </a:pPr>
            <a:r>
              <a:rPr lang="it-IT" sz="2800" dirty="0" smtClean="0"/>
              <a:t>Reazioni metaboliche indesiderate </a:t>
            </a:r>
          </a:p>
          <a:p>
            <a:endParaRPr lang="it-IT" dirty="0" smtClean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1073426" y="5514978"/>
            <a:ext cx="5283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smtClean="0"/>
              <a:t>Evidenze nei MEC </a:t>
            </a:r>
            <a:r>
              <a:rPr lang="it-IT" sz="2800" dirty="0" smtClean="0"/>
              <a:t>a singola camera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80376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3600" dirty="0" smtClean="0"/>
              <a:t>Prospettive per il futuro 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128838" y="2638044"/>
            <a:ext cx="7832026" cy="3819906"/>
          </a:xfrm>
        </p:spPr>
        <p:txBody>
          <a:bodyPr>
            <a:normAutofit/>
          </a:bodyPr>
          <a:lstStyle/>
          <a:p>
            <a:r>
              <a:rPr lang="it-IT" sz="2400" dirty="0" smtClean="0"/>
              <a:t>Comprensione dei meccanismi di EET e di utilizzo dei substrati</a:t>
            </a:r>
          </a:p>
          <a:p>
            <a:endParaRPr lang="it-IT" sz="2400" dirty="0"/>
          </a:p>
          <a:p>
            <a:r>
              <a:rPr lang="it-IT" sz="2400" dirty="0" smtClean="0"/>
              <a:t>Inibizione selettiva</a:t>
            </a:r>
          </a:p>
          <a:p>
            <a:endParaRPr lang="it-IT" sz="2400" dirty="0"/>
          </a:p>
          <a:p>
            <a:r>
              <a:rPr lang="it-IT" sz="2400" dirty="0" smtClean="0"/>
              <a:t>Ricerca e sviluppo nei materiali</a:t>
            </a:r>
          </a:p>
          <a:p>
            <a:endParaRPr lang="it-IT" sz="2400" dirty="0"/>
          </a:p>
          <a:p>
            <a:r>
              <a:rPr lang="it-IT" sz="2400" dirty="0" smtClean="0"/>
              <a:t>Scelta dei microrganismi </a:t>
            </a: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047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37887" y="1653827"/>
            <a:ext cx="10515600" cy="3092059"/>
          </a:xfrm>
        </p:spPr>
        <p:txBody>
          <a:bodyPr>
            <a:normAutofit/>
          </a:bodyPr>
          <a:lstStyle/>
          <a:p>
            <a:pPr algn="ctr"/>
            <a:r>
              <a:rPr lang="it-IT" sz="4000" dirty="0" smtClean="0"/>
              <a:t>Grazie per l’attenzione</a:t>
            </a:r>
            <a:endParaRPr lang="it-IT" sz="4000" dirty="0"/>
          </a:p>
        </p:txBody>
      </p:sp>
    </p:spTree>
    <p:extLst>
      <p:ext uri="{BB962C8B-B14F-4D97-AF65-F5344CB8AC3E}">
        <p14:creationId xmlns:p14="http://schemas.microsoft.com/office/powerpoint/2010/main" val="4607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atto">
  <a:themeElements>
    <a:clrScheme name="Compatto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ompatto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ompatto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123</TotalTime>
  <Words>87</Words>
  <Application>Microsoft Office PowerPoint</Application>
  <PresentationFormat>Widescreen</PresentationFormat>
  <Paragraphs>32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2" baseType="lpstr">
      <vt:lpstr>Arial</vt:lpstr>
      <vt:lpstr>Calibri</vt:lpstr>
      <vt:lpstr>Gill Sans MT</vt:lpstr>
      <vt:lpstr>Compatto</vt:lpstr>
      <vt:lpstr>La produzione di idrogeno attraverso i microrganismi</vt:lpstr>
      <vt:lpstr>L’idrogeno</vt:lpstr>
      <vt:lpstr>Produzione biologica dell’idrogeno</vt:lpstr>
      <vt:lpstr>Trasferimento elettronico extracellulare (EET)</vt:lpstr>
      <vt:lpstr>Le celle di elettrolisi microbica (MEC)</vt:lpstr>
      <vt:lpstr>Perdita di energia e minor resa</vt:lpstr>
      <vt:lpstr>Prospettive per il futuro </vt:lpstr>
      <vt:lpstr>Grazie per l’attenzione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produzione di idrogeno attraverso i microrganismi</dc:title>
  <dc:creator>SCHIESARO GIOVANNI [SM5100728]</dc:creator>
  <cp:lastModifiedBy>Utente Windows</cp:lastModifiedBy>
  <cp:revision>13</cp:revision>
  <dcterms:created xsi:type="dcterms:W3CDTF">2018-10-05T14:22:18Z</dcterms:created>
  <dcterms:modified xsi:type="dcterms:W3CDTF">2018-10-16T08:31:30Z</dcterms:modified>
</cp:coreProperties>
</file>