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98" r:id="rId14"/>
    <p:sldId id="299" r:id="rId15"/>
    <p:sldId id="300" r:id="rId16"/>
    <p:sldId id="319" r:id="rId17"/>
    <p:sldId id="318" r:id="rId18"/>
    <p:sldId id="268" r:id="rId19"/>
    <p:sldId id="269" r:id="rId20"/>
    <p:sldId id="270" r:id="rId21"/>
    <p:sldId id="301" r:id="rId22"/>
    <p:sldId id="302" r:id="rId23"/>
    <p:sldId id="271" r:id="rId24"/>
    <p:sldId id="272" r:id="rId25"/>
    <p:sldId id="273" r:id="rId26"/>
    <p:sldId id="274" r:id="rId27"/>
    <p:sldId id="275" r:id="rId28"/>
    <p:sldId id="276" r:id="rId29"/>
    <p:sldId id="303" r:id="rId30"/>
    <p:sldId id="304" r:id="rId31"/>
    <p:sldId id="305" r:id="rId32"/>
    <p:sldId id="306" r:id="rId33"/>
    <p:sldId id="307" r:id="rId34"/>
    <p:sldId id="277" r:id="rId35"/>
    <p:sldId id="278" r:id="rId36"/>
    <p:sldId id="279" r:id="rId37"/>
    <p:sldId id="280" r:id="rId38"/>
    <p:sldId id="281" r:id="rId39"/>
    <p:sldId id="282" r:id="rId40"/>
    <p:sldId id="283" r:id="rId41"/>
    <p:sldId id="284" r:id="rId42"/>
    <p:sldId id="285" r:id="rId43"/>
    <p:sldId id="308" r:id="rId44"/>
    <p:sldId id="309" r:id="rId45"/>
    <p:sldId id="310" r:id="rId46"/>
    <p:sldId id="311" r:id="rId47"/>
    <p:sldId id="312" r:id="rId48"/>
    <p:sldId id="313" r:id="rId49"/>
    <p:sldId id="314" r:id="rId50"/>
    <p:sldId id="315" r:id="rId51"/>
    <p:sldId id="316" r:id="rId52"/>
    <p:sldId id="286" r:id="rId53"/>
    <p:sldId id="287" r:id="rId54"/>
    <p:sldId id="288" r:id="rId55"/>
    <p:sldId id="289" r:id="rId56"/>
    <p:sldId id="290" r:id="rId57"/>
    <p:sldId id="291" r:id="rId58"/>
    <p:sldId id="292" r:id="rId59"/>
    <p:sldId id="293" r:id="rId60"/>
    <p:sldId id="294" r:id="rId61"/>
    <p:sldId id="295" r:id="rId62"/>
    <p:sldId id="296" r:id="rId63"/>
    <p:sldId id="297" r:id="rId64"/>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8" d="100"/>
          <a:sy n="98" d="100"/>
        </p:scale>
        <p:origin x="-1376"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printerSettings" Target="printerSettings/printerSettings1.bin"/><Relationship Id="rId66" Type="http://schemas.openxmlformats.org/officeDocument/2006/relationships/presProps" Target="presProps.xml"/><Relationship Id="rId67" Type="http://schemas.openxmlformats.org/officeDocument/2006/relationships/viewProps" Target="viewProps.xml"/><Relationship Id="rId68" Type="http://schemas.openxmlformats.org/officeDocument/2006/relationships/theme" Target="theme/theme1.xml"/><Relationship Id="rId69"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5747F7E0-1891-C940-A225-7D44A763FA30}" type="datetimeFigureOut">
              <a:rPr lang="it-IT" smtClean="0"/>
              <a:t>19/10/18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E3DEC75-6169-E140-BFF6-E07F6E4CC486}" type="slidenum">
              <a:rPr lang="it-IT" smtClean="0"/>
              <a:t>‹n.›</a:t>
            </a:fld>
            <a:endParaRPr lang="it-IT"/>
          </a:p>
        </p:txBody>
      </p:sp>
    </p:spTree>
    <p:extLst>
      <p:ext uri="{BB962C8B-B14F-4D97-AF65-F5344CB8AC3E}">
        <p14:creationId xmlns:p14="http://schemas.microsoft.com/office/powerpoint/2010/main" val="275049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747F7E0-1891-C940-A225-7D44A763FA30}" type="datetimeFigureOut">
              <a:rPr lang="it-IT" smtClean="0"/>
              <a:t>19/10/18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E3DEC75-6169-E140-BFF6-E07F6E4CC486}" type="slidenum">
              <a:rPr lang="it-IT" smtClean="0"/>
              <a:t>‹n.›</a:t>
            </a:fld>
            <a:endParaRPr lang="it-IT"/>
          </a:p>
        </p:txBody>
      </p:sp>
    </p:spTree>
    <p:extLst>
      <p:ext uri="{BB962C8B-B14F-4D97-AF65-F5344CB8AC3E}">
        <p14:creationId xmlns:p14="http://schemas.microsoft.com/office/powerpoint/2010/main" val="3103747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747F7E0-1891-C940-A225-7D44A763FA30}" type="datetimeFigureOut">
              <a:rPr lang="it-IT" smtClean="0"/>
              <a:t>19/10/18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E3DEC75-6169-E140-BFF6-E07F6E4CC486}" type="slidenum">
              <a:rPr lang="it-IT" smtClean="0"/>
              <a:t>‹n.›</a:t>
            </a:fld>
            <a:endParaRPr lang="it-IT"/>
          </a:p>
        </p:txBody>
      </p:sp>
    </p:spTree>
    <p:extLst>
      <p:ext uri="{BB962C8B-B14F-4D97-AF65-F5344CB8AC3E}">
        <p14:creationId xmlns:p14="http://schemas.microsoft.com/office/powerpoint/2010/main" val="1704653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747F7E0-1891-C940-A225-7D44A763FA30}" type="datetimeFigureOut">
              <a:rPr lang="it-IT" smtClean="0"/>
              <a:t>19/10/18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E3DEC75-6169-E140-BFF6-E07F6E4CC486}" type="slidenum">
              <a:rPr lang="it-IT" smtClean="0"/>
              <a:t>‹n.›</a:t>
            </a:fld>
            <a:endParaRPr lang="it-IT"/>
          </a:p>
        </p:txBody>
      </p:sp>
    </p:spTree>
    <p:extLst>
      <p:ext uri="{BB962C8B-B14F-4D97-AF65-F5344CB8AC3E}">
        <p14:creationId xmlns:p14="http://schemas.microsoft.com/office/powerpoint/2010/main" val="2326028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5747F7E0-1891-C940-A225-7D44A763FA30}" type="datetimeFigureOut">
              <a:rPr lang="it-IT" smtClean="0"/>
              <a:t>19/10/18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E3DEC75-6169-E140-BFF6-E07F6E4CC486}" type="slidenum">
              <a:rPr lang="it-IT" smtClean="0"/>
              <a:t>‹n.›</a:t>
            </a:fld>
            <a:endParaRPr lang="it-IT"/>
          </a:p>
        </p:txBody>
      </p:sp>
    </p:spTree>
    <p:extLst>
      <p:ext uri="{BB962C8B-B14F-4D97-AF65-F5344CB8AC3E}">
        <p14:creationId xmlns:p14="http://schemas.microsoft.com/office/powerpoint/2010/main" val="1254331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5747F7E0-1891-C940-A225-7D44A763FA30}" type="datetimeFigureOut">
              <a:rPr lang="it-IT" smtClean="0"/>
              <a:t>19/10/18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E3DEC75-6169-E140-BFF6-E07F6E4CC486}" type="slidenum">
              <a:rPr lang="it-IT" smtClean="0"/>
              <a:t>‹n.›</a:t>
            </a:fld>
            <a:endParaRPr lang="it-IT"/>
          </a:p>
        </p:txBody>
      </p:sp>
    </p:spTree>
    <p:extLst>
      <p:ext uri="{BB962C8B-B14F-4D97-AF65-F5344CB8AC3E}">
        <p14:creationId xmlns:p14="http://schemas.microsoft.com/office/powerpoint/2010/main" val="2317055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5747F7E0-1891-C940-A225-7D44A763FA30}" type="datetimeFigureOut">
              <a:rPr lang="it-IT" smtClean="0"/>
              <a:t>19/10/18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E3DEC75-6169-E140-BFF6-E07F6E4CC486}" type="slidenum">
              <a:rPr lang="it-IT" smtClean="0"/>
              <a:t>‹n.›</a:t>
            </a:fld>
            <a:endParaRPr lang="it-IT"/>
          </a:p>
        </p:txBody>
      </p:sp>
    </p:spTree>
    <p:extLst>
      <p:ext uri="{BB962C8B-B14F-4D97-AF65-F5344CB8AC3E}">
        <p14:creationId xmlns:p14="http://schemas.microsoft.com/office/powerpoint/2010/main" val="5910770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5747F7E0-1891-C940-A225-7D44A763FA30}" type="datetimeFigureOut">
              <a:rPr lang="it-IT" smtClean="0"/>
              <a:t>19/10/18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E3DEC75-6169-E140-BFF6-E07F6E4CC486}" type="slidenum">
              <a:rPr lang="it-IT" smtClean="0"/>
              <a:t>‹n.›</a:t>
            </a:fld>
            <a:endParaRPr lang="it-IT"/>
          </a:p>
        </p:txBody>
      </p:sp>
    </p:spTree>
    <p:extLst>
      <p:ext uri="{BB962C8B-B14F-4D97-AF65-F5344CB8AC3E}">
        <p14:creationId xmlns:p14="http://schemas.microsoft.com/office/powerpoint/2010/main" val="1627137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747F7E0-1891-C940-A225-7D44A763FA30}" type="datetimeFigureOut">
              <a:rPr lang="it-IT" smtClean="0"/>
              <a:t>19/10/18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E3DEC75-6169-E140-BFF6-E07F6E4CC486}" type="slidenum">
              <a:rPr lang="it-IT" smtClean="0"/>
              <a:t>‹n.›</a:t>
            </a:fld>
            <a:endParaRPr lang="it-IT"/>
          </a:p>
        </p:txBody>
      </p:sp>
    </p:spTree>
    <p:extLst>
      <p:ext uri="{BB962C8B-B14F-4D97-AF65-F5344CB8AC3E}">
        <p14:creationId xmlns:p14="http://schemas.microsoft.com/office/powerpoint/2010/main" val="635868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5747F7E0-1891-C940-A225-7D44A763FA30}" type="datetimeFigureOut">
              <a:rPr lang="it-IT" smtClean="0"/>
              <a:t>19/10/18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E3DEC75-6169-E140-BFF6-E07F6E4CC486}" type="slidenum">
              <a:rPr lang="it-IT" smtClean="0"/>
              <a:t>‹n.›</a:t>
            </a:fld>
            <a:endParaRPr lang="it-IT"/>
          </a:p>
        </p:txBody>
      </p:sp>
    </p:spTree>
    <p:extLst>
      <p:ext uri="{BB962C8B-B14F-4D97-AF65-F5344CB8AC3E}">
        <p14:creationId xmlns:p14="http://schemas.microsoft.com/office/powerpoint/2010/main" val="1205466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5747F7E0-1891-C940-A225-7D44A763FA30}" type="datetimeFigureOut">
              <a:rPr lang="it-IT" smtClean="0"/>
              <a:t>19/10/18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E3DEC75-6169-E140-BFF6-E07F6E4CC486}" type="slidenum">
              <a:rPr lang="it-IT" smtClean="0"/>
              <a:t>‹n.›</a:t>
            </a:fld>
            <a:endParaRPr lang="it-IT"/>
          </a:p>
        </p:txBody>
      </p:sp>
    </p:spTree>
    <p:extLst>
      <p:ext uri="{BB962C8B-B14F-4D97-AF65-F5344CB8AC3E}">
        <p14:creationId xmlns:p14="http://schemas.microsoft.com/office/powerpoint/2010/main" val="325812811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47F7E0-1891-C940-A225-7D44A763FA30}" type="datetimeFigureOut">
              <a:rPr lang="it-IT" smtClean="0"/>
              <a:t>19/10/18</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3DEC75-6169-E140-BFF6-E07F6E4CC486}" type="slidenum">
              <a:rPr lang="it-IT" smtClean="0"/>
              <a:t>‹n.›</a:t>
            </a:fld>
            <a:endParaRPr lang="it-IT"/>
          </a:p>
        </p:txBody>
      </p:sp>
    </p:spTree>
    <p:extLst>
      <p:ext uri="{BB962C8B-B14F-4D97-AF65-F5344CB8AC3E}">
        <p14:creationId xmlns:p14="http://schemas.microsoft.com/office/powerpoint/2010/main" val="2270328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wm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Lezioni 17 e 18 ottobre 2018</a:t>
            </a:r>
            <a:endParaRPr lang="it-IT" dirty="0"/>
          </a:p>
        </p:txBody>
      </p:sp>
      <p:sp>
        <p:nvSpPr>
          <p:cNvPr id="3" name="Sottotitolo 2"/>
          <p:cNvSpPr>
            <a:spLocks noGrp="1"/>
          </p:cNvSpPr>
          <p:nvPr>
            <p:ph type="subTitle" idx="1"/>
          </p:nvPr>
        </p:nvSpPr>
        <p:spPr/>
        <p:txBody>
          <a:bodyPr/>
          <a:lstStyle/>
          <a:p>
            <a:endParaRPr lang="it-IT"/>
          </a:p>
        </p:txBody>
      </p:sp>
    </p:spTree>
    <p:extLst>
      <p:ext uri="{BB962C8B-B14F-4D97-AF65-F5344CB8AC3E}">
        <p14:creationId xmlns:p14="http://schemas.microsoft.com/office/powerpoint/2010/main" val="10140260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11882"/>
          </a:xfrm>
        </p:spPr>
        <p:txBody>
          <a:bodyPr>
            <a:normAutofit/>
          </a:bodyPr>
          <a:lstStyle/>
          <a:p>
            <a:r>
              <a:rPr lang="it-IT" dirty="0" smtClean="0"/>
              <a:t>Ratei e risconti passivi</a:t>
            </a:r>
            <a:endParaRPr lang="it-IT" dirty="0"/>
          </a:p>
        </p:txBody>
      </p:sp>
      <p:sp>
        <p:nvSpPr>
          <p:cNvPr id="3" name="Segnaposto contenuto 2"/>
          <p:cNvSpPr>
            <a:spLocks noGrp="1"/>
          </p:cNvSpPr>
          <p:nvPr>
            <p:ph idx="1"/>
          </p:nvPr>
        </p:nvSpPr>
        <p:spPr>
          <a:xfrm>
            <a:off x="457200" y="1233811"/>
            <a:ext cx="8229600" cy="4525963"/>
          </a:xfrm>
        </p:spPr>
        <p:txBody>
          <a:bodyPr>
            <a:normAutofit/>
          </a:bodyPr>
          <a:lstStyle/>
          <a:p>
            <a:r>
              <a:rPr lang="it-IT" dirty="0" smtClean="0"/>
              <a:t>Ad esempio, </a:t>
            </a:r>
            <a:r>
              <a:rPr lang="it-IT" dirty="0"/>
              <a:t>Ratei </a:t>
            </a:r>
            <a:r>
              <a:rPr lang="it-IT" dirty="0" smtClean="0"/>
              <a:t>passivi (parte di debito di pertinenza dell’esercizio successivo: pagherò alla scadenza)</a:t>
            </a:r>
          </a:p>
          <a:p>
            <a:r>
              <a:rPr lang="it-IT" dirty="0" smtClean="0"/>
              <a:t>Risconti passivi</a:t>
            </a:r>
            <a:r>
              <a:rPr lang="it-IT" dirty="0"/>
              <a:t>,</a:t>
            </a:r>
            <a:r>
              <a:rPr lang="it-IT" dirty="0" smtClean="0"/>
              <a:t> per ricavi sospesi </a:t>
            </a:r>
            <a:r>
              <a:rPr lang="it-IT" dirty="0"/>
              <a:t>all'esercizio successivo </a:t>
            </a:r>
            <a:r>
              <a:rPr lang="it-IT" dirty="0" smtClean="0"/>
              <a:t>(è come se fosse un debito per una prestazione che mi è stata pagata anticipatamente e che devo ancora erogare, per la parte relativa all’eserci</a:t>
            </a:r>
            <a:r>
              <a:rPr lang="it-IT" dirty="0"/>
              <a:t>z</a:t>
            </a:r>
            <a:r>
              <a:rPr lang="it-IT" dirty="0" smtClean="0"/>
              <a:t>io successivo) </a:t>
            </a:r>
            <a:endParaRPr lang="it-IT" dirty="0"/>
          </a:p>
        </p:txBody>
      </p:sp>
    </p:spTree>
    <p:extLst>
      <p:ext uri="{BB962C8B-B14F-4D97-AF65-F5344CB8AC3E}">
        <p14:creationId xmlns:p14="http://schemas.microsoft.com/office/powerpoint/2010/main" val="12241088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78728"/>
          </a:xfrm>
        </p:spPr>
        <p:txBody>
          <a:bodyPr/>
          <a:lstStyle/>
          <a:p>
            <a:r>
              <a:rPr lang="it-IT" dirty="0" smtClean="0"/>
              <a:t>risconti attivi</a:t>
            </a:r>
            <a:endParaRPr lang="it-IT" dirty="0"/>
          </a:p>
        </p:txBody>
      </p:sp>
      <p:sp>
        <p:nvSpPr>
          <p:cNvPr id="3" name="Segnaposto contenuto 2"/>
          <p:cNvSpPr>
            <a:spLocks noGrp="1"/>
          </p:cNvSpPr>
          <p:nvPr>
            <p:ph idx="1"/>
          </p:nvPr>
        </p:nvSpPr>
        <p:spPr>
          <a:xfrm>
            <a:off x="457200" y="1417638"/>
            <a:ext cx="8229600" cy="4525963"/>
          </a:xfrm>
        </p:spPr>
        <p:txBody>
          <a:bodyPr>
            <a:normAutofit fontScale="92500"/>
          </a:bodyPr>
          <a:lstStyle/>
          <a:p>
            <a:pPr marL="0" indent="0">
              <a:buNone/>
            </a:pPr>
            <a:r>
              <a:rPr lang="it-IT" dirty="0"/>
              <a:t>ad es</a:t>
            </a:r>
            <a:r>
              <a:rPr lang="it-IT" dirty="0" smtClean="0"/>
              <a:t>. i </a:t>
            </a:r>
            <a:r>
              <a:rPr lang="it-IT" dirty="0"/>
              <a:t>risconti attivi su leasing a </a:t>
            </a:r>
            <a:r>
              <a:rPr lang="it-IT" dirty="0" smtClean="0"/>
              <a:t>ML-decennale (maxi </a:t>
            </a:r>
            <a:r>
              <a:rPr lang="it-IT" dirty="0"/>
              <a:t>canoni anticipati per diminuire l’importo del </a:t>
            </a:r>
            <a:r>
              <a:rPr lang="it-IT" dirty="0" smtClean="0"/>
              <a:t>finanziamento) andranno inseriti:</a:t>
            </a:r>
          </a:p>
          <a:p>
            <a:pPr>
              <a:buFontTx/>
              <a:buChar char="-"/>
            </a:pPr>
            <a:r>
              <a:rPr lang="it-IT" dirty="0" smtClean="0"/>
              <a:t>nell’Attivo </a:t>
            </a:r>
            <a:r>
              <a:rPr lang="it-IT" dirty="0"/>
              <a:t>Immobilizzato </a:t>
            </a:r>
            <a:r>
              <a:rPr lang="it-IT" dirty="0" smtClean="0"/>
              <a:t>e non nell’Attivo Corrente (</a:t>
            </a:r>
            <a:r>
              <a:rPr lang="it-IT" dirty="0"/>
              <a:t>STATO PATRIMONIALE riclassificato secondo il "criterio </a:t>
            </a:r>
            <a:r>
              <a:rPr lang="it-IT" dirty="0" smtClean="0"/>
              <a:t>finanziario”) </a:t>
            </a:r>
          </a:p>
          <a:p>
            <a:pPr>
              <a:buFontTx/>
              <a:buChar char="-"/>
            </a:pPr>
            <a:r>
              <a:rPr lang="it-IT" dirty="0" smtClean="0"/>
              <a:t>nelle </a:t>
            </a:r>
            <a:r>
              <a:rPr lang="it-IT" dirty="0"/>
              <a:t>Attività Immobilizzate Nette e non nel </a:t>
            </a:r>
            <a:r>
              <a:rPr lang="it-IT" dirty="0" smtClean="0"/>
              <a:t>CCN (STATO </a:t>
            </a:r>
            <a:r>
              <a:rPr lang="it-IT" dirty="0"/>
              <a:t>PATRIMONIALE riclassificato secondo il "criterio della pertinenza gestionale</a:t>
            </a:r>
            <a:r>
              <a:rPr lang="it-IT" dirty="0" smtClean="0"/>
              <a:t>”)</a:t>
            </a:r>
            <a:endParaRPr lang="it-IT" dirty="0"/>
          </a:p>
          <a:p>
            <a:pPr>
              <a:buFontTx/>
              <a:buChar char="-"/>
            </a:pPr>
            <a:endParaRPr lang="it-IT" dirty="0" smtClean="0"/>
          </a:p>
          <a:p>
            <a:pPr marL="0" indent="0">
              <a:buNone/>
            </a:pPr>
            <a:endParaRPr lang="it-IT" dirty="0"/>
          </a:p>
          <a:p>
            <a:endParaRPr lang="it-IT" dirty="0"/>
          </a:p>
        </p:txBody>
      </p:sp>
    </p:spTree>
    <p:extLst>
      <p:ext uri="{BB962C8B-B14F-4D97-AF65-F5344CB8AC3E}">
        <p14:creationId xmlns:p14="http://schemas.microsoft.com/office/powerpoint/2010/main" val="20713769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28324"/>
          </a:xfrm>
        </p:spPr>
        <p:txBody>
          <a:bodyPr/>
          <a:lstStyle/>
          <a:p>
            <a:r>
              <a:rPr lang="it-IT" dirty="0" smtClean="0"/>
              <a:t>Aggio/disaggio su prestiti </a:t>
            </a:r>
            <a:endParaRPr lang="it-IT" dirty="0"/>
          </a:p>
        </p:txBody>
      </p:sp>
      <p:sp>
        <p:nvSpPr>
          <p:cNvPr id="3" name="Segnaposto contenuto 2"/>
          <p:cNvSpPr>
            <a:spLocks noGrp="1"/>
          </p:cNvSpPr>
          <p:nvPr>
            <p:ph idx="1"/>
          </p:nvPr>
        </p:nvSpPr>
        <p:spPr>
          <a:xfrm>
            <a:off x="457200" y="1270076"/>
            <a:ext cx="8365152" cy="5147155"/>
          </a:xfrm>
        </p:spPr>
        <p:txBody>
          <a:bodyPr>
            <a:normAutofit fontScale="92500" lnSpcReduction="20000"/>
          </a:bodyPr>
          <a:lstStyle/>
          <a:p>
            <a:pPr marL="0" indent="0">
              <a:buNone/>
            </a:pPr>
            <a:r>
              <a:rPr lang="it-IT" dirty="0" smtClean="0"/>
              <a:t>La sola ipotesi espressa di rateo o risconto nel c.c.</a:t>
            </a:r>
          </a:p>
          <a:p>
            <a:pPr marL="0" indent="0">
              <a:buNone/>
            </a:pPr>
            <a:r>
              <a:rPr lang="it-IT" dirty="0" smtClean="0"/>
              <a:t>Emissione di prestito obbligazionario: disaggio (perdita, se il prezzo di emissione è &lt; al valore nominale del prestito) o aggio (utile, se il </a:t>
            </a:r>
            <a:r>
              <a:rPr lang="it-IT" dirty="0"/>
              <a:t>prezzo di emissione è </a:t>
            </a:r>
            <a:r>
              <a:rPr lang="it-IT" dirty="0" smtClean="0"/>
              <a:t>&gt; del </a:t>
            </a:r>
            <a:r>
              <a:rPr lang="it-IT" dirty="0"/>
              <a:t>valore nominale del </a:t>
            </a:r>
            <a:r>
              <a:rPr lang="it-IT" dirty="0" smtClean="0"/>
              <a:t>prestito)</a:t>
            </a:r>
          </a:p>
          <a:p>
            <a:pPr marL="0" indent="0">
              <a:buNone/>
            </a:pPr>
            <a:r>
              <a:rPr lang="it-IT" dirty="0" smtClean="0"/>
              <a:t>Il disaggio va ripartito negli esercizi di durata del prestito, con l’iscrizione di specifici risconti attivi, in quote costanti o in rapporto all’ammontare del debito residuo o secondo altro criterio della dottrina</a:t>
            </a:r>
          </a:p>
          <a:p>
            <a:pPr marL="0" indent="0">
              <a:buNone/>
            </a:pPr>
            <a:r>
              <a:rPr lang="it-IT" dirty="0" smtClean="0"/>
              <a:t>Fiscalmente gli oneri finanziari sono deducibili in ogni periodo per una quota, in conformità al piano di ammortamento</a:t>
            </a:r>
          </a:p>
          <a:p>
            <a:pPr marL="0" indent="0">
              <a:buNone/>
            </a:pPr>
            <a:endParaRPr lang="it-IT" dirty="0"/>
          </a:p>
          <a:p>
            <a:endParaRPr lang="it-IT" dirty="0"/>
          </a:p>
        </p:txBody>
      </p:sp>
    </p:spTree>
    <p:extLst>
      <p:ext uri="{BB962C8B-B14F-4D97-AF65-F5344CB8AC3E}">
        <p14:creationId xmlns:p14="http://schemas.microsoft.com/office/powerpoint/2010/main" val="37629686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95170"/>
          </a:xfrm>
        </p:spPr>
        <p:txBody>
          <a:bodyPr/>
          <a:lstStyle/>
          <a:p>
            <a:r>
              <a:rPr lang="it-IT" dirty="0" smtClean="0"/>
              <a:t>La competenza delle imposte</a:t>
            </a:r>
            <a:endParaRPr lang="it-IT" dirty="0"/>
          </a:p>
        </p:txBody>
      </p:sp>
      <p:sp>
        <p:nvSpPr>
          <p:cNvPr id="3" name="Segnaposto contenuto 2"/>
          <p:cNvSpPr>
            <a:spLocks noGrp="1"/>
          </p:cNvSpPr>
          <p:nvPr>
            <p:ph idx="1"/>
          </p:nvPr>
        </p:nvSpPr>
        <p:spPr>
          <a:xfrm>
            <a:off x="457200" y="1169809"/>
            <a:ext cx="8229600" cy="4803108"/>
          </a:xfrm>
        </p:spPr>
        <p:txBody>
          <a:bodyPr>
            <a:normAutofit fontScale="92500" lnSpcReduction="10000"/>
          </a:bodyPr>
          <a:lstStyle/>
          <a:p>
            <a:pPr algn="just"/>
            <a:r>
              <a:rPr lang="it-IT" dirty="0"/>
              <a:t>principio contabile n.25 </a:t>
            </a:r>
            <a:r>
              <a:rPr lang="it-IT" dirty="0" smtClean="0"/>
              <a:t>OIC: </a:t>
            </a:r>
            <a:r>
              <a:rPr lang="it-IT" dirty="0"/>
              <a:t>le </a:t>
            </a:r>
            <a:r>
              <a:rPr lang="it-IT" b="1" dirty="0"/>
              <a:t>imposte</a:t>
            </a:r>
            <a:r>
              <a:rPr lang="it-IT" dirty="0"/>
              <a:t> rappresentano per le imprese un </a:t>
            </a:r>
            <a:r>
              <a:rPr lang="it-IT" b="1" dirty="0"/>
              <a:t>costo sostenuto per la produzione del reddito </a:t>
            </a:r>
            <a:r>
              <a:rPr lang="it-IT" dirty="0"/>
              <a:t>e, </a:t>
            </a:r>
            <a:r>
              <a:rPr lang="it-IT" dirty="0" smtClean="0"/>
              <a:t>come </a:t>
            </a:r>
            <a:r>
              <a:rPr lang="it-IT" dirty="0"/>
              <a:t>tutti gli altri costi, </a:t>
            </a:r>
            <a:r>
              <a:rPr lang="it-IT" dirty="0" smtClean="0"/>
              <a:t>sono contabilizzate </a:t>
            </a:r>
            <a:r>
              <a:rPr lang="it-IT" dirty="0"/>
              <a:t>secondo il principio della </a:t>
            </a:r>
            <a:r>
              <a:rPr lang="it-IT" b="1" dirty="0"/>
              <a:t>competenza </a:t>
            </a:r>
            <a:r>
              <a:rPr lang="it-IT" b="1" dirty="0" smtClean="0"/>
              <a:t>economica</a:t>
            </a:r>
          </a:p>
          <a:p>
            <a:pPr algn="just"/>
            <a:r>
              <a:rPr lang="it-IT" dirty="0" smtClean="0"/>
              <a:t>le </a:t>
            </a:r>
            <a:r>
              <a:rPr lang="it-IT" b="1" dirty="0"/>
              <a:t>imposte di competenza </a:t>
            </a:r>
            <a:r>
              <a:rPr lang="it-IT" dirty="0"/>
              <a:t>sono quelle </a:t>
            </a:r>
            <a:r>
              <a:rPr lang="it-IT" b="1" dirty="0"/>
              <a:t>dovute sul reddito calcolato secondo le norme del </a:t>
            </a:r>
            <a:r>
              <a:rPr lang="it-IT" b="1" dirty="0" smtClean="0"/>
              <a:t>c.c.</a:t>
            </a:r>
          </a:p>
          <a:p>
            <a:pPr algn="just"/>
            <a:r>
              <a:rPr lang="it-IT" dirty="0"/>
              <a:t>i disallineamenti </a:t>
            </a:r>
            <a:r>
              <a:rPr lang="it-IT" dirty="0" smtClean="0"/>
              <a:t>permanenti </a:t>
            </a:r>
            <a:r>
              <a:rPr lang="it-IT" dirty="0"/>
              <a:t>tra risultato civilistico e imponibile </a:t>
            </a:r>
            <a:r>
              <a:rPr lang="it-IT" dirty="0" smtClean="0"/>
              <a:t>fiscale </a:t>
            </a:r>
            <a:r>
              <a:rPr lang="it-IT" dirty="0"/>
              <a:t>non </a:t>
            </a:r>
            <a:r>
              <a:rPr lang="it-IT" dirty="0" smtClean="0"/>
              <a:t>determinano la </a:t>
            </a:r>
            <a:r>
              <a:rPr lang="it-IT" dirty="0"/>
              <a:t>rilevazione di imposte anticipate o differite in quanto non </a:t>
            </a:r>
            <a:r>
              <a:rPr lang="it-IT" dirty="0" smtClean="0"/>
              <a:t>vanno riassorbiti </a:t>
            </a:r>
            <a:r>
              <a:rPr lang="it-IT" dirty="0"/>
              <a:t>in periodi </a:t>
            </a:r>
            <a:r>
              <a:rPr lang="it-IT" dirty="0" smtClean="0"/>
              <a:t>successivi</a:t>
            </a:r>
            <a:endParaRPr lang="it-IT" dirty="0"/>
          </a:p>
          <a:p>
            <a:endParaRPr lang="it-IT" dirty="0"/>
          </a:p>
        </p:txBody>
      </p:sp>
    </p:spTree>
    <p:extLst>
      <p:ext uri="{BB962C8B-B14F-4D97-AF65-F5344CB8AC3E}">
        <p14:creationId xmlns:p14="http://schemas.microsoft.com/office/powerpoint/2010/main" val="18799659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95170"/>
          </a:xfrm>
        </p:spPr>
        <p:txBody>
          <a:bodyPr>
            <a:normAutofit/>
          </a:bodyPr>
          <a:lstStyle/>
          <a:p>
            <a:r>
              <a:rPr lang="it-IT" dirty="0" smtClean="0"/>
              <a:t>imposte anticipate e differite</a:t>
            </a:r>
            <a:endParaRPr lang="it-IT" dirty="0"/>
          </a:p>
        </p:txBody>
      </p:sp>
      <p:sp>
        <p:nvSpPr>
          <p:cNvPr id="3" name="Segnaposto contenuto 2"/>
          <p:cNvSpPr>
            <a:spLocks noGrp="1"/>
          </p:cNvSpPr>
          <p:nvPr>
            <p:ph idx="1"/>
          </p:nvPr>
        </p:nvSpPr>
        <p:spPr>
          <a:xfrm>
            <a:off x="457200" y="1169808"/>
            <a:ext cx="8229600" cy="5411687"/>
          </a:xfrm>
        </p:spPr>
        <p:txBody>
          <a:bodyPr>
            <a:normAutofit/>
          </a:bodyPr>
          <a:lstStyle/>
          <a:p>
            <a:pPr marL="0" indent="0">
              <a:buNone/>
            </a:pPr>
            <a:r>
              <a:rPr lang="it-IT" dirty="0" smtClean="0"/>
              <a:t>Per il “</a:t>
            </a:r>
            <a:r>
              <a:rPr lang="it-IT" b="1" dirty="0"/>
              <a:t>disallineamento temporaneo</a:t>
            </a:r>
            <a:r>
              <a:rPr lang="it-IT" dirty="0"/>
              <a:t>” </a:t>
            </a:r>
            <a:r>
              <a:rPr lang="it-IT" dirty="0" smtClean="0"/>
              <a:t>avremo </a:t>
            </a:r>
          </a:p>
          <a:p>
            <a:pPr marL="0" indent="0">
              <a:buNone/>
            </a:pPr>
            <a:r>
              <a:rPr lang="it-IT" b="1" dirty="0" smtClean="0"/>
              <a:t>imposte differite</a:t>
            </a:r>
            <a:r>
              <a:rPr lang="it-IT" dirty="0" smtClean="0"/>
              <a:t>:</a:t>
            </a:r>
            <a:r>
              <a:rPr lang="it-IT" b="1" dirty="0" smtClean="0"/>
              <a:t> </a:t>
            </a:r>
            <a:r>
              <a:rPr lang="it-IT" dirty="0" smtClean="0"/>
              <a:t>la </a:t>
            </a:r>
            <a:r>
              <a:rPr lang="it-IT" dirty="0"/>
              <a:t>normativa fiscale </a:t>
            </a:r>
            <a:r>
              <a:rPr lang="it-IT" dirty="0" smtClean="0"/>
              <a:t>considera </a:t>
            </a:r>
            <a:r>
              <a:rPr lang="it-IT" dirty="0"/>
              <a:t>deducibili dei costi di competenza futura ovvero </a:t>
            </a:r>
            <a:r>
              <a:rPr lang="it-IT" dirty="0" smtClean="0"/>
              <a:t>considera non </a:t>
            </a:r>
            <a:r>
              <a:rPr lang="it-IT" dirty="0"/>
              <a:t>tassabili dei ricavi di competenza </a:t>
            </a:r>
            <a:r>
              <a:rPr lang="it-IT" dirty="0" smtClean="0"/>
              <a:t>nell’esercizio </a:t>
            </a:r>
            <a:r>
              <a:rPr lang="it-IT" dirty="0"/>
              <a:t>in </a:t>
            </a:r>
            <a:r>
              <a:rPr lang="it-IT" dirty="0" smtClean="0"/>
              <a:t>corso </a:t>
            </a:r>
            <a:endParaRPr lang="it-IT" dirty="0"/>
          </a:p>
          <a:p>
            <a:pPr marL="0" indent="0">
              <a:buNone/>
            </a:pPr>
            <a:r>
              <a:rPr lang="it-IT" b="1" dirty="0" smtClean="0"/>
              <a:t>imposte anticipate</a:t>
            </a:r>
            <a:r>
              <a:rPr lang="it-IT" dirty="0" smtClean="0"/>
              <a:t>:</a:t>
            </a:r>
            <a:r>
              <a:rPr lang="it-IT" b="1" dirty="0" smtClean="0"/>
              <a:t> </a:t>
            </a:r>
            <a:r>
              <a:rPr lang="it-IT" dirty="0" smtClean="0"/>
              <a:t>quando costi </a:t>
            </a:r>
            <a:r>
              <a:rPr lang="it-IT" dirty="0"/>
              <a:t>di competenza </a:t>
            </a:r>
            <a:r>
              <a:rPr lang="it-IT" dirty="0" smtClean="0"/>
              <a:t>sono fiscalmente </a:t>
            </a:r>
            <a:r>
              <a:rPr lang="it-IT" dirty="0"/>
              <a:t>deducibili in esercizi futuri ovvero quando </a:t>
            </a:r>
            <a:r>
              <a:rPr lang="it-IT" dirty="0" smtClean="0"/>
              <a:t>ricavi </a:t>
            </a:r>
            <a:r>
              <a:rPr lang="it-IT" dirty="0"/>
              <a:t>futuri, per competenza, saranno tassati dell’esercizio in </a:t>
            </a:r>
            <a:r>
              <a:rPr lang="it-IT" dirty="0" smtClean="0"/>
              <a:t>corso </a:t>
            </a:r>
            <a:endParaRPr lang="it-IT" dirty="0"/>
          </a:p>
          <a:p>
            <a:endParaRPr lang="it-IT" dirty="0" smtClean="0"/>
          </a:p>
        </p:txBody>
      </p:sp>
    </p:spTree>
    <p:extLst>
      <p:ext uri="{BB962C8B-B14F-4D97-AF65-F5344CB8AC3E}">
        <p14:creationId xmlns:p14="http://schemas.microsoft.com/office/powerpoint/2010/main" val="29525429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95170"/>
          </a:xfrm>
        </p:spPr>
        <p:txBody>
          <a:bodyPr>
            <a:normAutofit/>
          </a:bodyPr>
          <a:lstStyle/>
          <a:p>
            <a:r>
              <a:rPr lang="it-IT" dirty="0" smtClean="0"/>
              <a:t>imposte anticipate e differite</a:t>
            </a:r>
            <a:endParaRPr lang="it-IT" dirty="0"/>
          </a:p>
        </p:txBody>
      </p:sp>
      <p:sp>
        <p:nvSpPr>
          <p:cNvPr id="3" name="Segnaposto contenuto 2"/>
          <p:cNvSpPr>
            <a:spLocks noGrp="1"/>
          </p:cNvSpPr>
          <p:nvPr>
            <p:ph idx="1"/>
          </p:nvPr>
        </p:nvSpPr>
        <p:spPr>
          <a:xfrm>
            <a:off x="457200" y="1169808"/>
            <a:ext cx="8229600" cy="5411687"/>
          </a:xfrm>
        </p:spPr>
        <p:txBody>
          <a:bodyPr>
            <a:normAutofit fontScale="92500"/>
          </a:bodyPr>
          <a:lstStyle/>
          <a:p>
            <a:r>
              <a:rPr lang="it-IT" dirty="0" smtClean="0"/>
              <a:t>“</a:t>
            </a:r>
            <a:r>
              <a:rPr lang="it-IT" dirty="0"/>
              <a:t>crediti per imposte anticipate</a:t>
            </a:r>
            <a:r>
              <a:rPr lang="it-IT" dirty="0" smtClean="0"/>
              <a:t>”: </a:t>
            </a:r>
            <a:r>
              <a:rPr lang="it-IT" dirty="0"/>
              <a:t>sono un diritto della società a corrispondere minori imposte nei successivi </a:t>
            </a:r>
            <a:r>
              <a:rPr lang="it-IT" dirty="0" smtClean="0"/>
              <a:t>esercizi, più </a:t>
            </a:r>
            <a:r>
              <a:rPr lang="it-IT" dirty="0"/>
              <a:t>che un </a:t>
            </a:r>
            <a:r>
              <a:rPr lang="it-IT" dirty="0" smtClean="0"/>
              <a:t>credito</a:t>
            </a:r>
          </a:p>
          <a:p>
            <a:r>
              <a:rPr lang="it-IT" dirty="0" smtClean="0"/>
              <a:t>Analogamente </a:t>
            </a:r>
            <a:r>
              <a:rPr lang="it-IT" dirty="0"/>
              <a:t>opera il </a:t>
            </a:r>
            <a:r>
              <a:rPr lang="it-IT" dirty="0" smtClean="0"/>
              <a:t>“fondo </a:t>
            </a:r>
            <a:r>
              <a:rPr lang="it-IT" dirty="0"/>
              <a:t>imposte </a:t>
            </a:r>
            <a:r>
              <a:rPr lang="it-IT" dirty="0" smtClean="0"/>
              <a:t>differite”, </a:t>
            </a:r>
            <a:r>
              <a:rPr lang="it-IT" dirty="0"/>
              <a:t>che indica </a:t>
            </a:r>
            <a:r>
              <a:rPr lang="it-IT" dirty="0" smtClean="0"/>
              <a:t>al </a:t>
            </a:r>
            <a:r>
              <a:rPr lang="it-IT" dirty="0"/>
              <a:t>contrario un debito verso </a:t>
            </a:r>
            <a:r>
              <a:rPr lang="it-IT" dirty="0" smtClean="0"/>
              <a:t>l’Erario</a:t>
            </a:r>
            <a:endParaRPr lang="it-IT" dirty="0"/>
          </a:p>
          <a:p>
            <a:r>
              <a:rPr lang="it-IT" dirty="0"/>
              <a:t>In entrambi i conti si dovrebbe distinguere la quota parte che si esaurisce entro il termine del successivo esercizio rispetto quello che può dare invece luogo a minori (</a:t>
            </a:r>
            <a:r>
              <a:rPr lang="it-IT" dirty="0" smtClean="0"/>
              <a:t>o </a:t>
            </a:r>
            <a:r>
              <a:rPr lang="it-IT" dirty="0"/>
              <a:t>maggiori) pagamenti di imposte </a:t>
            </a:r>
            <a:r>
              <a:rPr lang="it-IT" dirty="0" smtClean="0"/>
              <a:t>negli esercizi ulteriormente successivi</a:t>
            </a:r>
            <a:endParaRPr lang="it-IT" dirty="0"/>
          </a:p>
        </p:txBody>
      </p:sp>
    </p:spTree>
    <p:extLst>
      <p:ext uri="{BB962C8B-B14F-4D97-AF65-F5344CB8AC3E}">
        <p14:creationId xmlns:p14="http://schemas.microsoft.com/office/powerpoint/2010/main" val="24817273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dirty="0"/>
              <a:t>Motivi del calcolo della fiscalità </a:t>
            </a:r>
            <a:r>
              <a:rPr lang="it-IT" sz="3600" dirty="0" smtClean="0"/>
              <a:t>differita</a:t>
            </a:r>
            <a:endParaRPr lang="it-IT" sz="3600" dirty="0"/>
          </a:p>
        </p:txBody>
      </p:sp>
      <p:sp>
        <p:nvSpPr>
          <p:cNvPr id="3" name="Segnaposto contenuto 2"/>
          <p:cNvSpPr>
            <a:spLocks noGrp="1"/>
          </p:cNvSpPr>
          <p:nvPr>
            <p:ph idx="1"/>
          </p:nvPr>
        </p:nvSpPr>
        <p:spPr>
          <a:xfrm>
            <a:off x="317501" y="1303866"/>
            <a:ext cx="8519582" cy="4525963"/>
          </a:xfrm>
        </p:spPr>
        <p:txBody>
          <a:bodyPr>
            <a:noAutofit/>
          </a:bodyPr>
          <a:lstStyle/>
          <a:p>
            <a:pPr marL="0" indent="0">
              <a:buNone/>
            </a:pPr>
            <a:r>
              <a:rPr lang="it-IT" sz="2400" dirty="0"/>
              <a:t>il trattamento delle </a:t>
            </a:r>
            <a:r>
              <a:rPr lang="it-IT" sz="2400" b="1" dirty="0"/>
              <a:t>imposte</a:t>
            </a:r>
            <a:r>
              <a:rPr lang="it-IT" sz="2400" dirty="0"/>
              <a:t> </a:t>
            </a:r>
            <a:r>
              <a:rPr lang="it-IT" sz="2400" dirty="0" smtClean="0"/>
              <a:t>dirette deve essere lo </a:t>
            </a:r>
            <a:r>
              <a:rPr lang="it-IT" sz="2400" dirty="0"/>
              <a:t>stesso di quello dei </a:t>
            </a:r>
            <a:r>
              <a:rPr lang="it-IT" sz="2400" b="1" dirty="0"/>
              <a:t>costi</a:t>
            </a:r>
            <a:r>
              <a:rPr lang="it-IT" sz="2400" dirty="0"/>
              <a:t> sostenuti dall'impresa nella produzione del </a:t>
            </a:r>
            <a:r>
              <a:rPr lang="it-IT" sz="2400" dirty="0" smtClean="0"/>
              <a:t>reddito</a:t>
            </a:r>
          </a:p>
          <a:p>
            <a:pPr marL="0" indent="0">
              <a:buNone/>
            </a:pPr>
            <a:r>
              <a:rPr lang="it-IT" sz="2400" dirty="0" smtClean="0"/>
              <a:t>Ciò in ossequio ai principi </a:t>
            </a:r>
            <a:r>
              <a:rPr lang="it-IT" sz="2400" dirty="0"/>
              <a:t>di competenza e di rappresentazione veritiera e corretta della situazione economico-patrimoniale </a:t>
            </a:r>
          </a:p>
          <a:p>
            <a:pPr marL="0" indent="0">
              <a:buNone/>
            </a:pPr>
            <a:r>
              <a:rPr lang="it-IT" sz="2400" dirty="0"/>
              <a:t>Tali </a:t>
            </a:r>
            <a:r>
              <a:rPr lang="it-IT" sz="2400" dirty="0" smtClean="0"/>
              <a:t>imposte vanno pertanto contabilizzate nel medesimo esercizio </a:t>
            </a:r>
            <a:r>
              <a:rPr lang="it-IT" sz="2400" dirty="0"/>
              <a:t>in cui sono stati contabilizzati i costi e i ricavi cui le stesse fanno riferimento, indipendentemente </a:t>
            </a:r>
            <a:r>
              <a:rPr lang="it-IT" sz="2400" dirty="0" smtClean="0"/>
              <a:t>dal momento di versamento</a:t>
            </a:r>
            <a:endParaRPr lang="it-IT" sz="2400" dirty="0"/>
          </a:p>
          <a:p>
            <a:pPr marL="0" indent="0">
              <a:buNone/>
            </a:pPr>
            <a:r>
              <a:rPr lang="it-IT" sz="2400" dirty="0"/>
              <a:t>Il calcolo delle imposte di competenza </a:t>
            </a:r>
            <a:r>
              <a:rPr lang="it-IT" sz="2400" dirty="0" smtClean="0"/>
              <a:t>presuppone la </a:t>
            </a:r>
            <a:r>
              <a:rPr lang="it-IT" sz="2400" dirty="0"/>
              <a:t>quantificazione delle imposte differite e </a:t>
            </a:r>
            <a:r>
              <a:rPr lang="it-IT" sz="2400" dirty="0" smtClean="0"/>
              <a:t>anticipate:</a:t>
            </a:r>
            <a:endParaRPr lang="it-IT" sz="2400" dirty="0"/>
          </a:p>
          <a:p>
            <a:r>
              <a:rPr lang="it-IT" sz="2400" dirty="0" smtClean="0"/>
              <a:t>le differite integrano </a:t>
            </a:r>
            <a:r>
              <a:rPr lang="it-IT" sz="2400" dirty="0"/>
              <a:t>le imposte correnti </a:t>
            </a:r>
            <a:endParaRPr lang="it-IT" sz="2400" dirty="0" smtClean="0"/>
          </a:p>
          <a:p>
            <a:r>
              <a:rPr lang="it-IT" sz="2400" dirty="0" smtClean="0"/>
              <a:t>le anticipate ne rappresentano una </a:t>
            </a:r>
            <a:r>
              <a:rPr lang="it-IT" sz="2400" dirty="0"/>
              <a:t>rettifica </a:t>
            </a:r>
          </a:p>
        </p:txBody>
      </p:sp>
    </p:spTree>
    <p:extLst>
      <p:ext uri="{BB962C8B-B14F-4D97-AF65-F5344CB8AC3E}">
        <p14:creationId xmlns:p14="http://schemas.microsoft.com/office/powerpoint/2010/main" val="1269116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9"/>
            <a:ext cx="8229600" cy="677862"/>
          </a:xfrm>
        </p:spPr>
        <p:txBody>
          <a:bodyPr>
            <a:normAutofit/>
          </a:bodyPr>
          <a:lstStyle/>
          <a:p>
            <a:r>
              <a:rPr lang="it-IT" sz="3600" dirty="0" smtClean="0"/>
              <a:t>Perché devo rilevare le imposte differite?</a:t>
            </a:r>
            <a:endParaRPr lang="it-IT" sz="3600" dirty="0"/>
          </a:p>
        </p:txBody>
      </p:sp>
      <p:sp>
        <p:nvSpPr>
          <p:cNvPr id="3" name="Segnaposto contenuto 2"/>
          <p:cNvSpPr>
            <a:spLocks noGrp="1"/>
          </p:cNvSpPr>
          <p:nvPr>
            <p:ph idx="1"/>
          </p:nvPr>
        </p:nvSpPr>
        <p:spPr>
          <a:xfrm>
            <a:off x="457200" y="1164167"/>
            <a:ext cx="8229600" cy="5302249"/>
          </a:xfrm>
        </p:spPr>
        <p:txBody>
          <a:bodyPr>
            <a:normAutofit fontScale="92500" lnSpcReduction="20000"/>
          </a:bodyPr>
          <a:lstStyle/>
          <a:p>
            <a:pPr marL="0" indent="0" algn="just">
              <a:buNone/>
            </a:pPr>
            <a:r>
              <a:rPr lang="it-IT" dirty="0" smtClean="0"/>
              <a:t>L’esigenza di </a:t>
            </a:r>
            <a:r>
              <a:rPr lang="it-IT" dirty="0"/>
              <a:t>imputare le imposte differite </a:t>
            </a:r>
            <a:r>
              <a:rPr lang="it-IT" dirty="0" smtClean="0"/>
              <a:t>origina sostanzialmente dalla necessità di:</a:t>
            </a:r>
            <a:endParaRPr lang="it-IT" dirty="0"/>
          </a:p>
          <a:p>
            <a:pPr algn="just"/>
            <a:r>
              <a:rPr lang="it-IT" dirty="0" smtClean="0"/>
              <a:t>rappresentare con veridicità e correttezza il bilancio;</a:t>
            </a:r>
          </a:p>
          <a:p>
            <a:pPr algn="just"/>
            <a:r>
              <a:rPr lang="it-IT" dirty="0" smtClean="0"/>
              <a:t>determinare con precisione le </a:t>
            </a:r>
            <a:r>
              <a:rPr lang="it-IT" dirty="0"/>
              <a:t>imposte di competenza del periodo</a:t>
            </a:r>
            <a:r>
              <a:rPr lang="it-IT" dirty="0" smtClean="0"/>
              <a:t>;</a:t>
            </a:r>
          </a:p>
          <a:p>
            <a:pPr algn="just"/>
            <a:r>
              <a:rPr lang="it-IT" u="sng" dirty="0" smtClean="0"/>
              <a:t>impedire la </a:t>
            </a:r>
            <a:r>
              <a:rPr lang="it-IT" u="sng" dirty="0"/>
              <a:t>distribuzione di utili non realmente conseguiti (la mancata contabilizzazione delle imposte differite fa </a:t>
            </a:r>
            <a:r>
              <a:rPr lang="it-IT" u="sng" dirty="0" smtClean="0"/>
              <a:t>crescere l’utile </a:t>
            </a:r>
            <a:r>
              <a:rPr lang="it-IT" u="sng" dirty="0"/>
              <a:t>d’esercizio distribuibile</a:t>
            </a:r>
            <a:r>
              <a:rPr lang="it-IT" u="sng" dirty="0" smtClean="0"/>
              <a:t>)</a:t>
            </a:r>
          </a:p>
          <a:p>
            <a:pPr marL="0" indent="0" algn="just">
              <a:buNone/>
            </a:pPr>
            <a:r>
              <a:rPr lang="it-IT" dirty="0" smtClean="0"/>
              <a:t>Considerazioni analoghe valgono, con le debite differenze, per quelle anticipate</a:t>
            </a:r>
            <a:endParaRPr lang="it-IT" dirty="0"/>
          </a:p>
          <a:p>
            <a:endParaRPr lang="it-IT" dirty="0"/>
          </a:p>
        </p:txBody>
      </p:sp>
    </p:spTree>
    <p:extLst>
      <p:ext uri="{BB962C8B-B14F-4D97-AF65-F5344CB8AC3E}">
        <p14:creationId xmlns:p14="http://schemas.microsoft.com/office/powerpoint/2010/main" val="31399200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9144000" cy="878459"/>
          </a:xfrm>
        </p:spPr>
        <p:txBody>
          <a:bodyPr>
            <a:normAutofit/>
          </a:bodyPr>
          <a:lstStyle/>
          <a:p>
            <a:r>
              <a:rPr lang="it-IT" dirty="0"/>
              <a:t>P</a:t>
            </a:r>
            <a:r>
              <a:rPr lang="it-IT" dirty="0" smtClean="0"/>
              <a:t>resupposti del differimento/anticipo</a:t>
            </a:r>
            <a:endParaRPr lang="it-IT" dirty="0"/>
          </a:p>
        </p:txBody>
      </p:sp>
      <p:sp>
        <p:nvSpPr>
          <p:cNvPr id="3" name="Segnaposto contenuto 2"/>
          <p:cNvSpPr>
            <a:spLocks noGrp="1"/>
          </p:cNvSpPr>
          <p:nvPr>
            <p:ph idx="1"/>
          </p:nvPr>
        </p:nvSpPr>
        <p:spPr>
          <a:xfrm>
            <a:off x="457200" y="1153097"/>
            <a:ext cx="8229600" cy="5314271"/>
          </a:xfrm>
        </p:spPr>
        <p:txBody>
          <a:bodyPr>
            <a:normAutofit fontScale="92500" lnSpcReduction="10000"/>
          </a:bodyPr>
          <a:lstStyle/>
          <a:p>
            <a:pPr marL="0" indent="0" algn="ctr">
              <a:buNone/>
            </a:pPr>
            <a:r>
              <a:rPr lang="it-IT" sz="4400" dirty="0" smtClean="0"/>
              <a:t>Generano imposte differite </a:t>
            </a:r>
          </a:p>
          <a:p>
            <a:pPr marL="514350" indent="-514350" algn="just">
              <a:buFont typeface="+mj-lt"/>
              <a:buAutoNum type="alphaLcPeriod"/>
            </a:pPr>
            <a:r>
              <a:rPr lang="it-IT" b="1" dirty="0" smtClean="0"/>
              <a:t>Costi </a:t>
            </a:r>
            <a:r>
              <a:rPr lang="it-IT" dirty="0"/>
              <a:t>fiscalmente deducibili nell’esercizio in corso ma di competenza </a:t>
            </a:r>
            <a:r>
              <a:rPr lang="it-IT" dirty="0" smtClean="0"/>
              <a:t>futura</a:t>
            </a:r>
            <a:endParaRPr lang="it-IT" dirty="0"/>
          </a:p>
          <a:p>
            <a:pPr marL="514350" indent="-514350" algn="just">
              <a:buFont typeface="+mj-lt"/>
              <a:buAutoNum type="alphaLcPeriod"/>
            </a:pPr>
            <a:r>
              <a:rPr lang="it-IT" b="1" dirty="0" smtClean="0"/>
              <a:t>Ricavi </a:t>
            </a:r>
            <a:r>
              <a:rPr lang="it-IT" dirty="0"/>
              <a:t>tassati in periodi successivi ma di competenza dell’esercizio in </a:t>
            </a:r>
            <a:r>
              <a:rPr lang="it-IT" dirty="0" smtClean="0"/>
              <a:t>corso</a:t>
            </a:r>
          </a:p>
          <a:p>
            <a:pPr marL="0" indent="0" algn="ctr">
              <a:buNone/>
            </a:pPr>
            <a:r>
              <a:rPr lang="it-IT" sz="4400" dirty="0"/>
              <a:t>Generano imposte </a:t>
            </a:r>
            <a:r>
              <a:rPr lang="it-IT" sz="4400" dirty="0" smtClean="0"/>
              <a:t>anticipate </a:t>
            </a:r>
          </a:p>
          <a:p>
            <a:pPr marL="514350" indent="-514350" algn="just">
              <a:buFont typeface="+mj-lt"/>
              <a:buAutoNum type="alphaLcPeriod"/>
            </a:pPr>
            <a:r>
              <a:rPr lang="it-IT" b="1" dirty="0" smtClean="0"/>
              <a:t>Costi </a:t>
            </a:r>
            <a:r>
              <a:rPr lang="it-IT" dirty="0"/>
              <a:t>fiscalmente deducibili in esercizi </a:t>
            </a:r>
            <a:r>
              <a:rPr lang="it-IT" dirty="0" smtClean="0"/>
              <a:t>futuri, </a:t>
            </a:r>
            <a:r>
              <a:rPr lang="it-IT" dirty="0"/>
              <a:t>ma di competenza nell’esercizio in </a:t>
            </a:r>
            <a:r>
              <a:rPr lang="it-IT" dirty="0" smtClean="0"/>
              <a:t>corso</a:t>
            </a:r>
            <a:endParaRPr lang="it-IT" dirty="0"/>
          </a:p>
          <a:p>
            <a:pPr marL="514350" indent="-514350" algn="just">
              <a:buFont typeface="+mj-lt"/>
              <a:buAutoNum type="alphaLcPeriod"/>
            </a:pPr>
            <a:r>
              <a:rPr lang="it-IT" b="1" dirty="0" smtClean="0"/>
              <a:t>Ricavi </a:t>
            </a:r>
            <a:r>
              <a:rPr lang="it-IT" dirty="0"/>
              <a:t>tassati nell’esercizio in </a:t>
            </a:r>
            <a:r>
              <a:rPr lang="it-IT" dirty="0" smtClean="0"/>
              <a:t>corso, </a:t>
            </a:r>
            <a:r>
              <a:rPr lang="it-IT" dirty="0"/>
              <a:t>ma di competenza di esercizi </a:t>
            </a:r>
            <a:r>
              <a:rPr lang="it-IT" dirty="0" smtClean="0"/>
              <a:t>futuri</a:t>
            </a:r>
            <a:endParaRPr lang="it-IT" dirty="0"/>
          </a:p>
          <a:p>
            <a:pPr marL="0" indent="0">
              <a:buNone/>
            </a:pPr>
            <a:endParaRPr lang="it-IT" dirty="0"/>
          </a:p>
        </p:txBody>
      </p:sp>
    </p:spTree>
    <p:extLst>
      <p:ext uri="{BB962C8B-B14F-4D97-AF65-F5344CB8AC3E}">
        <p14:creationId xmlns:p14="http://schemas.microsoft.com/office/powerpoint/2010/main" val="8526498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9144000" cy="969269"/>
          </a:xfrm>
        </p:spPr>
        <p:txBody>
          <a:bodyPr>
            <a:noAutofit/>
          </a:bodyPr>
          <a:lstStyle/>
          <a:p>
            <a:r>
              <a:rPr lang="it-IT" sz="3800" dirty="0"/>
              <a:t>criteri di calcolo </a:t>
            </a:r>
            <a:r>
              <a:rPr lang="it-IT" sz="3800" dirty="0" smtClean="0"/>
              <a:t>imposte differite/anticipate </a:t>
            </a:r>
            <a:endParaRPr lang="it-IT" sz="3800" dirty="0"/>
          </a:p>
        </p:txBody>
      </p:sp>
      <p:sp>
        <p:nvSpPr>
          <p:cNvPr id="3" name="Segnaposto contenuto 2"/>
          <p:cNvSpPr>
            <a:spLocks noGrp="1"/>
          </p:cNvSpPr>
          <p:nvPr>
            <p:ph idx="1"/>
          </p:nvPr>
        </p:nvSpPr>
        <p:spPr>
          <a:xfrm>
            <a:off x="457200" y="835577"/>
            <a:ext cx="8229600" cy="6022423"/>
          </a:xfrm>
        </p:spPr>
        <p:txBody>
          <a:bodyPr>
            <a:noAutofit/>
          </a:bodyPr>
          <a:lstStyle/>
          <a:p>
            <a:pPr algn="just"/>
            <a:r>
              <a:rPr lang="it-IT" sz="2600" dirty="0" smtClean="0"/>
              <a:t>Applicazione delle </a:t>
            </a:r>
            <a:r>
              <a:rPr lang="it-IT" sz="2600" dirty="0"/>
              <a:t>aliquote </a:t>
            </a:r>
            <a:r>
              <a:rPr lang="it-IT" sz="2600" dirty="0" smtClean="0"/>
              <a:t>vigenti </a:t>
            </a:r>
            <a:r>
              <a:rPr lang="it-IT" sz="2600" dirty="0"/>
              <a:t>alla data di redazione del bilancio e </a:t>
            </a:r>
            <a:r>
              <a:rPr lang="it-IT" sz="2600" dirty="0" smtClean="0"/>
              <a:t>aggiornamento annuale in caso di variazione delle </a:t>
            </a:r>
            <a:r>
              <a:rPr lang="it-IT" sz="2600" dirty="0"/>
              <a:t>aliquote </a:t>
            </a:r>
            <a:r>
              <a:rPr lang="it-IT" sz="2600" dirty="0" smtClean="0"/>
              <a:t>per modifica normativa</a:t>
            </a:r>
          </a:p>
          <a:p>
            <a:pPr algn="just"/>
            <a:r>
              <a:rPr lang="it-IT" sz="2600" dirty="0" smtClean="0"/>
              <a:t>Utilizzo di </a:t>
            </a:r>
            <a:r>
              <a:rPr lang="it-IT" sz="2600" dirty="0"/>
              <a:t>un’aliquota media nel caso in cui </a:t>
            </a:r>
            <a:r>
              <a:rPr lang="it-IT" sz="2600" dirty="0" smtClean="0"/>
              <a:t>siano previste </a:t>
            </a:r>
            <a:r>
              <a:rPr lang="it-IT" sz="2600" dirty="0"/>
              <a:t>aliquote diverse per scaglioni di </a:t>
            </a:r>
            <a:r>
              <a:rPr lang="it-IT" sz="2600" dirty="0" smtClean="0"/>
              <a:t>reddito</a:t>
            </a:r>
            <a:endParaRPr lang="it-IT" sz="2600" dirty="0"/>
          </a:p>
          <a:p>
            <a:pPr algn="just"/>
            <a:r>
              <a:rPr lang="it-IT" sz="2600" dirty="0" smtClean="0"/>
              <a:t>Contabilizzazione delle imposte </a:t>
            </a:r>
            <a:r>
              <a:rPr lang="it-IT" sz="2600" dirty="0"/>
              <a:t>anticipate </a:t>
            </a:r>
            <a:r>
              <a:rPr lang="it-IT" sz="2600" dirty="0" smtClean="0"/>
              <a:t>solo </a:t>
            </a:r>
            <a:r>
              <a:rPr lang="it-IT" sz="2600" dirty="0"/>
              <a:t>se </a:t>
            </a:r>
            <a:r>
              <a:rPr lang="it-IT" sz="2600" dirty="0" smtClean="0"/>
              <a:t>è certo ragionevolmente che, </a:t>
            </a:r>
            <a:r>
              <a:rPr lang="it-IT" sz="2600" dirty="0"/>
              <a:t>negli esercizi futuri, </a:t>
            </a:r>
            <a:r>
              <a:rPr lang="it-IT" sz="2600" dirty="0" smtClean="0"/>
              <a:t>l’imponibile sarà almeno </a:t>
            </a:r>
            <a:r>
              <a:rPr lang="it-IT" sz="2600" dirty="0"/>
              <a:t>pari all’importo da </a:t>
            </a:r>
            <a:r>
              <a:rPr lang="it-IT" sz="2600" dirty="0" smtClean="0"/>
              <a:t>recuperare</a:t>
            </a:r>
          </a:p>
          <a:p>
            <a:pPr algn="just"/>
            <a:r>
              <a:rPr lang="it-IT" sz="2600" dirty="0" smtClean="0"/>
              <a:t>principio analogo vale per </a:t>
            </a:r>
            <a:r>
              <a:rPr lang="it-IT" sz="2600" dirty="0"/>
              <a:t>la rilevazione di imposte anticipate derivanti da perdite fiscali riportabili in anni </a:t>
            </a:r>
            <a:r>
              <a:rPr lang="it-IT" sz="2600" dirty="0" smtClean="0"/>
              <a:t>successivi: qui </a:t>
            </a:r>
            <a:r>
              <a:rPr lang="it-IT" sz="2600" dirty="0"/>
              <a:t>però, oltre alla ragionevole certezza di conseguire in futuro imponibili fiscali, è necessario che le perdite in </a:t>
            </a:r>
            <a:r>
              <a:rPr lang="it-IT" sz="2600" dirty="0" smtClean="0"/>
              <a:t>questione derivino </a:t>
            </a:r>
            <a:r>
              <a:rPr lang="it-IT" sz="2600" dirty="0"/>
              <a:t>da circostanze ben identificate e ragionevolmente non </a:t>
            </a:r>
            <a:r>
              <a:rPr lang="it-IT" sz="2600" dirty="0" smtClean="0"/>
              <a:t>ripetibili</a:t>
            </a:r>
            <a:endParaRPr lang="it-IT" sz="2600" dirty="0"/>
          </a:p>
        </p:txBody>
      </p:sp>
    </p:spTree>
    <p:extLst>
      <p:ext uri="{BB962C8B-B14F-4D97-AF65-F5344CB8AC3E}">
        <p14:creationId xmlns:p14="http://schemas.microsoft.com/office/powerpoint/2010/main" val="1984962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2400"/>
            <a:ext cx="8229600" cy="787400"/>
          </a:xfrm>
        </p:spPr>
        <p:txBody>
          <a:bodyPr>
            <a:normAutofit fontScale="90000"/>
          </a:bodyPr>
          <a:lstStyle/>
          <a:p>
            <a:r>
              <a:rPr lang="it-IT" dirty="0" smtClean="0"/>
              <a:t>Distinzione delle poste dello SP per il loro grado </a:t>
            </a:r>
            <a:r>
              <a:rPr lang="it-IT" dirty="0"/>
              <a:t>di liquidità/esigibilità</a:t>
            </a:r>
          </a:p>
        </p:txBody>
      </p:sp>
      <p:sp>
        <p:nvSpPr>
          <p:cNvPr id="3" name="Segnaposto contenuto 2"/>
          <p:cNvSpPr>
            <a:spLocks noGrp="1"/>
          </p:cNvSpPr>
          <p:nvPr>
            <p:ph idx="1"/>
          </p:nvPr>
        </p:nvSpPr>
        <p:spPr>
          <a:xfrm>
            <a:off x="457200" y="1219200"/>
            <a:ext cx="8229600" cy="5689600"/>
          </a:xfrm>
        </p:spPr>
        <p:txBody>
          <a:bodyPr>
            <a:normAutofit fontScale="92500" lnSpcReduction="20000"/>
          </a:bodyPr>
          <a:lstStyle/>
          <a:p>
            <a:pPr marL="0" lvl="0" indent="0" algn="just">
              <a:buNone/>
            </a:pPr>
            <a:r>
              <a:rPr lang="it-IT" dirty="0" smtClean="0"/>
              <a:t>ATTIVITÀ, in base alla loro liquidabilità (attitudine a convertirsi in cassa nel breve periodo, </a:t>
            </a:r>
            <a:r>
              <a:rPr lang="it-IT" dirty="0"/>
              <a:t>12 mesi </a:t>
            </a:r>
            <a:r>
              <a:rPr lang="it-IT" dirty="0" smtClean="0"/>
              <a:t>convenzionali dalla data di riferimento del bilancio):</a:t>
            </a:r>
            <a:endParaRPr lang="it-IT" dirty="0"/>
          </a:p>
          <a:p>
            <a:pPr algn="just"/>
            <a:r>
              <a:rPr lang="it-IT" dirty="0" smtClean="0"/>
              <a:t>attività fisse - attivo fisso o immobilizzato</a:t>
            </a:r>
          </a:p>
          <a:p>
            <a:pPr algn="just"/>
            <a:r>
              <a:rPr lang="it-IT" dirty="0" smtClean="0"/>
              <a:t>attività correnti</a:t>
            </a:r>
          </a:p>
          <a:p>
            <a:pPr marL="0" lvl="0" indent="0" algn="just">
              <a:buNone/>
            </a:pPr>
            <a:r>
              <a:rPr lang="it-IT" dirty="0" smtClean="0"/>
              <a:t>le PASSIVITÀ in ragione della loro esigibilità al termine  del successivo esercizio</a:t>
            </a:r>
            <a:r>
              <a:rPr lang="it-IT" dirty="0"/>
              <a:t> </a:t>
            </a:r>
            <a:r>
              <a:rPr lang="it-IT" dirty="0" smtClean="0"/>
              <a:t>(le poste passive sono aggregate, a seconda del grado di esigibilità i.e. in funzione del tempo entro il quale è previsto il sostenimento dell’esborso monetario: </a:t>
            </a:r>
          </a:p>
          <a:p>
            <a:pPr algn="just"/>
            <a:r>
              <a:rPr lang="it-IT" dirty="0" smtClean="0"/>
              <a:t>passività consolidate</a:t>
            </a:r>
          </a:p>
          <a:p>
            <a:pPr algn="just"/>
            <a:r>
              <a:rPr lang="it-IT" dirty="0" smtClean="0"/>
              <a:t>passività correnti (esborso, per convenzione, entro 12 mesi dalla data di chiusura del bilancio)</a:t>
            </a:r>
            <a:endParaRPr lang="it-IT" dirty="0"/>
          </a:p>
        </p:txBody>
      </p:sp>
    </p:spTree>
    <p:extLst>
      <p:ext uri="{BB962C8B-B14F-4D97-AF65-F5344CB8AC3E}">
        <p14:creationId xmlns:p14="http://schemas.microsoft.com/office/powerpoint/2010/main" val="9039006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45035"/>
          </a:xfrm>
        </p:spPr>
        <p:txBody>
          <a:bodyPr/>
          <a:lstStyle/>
          <a:p>
            <a:r>
              <a:rPr lang="it-IT" dirty="0" smtClean="0"/>
              <a:t>Imposte differite: esempi</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1770862417"/>
              </p:ext>
            </p:extLst>
          </p:nvPr>
        </p:nvGraphicFramePr>
        <p:xfrm>
          <a:off x="457200" y="1331237"/>
          <a:ext cx="8229600" cy="3917083"/>
        </p:xfrm>
        <a:graphic>
          <a:graphicData uri="http://schemas.openxmlformats.org/drawingml/2006/table">
            <a:tbl>
              <a:tblPr firstRow="1" bandRow="1">
                <a:tableStyleId>{5C22544A-7EE6-4342-B048-85BDC9FD1C3A}</a:tableStyleId>
              </a:tblPr>
              <a:tblGrid>
                <a:gridCol w="3853722"/>
                <a:gridCol w="4375878"/>
              </a:tblGrid>
              <a:tr h="388474">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t-IT" sz="2000" dirty="0" smtClean="0">
                          <a:solidFill>
                            <a:schemeClr val="tx1"/>
                          </a:solidFill>
                          <a:effectLst/>
                          <a:latin typeface="+mn-lt"/>
                        </a:rPr>
                        <a:t>OPERAZIONE </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t-IT" sz="2000" dirty="0" smtClean="0">
                          <a:solidFill>
                            <a:schemeClr val="tx1"/>
                          </a:solidFill>
                          <a:effectLst/>
                          <a:latin typeface="+mn-lt"/>
                        </a:rPr>
                        <a:t>NORMATIVA FISCALE </a:t>
                      </a:r>
                    </a:p>
                  </a:txBody>
                  <a:tcPr anchor="ctr"/>
                </a:tc>
              </a:tr>
              <a:tr h="1027674">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it-IT" sz="2000" dirty="0" smtClean="0">
                          <a:solidFill>
                            <a:schemeClr val="tx1"/>
                          </a:solidFill>
                          <a:effectLst/>
                          <a:latin typeface="+mn-lt"/>
                        </a:rPr>
                        <a:t>Proventi conseguiti a titolo di contributo o liberalità (TUIR art. 88, c.3, </a:t>
                      </a:r>
                      <a:r>
                        <a:rPr lang="it-IT" sz="2000" dirty="0" err="1" smtClean="0">
                          <a:solidFill>
                            <a:schemeClr val="tx1"/>
                          </a:solidFill>
                          <a:effectLst/>
                          <a:latin typeface="+mn-lt"/>
                        </a:rPr>
                        <a:t>lett.b</a:t>
                      </a:r>
                      <a:r>
                        <a:rPr lang="it-IT" sz="2000" dirty="0" smtClean="0">
                          <a:solidFill>
                            <a:schemeClr val="tx1"/>
                          </a:solidFill>
                          <a:effectLst/>
                          <a:latin typeface="+mn-lt"/>
                        </a:rPr>
                        <a:t>) -</a:t>
                      </a:r>
                      <a:r>
                        <a:rPr lang="it-IT" sz="2000" baseline="0" dirty="0" smtClean="0">
                          <a:solidFill>
                            <a:schemeClr val="tx1"/>
                          </a:solidFill>
                          <a:effectLst/>
                          <a:latin typeface="+mn-lt"/>
                        </a:rPr>
                        <a:t> </a:t>
                      </a:r>
                      <a:r>
                        <a:rPr lang="it-IT" sz="2000" dirty="0" smtClean="0">
                          <a:solidFill>
                            <a:schemeClr val="tx1"/>
                          </a:solidFill>
                          <a:effectLst/>
                          <a:latin typeface="+mn-lt"/>
                        </a:rPr>
                        <a:t>sono </a:t>
                      </a:r>
                      <a:r>
                        <a:rPr lang="it-IT" sz="2000" baseline="0" dirty="0" smtClean="0">
                          <a:solidFill>
                            <a:schemeClr val="tx1"/>
                          </a:solidFill>
                          <a:effectLst/>
                          <a:latin typeface="+mn-lt"/>
                        </a:rPr>
                        <a:t>considerati dal TUIR </a:t>
                      </a:r>
                      <a:r>
                        <a:rPr lang="it-IT" sz="2000" dirty="0" smtClean="0">
                          <a:solidFill>
                            <a:schemeClr val="tx1"/>
                          </a:solidFill>
                          <a:effectLst/>
                          <a:latin typeface="+mn-lt"/>
                        </a:rPr>
                        <a:t>sopravvenienze attive</a:t>
                      </a:r>
                    </a:p>
                  </a:txBody>
                  <a:tcPr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it-IT" sz="2000" kern="1200" dirty="0" smtClean="0">
                          <a:solidFill>
                            <a:schemeClr val="tx1"/>
                          </a:solidFill>
                          <a:effectLst/>
                          <a:latin typeface="+mn-lt"/>
                          <a:ea typeface="+mn-ea"/>
                          <a:cs typeface="+mn-cs"/>
                        </a:rPr>
                        <a:t>Possibile rateizzazione del provento entro il quarto anno successivo al conseguimento </a:t>
                      </a:r>
                      <a:endParaRPr lang="it-IT" sz="2000" dirty="0" smtClean="0">
                        <a:solidFill>
                          <a:schemeClr val="tx1"/>
                        </a:solidFill>
                        <a:latin typeface="+mn-lt"/>
                      </a:endParaRPr>
                    </a:p>
                  </a:txBody>
                  <a:tcPr anchor="ctr"/>
                </a:tc>
              </a:tr>
              <a:tr h="1182529">
                <a:tc>
                  <a:txBody>
                    <a:bodyPr/>
                    <a:lstStyle/>
                    <a:p>
                      <a:r>
                        <a:rPr lang="it-IT" sz="2000" dirty="0">
                          <a:solidFill>
                            <a:schemeClr val="tx1"/>
                          </a:solidFill>
                          <a:effectLst/>
                          <a:latin typeface="+mn-lt"/>
                        </a:rPr>
                        <a:t>Plusvalenze su beni patrimoniali e strumentali possedute per </a:t>
                      </a:r>
                      <a:r>
                        <a:rPr lang="it-IT" sz="2000" dirty="0" smtClean="0">
                          <a:solidFill>
                            <a:schemeClr val="tx1"/>
                          </a:solidFill>
                          <a:effectLst/>
                          <a:latin typeface="+mn-lt"/>
                        </a:rPr>
                        <a:t>più </a:t>
                      </a:r>
                      <a:r>
                        <a:rPr lang="it-IT" sz="2000" dirty="0">
                          <a:solidFill>
                            <a:schemeClr val="tx1"/>
                          </a:solidFill>
                          <a:effectLst/>
                          <a:latin typeface="+mn-lt"/>
                        </a:rPr>
                        <a:t>di tre anni </a:t>
                      </a:r>
                      <a:r>
                        <a:rPr lang="it-IT" sz="2000" dirty="0" smtClean="0">
                          <a:solidFill>
                            <a:schemeClr val="tx1"/>
                          </a:solidFill>
                          <a:effectLst/>
                          <a:latin typeface="+mn-lt"/>
                        </a:rPr>
                        <a:t>(TUIR art</a:t>
                      </a:r>
                      <a:r>
                        <a:rPr lang="it-IT" sz="2000" dirty="0">
                          <a:solidFill>
                            <a:schemeClr val="tx1"/>
                          </a:solidFill>
                          <a:effectLst/>
                          <a:latin typeface="+mn-lt"/>
                        </a:rPr>
                        <a:t>.86 comma 4) </a:t>
                      </a:r>
                    </a:p>
                  </a:txBody>
                  <a:tcPr anchor="ctr"/>
                </a:tc>
                <a:tc>
                  <a:txBody>
                    <a:bodyPr/>
                    <a:lstStyle/>
                    <a:p>
                      <a:r>
                        <a:rPr lang="it-IT" sz="2000">
                          <a:solidFill>
                            <a:schemeClr val="tx1"/>
                          </a:solidFill>
                          <a:effectLst/>
                          <a:latin typeface="+mn-lt"/>
                        </a:rPr>
                        <a:t>Possibile rateizzazione della plusvalenza entro il quarto anno successivo al conseguimento </a:t>
                      </a:r>
                    </a:p>
                  </a:txBody>
                  <a:tcPr anchor="ctr"/>
                </a:tc>
              </a:tr>
              <a:tr h="1027674">
                <a:tc>
                  <a:txBody>
                    <a:bodyPr/>
                    <a:lstStyle/>
                    <a:p>
                      <a:r>
                        <a:rPr lang="it-IT" sz="2000" b="1" dirty="0" smtClean="0">
                          <a:solidFill>
                            <a:schemeClr val="tx1"/>
                          </a:solidFill>
                          <a:effectLst/>
                          <a:latin typeface="+mn-lt"/>
                        </a:rPr>
                        <a:t>NO:</a:t>
                      </a:r>
                      <a:r>
                        <a:rPr lang="it-IT" sz="2000" dirty="0" smtClean="0">
                          <a:solidFill>
                            <a:schemeClr val="tx1"/>
                          </a:solidFill>
                          <a:effectLst/>
                          <a:latin typeface="+mn-lt"/>
                        </a:rPr>
                        <a:t> TUIR art.89 c.2: dividendi </a:t>
                      </a:r>
                      <a:r>
                        <a:rPr lang="it-IT" sz="2000" dirty="0">
                          <a:solidFill>
                            <a:schemeClr val="tx1"/>
                          </a:solidFill>
                          <a:effectLst/>
                          <a:latin typeface="+mn-lt"/>
                        </a:rPr>
                        <a:t>rilevati per </a:t>
                      </a:r>
                      <a:r>
                        <a:rPr lang="it-IT" sz="2000" dirty="0" smtClean="0">
                          <a:solidFill>
                            <a:schemeClr val="tx1"/>
                          </a:solidFill>
                          <a:effectLst/>
                          <a:latin typeface="+mn-lt"/>
                        </a:rPr>
                        <a:t>competenza.</a:t>
                      </a:r>
                      <a:r>
                        <a:rPr lang="it-IT" sz="2000" baseline="0" dirty="0" smtClean="0">
                          <a:solidFill>
                            <a:schemeClr val="tx1"/>
                          </a:solidFill>
                          <a:effectLst/>
                          <a:latin typeface="+mn-lt"/>
                        </a:rPr>
                        <a:t> Si tratta di </a:t>
                      </a:r>
                      <a:r>
                        <a:rPr lang="it-IT" sz="2000" b="1" baseline="0" dirty="0" smtClean="0">
                          <a:solidFill>
                            <a:schemeClr val="tx1"/>
                          </a:solidFill>
                          <a:effectLst/>
                          <a:latin typeface="+mn-lt"/>
                        </a:rPr>
                        <a:t>differenze permanenti </a:t>
                      </a:r>
                      <a:endParaRPr lang="it-IT" sz="2000" b="1" dirty="0">
                        <a:solidFill>
                          <a:schemeClr val="tx1"/>
                        </a:solidFill>
                        <a:effectLst/>
                        <a:latin typeface="+mn-lt"/>
                      </a:endParaRPr>
                    </a:p>
                  </a:txBody>
                  <a:tcPr anchor="ctr"/>
                </a:tc>
                <a:tc>
                  <a:txBody>
                    <a:bodyPr/>
                    <a:lstStyle/>
                    <a:p>
                      <a:r>
                        <a:rPr lang="it-IT" sz="2000" dirty="0">
                          <a:solidFill>
                            <a:schemeClr val="tx1"/>
                          </a:solidFill>
                          <a:effectLst/>
                          <a:latin typeface="+mn-lt"/>
                        </a:rPr>
                        <a:t>Il 5% dei dividendi è imponibile al momento della percezione </a:t>
                      </a:r>
                    </a:p>
                  </a:txBody>
                  <a:tcPr anchor="ctr"/>
                </a:tc>
              </a:tr>
            </a:tbl>
          </a:graphicData>
        </a:graphic>
      </p:graphicFrame>
      <p:sp>
        <p:nvSpPr>
          <p:cNvPr id="5" name="Rettangolo 4"/>
          <p:cNvSpPr/>
          <p:nvPr/>
        </p:nvSpPr>
        <p:spPr>
          <a:xfrm>
            <a:off x="0" y="5426839"/>
            <a:ext cx="9144000" cy="1015663"/>
          </a:xfrm>
          <a:prstGeom prst="rect">
            <a:avLst/>
          </a:prstGeom>
        </p:spPr>
        <p:txBody>
          <a:bodyPr wrap="square">
            <a:spAutoFit/>
          </a:bodyPr>
          <a:lstStyle/>
          <a:p>
            <a:r>
              <a:rPr lang="it-IT" sz="2000" b="1" dirty="0"/>
              <a:t>differenza </a:t>
            </a:r>
            <a:r>
              <a:rPr lang="it-IT" sz="2000" b="1" dirty="0" smtClean="0"/>
              <a:t>permanente: </a:t>
            </a:r>
            <a:r>
              <a:rPr lang="it-IT" sz="2000" dirty="0" smtClean="0"/>
              <a:t>a </a:t>
            </a:r>
            <a:r>
              <a:rPr lang="it-IT" sz="2000" dirty="0"/>
              <a:t>una certa data, </a:t>
            </a:r>
            <a:r>
              <a:rPr lang="it-IT" sz="2000" dirty="0" smtClean="0"/>
              <a:t>differenza </a:t>
            </a:r>
            <a:r>
              <a:rPr lang="it-IT" sz="2000" dirty="0"/>
              <a:t>tra </a:t>
            </a:r>
            <a:r>
              <a:rPr lang="it-IT" sz="2000" dirty="0" smtClean="0"/>
              <a:t>reddito </a:t>
            </a:r>
            <a:r>
              <a:rPr lang="it-IT" sz="2000" dirty="0"/>
              <a:t>imponibile e </a:t>
            </a:r>
            <a:r>
              <a:rPr lang="it-IT" sz="2000" dirty="0" smtClean="0"/>
              <a:t>risultato civilistico </a:t>
            </a:r>
            <a:r>
              <a:rPr lang="it-IT" sz="2000" dirty="0"/>
              <a:t>che non è destinata ad annullarsi negli esercizi </a:t>
            </a:r>
            <a:r>
              <a:rPr lang="it-IT" sz="2000" dirty="0" smtClean="0"/>
              <a:t>successivi: es. componenti </a:t>
            </a:r>
            <a:r>
              <a:rPr lang="it-IT" sz="2000" dirty="0"/>
              <a:t>negativi o positivi di reddito </a:t>
            </a:r>
            <a:r>
              <a:rPr lang="it-IT" sz="2000" dirty="0" smtClean="0"/>
              <a:t>parzialmente/totalmente </a:t>
            </a:r>
            <a:r>
              <a:rPr lang="it-IT" sz="2000" dirty="0"/>
              <a:t>indeducibili o esenti ai fini fiscali</a:t>
            </a:r>
          </a:p>
        </p:txBody>
      </p:sp>
    </p:spTree>
    <p:extLst>
      <p:ext uri="{BB962C8B-B14F-4D97-AF65-F5344CB8AC3E}">
        <p14:creationId xmlns:p14="http://schemas.microsoft.com/office/powerpoint/2010/main" val="26037151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85485"/>
          </a:xfrm>
        </p:spPr>
        <p:txBody>
          <a:bodyPr>
            <a:normAutofit/>
          </a:bodyPr>
          <a:lstStyle/>
          <a:p>
            <a:r>
              <a:rPr lang="it-IT" dirty="0" smtClean="0"/>
              <a:t>differenze positive permanenti </a:t>
            </a:r>
            <a:endParaRPr lang="it-IT" dirty="0"/>
          </a:p>
        </p:txBody>
      </p:sp>
      <p:sp>
        <p:nvSpPr>
          <p:cNvPr id="3" name="Segnaposto contenuto 2"/>
          <p:cNvSpPr>
            <a:spLocks noGrp="1"/>
          </p:cNvSpPr>
          <p:nvPr>
            <p:ph idx="1"/>
          </p:nvPr>
        </p:nvSpPr>
        <p:spPr>
          <a:xfrm>
            <a:off x="457200" y="1222334"/>
            <a:ext cx="8229600" cy="5327337"/>
          </a:xfrm>
        </p:spPr>
        <p:txBody>
          <a:bodyPr>
            <a:normAutofit fontScale="70000" lnSpcReduction="20000"/>
          </a:bodyPr>
          <a:lstStyle/>
          <a:p>
            <a:pPr marL="0" indent="0" algn="just">
              <a:lnSpc>
                <a:spcPct val="120000"/>
              </a:lnSpc>
              <a:buNone/>
            </a:pPr>
            <a:r>
              <a:rPr lang="it-IT" dirty="0" smtClean="0">
                <a:latin typeface="Arial"/>
                <a:cs typeface="Arial"/>
              </a:rPr>
              <a:t>Non </a:t>
            </a:r>
            <a:r>
              <a:rPr lang="it-IT" dirty="0">
                <a:latin typeface="Arial"/>
                <a:cs typeface="Arial"/>
              </a:rPr>
              <a:t>generano imposte anticipate o </a:t>
            </a:r>
            <a:r>
              <a:rPr lang="it-IT" dirty="0" smtClean="0">
                <a:latin typeface="Arial"/>
                <a:cs typeface="Arial"/>
              </a:rPr>
              <a:t>differite</a:t>
            </a:r>
            <a:r>
              <a:rPr lang="it-IT" dirty="0">
                <a:latin typeface="Arial"/>
                <a:cs typeface="Arial"/>
              </a:rPr>
              <a:t/>
            </a:r>
            <a:br>
              <a:rPr lang="it-IT" dirty="0">
                <a:latin typeface="Arial"/>
                <a:cs typeface="Arial"/>
              </a:rPr>
            </a:br>
            <a:r>
              <a:rPr lang="it-IT" dirty="0">
                <a:latin typeface="Arial"/>
                <a:cs typeface="Arial"/>
              </a:rPr>
              <a:t>Reddito Fiscale &lt; Reddito </a:t>
            </a:r>
            <a:r>
              <a:rPr lang="it-IT" dirty="0" smtClean="0">
                <a:latin typeface="Arial"/>
                <a:cs typeface="Arial"/>
              </a:rPr>
              <a:t>Civilistico </a:t>
            </a:r>
            <a:r>
              <a:rPr lang="it-IT" dirty="0">
                <a:latin typeface="Arial"/>
                <a:cs typeface="Arial"/>
              </a:rPr>
              <a:t>in </a:t>
            </a:r>
            <a:r>
              <a:rPr lang="it-IT" dirty="0" smtClean="0">
                <a:latin typeface="Arial"/>
                <a:cs typeface="Arial"/>
              </a:rPr>
              <a:t>quanto ci sono costi fiscalmente deducibili </a:t>
            </a:r>
            <a:r>
              <a:rPr lang="it-IT" dirty="0">
                <a:latin typeface="Arial"/>
                <a:cs typeface="Arial"/>
              </a:rPr>
              <a:t>anche se non iscritti a </a:t>
            </a:r>
            <a:r>
              <a:rPr lang="it-IT" dirty="0" smtClean="0">
                <a:latin typeface="Arial"/>
                <a:cs typeface="Arial"/>
              </a:rPr>
              <a:t>C/E e </a:t>
            </a:r>
            <a:r>
              <a:rPr lang="it-IT" dirty="0">
                <a:latin typeface="Arial"/>
                <a:cs typeface="Arial"/>
              </a:rPr>
              <a:t>ricavi fiscalmente esenti o tassati </a:t>
            </a:r>
            <a:r>
              <a:rPr lang="it-IT" dirty="0" smtClean="0">
                <a:latin typeface="Arial"/>
                <a:cs typeface="Arial"/>
              </a:rPr>
              <a:t>catastalmente. Esempi:</a:t>
            </a:r>
            <a:endParaRPr lang="it-IT" dirty="0">
              <a:latin typeface="Arial"/>
              <a:cs typeface="Arial"/>
            </a:endParaRPr>
          </a:p>
          <a:p>
            <a:pPr algn="just">
              <a:lnSpc>
                <a:spcPct val="120000"/>
              </a:lnSpc>
            </a:pPr>
            <a:r>
              <a:rPr lang="it-IT" dirty="0" smtClean="0">
                <a:latin typeface="Arial"/>
                <a:cs typeface="Arial"/>
              </a:rPr>
              <a:t>Reddito </a:t>
            </a:r>
            <a:r>
              <a:rPr lang="it-IT" dirty="0">
                <a:latin typeface="Arial"/>
                <a:cs typeface="Arial"/>
              </a:rPr>
              <a:t>degli immobili determinato catastalmente in misura inferiore al reddito </a:t>
            </a:r>
            <a:r>
              <a:rPr lang="it-IT" dirty="0" smtClean="0">
                <a:latin typeface="Arial"/>
                <a:cs typeface="Arial"/>
              </a:rPr>
              <a:t>civilistico</a:t>
            </a:r>
            <a:endParaRPr lang="it-IT" dirty="0">
              <a:latin typeface="Arial"/>
              <a:cs typeface="Arial"/>
            </a:endParaRPr>
          </a:p>
          <a:p>
            <a:pPr algn="just">
              <a:lnSpc>
                <a:spcPct val="120000"/>
              </a:lnSpc>
            </a:pPr>
            <a:r>
              <a:rPr lang="it-IT" dirty="0" smtClean="0">
                <a:latin typeface="Arial"/>
                <a:cs typeface="Arial"/>
              </a:rPr>
              <a:t>Proventi </a:t>
            </a:r>
            <a:r>
              <a:rPr lang="it-IT" dirty="0">
                <a:latin typeface="Arial"/>
                <a:cs typeface="Arial"/>
              </a:rPr>
              <a:t>soggetti a ritenuta a titolo d’imposta o </a:t>
            </a:r>
            <a:r>
              <a:rPr lang="it-IT" dirty="0" smtClean="0">
                <a:latin typeface="Arial"/>
                <a:cs typeface="Arial"/>
              </a:rPr>
              <a:t>imposta sostitutiva</a:t>
            </a:r>
            <a:endParaRPr lang="it-IT" dirty="0">
              <a:latin typeface="Arial"/>
              <a:cs typeface="Arial"/>
            </a:endParaRPr>
          </a:p>
          <a:p>
            <a:pPr algn="just">
              <a:lnSpc>
                <a:spcPct val="120000"/>
              </a:lnSpc>
            </a:pPr>
            <a:r>
              <a:rPr lang="it-IT" dirty="0" smtClean="0">
                <a:latin typeface="Arial"/>
                <a:cs typeface="Arial"/>
              </a:rPr>
              <a:t>Proventi in esenzione d’imposta</a:t>
            </a:r>
            <a:endParaRPr lang="it-IT" dirty="0">
              <a:latin typeface="Arial"/>
              <a:cs typeface="Arial"/>
            </a:endParaRPr>
          </a:p>
          <a:p>
            <a:pPr algn="just">
              <a:lnSpc>
                <a:spcPct val="120000"/>
              </a:lnSpc>
            </a:pPr>
            <a:r>
              <a:rPr lang="it-IT" dirty="0" smtClean="0">
                <a:latin typeface="Arial"/>
                <a:cs typeface="Arial"/>
              </a:rPr>
              <a:t>Plusvalenze </a:t>
            </a:r>
            <a:r>
              <a:rPr lang="it-IT" dirty="0">
                <a:latin typeface="Arial"/>
                <a:cs typeface="Arial"/>
              </a:rPr>
              <a:t>da partecipazioni esenti (quota non tassabile</a:t>
            </a:r>
            <a:r>
              <a:rPr lang="it-IT" dirty="0" smtClean="0">
                <a:latin typeface="Arial"/>
                <a:cs typeface="Arial"/>
              </a:rPr>
              <a:t>)</a:t>
            </a:r>
          </a:p>
          <a:p>
            <a:pPr algn="just">
              <a:lnSpc>
                <a:spcPct val="120000"/>
              </a:lnSpc>
            </a:pPr>
            <a:r>
              <a:rPr lang="it-IT" dirty="0" smtClean="0">
                <a:latin typeface="Arial"/>
                <a:cs typeface="Arial"/>
              </a:rPr>
              <a:t>Dividendi </a:t>
            </a:r>
            <a:r>
              <a:rPr lang="it-IT" dirty="0">
                <a:latin typeface="Arial"/>
                <a:cs typeface="Arial"/>
              </a:rPr>
              <a:t>distribuiti da </a:t>
            </a:r>
            <a:r>
              <a:rPr lang="it-IT" dirty="0" smtClean="0">
                <a:latin typeface="Arial"/>
                <a:cs typeface="Arial"/>
              </a:rPr>
              <a:t>società </a:t>
            </a:r>
            <a:r>
              <a:rPr lang="it-IT" dirty="0">
                <a:latin typeface="Arial"/>
                <a:cs typeface="Arial"/>
              </a:rPr>
              <a:t>di capitali (quota non tassata) </a:t>
            </a:r>
          </a:p>
          <a:p>
            <a:endParaRPr lang="it-IT" dirty="0"/>
          </a:p>
        </p:txBody>
      </p:sp>
    </p:spTree>
    <p:extLst>
      <p:ext uri="{BB962C8B-B14F-4D97-AF65-F5344CB8AC3E}">
        <p14:creationId xmlns:p14="http://schemas.microsoft.com/office/powerpoint/2010/main" val="27850614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53426"/>
          </a:xfrm>
        </p:spPr>
        <p:txBody>
          <a:bodyPr>
            <a:normAutofit/>
          </a:bodyPr>
          <a:lstStyle/>
          <a:p>
            <a:r>
              <a:rPr lang="it-IT" dirty="0" smtClean="0"/>
              <a:t>differenze negative permanenti </a:t>
            </a:r>
            <a:endParaRPr lang="it-IT" dirty="0"/>
          </a:p>
        </p:txBody>
      </p:sp>
      <p:sp>
        <p:nvSpPr>
          <p:cNvPr id="3" name="Segnaposto contenuto 2"/>
          <p:cNvSpPr>
            <a:spLocks noGrp="1"/>
          </p:cNvSpPr>
          <p:nvPr>
            <p:ph idx="1"/>
          </p:nvPr>
        </p:nvSpPr>
        <p:spPr>
          <a:xfrm>
            <a:off x="457200" y="1417638"/>
            <a:ext cx="8229600" cy="4708525"/>
          </a:xfrm>
        </p:spPr>
        <p:txBody>
          <a:bodyPr>
            <a:normAutofit fontScale="62500" lnSpcReduction="20000"/>
          </a:bodyPr>
          <a:lstStyle/>
          <a:p>
            <a:pPr marL="0" indent="0">
              <a:buNone/>
            </a:pPr>
            <a:r>
              <a:rPr lang="it-IT" dirty="0" smtClean="0"/>
              <a:t>Non </a:t>
            </a:r>
            <a:r>
              <a:rPr lang="it-IT" dirty="0"/>
              <a:t>generano imposte anticipate o </a:t>
            </a:r>
            <a:r>
              <a:rPr lang="it-IT" dirty="0" smtClean="0"/>
              <a:t>differite. Il Reddito Fiscale è  </a:t>
            </a:r>
            <a:r>
              <a:rPr lang="it-IT" dirty="0"/>
              <a:t>&gt; </a:t>
            </a:r>
            <a:r>
              <a:rPr lang="it-IT" dirty="0" smtClean="0"/>
              <a:t>del Reddito </a:t>
            </a:r>
            <a:r>
              <a:rPr lang="it-IT" dirty="0"/>
              <a:t>Civilistico </a:t>
            </a:r>
            <a:r>
              <a:rPr lang="it-IT" dirty="0" smtClean="0"/>
              <a:t>per la presenza di </a:t>
            </a:r>
            <a:r>
              <a:rPr lang="it-IT" dirty="0"/>
              <a:t>costi </a:t>
            </a:r>
            <a:r>
              <a:rPr lang="it-IT" dirty="0" smtClean="0"/>
              <a:t>e </a:t>
            </a:r>
            <a:r>
              <a:rPr lang="it-IT" dirty="0"/>
              <a:t>oneri fiscalmente </a:t>
            </a:r>
            <a:r>
              <a:rPr lang="it-IT" dirty="0" smtClean="0"/>
              <a:t>indeducibili. Esempi:</a:t>
            </a:r>
          </a:p>
          <a:p>
            <a:r>
              <a:rPr lang="it-IT" dirty="0" smtClean="0"/>
              <a:t>Liberalità: </a:t>
            </a:r>
            <a:r>
              <a:rPr lang="it-IT" dirty="0"/>
              <a:t>come regola generale le erogazioni liberali non sono fiscalmente deducibili o lo sono entro i limiti di cui agli artt. 95 e </a:t>
            </a:r>
            <a:r>
              <a:rPr lang="it-IT" dirty="0" smtClean="0"/>
              <a:t>100</a:t>
            </a:r>
            <a:endParaRPr lang="it-IT" dirty="0"/>
          </a:p>
          <a:p>
            <a:r>
              <a:rPr lang="it-IT" dirty="0" smtClean="0"/>
              <a:t>Interessi </a:t>
            </a:r>
            <a:r>
              <a:rPr lang="it-IT" dirty="0"/>
              <a:t>passivi: deduzione limitata e proporzionale in presenza di proventi esenti </a:t>
            </a:r>
            <a:r>
              <a:rPr lang="it-IT" dirty="0" smtClean="0"/>
              <a:t>(art</a:t>
            </a:r>
            <a:r>
              <a:rPr lang="it-IT" dirty="0"/>
              <a:t>. 61 </a:t>
            </a:r>
            <a:r>
              <a:rPr lang="it-IT" dirty="0" smtClean="0"/>
              <a:t>- società </a:t>
            </a:r>
            <a:r>
              <a:rPr lang="it-IT" dirty="0"/>
              <a:t>di persone</a:t>
            </a:r>
            <a:r>
              <a:rPr lang="it-IT" dirty="0" smtClean="0"/>
              <a:t>)</a:t>
            </a:r>
          </a:p>
          <a:p>
            <a:r>
              <a:rPr lang="it-IT" dirty="0" smtClean="0"/>
              <a:t>Spese </a:t>
            </a:r>
            <a:r>
              <a:rPr lang="it-IT" dirty="0"/>
              <a:t>generali: deduzione limitata e proporzionale in presenza di proventi esenti </a:t>
            </a:r>
            <a:r>
              <a:rPr lang="it-IT" dirty="0" smtClean="0"/>
              <a:t>(art</a:t>
            </a:r>
            <a:r>
              <a:rPr lang="it-IT" dirty="0"/>
              <a:t>. </a:t>
            </a:r>
            <a:r>
              <a:rPr lang="it-IT" dirty="0" smtClean="0"/>
              <a:t>109)</a:t>
            </a:r>
          </a:p>
          <a:p>
            <a:r>
              <a:rPr lang="it-IT" dirty="0" smtClean="0"/>
              <a:t>Spese </a:t>
            </a:r>
            <a:r>
              <a:rPr lang="it-IT" dirty="0"/>
              <a:t>di rappresentanza </a:t>
            </a:r>
            <a:r>
              <a:rPr lang="it-IT" dirty="0" smtClean="0"/>
              <a:t>indeducibili </a:t>
            </a:r>
          </a:p>
          <a:p>
            <a:r>
              <a:rPr lang="it-IT" dirty="0" smtClean="0"/>
              <a:t>Costi </a:t>
            </a:r>
            <a:r>
              <a:rPr lang="it-IT" dirty="0"/>
              <a:t>relativi a immobili il cui reddito viene determinato catastalmente: </a:t>
            </a:r>
            <a:r>
              <a:rPr lang="it-IT" dirty="0" smtClean="0"/>
              <a:t>indeducibili </a:t>
            </a:r>
            <a:r>
              <a:rPr lang="it-IT" dirty="0"/>
              <a:t>se si riferiscono ad immobili che non costituiscono beni strumentali né beni alla cui produzione o al cui scambio è diretta </a:t>
            </a:r>
            <a:r>
              <a:rPr lang="it-IT" dirty="0" smtClean="0"/>
              <a:t>l'attività </a:t>
            </a:r>
            <a:r>
              <a:rPr lang="it-IT" dirty="0"/>
              <a:t>dell'impresa </a:t>
            </a:r>
            <a:r>
              <a:rPr lang="it-IT" dirty="0" smtClean="0"/>
              <a:t>(art</a:t>
            </a:r>
            <a:r>
              <a:rPr lang="it-IT" dirty="0"/>
              <a:t>. </a:t>
            </a:r>
            <a:r>
              <a:rPr lang="it-IT" dirty="0" smtClean="0"/>
              <a:t>90)</a:t>
            </a:r>
          </a:p>
          <a:p>
            <a:r>
              <a:rPr lang="it-IT" dirty="0" smtClean="0"/>
              <a:t>Imposte </a:t>
            </a:r>
            <a:r>
              <a:rPr lang="it-IT" dirty="0"/>
              <a:t>indeducibili: specificamente indicate dalla legge </a:t>
            </a:r>
            <a:r>
              <a:rPr lang="it-IT" dirty="0" smtClean="0"/>
              <a:t>(art</a:t>
            </a:r>
            <a:r>
              <a:rPr lang="it-IT" dirty="0"/>
              <a:t>. </a:t>
            </a:r>
            <a:r>
              <a:rPr lang="it-IT" dirty="0" smtClean="0"/>
              <a:t>99) </a:t>
            </a:r>
            <a:endParaRPr lang="it-IT" dirty="0"/>
          </a:p>
          <a:p>
            <a:r>
              <a:rPr lang="it-IT" dirty="0" smtClean="0"/>
              <a:t>Sanzioni</a:t>
            </a:r>
            <a:r>
              <a:rPr lang="it-IT" dirty="0"/>
              <a:t>: </a:t>
            </a:r>
            <a:r>
              <a:rPr lang="it-IT" dirty="0" smtClean="0"/>
              <a:t>il </a:t>
            </a:r>
            <a:r>
              <a:rPr lang="it-IT" dirty="0"/>
              <a:t>costo di </a:t>
            </a:r>
            <a:r>
              <a:rPr lang="it-IT" dirty="0" smtClean="0"/>
              <a:t>una violazione non può generare riduzione </a:t>
            </a:r>
            <a:r>
              <a:rPr lang="it-IT" dirty="0"/>
              <a:t>di </a:t>
            </a:r>
            <a:r>
              <a:rPr lang="it-IT" dirty="0" smtClean="0"/>
              <a:t>imposta</a:t>
            </a:r>
            <a:endParaRPr lang="it-IT" dirty="0"/>
          </a:p>
        </p:txBody>
      </p:sp>
    </p:spTree>
    <p:extLst>
      <p:ext uri="{BB962C8B-B14F-4D97-AF65-F5344CB8AC3E}">
        <p14:creationId xmlns:p14="http://schemas.microsoft.com/office/powerpoint/2010/main" val="32371432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Componenti positivi di </a:t>
            </a:r>
            <a:r>
              <a:rPr lang="it-IT" dirty="0"/>
              <a:t>reddito che generano imposte differite</a:t>
            </a:r>
            <a:r>
              <a:rPr lang="it-IT" dirty="0" smtClean="0"/>
              <a:t>:</a:t>
            </a:r>
            <a:endParaRPr lang="it-IT" dirty="0"/>
          </a:p>
        </p:txBody>
      </p:sp>
      <p:sp>
        <p:nvSpPr>
          <p:cNvPr id="3" name="Segnaposto contenuto 2"/>
          <p:cNvSpPr>
            <a:spLocks noGrp="1"/>
          </p:cNvSpPr>
          <p:nvPr>
            <p:ph idx="1"/>
          </p:nvPr>
        </p:nvSpPr>
        <p:spPr/>
        <p:txBody>
          <a:bodyPr>
            <a:normAutofit fontScale="92500"/>
          </a:bodyPr>
          <a:lstStyle/>
          <a:p>
            <a:pPr marL="0" indent="0">
              <a:spcBef>
                <a:spcPts val="920"/>
              </a:spcBef>
              <a:buNone/>
            </a:pPr>
            <a:r>
              <a:rPr lang="it-IT" dirty="0" smtClean="0"/>
              <a:t>Differimento </a:t>
            </a:r>
            <a:r>
              <a:rPr lang="it-IT" dirty="0"/>
              <a:t>della tassazione delle plusvalenze relative a beni posseduti da </a:t>
            </a:r>
            <a:r>
              <a:rPr lang="it-IT" dirty="0" smtClean="0"/>
              <a:t>più </a:t>
            </a:r>
            <a:r>
              <a:rPr lang="it-IT" dirty="0"/>
              <a:t>di 3 anni </a:t>
            </a:r>
            <a:r>
              <a:rPr lang="it-IT" dirty="0" smtClean="0"/>
              <a:t>ex art</a:t>
            </a:r>
            <a:r>
              <a:rPr lang="it-IT" dirty="0"/>
              <a:t>. </a:t>
            </a:r>
            <a:r>
              <a:rPr lang="it-IT" dirty="0" smtClean="0"/>
              <a:t>86</a:t>
            </a:r>
            <a:endParaRPr lang="it-IT" dirty="0"/>
          </a:p>
          <a:p>
            <a:pPr marL="0" indent="0">
              <a:spcBef>
                <a:spcPts val="920"/>
              </a:spcBef>
              <a:buNone/>
            </a:pPr>
            <a:r>
              <a:rPr lang="it-IT" dirty="0" smtClean="0"/>
              <a:t>Differimento </a:t>
            </a:r>
            <a:r>
              <a:rPr lang="it-IT" dirty="0"/>
              <a:t>della tassazione dei contributi pubblici in </a:t>
            </a:r>
            <a:r>
              <a:rPr lang="it-IT" dirty="0" smtClean="0"/>
              <a:t>c/esercizio </a:t>
            </a:r>
            <a:r>
              <a:rPr lang="it-IT" dirty="0"/>
              <a:t>nei casi tassativamente indicati dalla legge e dei contributi in </a:t>
            </a:r>
            <a:r>
              <a:rPr lang="it-IT" dirty="0" smtClean="0"/>
              <a:t>c/capitale ex art</a:t>
            </a:r>
            <a:r>
              <a:rPr lang="it-IT" dirty="0"/>
              <a:t>. </a:t>
            </a:r>
            <a:r>
              <a:rPr lang="it-IT" dirty="0" smtClean="0"/>
              <a:t>88.3</a:t>
            </a:r>
            <a:r>
              <a:rPr lang="it-IT" dirty="0"/>
              <a:t/>
            </a:r>
            <a:br>
              <a:rPr lang="it-IT" dirty="0"/>
            </a:br>
            <a:r>
              <a:rPr lang="it-IT" dirty="0" smtClean="0"/>
              <a:t>Rivalutazione </a:t>
            </a:r>
            <a:r>
              <a:rPr lang="it-IT" dirty="0"/>
              <a:t>di partecipazioni valutate con il metodo del patrimonio </a:t>
            </a:r>
            <a:r>
              <a:rPr lang="it-IT" dirty="0" smtClean="0"/>
              <a:t>netto</a:t>
            </a:r>
          </a:p>
          <a:p>
            <a:pPr marL="0" indent="0">
              <a:spcBef>
                <a:spcPts val="920"/>
              </a:spcBef>
              <a:buNone/>
            </a:pPr>
            <a:r>
              <a:rPr lang="it-IT" dirty="0" smtClean="0"/>
              <a:t>Dividendi </a:t>
            </a:r>
            <a:r>
              <a:rPr lang="it-IT" dirty="0"/>
              <a:t>rilevati per competenza e tassabili per cassa (quota tassabile</a:t>
            </a:r>
            <a:r>
              <a:rPr lang="it-IT" dirty="0" smtClean="0"/>
              <a:t>)</a:t>
            </a:r>
            <a:endParaRPr lang="it-IT" dirty="0"/>
          </a:p>
          <a:p>
            <a:endParaRPr lang="it-IT" dirty="0"/>
          </a:p>
        </p:txBody>
      </p:sp>
    </p:spTree>
    <p:extLst>
      <p:ext uri="{BB962C8B-B14F-4D97-AF65-F5344CB8AC3E}">
        <p14:creationId xmlns:p14="http://schemas.microsoft.com/office/powerpoint/2010/main" val="3134208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7657"/>
            <a:ext cx="8229600" cy="1143000"/>
          </a:xfrm>
        </p:spPr>
        <p:txBody>
          <a:bodyPr>
            <a:normAutofit fontScale="90000"/>
          </a:bodyPr>
          <a:lstStyle/>
          <a:p>
            <a:r>
              <a:rPr lang="it-IT" dirty="0"/>
              <a:t>componenti negativi di reddito che generano imposte differite</a:t>
            </a:r>
            <a:r>
              <a:rPr lang="it-IT" dirty="0" smtClean="0"/>
              <a:t>:</a:t>
            </a:r>
            <a:endParaRPr lang="it-IT" dirty="0"/>
          </a:p>
        </p:txBody>
      </p:sp>
      <p:sp>
        <p:nvSpPr>
          <p:cNvPr id="3" name="Segnaposto contenuto 2"/>
          <p:cNvSpPr>
            <a:spLocks noGrp="1"/>
          </p:cNvSpPr>
          <p:nvPr>
            <p:ph idx="1"/>
          </p:nvPr>
        </p:nvSpPr>
        <p:spPr>
          <a:xfrm>
            <a:off x="457200" y="1466508"/>
            <a:ext cx="8229600" cy="5117841"/>
          </a:xfrm>
        </p:spPr>
        <p:txBody>
          <a:bodyPr>
            <a:normAutofit fontScale="55000" lnSpcReduction="20000"/>
          </a:bodyPr>
          <a:lstStyle/>
          <a:p>
            <a:pPr marL="0" indent="0">
              <a:buNone/>
            </a:pPr>
            <a:r>
              <a:rPr lang="it-IT" dirty="0" smtClean="0"/>
              <a:t>Ammortamenti </a:t>
            </a:r>
            <a:r>
              <a:rPr lang="it-IT" dirty="0"/>
              <a:t>ordinari superiori all’ammortamento civile, anche a seguito di spese </a:t>
            </a:r>
            <a:r>
              <a:rPr lang="it-IT" dirty="0" smtClean="0"/>
              <a:t>incrementative</a:t>
            </a:r>
          </a:p>
          <a:p>
            <a:pPr marL="0" indent="0">
              <a:buNone/>
            </a:pPr>
            <a:r>
              <a:rPr lang="it-IT" dirty="0" smtClean="0"/>
              <a:t>Ammortamenti </a:t>
            </a:r>
            <a:r>
              <a:rPr lang="it-IT" dirty="0"/>
              <a:t>a seguito di rivalutazione di immobili (civilistica e civilistica-fiscale; v. § Rivalutazione</a:t>
            </a:r>
            <a:r>
              <a:rPr lang="it-IT" dirty="0" smtClean="0"/>
              <a:t>)</a:t>
            </a:r>
            <a:endParaRPr lang="it-IT" dirty="0"/>
          </a:p>
          <a:p>
            <a:pPr marL="0" indent="0">
              <a:buNone/>
            </a:pPr>
            <a:r>
              <a:rPr lang="it-IT" dirty="0" smtClean="0"/>
              <a:t>Ammortamento </a:t>
            </a:r>
            <a:r>
              <a:rPr lang="it-IT" dirty="0"/>
              <a:t>integrale per i beni di importo non superiore a € 516,46: ai sensi dell’art. </a:t>
            </a:r>
            <a:r>
              <a:rPr lang="it-IT" dirty="0" smtClean="0"/>
              <a:t>102</a:t>
            </a:r>
            <a:endParaRPr lang="it-IT" dirty="0"/>
          </a:p>
          <a:p>
            <a:pPr marL="0" indent="0">
              <a:buNone/>
            </a:pPr>
            <a:r>
              <a:rPr lang="it-IT" dirty="0" smtClean="0"/>
              <a:t>Ammortamenti </a:t>
            </a:r>
            <a:r>
              <a:rPr lang="it-IT" dirty="0"/>
              <a:t>di beni immateriali superiori alla quota prevista dal codice civile: ai sensi dell’art. </a:t>
            </a:r>
            <a:r>
              <a:rPr lang="it-IT" dirty="0" smtClean="0"/>
              <a:t>103</a:t>
            </a:r>
            <a:endParaRPr lang="it-IT" dirty="0"/>
          </a:p>
          <a:p>
            <a:pPr marL="0" indent="0">
              <a:buNone/>
            </a:pPr>
            <a:r>
              <a:rPr lang="it-IT" dirty="0" smtClean="0"/>
              <a:t>Accantonamenti </a:t>
            </a:r>
            <a:r>
              <a:rPr lang="it-IT" dirty="0"/>
              <a:t>fiscali superiori alla previsione civilistica: </a:t>
            </a:r>
          </a:p>
          <a:p>
            <a:r>
              <a:rPr lang="it-IT" dirty="0"/>
              <a:t>per rischi su crediti e per interessi di mora ai sensi dell’art. </a:t>
            </a:r>
            <a:r>
              <a:rPr lang="it-IT" dirty="0" smtClean="0"/>
              <a:t>106</a:t>
            </a:r>
          </a:p>
          <a:p>
            <a:r>
              <a:rPr lang="it-IT" dirty="0" smtClean="0"/>
              <a:t>per </a:t>
            </a:r>
            <a:r>
              <a:rPr lang="it-IT" dirty="0"/>
              <a:t>lavori ciclici di manutenzione ai sensi dell’art. </a:t>
            </a:r>
            <a:r>
              <a:rPr lang="it-IT" dirty="0" smtClean="0"/>
              <a:t>107.1</a:t>
            </a:r>
          </a:p>
          <a:p>
            <a:r>
              <a:rPr lang="it-IT" dirty="0" smtClean="0"/>
              <a:t>per </a:t>
            </a:r>
            <a:r>
              <a:rPr lang="it-IT" dirty="0"/>
              <a:t>spese di ripristino o sostituzione beni gratuitamente devolvibili ai sensi dell’art. 107.2; per operazioni e concorsi a premio ai sensi dell’art. </a:t>
            </a:r>
            <a:r>
              <a:rPr lang="it-IT" dirty="0" smtClean="0"/>
              <a:t>107.3</a:t>
            </a:r>
          </a:p>
          <a:p>
            <a:r>
              <a:rPr lang="it-IT" dirty="0" smtClean="0"/>
              <a:t>per </a:t>
            </a:r>
            <a:r>
              <a:rPr lang="it-IT" dirty="0"/>
              <a:t>imposte deducibili ai sensi dell’art. </a:t>
            </a:r>
            <a:r>
              <a:rPr lang="it-IT" dirty="0" smtClean="0"/>
              <a:t>99.2</a:t>
            </a:r>
            <a:endParaRPr lang="it-IT" dirty="0"/>
          </a:p>
          <a:p>
            <a:pPr marL="0" indent="0">
              <a:buNone/>
            </a:pPr>
            <a:r>
              <a:rPr lang="it-IT" dirty="0" smtClean="0"/>
              <a:t>Rilevazione </a:t>
            </a:r>
            <a:r>
              <a:rPr lang="it-IT" dirty="0"/>
              <a:t>per cassa di costi non di competenza (es. contributi ad associazioni di categoria, art. 99.3</a:t>
            </a:r>
            <a:r>
              <a:rPr lang="it-IT" dirty="0" smtClean="0"/>
              <a:t>)</a:t>
            </a:r>
            <a:endParaRPr lang="it-IT" dirty="0"/>
          </a:p>
          <a:p>
            <a:pPr marL="0" indent="0">
              <a:buNone/>
            </a:pPr>
            <a:r>
              <a:rPr lang="it-IT" dirty="0" smtClean="0"/>
              <a:t>Spese </a:t>
            </a:r>
            <a:r>
              <a:rPr lang="it-IT" dirty="0"/>
              <a:t>relative a </a:t>
            </a:r>
            <a:r>
              <a:rPr lang="it-IT" dirty="0" smtClean="0"/>
              <a:t>più </a:t>
            </a:r>
            <a:r>
              <a:rPr lang="it-IT" dirty="0"/>
              <a:t>esercizi (art. 108) con imputazione al conto economico superiore a quanto civilistica- mente consentito: spese per studi, ricerche, </a:t>
            </a:r>
            <a:r>
              <a:rPr lang="it-IT" dirty="0" smtClean="0"/>
              <a:t>pubblicità, </a:t>
            </a:r>
            <a:r>
              <a:rPr lang="it-IT" dirty="0"/>
              <a:t>propaganda, rappresentanza fino a € 25,82, spese di costituzione, altre spese </a:t>
            </a:r>
            <a:r>
              <a:rPr lang="it-IT" dirty="0" smtClean="0"/>
              <a:t>pluriennali.</a:t>
            </a:r>
          </a:p>
          <a:p>
            <a:pPr marL="0" indent="0">
              <a:buNone/>
            </a:pPr>
            <a:r>
              <a:rPr lang="it-IT" dirty="0" smtClean="0"/>
              <a:t>Utili </a:t>
            </a:r>
            <a:r>
              <a:rPr lang="it-IT" dirty="0"/>
              <a:t>su cambi, non riconosciuti </a:t>
            </a:r>
            <a:r>
              <a:rPr lang="it-IT" dirty="0" smtClean="0"/>
              <a:t>fiscalmente</a:t>
            </a:r>
            <a:endParaRPr lang="it-IT" dirty="0"/>
          </a:p>
        </p:txBody>
      </p:sp>
    </p:spTree>
    <p:extLst>
      <p:ext uri="{BB962C8B-B14F-4D97-AF65-F5344CB8AC3E}">
        <p14:creationId xmlns:p14="http://schemas.microsoft.com/office/powerpoint/2010/main" val="41821345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53996"/>
          </a:xfrm>
        </p:spPr>
        <p:txBody>
          <a:bodyPr>
            <a:normAutofit fontScale="90000"/>
          </a:bodyPr>
          <a:lstStyle/>
          <a:p>
            <a:r>
              <a:rPr lang="it-IT" dirty="0" smtClean="0"/>
              <a:t>Imposte anticipate: possibili casi</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1819133275"/>
              </p:ext>
            </p:extLst>
          </p:nvPr>
        </p:nvGraphicFramePr>
        <p:xfrm>
          <a:off x="541162" y="1232830"/>
          <a:ext cx="8229600" cy="3949617"/>
        </p:xfrm>
        <a:graphic>
          <a:graphicData uri="http://schemas.openxmlformats.org/drawingml/2006/table">
            <a:tbl>
              <a:tblPr firstRow="1" bandRow="1">
                <a:tableStyleId>{5C22544A-7EE6-4342-B048-85BDC9FD1C3A}</a:tableStyleId>
              </a:tblPr>
              <a:tblGrid>
                <a:gridCol w="3853722"/>
                <a:gridCol w="4375878"/>
              </a:tblGrid>
              <a:tr h="572528">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t-IT" sz="2000" dirty="0" smtClean="0">
                          <a:solidFill>
                            <a:schemeClr val="tx1"/>
                          </a:solidFill>
                          <a:effectLst/>
                          <a:latin typeface="+mn-lt"/>
                        </a:rPr>
                        <a:t>OPERAZIONE </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t-IT" sz="2000" dirty="0" smtClean="0">
                          <a:solidFill>
                            <a:schemeClr val="tx1"/>
                          </a:solidFill>
                          <a:effectLst/>
                          <a:latin typeface="+mn-lt"/>
                        </a:rPr>
                        <a:t>NORMATIVA FISCALE </a:t>
                      </a:r>
                    </a:p>
                  </a:txBody>
                  <a:tcPr anchor="ctr"/>
                </a:tc>
              </a:tr>
              <a:tr h="1027674">
                <a:tc>
                  <a:txBody>
                    <a:bodyPr/>
                    <a:lstStyle/>
                    <a:p>
                      <a:r>
                        <a:rPr lang="it-IT" sz="2200" dirty="0" smtClean="0">
                          <a:effectLst/>
                          <a:latin typeface="Helvetica"/>
                        </a:rPr>
                        <a:t>Compensi agli amministratori:</a:t>
                      </a:r>
                      <a:r>
                        <a:rPr lang="it-IT" sz="2200" baseline="0" dirty="0" smtClean="0">
                          <a:effectLst/>
                          <a:latin typeface="Helvetica"/>
                        </a:rPr>
                        <a:t> civilmente deducibili quando deliberati</a:t>
                      </a:r>
                      <a:endParaRPr lang="it-IT" sz="2200" dirty="0" smtClean="0"/>
                    </a:p>
                  </a:txBody>
                  <a:tcPr anchor="ctr"/>
                </a:tc>
                <a:tc>
                  <a:txBody>
                    <a:bodyPr/>
                    <a:lstStyle/>
                    <a:p>
                      <a:r>
                        <a:rPr lang="it-IT" sz="2200" dirty="0" smtClean="0">
                          <a:effectLst/>
                          <a:latin typeface="Helvetica"/>
                        </a:rPr>
                        <a:t>Deducibili fiscalmente (TUIR art.95 comma 5)</a:t>
                      </a:r>
                      <a:r>
                        <a:rPr lang="it-IT" sz="2200" baseline="0" dirty="0" smtClean="0">
                          <a:effectLst/>
                          <a:latin typeface="Helvetica"/>
                        </a:rPr>
                        <a:t> </a:t>
                      </a:r>
                      <a:r>
                        <a:rPr lang="it-IT" sz="2200" dirty="0" smtClean="0">
                          <a:effectLst/>
                          <a:latin typeface="Helvetica"/>
                        </a:rPr>
                        <a:t>quando effettivamente corrisposti*</a:t>
                      </a:r>
                      <a:endParaRPr lang="it-IT" sz="2200" dirty="0" smtClean="0"/>
                    </a:p>
                  </a:txBody>
                  <a:tcPr anchor="ctr"/>
                </a:tc>
              </a:tr>
              <a:tr h="118252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it-IT" sz="2200" smtClean="0">
                          <a:effectLst/>
                          <a:latin typeface="Helvetica"/>
                        </a:rPr>
                        <a:t>Svalutazione crediti:</a:t>
                      </a:r>
                      <a:r>
                        <a:rPr lang="it-IT" sz="2200" baseline="0" smtClean="0">
                          <a:effectLst/>
                          <a:latin typeface="Helvetica"/>
                        </a:rPr>
                        <a:t> OIC15. </a:t>
                      </a:r>
                      <a:r>
                        <a:rPr lang="it-IT" sz="2200" smtClean="0">
                          <a:effectLst/>
                          <a:latin typeface="Helvetica"/>
                        </a:rPr>
                        <a:t>la parte eccedente i limiti del TUIR può essere dedotta</a:t>
                      </a:r>
                      <a:endParaRPr lang="it-IT" sz="2200" smtClean="0"/>
                    </a:p>
                  </a:txBody>
                  <a:tcPr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it-IT" sz="2200" smtClean="0">
                          <a:effectLst/>
                          <a:latin typeface="Helvetica"/>
                        </a:rPr>
                        <a:t>(TUIR art.106 c.1): 0,50% annuo sino al 5% del totale dei crediti iscritti in bilancio </a:t>
                      </a:r>
                      <a:endParaRPr lang="it-IT" sz="2200" smtClean="0"/>
                    </a:p>
                  </a:txBody>
                  <a:tcPr anchor="ctr"/>
                </a:tc>
              </a:tr>
              <a:tr h="1027674">
                <a:tc>
                  <a:txBody>
                    <a:bodyPr/>
                    <a:lstStyle/>
                    <a:p>
                      <a:r>
                        <a:rPr lang="it-IT" sz="2200" dirty="0" smtClean="0">
                          <a:effectLst/>
                          <a:latin typeface="Helvetica"/>
                        </a:rPr>
                        <a:t>Ammortamento beni materiali</a:t>
                      </a:r>
                    </a:p>
                    <a:p>
                      <a:r>
                        <a:rPr lang="it-IT" sz="2200" dirty="0" smtClean="0">
                          <a:effectLst/>
                          <a:latin typeface="Helvetica"/>
                        </a:rPr>
                        <a:t>Art. 2426 n. 2  e OIC 16</a:t>
                      </a:r>
                      <a:endParaRPr lang="it-IT" sz="2200" dirty="0"/>
                    </a:p>
                  </a:txBody>
                  <a:tcPr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it-IT" sz="2200" dirty="0" smtClean="0">
                          <a:effectLst/>
                          <a:latin typeface="Helvetica"/>
                        </a:rPr>
                        <a:t>Deducibili entro quote annuali (dm 31.12.1988 </a:t>
                      </a:r>
                      <a:r>
                        <a:rPr lang="it-IT" sz="2200" baseline="0" dirty="0" smtClean="0">
                          <a:effectLst/>
                          <a:latin typeface="Helvetica"/>
                        </a:rPr>
                        <a:t>e</a:t>
                      </a:r>
                      <a:r>
                        <a:rPr lang="it-IT" sz="2200" dirty="0" smtClean="0">
                          <a:effectLst/>
                          <a:latin typeface="Helvetica"/>
                        </a:rPr>
                        <a:t> TUIR art.102)</a:t>
                      </a:r>
                      <a:endParaRPr lang="it-IT" sz="2200" dirty="0" smtClean="0"/>
                    </a:p>
                    <a:p>
                      <a:endParaRPr lang="it-IT" sz="2200" dirty="0"/>
                    </a:p>
                  </a:txBody>
                  <a:tcPr anchor="ctr"/>
                </a:tc>
              </a:tr>
            </a:tbl>
          </a:graphicData>
        </a:graphic>
      </p:graphicFrame>
      <p:sp>
        <p:nvSpPr>
          <p:cNvPr id="3" name="CasellaDiTesto 2"/>
          <p:cNvSpPr txBox="1"/>
          <p:nvPr/>
        </p:nvSpPr>
        <p:spPr>
          <a:xfrm>
            <a:off x="457200" y="5915045"/>
            <a:ext cx="8229600" cy="646331"/>
          </a:xfrm>
          <a:prstGeom prst="rect">
            <a:avLst/>
          </a:prstGeom>
          <a:noFill/>
        </p:spPr>
        <p:txBody>
          <a:bodyPr wrap="square" rtlCol="0">
            <a:spAutoFit/>
          </a:bodyPr>
          <a:lstStyle/>
          <a:p>
            <a:r>
              <a:rPr lang="it-IT" dirty="0" smtClean="0"/>
              <a:t>*Si vuole allineare la posizione dell’impresa a quella della persona fisica, passando così per l’impresa dal criterio di competenza a un criterio di cassa</a:t>
            </a:r>
            <a:endParaRPr lang="it-IT" dirty="0"/>
          </a:p>
        </p:txBody>
      </p:sp>
    </p:spTree>
    <p:extLst>
      <p:ext uri="{BB962C8B-B14F-4D97-AF65-F5344CB8AC3E}">
        <p14:creationId xmlns:p14="http://schemas.microsoft.com/office/powerpoint/2010/main" val="8908776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3965"/>
            <a:ext cx="8229600" cy="1143000"/>
          </a:xfrm>
        </p:spPr>
        <p:txBody>
          <a:bodyPr>
            <a:normAutofit fontScale="90000"/>
          </a:bodyPr>
          <a:lstStyle/>
          <a:p>
            <a:r>
              <a:rPr lang="it-IT" dirty="0"/>
              <a:t>componenti negativi di reddito, che generano imposte anticipate </a:t>
            </a:r>
          </a:p>
        </p:txBody>
      </p:sp>
      <p:sp>
        <p:nvSpPr>
          <p:cNvPr id="3" name="Segnaposto contenuto 2"/>
          <p:cNvSpPr>
            <a:spLocks noGrp="1"/>
          </p:cNvSpPr>
          <p:nvPr>
            <p:ph idx="1"/>
          </p:nvPr>
        </p:nvSpPr>
        <p:spPr>
          <a:xfrm>
            <a:off x="300762" y="1370347"/>
            <a:ext cx="8621844" cy="5487653"/>
          </a:xfrm>
        </p:spPr>
        <p:txBody>
          <a:bodyPr>
            <a:noAutofit/>
          </a:bodyPr>
          <a:lstStyle/>
          <a:p>
            <a:pPr marL="0" indent="0">
              <a:buNone/>
            </a:pPr>
            <a:r>
              <a:rPr lang="it-IT" sz="1600" dirty="0"/>
              <a:t>Ammortamenti fiscali di beni immateriali inferiori alla quota prevista dal codice civile: ex. art. 103</a:t>
            </a:r>
          </a:p>
          <a:p>
            <a:pPr marL="0" indent="0">
              <a:buNone/>
            </a:pPr>
            <a:r>
              <a:rPr lang="it-IT" sz="1600" dirty="0"/>
              <a:t>Interessi passivi indeducibili per effetto del superamento del limite del 30% del </a:t>
            </a:r>
            <a:r>
              <a:rPr lang="it-IT" sz="1600" dirty="0" err="1"/>
              <a:t>Rol</a:t>
            </a:r>
            <a:r>
              <a:rPr lang="it-IT" sz="1600" dirty="0"/>
              <a:t> ai sensi dell’art. 96 (NB: occorre in questo caso che vi sia ragionevole certezza del recupero degli stessi)</a:t>
            </a:r>
          </a:p>
          <a:p>
            <a:pPr marL="0" indent="0">
              <a:buNone/>
            </a:pPr>
            <a:r>
              <a:rPr lang="it-IT" sz="1600" dirty="0"/>
              <a:t>Accantonamenti fiscali inferiori alla previsione civilistica: </a:t>
            </a:r>
          </a:p>
          <a:p>
            <a:r>
              <a:rPr lang="it-IT" sz="1600" dirty="0"/>
              <a:t>per rischi su crediti e per interessi di mora ai sensi dell’art. </a:t>
            </a:r>
            <a:r>
              <a:rPr lang="it-IT" sz="1600" dirty="0" smtClean="0"/>
              <a:t>106</a:t>
            </a:r>
            <a:endParaRPr lang="it-IT" sz="1600" dirty="0"/>
          </a:p>
          <a:p>
            <a:r>
              <a:rPr lang="it-IT" sz="1600" dirty="0" smtClean="0"/>
              <a:t>per </a:t>
            </a:r>
            <a:r>
              <a:rPr lang="it-IT" sz="1600" dirty="0"/>
              <a:t>lavori ciclici di manutenzione ai sensi dell’art. </a:t>
            </a:r>
            <a:r>
              <a:rPr lang="it-IT" sz="1600" dirty="0" smtClean="0"/>
              <a:t>107.1</a:t>
            </a:r>
            <a:endParaRPr lang="it-IT" sz="1600" dirty="0"/>
          </a:p>
          <a:p>
            <a:r>
              <a:rPr lang="it-IT" sz="1600" dirty="0" smtClean="0"/>
              <a:t>per </a:t>
            </a:r>
            <a:r>
              <a:rPr lang="it-IT" sz="1600" dirty="0"/>
              <a:t>spese di ripristino o sostituzione beni gratuitamente devolvibili ai sensi dell’art. 107.2; per operazioni e concorsi a premio ai sensi dell’art. </a:t>
            </a:r>
            <a:r>
              <a:rPr lang="it-IT" sz="1600" dirty="0" smtClean="0"/>
              <a:t>107.3</a:t>
            </a:r>
            <a:endParaRPr lang="it-IT" sz="1600" dirty="0"/>
          </a:p>
          <a:p>
            <a:r>
              <a:rPr lang="it-IT" sz="1600" dirty="0" smtClean="0"/>
              <a:t>per </a:t>
            </a:r>
            <a:r>
              <a:rPr lang="it-IT" sz="1600" dirty="0"/>
              <a:t>imposte deducibili ai sensi dell’art. 99.2. </a:t>
            </a:r>
          </a:p>
          <a:p>
            <a:pPr marL="0" indent="0">
              <a:buNone/>
            </a:pPr>
            <a:r>
              <a:rPr lang="it-IT" sz="1600" dirty="0"/>
              <a:t>Quota spese di rappresentanza parzialmente deducibili: per 1/3 deducibili (per spese di rappresentanza sostenute ante 2008)</a:t>
            </a:r>
          </a:p>
          <a:p>
            <a:pPr marL="0" indent="0">
              <a:buNone/>
            </a:pPr>
            <a:r>
              <a:rPr lang="it-IT" sz="1600" dirty="0"/>
              <a:t>Spese di manutenzione, riparazione, ammodernamento e trasformazione non imputate ad incremento del costo, superiori al 5%: art. 102</a:t>
            </a:r>
          </a:p>
          <a:p>
            <a:pPr marL="0" indent="0">
              <a:buNone/>
            </a:pPr>
            <a:r>
              <a:rPr lang="it-IT" sz="1600" dirty="0"/>
              <a:t>Costi fiscalmente deducibili per cassa, quando il pagamento è successivo alla competenza: Compensi fissi amministratori (art. 95.5), Imposte diverse da quelle sui redditi e da quelle per le quali è prevista la rivalsa, anche facoltativa (art. ora 99.1), Contributi ad associazioni sindacali e di categoria (art. 99.3), 10% dell’Irap (si veda § Irap)</a:t>
            </a:r>
          </a:p>
          <a:p>
            <a:pPr marL="0" indent="0">
              <a:buNone/>
            </a:pPr>
            <a:r>
              <a:rPr lang="it-IT" sz="1600" dirty="0"/>
              <a:t>Maggiori accantonamenti necessari per adeguare a sopravvenute modificazioni normative e retributive i fondi per </a:t>
            </a:r>
            <a:r>
              <a:rPr lang="it-IT" sz="1600" dirty="0" smtClean="0"/>
              <a:t>TFR e </a:t>
            </a:r>
            <a:r>
              <a:rPr lang="it-IT" sz="1600" dirty="0"/>
              <a:t>i fondi di previdenza del personale dipendente: art. 105</a:t>
            </a:r>
          </a:p>
          <a:p>
            <a:pPr marL="0" indent="0">
              <a:buNone/>
            </a:pPr>
            <a:r>
              <a:rPr lang="it-IT" sz="1600" dirty="0"/>
              <a:t>Perdite su cambi, non riconosciute fiscalmente </a:t>
            </a:r>
          </a:p>
        </p:txBody>
      </p:sp>
    </p:spTree>
    <p:extLst>
      <p:ext uri="{BB962C8B-B14F-4D97-AF65-F5344CB8AC3E}">
        <p14:creationId xmlns:p14="http://schemas.microsoft.com/office/powerpoint/2010/main" val="12053430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95465"/>
            <a:ext cx="8229600" cy="1143000"/>
          </a:xfrm>
        </p:spPr>
        <p:txBody>
          <a:bodyPr>
            <a:normAutofit fontScale="90000"/>
          </a:bodyPr>
          <a:lstStyle/>
          <a:p>
            <a:r>
              <a:rPr lang="it-IT" dirty="0"/>
              <a:t>componenti </a:t>
            </a:r>
            <a:r>
              <a:rPr lang="it-IT" dirty="0" smtClean="0"/>
              <a:t>positivi di </a:t>
            </a:r>
            <a:r>
              <a:rPr lang="it-IT" dirty="0"/>
              <a:t>reddito, che generano imposte anticipate </a:t>
            </a:r>
          </a:p>
        </p:txBody>
      </p:sp>
      <p:sp>
        <p:nvSpPr>
          <p:cNvPr id="3" name="Segnaposto contenuto 2"/>
          <p:cNvSpPr>
            <a:spLocks noGrp="1"/>
          </p:cNvSpPr>
          <p:nvPr>
            <p:ph idx="1"/>
          </p:nvPr>
        </p:nvSpPr>
        <p:spPr>
          <a:xfrm>
            <a:off x="300762" y="1938541"/>
            <a:ext cx="8621844" cy="3609694"/>
          </a:xfrm>
        </p:spPr>
        <p:txBody>
          <a:bodyPr>
            <a:noAutofit/>
          </a:bodyPr>
          <a:lstStyle/>
          <a:p>
            <a:r>
              <a:rPr lang="it-IT" sz="2400" dirty="0"/>
              <a:t>Rimanenze materie prime, sussidiarie, prodotti in corso di lavorazione, semilavorati e merci, con valore fiscale superiore a quello iscritto in bilancio: artt. 92 e 110</a:t>
            </a:r>
          </a:p>
          <a:p>
            <a:r>
              <a:rPr lang="it-IT" sz="2400" dirty="0"/>
              <a:t>Opere, forniture e servizi di durata infrannuale, con valore fiscale superiore a quello in bilancio (ricordare, valutazione base per il fisco è "al costo", per il codice civile </a:t>
            </a:r>
            <a:r>
              <a:rPr lang="it-IT" sz="2400" dirty="0" smtClean="0"/>
              <a:t>pu</a:t>
            </a:r>
            <a:r>
              <a:rPr lang="it-IT" sz="2400" dirty="0"/>
              <a:t>ò</a:t>
            </a:r>
            <a:r>
              <a:rPr lang="it-IT" sz="2400" dirty="0" smtClean="0"/>
              <a:t> </a:t>
            </a:r>
            <a:r>
              <a:rPr lang="it-IT" sz="2400" dirty="0"/>
              <a:t>essere "al corrispettivo"): art. 93</a:t>
            </a:r>
          </a:p>
          <a:p>
            <a:r>
              <a:rPr lang="it-IT" sz="2400" dirty="0"/>
              <a:t>Partecipazione e titoli, con valore fiscale superiore a quanto iscritto in bilancio: art. </a:t>
            </a:r>
            <a:r>
              <a:rPr lang="it-IT" sz="2400" dirty="0" smtClean="0"/>
              <a:t>94</a:t>
            </a:r>
            <a:endParaRPr lang="it-IT" sz="2400" dirty="0"/>
          </a:p>
        </p:txBody>
      </p:sp>
    </p:spTree>
    <p:extLst>
      <p:ext uri="{BB962C8B-B14F-4D97-AF65-F5344CB8AC3E}">
        <p14:creationId xmlns:p14="http://schemas.microsoft.com/office/powerpoint/2010/main" val="35162995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77651"/>
          </a:xfrm>
        </p:spPr>
        <p:txBody>
          <a:bodyPr>
            <a:noAutofit/>
          </a:bodyPr>
          <a:lstStyle/>
          <a:p>
            <a:r>
              <a:rPr lang="it-IT" sz="3600" dirty="0"/>
              <a:t>IMPOSTE </a:t>
            </a:r>
            <a:r>
              <a:rPr lang="it-IT" sz="3600" dirty="0" smtClean="0"/>
              <a:t>ANTICIPATE voci di bilancio </a:t>
            </a:r>
            <a:endParaRPr lang="it-IT" sz="3600" dirty="0"/>
          </a:p>
        </p:txBody>
      </p:sp>
      <p:sp>
        <p:nvSpPr>
          <p:cNvPr id="3" name="Segnaposto contenuto 2"/>
          <p:cNvSpPr>
            <a:spLocks noGrp="1"/>
          </p:cNvSpPr>
          <p:nvPr>
            <p:ph idx="1"/>
          </p:nvPr>
        </p:nvSpPr>
        <p:spPr>
          <a:xfrm>
            <a:off x="768614" y="1169808"/>
            <a:ext cx="7519050" cy="4956355"/>
          </a:xfrm>
        </p:spPr>
        <p:txBody>
          <a:bodyPr>
            <a:normAutofit fontScale="85000" lnSpcReduction="10000"/>
          </a:bodyPr>
          <a:lstStyle/>
          <a:p>
            <a:pPr>
              <a:spcBef>
                <a:spcPts val="1968"/>
              </a:spcBef>
            </a:pPr>
            <a:r>
              <a:rPr lang="it-IT" sz="3600" u="sng" dirty="0"/>
              <a:t>Conto Economico</a:t>
            </a:r>
            <a:r>
              <a:rPr lang="it-IT" sz="3600" dirty="0"/>
              <a:t>: voce </a:t>
            </a:r>
            <a:r>
              <a:rPr lang="it-IT" sz="3600" dirty="0" smtClean="0"/>
              <a:t>interessata 22 </a:t>
            </a:r>
            <a:r>
              <a:rPr lang="it-IT" sz="3600" dirty="0"/>
              <a:t>c) “</a:t>
            </a:r>
            <a:r>
              <a:rPr lang="it-IT" sz="3600" i="1" dirty="0"/>
              <a:t>imposte </a:t>
            </a:r>
            <a:r>
              <a:rPr lang="it-IT" sz="3600" i="1" dirty="0" smtClean="0"/>
              <a:t>anticipate</a:t>
            </a:r>
            <a:r>
              <a:rPr lang="it-IT" sz="3600" dirty="0" smtClean="0"/>
              <a:t>” (AVERE - </a:t>
            </a:r>
            <a:r>
              <a:rPr lang="it-IT" sz="2800" dirty="0" smtClean="0"/>
              <a:t>componente negativo di reddito</a:t>
            </a:r>
            <a:r>
              <a:rPr lang="it-IT" sz="3600" dirty="0" smtClean="0"/>
              <a:t>) </a:t>
            </a:r>
            <a:endParaRPr lang="it-IT" sz="3600" i="1" dirty="0" smtClean="0"/>
          </a:p>
          <a:p>
            <a:pPr algn="just"/>
            <a:r>
              <a:rPr lang="it-IT" sz="3600" u="sng" dirty="0"/>
              <a:t>S</a:t>
            </a:r>
            <a:r>
              <a:rPr lang="it-IT" sz="3600" u="sng" dirty="0" smtClean="0"/>
              <a:t>tato </a:t>
            </a:r>
            <a:r>
              <a:rPr lang="it-IT" sz="3600" u="sng" dirty="0"/>
              <a:t>P</a:t>
            </a:r>
            <a:r>
              <a:rPr lang="it-IT" sz="3600" u="sng" dirty="0" smtClean="0"/>
              <a:t>atrimoniale</a:t>
            </a:r>
            <a:r>
              <a:rPr lang="it-IT" sz="3600" dirty="0" smtClean="0"/>
              <a:t>: </a:t>
            </a:r>
            <a:r>
              <a:rPr lang="it-IT" sz="3600" dirty="0"/>
              <a:t>voce dell’Attivo C.II.4-</a:t>
            </a:r>
            <a:r>
              <a:rPr lang="it-IT" sz="3600" i="1" dirty="0"/>
              <a:t>ter</a:t>
            </a:r>
            <a:r>
              <a:rPr lang="it-IT" sz="3600" dirty="0"/>
              <a:t> </a:t>
            </a:r>
            <a:r>
              <a:rPr lang="it-IT" dirty="0" smtClean="0"/>
              <a:t>“</a:t>
            </a:r>
            <a:r>
              <a:rPr lang="it-IT" i="1" dirty="0" smtClean="0"/>
              <a:t>attività per imposte anticipate</a:t>
            </a:r>
            <a:r>
              <a:rPr lang="it-IT" dirty="0" smtClean="0"/>
              <a:t>”</a:t>
            </a:r>
            <a:r>
              <a:rPr lang="it-IT" i="1" dirty="0" smtClean="0"/>
              <a:t> </a:t>
            </a:r>
            <a:r>
              <a:rPr lang="it-IT" sz="3600" dirty="0" smtClean="0"/>
              <a:t>(DARE- simile a un credito): ammontare delle </a:t>
            </a:r>
            <a:r>
              <a:rPr lang="it-IT" sz="3600" dirty="0"/>
              <a:t>imposte sul reddito recuperabili </a:t>
            </a:r>
            <a:r>
              <a:rPr lang="it-IT" sz="3600" dirty="0" smtClean="0"/>
              <a:t>negli </a:t>
            </a:r>
            <a:r>
              <a:rPr lang="it-IT" sz="3600" dirty="0"/>
              <a:t>esercizi </a:t>
            </a:r>
            <a:r>
              <a:rPr lang="it-IT" sz="3600" dirty="0" smtClean="0"/>
              <a:t>futuri, per differenze temporanee deducibili </a:t>
            </a:r>
            <a:r>
              <a:rPr lang="it-IT" sz="3600" dirty="0"/>
              <a:t>o </a:t>
            </a:r>
            <a:r>
              <a:rPr lang="it-IT" sz="3600" dirty="0" smtClean="0"/>
              <a:t>per il riporto </a:t>
            </a:r>
            <a:r>
              <a:rPr lang="it-IT" sz="3600" dirty="0"/>
              <a:t>a nuovo di perdite </a:t>
            </a:r>
            <a:r>
              <a:rPr lang="it-IT" sz="3600" dirty="0" smtClean="0"/>
              <a:t>fiscali (</a:t>
            </a:r>
            <a:r>
              <a:rPr lang="it-IT" sz="3600" dirty="0"/>
              <a:t>OIC 25, par. 11). MINORI IMPONIBILI IN ESERCIZI </a:t>
            </a:r>
            <a:r>
              <a:rPr lang="it-IT" sz="3600" dirty="0" smtClean="0"/>
              <a:t>FUTURI </a:t>
            </a:r>
            <a:endParaRPr lang="it-IT" sz="3600" dirty="0"/>
          </a:p>
          <a:p>
            <a:pPr marL="0" indent="0">
              <a:spcBef>
                <a:spcPts val="1968"/>
              </a:spcBef>
              <a:buNone/>
            </a:pPr>
            <a:endParaRPr lang="it-IT" sz="3600" dirty="0"/>
          </a:p>
        </p:txBody>
      </p:sp>
    </p:spTree>
    <p:extLst>
      <p:ext uri="{BB962C8B-B14F-4D97-AF65-F5344CB8AC3E}">
        <p14:creationId xmlns:p14="http://schemas.microsoft.com/office/powerpoint/2010/main" val="3134976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376016"/>
            <a:ext cx="8229600" cy="1143000"/>
          </a:xfrm>
        </p:spPr>
        <p:txBody>
          <a:bodyPr>
            <a:noAutofit/>
          </a:bodyPr>
          <a:lstStyle/>
          <a:p>
            <a:r>
              <a:rPr lang="it-IT" sz="3400" dirty="0"/>
              <a:t>Imposte anticipate. </a:t>
            </a:r>
            <a:r>
              <a:rPr lang="it-IT" sz="3400" dirty="0" smtClean="0"/>
              <a:t>Esempio: ammortamento immobilizzazione materiale  </a:t>
            </a:r>
            <a:endParaRPr lang="it-IT" sz="3400" dirty="0"/>
          </a:p>
        </p:txBody>
      </p:sp>
      <p:sp>
        <p:nvSpPr>
          <p:cNvPr id="3" name="Segnaposto contenuto 2"/>
          <p:cNvSpPr>
            <a:spLocks noGrp="1"/>
          </p:cNvSpPr>
          <p:nvPr>
            <p:ph idx="1"/>
          </p:nvPr>
        </p:nvSpPr>
        <p:spPr>
          <a:xfrm>
            <a:off x="457200" y="1588279"/>
            <a:ext cx="8229600" cy="4800600"/>
          </a:xfrm>
        </p:spPr>
        <p:txBody>
          <a:bodyPr/>
          <a:lstStyle/>
          <a:p>
            <a:pPr marL="0" indent="0">
              <a:buNone/>
            </a:pPr>
            <a:r>
              <a:rPr lang="it-IT" dirty="0" smtClean="0"/>
              <a:t>Avvio dell’ammortamento: </a:t>
            </a:r>
          </a:p>
          <a:p>
            <a:pPr>
              <a:buFontTx/>
              <a:buChar char="-"/>
            </a:pPr>
            <a:r>
              <a:rPr lang="it-IT" dirty="0" smtClean="0"/>
              <a:t>Costo attività: 100</a:t>
            </a:r>
          </a:p>
          <a:p>
            <a:pPr>
              <a:buFontTx/>
              <a:buChar char="-"/>
            </a:pPr>
            <a:r>
              <a:rPr lang="it-IT" dirty="0" smtClean="0"/>
              <a:t>Ammortamento economico-tecnico: 50%</a:t>
            </a:r>
          </a:p>
          <a:p>
            <a:pPr>
              <a:buFontTx/>
              <a:buChar char="-"/>
            </a:pPr>
            <a:r>
              <a:rPr lang="it-IT" dirty="0" smtClean="0"/>
              <a:t>Ammortamento fiscale: 20% (non viene tenuto in considerazione l’obbligo di riduzione al 50% per il 1° esercizio)</a:t>
            </a:r>
          </a:p>
        </p:txBody>
      </p:sp>
    </p:spTree>
    <p:extLst>
      <p:ext uri="{BB962C8B-B14F-4D97-AF65-F5344CB8AC3E}">
        <p14:creationId xmlns:p14="http://schemas.microsoft.com/office/powerpoint/2010/main" val="2597685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4"/>
          <p:cNvSpPr>
            <a:spLocks noGrp="1"/>
          </p:cNvSpPr>
          <p:nvPr>
            <p:ph type="sldNum" sz="quarter" idx="12"/>
          </p:nvPr>
        </p:nvSpPr>
        <p:spPr/>
        <p:txBody>
          <a:bodyPr/>
          <a:lstStyle/>
          <a:p>
            <a:fld id="{91F9D61C-61DA-2240-A5BC-CC473B794A41}" type="slidenum">
              <a:rPr lang="en-US"/>
              <a:pPr/>
              <a:t>3</a:t>
            </a:fld>
            <a:endParaRPr lang="en-US"/>
          </a:p>
        </p:txBody>
      </p:sp>
      <p:pic>
        <p:nvPicPr>
          <p:cNvPr id="6148" name="Picture 4"/>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447800"/>
            <a:ext cx="8001000"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6149" name="Rectangle 5"/>
          <p:cNvSpPr>
            <a:spLocks noGrp="1" noChangeArrowheads="1"/>
          </p:cNvSpPr>
          <p:nvPr>
            <p:ph type="title"/>
          </p:nvPr>
        </p:nvSpPr>
        <p:spPr>
          <a:xfrm>
            <a:off x="273108" y="271432"/>
            <a:ext cx="8566092" cy="742950"/>
          </a:xfrm>
        </p:spPr>
        <p:txBody>
          <a:bodyPr>
            <a:normAutofit fontScale="90000"/>
          </a:bodyPr>
          <a:lstStyle/>
          <a:p>
            <a:r>
              <a:rPr lang="it-IT" i="1" dirty="0" smtClean="0"/>
              <a:t>Schema di </a:t>
            </a:r>
            <a:r>
              <a:rPr lang="it-IT" dirty="0"/>
              <a:t>r</a:t>
            </a:r>
            <a:r>
              <a:rPr lang="it-IT" dirty="0" smtClean="0"/>
              <a:t>iclassificazione </a:t>
            </a:r>
            <a:r>
              <a:rPr lang="it-IT" dirty="0"/>
              <a:t>secondo il </a:t>
            </a:r>
            <a:br>
              <a:rPr lang="it-IT" dirty="0"/>
            </a:br>
            <a:r>
              <a:rPr lang="it-IT" dirty="0"/>
              <a:t>criterio di </a:t>
            </a:r>
            <a:r>
              <a:rPr lang="it-IT" dirty="0" smtClean="0"/>
              <a:t>liquidità/esigibilità</a:t>
            </a:r>
            <a:endParaRPr lang="it-IT" dirty="0"/>
          </a:p>
        </p:txBody>
      </p:sp>
    </p:spTree>
    <p:extLst>
      <p:ext uri="{BB962C8B-B14F-4D97-AF65-F5344CB8AC3E}">
        <p14:creationId xmlns:p14="http://schemas.microsoft.com/office/powerpoint/2010/main" val="1709293078"/>
      </p:ext>
    </p:extLst>
  </p:cSld>
  <p:clrMapOvr>
    <a:masterClrMapping/>
  </p:clrMapOvr>
  <p:transition xmlns:p14="http://schemas.microsoft.com/office/powerpoint/2010/mai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a 4"/>
          <p:cNvGraphicFramePr>
            <a:graphicFrameLocks noGrp="1"/>
          </p:cNvGraphicFramePr>
          <p:nvPr>
            <p:extLst>
              <p:ext uri="{D42A27DB-BD31-4B8C-83A1-F6EECF244321}">
                <p14:modId xmlns:p14="http://schemas.microsoft.com/office/powerpoint/2010/main" val="4056404995"/>
              </p:ext>
            </p:extLst>
          </p:nvPr>
        </p:nvGraphicFramePr>
        <p:xfrm>
          <a:off x="457201" y="640271"/>
          <a:ext cx="8229599" cy="4813634"/>
        </p:xfrm>
        <a:graphic>
          <a:graphicData uri="http://schemas.openxmlformats.org/drawingml/2006/table">
            <a:tbl>
              <a:tblPr firstRow="1" bandRow="1">
                <a:tableStyleId>{5C22544A-7EE6-4342-B048-85BDC9FD1C3A}</a:tableStyleId>
              </a:tblPr>
              <a:tblGrid>
                <a:gridCol w="728764"/>
                <a:gridCol w="1406366"/>
                <a:gridCol w="1290917"/>
                <a:gridCol w="1406366"/>
                <a:gridCol w="1028536"/>
                <a:gridCol w="1192993"/>
                <a:gridCol w="1175657"/>
              </a:tblGrid>
              <a:tr h="973563">
                <a:tc>
                  <a:txBody>
                    <a:bodyPr/>
                    <a:lstStyle/>
                    <a:p>
                      <a:pPr algn="ctr"/>
                      <a:r>
                        <a:rPr lang="it-IT" b="0" dirty="0" smtClean="0">
                          <a:solidFill>
                            <a:srgbClr val="2F2B20"/>
                          </a:solidFill>
                        </a:rPr>
                        <a:t>Anni</a:t>
                      </a:r>
                      <a:endParaRPr lang="it-IT" b="0" dirty="0">
                        <a:solidFill>
                          <a:srgbClr val="2F2B20"/>
                        </a:solidFill>
                      </a:endParaRPr>
                    </a:p>
                  </a:txBody>
                  <a:tcPr/>
                </a:tc>
                <a:tc>
                  <a:txBody>
                    <a:bodyPr/>
                    <a:lstStyle/>
                    <a:p>
                      <a:pPr algn="ctr"/>
                      <a:r>
                        <a:rPr lang="it-IT" b="0" dirty="0" err="1" smtClean="0">
                          <a:solidFill>
                            <a:srgbClr val="2F2B20"/>
                          </a:solidFill>
                        </a:rPr>
                        <a:t>Amm.to</a:t>
                      </a:r>
                      <a:r>
                        <a:rPr lang="it-IT" b="0" dirty="0" smtClean="0">
                          <a:solidFill>
                            <a:srgbClr val="2F2B20"/>
                          </a:solidFill>
                        </a:rPr>
                        <a:t> civilistico</a:t>
                      </a:r>
                      <a:endParaRPr lang="it-IT" b="0" dirty="0">
                        <a:solidFill>
                          <a:srgbClr val="2F2B20"/>
                        </a:solidFill>
                      </a:endParaRPr>
                    </a:p>
                  </a:txBody>
                  <a:tcPr/>
                </a:tc>
                <a:tc>
                  <a:txBody>
                    <a:bodyPr/>
                    <a:lstStyle/>
                    <a:p>
                      <a:pPr algn="ctr"/>
                      <a:r>
                        <a:rPr lang="it-IT" b="0" dirty="0" err="1" smtClean="0">
                          <a:solidFill>
                            <a:srgbClr val="2F2B20"/>
                          </a:solidFill>
                        </a:rPr>
                        <a:t>Amm.to</a:t>
                      </a:r>
                      <a:r>
                        <a:rPr lang="it-IT" b="0" dirty="0" smtClean="0">
                          <a:solidFill>
                            <a:srgbClr val="2F2B20"/>
                          </a:solidFill>
                        </a:rPr>
                        <a:t> fiscale</a:t>
                      </a:r>
                      <a:endParaRPr lang="it-IT" b="0" dirty="0">
                        <a:solidFill>
                          <a:srgbClr val="2F2B20"/>
                        </a:solidFill>
                      </a:endParaRPr>
                    </a:p>
                  </a:txBody>
                  <a:tcPr/>
                </a:tc>
                <a:tc>
                  <a:txBody>
                    <a:bodyPr/>
                    <a:lstStyle/>
                    <a:p>
                      <a:pPr algn="ctr"/>
                      <a:r>
                        <a:rPr lang="it-IT" b="0" dirty="0" smtClean="0">
                          <a:solidFill>
                            <a:srgbClr val="2F2B20"/>
                          </a:solidFill>
                        </a:rPr>
                        <a:t>Differenze Temporanee</a:t>
                      </a:r>
                      <a:endParaRPr lang="it-IT" b="0" dirty="0">
                        <a:solidFill>
                          <a:srgbClr val="2F2B20"/>
                        </a:solidFill>
                      </a:endParaRPr>
                    </a:p>
                  </a:txBody>
                  <a:tcPr/>
                </a:tc>
                <a:tc>
                  <a:txBody>
                    <a:bodyPr/>
                    <a:lstStyle/>
                    <a:p>
                      <a:pPr algn="ctr"/>
                      <a:r>
                        <a:rPr lang="it-IT" b="0" dirty="0" smtClean="0">
                          <a:solidFill>
                            <a:srgbClr val="2F2B20"/>
                          </a:solidFill>
                        </a:rPr>
                        <a:t>Aliquota</a:t>
                      </a:r>
                    </a:p>
                    <a:p>
                      <a:pPr algn="ctr"/>
                      <a:r>
                        <a:rPr lang="it-IT" b="0" dirty="0" smtClean="0">
                          <a:solidFill>
                            <a:srgbClr val="2F2B20"/>
                          </a:solidFill>
                        </a:rPr>
                        <a:t>Imposta reddito</a:t>
                      </a:r>
                      <a:endParaRPr lang="it-IT" b="0" dirty="0">
                        <a:solidFill>
                          <a:srgbClr val="2F2B20"/>
                        </a:solidFill>
                      </a:endParaRPr>
                    </a:p>
                  </a:txBody>
                  <a:tcPr/>
                </a:tc>
                <a:tc>
                  <a:txBody>
                    <a:bodyPr/>
                    <a:lstStyle/>
                    <a:p>
                      <a:pPr algn="ctr"/>
                      <a:r>
                        <a:rPr lang="it-IT" b="0" dirty="0" smtClean="0">
                          <a:solidFill>
                            <a:srgbClr val="2F2B20"/>
                          </a:solidFill>
                        </a:rPr>
                        <a:t>Imposte anticipate CE</a:t>
                      </a:r>
                      <a:endParaRPr lang="it-IT" b="0" dirty="0">
                        <a:solidFill>
                          <a:srgbClr val="2F2B20"/>
                        </a:solidFill>
                      </a:endParaRPr>
                    </a:p>
                  </a:txBody>
                  <a:tcPr/>
                </a:tc>
                <a:tc>
                  <a:txBody>
                    <a:bodyPr/>
                    <a:lstStyle/>
                    <a:p>
                      <a:pPr algn="ctr"/>
                      <a:r>
                        <a:rPr lang="it-IT" b="0" dirty="0" smtClean="0">
                          <a:solidFill>
                            <a:srgbClr val="2F2B20"/>
                          </a:solidFill>
                        </a:rPr>
                        <a:t>Attività per Imposte anticipate (SP)</a:t>
                      </a:r>
                      <a:endParaRPr lang="it-IT" b="0" dirty="0">
                        <a:solidFill>
                          <a:srgbClr val="2F2B20"/>
                        </a:solidFill>
                      </a:endParaRPr>
                    </a:p>
                  </a:txBody>
                  <a:tcPr/>
                </a:tc>
              </a:tr>
              <a:tr h="405298">
                <a:tc>
                  <a:txBody>
                    <a:bodyPr/>
                    <a:lstStyle/>
                    <a:p>
                      <a:pPr algn="ctr"/>
                      <a:r>
                        <a:rPr lang="it-IT" dirty="0" smtClean="0"/>
                        <a:t>1</a:t>
                      </a:r>
                      <a:endParaRPr lang="it-IT" dirty="0"/>
                    </a:p>
                  </a:txBody>
                  <a:tcPr/>
                </a:tc>
                <a:tc>
                  <a:txBody>
                    <a:bodyPr/>
                    <a:lstStyle/>
                    <a:p>
                      <a:pPr algn="ctr"/>
                      <a:r>
                        <a:rPr lang="it-IT" dirty="0" smtClean="0"/>
                        <a:t>50</a:t>
                      </a:r>
                      <a:endParaRPr lang="it-IT" dirty="0"/>
                    </a:p>
                  </a:txBody>
                  <a:tcPr/>
                </a:tc>
                <a:tc>
                  <a:txBody>
                    <a:bodyPr/>
                    <a:lstStyle/>
                    <a:p>
                      <a:pPr algn="ctr"/>
                      <a:r>
                        <a:rPr lang="it-IT" dirty="0" smtClean="0"/>
                        <a:t>20</a:t>
                      </a:r>
                      <a:endParaRPr lang="it-IT" dirty="0"/>
                    </a:p>
                  </a:txBody>
                  <a:tcPr/>
                </a:tc>
                <a:tc>
                  <a:txBody>
                    <a:bodyPr/>
                    <a:lstStyle/>
                    <a:p>
                      <a:pPr algn="ctr"/>
                      <a:r>
                        <a:rPr lang="it-IT" dirty="0" smtClean="0"/>
                        <a:t>30</a:t>
                      </a:r>
                      <a:endParaRPr lang="it-IT" dirty="0"/>
                    </a:p>
                  </a:txBody>
                  <a:tcPr/>
                </a:tc>
                <a:tc rowSpan="5">
                  <a:txBody>
                    <a:bodyPr/>
                    <a:lstStyle/>
                    <a:p>
                      <a:pPr algn="ctr"/>
                      <a:endParaRPr lang="it-IT" dirty="0" smtClean="0"/>
                    </a:p>
                    <a:p>
                      <a:pPr algn="ctr"/>
                      <a:endParaRPr lang="it-IT" dirty="0" smtClean="0"/>
                    </a:p>
                    <a:p>
                      <a:pPr algn="ctr"/>
                      <a:endParaRPr lang="it-IT" dirty="0" smtClean="0"/>
                    </a:p>
                    <a:p>
                      <a:pPr algn="ctr"/>
                      <a:endParaRPr lang="it-IT" dirty="0" smtClean="0"/>
                    </a:p>
                    <a:p>
                      <a:pPr algn="ctr"/>
                      <a:r>
                        <a:rPr lang="it-IT" dirty="0" smtClean="0"/>
                        <a:t>27,5%</a:t>
                      </a:r>
                      <a:endParaRPr lang="it-IT" dirty="0"/>
                    </a:p>
                  </a:txBody>
                  <a:tcPr/>
                </a:tc>
                <a:tc>
                  <a:txBody>
                    <a:bodyPr/>
                    <a:lstStyle/>
                    <a:p>
                      <a:pPr algn="ctr"/>
                      <a:r>
                        <a:rPr lang="it-IT" dirty="0" smtClean="0"/>
                        <a:t>(8,25)</a:t>
                      </a:r>
                      <a:endParaRPr lang="it-IT" dirty="0"/>
                    </a:p>
                  </a:txBody>
                  <a:tcPr/>
                </a:tc>
                <a:tc>
                  <a:txBody>
                    <a:bodyPr/>
                    <a:lstStyle/>
                    <a:p>
                      <a:pPr algn="ctr"/>
                      <a:r>
                        <a:rPr lang="it-IT" dirty="0" smtClean="0"/>
                        <a:t>8,25</a:t>
                      </a:r>
                      <a:r>
                        <a:rPr lang="it-IT" baseline="0" dirty="0" smtClean="0"/>
                        <a:t> </a:t>
                      </a:r>
                      <a:endParaRPr lang="it-IT" dirty="0"/>
                    </a:p>
                  </a:txBody>
                  <a:tcPr/>
                </a:tc>
              </a:tr>
              <a:tr h="619279">
                <a:tc>
                  <a:txBody>
                    <a:bodyPr/>
                    <a:lstStyle/>
                    <a:p>
                      <a:pPr algn="ctr"/>
                      <a:r>
                        <a:rPr lang="it-IT" dirty="0" smtClean="0"/>
                        <a:t>2</a:t>
                      </a:r>
                      <a:endParaRPr lang="it-IT" dirty="0"/>
                    </a:p>
                  </a:txBody>
                  <a:tcPr/>
                </a:tc>
                <a:tc>
                  <a:txBody>
                    <a:bodyPr/>
                    <a:lstStyle/>
                    <a:p>
                      <a:pPr algn="ctr"/>
                      <a:r>
                        <a:rPr lang="it-IT" dirty="0" smtClean="0"/>
                        <a:t>50</a:t>
                      </a:r>
                      <a:r>
                        <a:rPr lang="it-IT" baseline="0" dirty="0" smtClean="0"/>
                        <a:t> </a:t>
                      </a:r>
                      <a:endParaRPr lang="it-IT" dirty="0"/>
                    </a:p>
                  </a:txBody>
                  <a:tcPr/>
                </a:tc>
                <a:tc>
                  <a:txBody>
                    <a:bodyPr/>
                    <a:lstStyle/>
                    <a:p>
                      <a:pPr algn="ctr"/>
                      <a:r>
                        <a:rPr lang="it-IT" dirty="0" smtClean="0"/>
                        <a:t>20</a:t>
                      </a:r>
                      <a:endParaRPr lang="it-IT" dirty="0"/>
                    </a:p>
                  </a:txBody>
                  <a:tcPr/>
                </a:tc>
                <a:tc>
                  <a:txBody>
                    <a:bodyPr/>
                    <a:lstStyle/>
                    <a:p>
                      <a:pPr algn="ctr"/>
                      <a:r>
                        <a:rPr lang="it-IT" dirty="0" smtClean="0"/>
                        <a:t>30</a:t>
                      </a:r>
                      <a:endParaRPr lang="it-IT" dirty="0"/>
                    </a:p>
                  </a:txBody>
                  <a:tcPr/>
                </a:tc>
                <a:tc vMerge="1">
                  <a:txBody>
                    <a:bodyPr/>
                    <a:lstStyle/>
                    <a:p>
                      <a:endParaRPr lang="it-IT"/>
                    </a:p>
                  </a:txBody>
                  <a:tcPr/>
                </a:tc>
                <a:tc>
                  <a:txBody>
                    <a:bodyPr/>
                    <a:lstStyle/>
                    <a:p>
                      <a:pPr algn="ctr"/>
                      <a:r>
                        <a:rPr lang="it-IT" dirty="0" smtClean="0"/>
                        <a:t>(8.25)</a:t>
                      </a:r>
                      <a:r>
                        <a:rPr lang="it-IT" baseline="0" dirty="0" smtClean="0"/>
                        <a:t> </a:t>
                      </a:r>
                      <a:endParaRPr lang="it-IT" dirty="0"/>
                    </a:p>
                  </a:txBody>
                  <a:tcPr/>
                </a:tc>
                <a:tc>
                  <a:txBody>
                    <a:bodyPr/>
                    <a:lstStyle/>
                    <a:p>
                      <a:pPr algn="ctr"/>
                      <a:r>
                        <a:rPr lang="it-IT" dirty="0" smtClean="0"/>
                        <a:t>16,5</a:t>
                      </a:r>
                      <a:endParaRPr lang="it-IT" dirty="0"/>
                    </a:p>
                  </a:txBody>
                  <a:tcPr/>
                </a:tc>
              </a:tr>
              <a:tr h="829206">
                <a:tc>
                  <a:txBody>
                    <a:bodyPr/>
                    <a:lstStyle/>
                    <a:p>
                      <a:pPr algn="ctr"/>
                      <a:r>
                        <a:rPr lang="it-IT" dirty="0" smtClean="0"/>
                        <a:t>3</a:t>
                      </a:r>
                      <a:endParaRPr lang="it-IT" dirty="0"/>
                    </a:p>
                  </a:txBody>
                  <a:tcPr/>
                </a:tc>
                <a:tc>
                  <a:txBody>
                    <a:bodyPr/>
                    <a:lstStyle/>
                    <a:p>
                      <a:pPr algn="ctr"/>
                      <a:r>
                        <a:rPr lang="it-IT" dirty="0" smtClean="0"/>
                        <a:t>0</a:t>
                      </a:r>
                      <a:endParaRPr lang="it-IT" dirty="0"/>
                    </a:p>
                  </a:txBody>
                  <a:tcPr/>
                </a:tc>
                <a:tc>
                  <a:txBody>
                    <a:bodyPr/>
                    <a:lstStyle/>
                    <a:p>
                      <a:pPr algn="ctr"/>
                      <a:r>
                        <a:rPr lang="it-IT" dirty="0" smtClean="0"/>
                        <a:t>20</a:t>
                      </a:r>
                      <a:endParaRPr lang="it-IT" dirty="0"/>
                    </a:p>
                  </a:txBody>
                  <a:tcPr/>
                </a:tc>
                <a:tc>
                  <a:txBody>
                    <a:bodyPr/>
                    <a:lstStyle/>
                    <a:p>
                      <a:pPr algn="ctr"/>
                      <a:r>
                        <a:rPr lang="it-IT" dirty="0" smtClean="0"/>
                        <a:t>-20</a:t>
                      </a:r>
                      <a:endParaRPr lang="it-IT" dirty="0"/>
                    </a:p>
                  </a:txBody>
                  <a:tcPr/>
                </a:tc>
                <a:tc vMerge="1">
                  <a:txBody>
                    <a:bodyPr/>
                    <a:lstStyle/>
                    <a:p>
                      <a:endParaRPr lang="it-IT"/>
                    </a:p>
                  </a:txBody>
                  <a:tcPr/>
                </a:tc>
                <a:tc>
                  <a:txBody>
                    <a:bodyPr/>
                    <a:lstStyle/>
                    <a:p>
                      <a:pPr algn="ctr"/>
                      <a:r>
                        <a:rPr lang="it-IT" baseline="0" dirty="0" smtClean="0"/>
                        <a:t>5,5</a:t>
                      </a:r>
                      <a:endParaRPr lang="it-IT" dirty="0"/>
                    </a:p>
                  </a:txBody>
                  <a:tcPr/>
                </a:tc>
                <a:tc>
                  <a:txBody>
                    <a:bodyPr/>
                    <a:lstStyle/>
                    <a:p>
                      <a:pPr algn="ctr"/>
                      <a:r>
                        <a:rPr lang="it-IT" dirty="0" smtClean="0"/>
                        <a:t>11</a:t>
                      </a:r>
                      <a:endParaRPr lang="it-IT" dirty="0"/>
                    </a:p>
                  </a:txBody>
                  <a:tcPr/>
                </a:tc>
              </a:tr>
              <a:tr h="826693">
                <a:tc>
                  <a:txBody>
                    <a:bodyPr/>
                    <a:lstStyle/>
                    <a:p>
                      <a:pPr algn="ctr"/>
                      <a:r>
                        <a:rPr lang="it-IT" dirty="0" smtClean="0"/>
                        <a:t>4</a:t>
                      </a:r>
                      <a:endParaRPr lang="it-IT" dirty="0"/>
                    </a:p>
                  </a:txBody>
                  <a:tcPr/>
                </a:tc>
                <a:tc>
                  <a:txBody>
                    <a:bodyPr/>
                    <a:lstStyle/>
                    <a:p>
                      <a:pPr algn="ctr"/>
                      <a:r>
                        <a:rPr lang="it-IT" dirty="0" smtClean="0"/>
                        <a:t>0</a:t>
                      </a:r>
                      <a:endParaRPr lang="it-IT" dirty="0"/>
                    </a:p>
                  </a:txBody>
                  <a:tcPr/>
                </a:tc>
                <a:tc>
                  <a:txBody>
                    <a:bodyPr/>
                    <a:lstStyle/>
                    <a:p>
                      <a:pPr algn="ctr"/>
                      <a:r>
                        <a:rPr lang="it-IT" dirty="0" smtClean="0"/>
                        <a:t>20</a:t>
                      </a:r>
                      <a:r>
                        <a:rPr lang="it-IT" baseline="0" dirty="0" smtClean="0"/>
                        <a:t> </a:t>
                      </a:r>
                      <a:endParaRPr lang="it-IT" dirty="0"/>
                    </a:p>
                  </a:txBody>
                  <a:tcPr/>
                </a:tc>
                <a:tc>
                  <a:txBody>
                    <a:bodyPr/>
                    <a:lstStyle/>
                    <a:p>
                      <a:pPr algn="ctr"/>
                      <a:r>
                        <a:rPr lang="it-IT" dirty="0" smtClean="0"/>
                        <a:t>-20</a:t>
                      </a:r>
                      <a:endParaRPr lang="it-IT" dirty="0"/>
                    </a:p>
                  </a:txBody>
                  <a:tcPr/>
                </a:tc>
                <a:tc vMerge="1">
                  <a:txBody>
                    <a:bodyPr/>
                    <a:lstStyle/>
                    <a:p>
                      <a:endParaRPr lang="it-IT"/>
                    </a:p>
                  </a:txBody>
                  <a:tcPr/>
                </a:tc>
                <a:tc>
                  <a:txBody>
                    <a:bodyPr/>
                    <a:lstStyle/>
                    <a:p>
                      <a:pPr algn="ctr"/>
                      <a:r>
                        <a:rPr lang="it-IT" baseline="0" dirty="0" smtClean="0"/>
                        <a:t>5,5</a:t>
                      </a:r>
                      <a:endParaRPr lang="it-IT" dirty="0"/>
                    </a:p>
                  </a:txBody>
                  <a:tcPr/>
                </a:tc>
                <a:tc>
                  <a:txBody>
                    <a:bodyPr/>
                    <a:lstStyle/>
                    <a:p>
                      <a:pPr algn="ctr"/>
                      <a:r>
                        <a:rPr lang="it-IT" dirty="0" smtClean="0"/>
                        <a:t>5,5</a:t>
                      </a:r>
                      <a:endParaRPr lang="it-IT" dirty="0"/>
                    </a:p>
                  </a:txBody>
                  <a:tcPr/>
                </a:tc>
              </a:tr>
              <a:tr h="670119">
                <a:tc>
                  <a:txBody>
                    <a:bodyPr/>
                    <a:lstStyle/>
                    <a:p>
                      <a:pPr algn="ctr"/>
                      <a:r>
                        <a:rPr lang="it-IT" dirty="0" smtClean="0"/>
                        <a:t>5</a:t>
                      </a:r>
                      <a:endParaRPr lang="it-IT" dirty="0"/>
                    </a:p>
                  </a:txBody>
                  <a:tcPr/>
                </a:tc>
                <a:tc>
                  <a:txBody>
                    <a:bodyPr/>
                    <a:lstStyle/>
                    <a:p>
                      <a:pPr algn="ctr"/>
                      <a:r>
                        <a:rPr lang="it-IT" dirty="0" smtClean="0"/>
                        <a:t>0</a:t>
                      </a:r>
                      <a:endParaRPr lang="it-IT" dirty="0"/>
                    </a:p>
                  </a:txBody>
                  <a:tcPr/>
                </a:tc>
                <a:tc>
                  <a:txBody>
                    <a:bodyPr/>
                    <a:lstStyle/>
                    <a:p>
                      <a:pPr algn="ctr"/>
                      <a:r>
                        <a:rPr lang="it-IT" dirty="0" smtClean="0"/>
                        <a:t>20</a:t>
                      </a:r>
                      <a:r>
                        <a:rPr lang="it-IT" baseline="0" dirty="0" smtClean="0"/>
                        <a:t> </a:t>
                      </a:r>
                      <a:endParaRPr lang="it-IT" dirty="0"/>
                    </a:p>
                  </a:txBody>
                  <a:tcPr/>
                </a:tc>
                <a:tc>
                  <a:txBody>
                    <a:bodyPr/>
                    <a:lstStyle/>
                    <a:p>
                      <a:pPr algn="ctr"/>
                      <a:r>
                        <a:rPr lang="it-IT" dirty="0" smtClean="0"/>
                        <a:t>-20</a:t>
                      </a:r>
                      <a:endParaRPr lang="it-IT" dirty="0"/>
                    </a:p>
                  </a:txBody>
                  <a:tcPr/>
                </a:tc>
                <a:tc vMerge="1">
                  <a:txBody>
                    <a:bodyPr/>
                    <a:lstStyle/>
                    <a:p>
                      <a:endParaRPr lang="it-IT" dirty="0"/>
                    </a:p>
                  </a:txBody>
                  <a:tcPr/>
                </a:tc>
                <a:tc>
                  <a:txBody>
                    <a:bodyPr/>
                    <a:lstStyle/>
                    <a:p>
                      <a:pPr algn="ctr"/>
                      <a:r>
                        <a:rPr lang="it-IT" baseline="0" dirty="0" smtClean="0"/>
                        <a:t>5,5</a:t>
                      </a:r>
                      <a:endParaRPr lang="it-IT" dirty="0"/>
                    </a:p>
                  </a:txBody>
                  <a:tcPr/>
                </a:tc>
                <a:tc>
                  <a:txBody>
                    <a:bodyPr/>
                    <a:lstStyle/>
                    <a:p>
                      <a:pPr algn="ctr"/>
                      <a:r>
                        <a:rPr lang="it-IT" dirty="0" smtClean="0"/>
                        <a:t>0</a:t>
                      </a:r>
                      <a:endParaRPr lang="it-IT" dirty="0"/>
                    </a:p>
                  </a:txBody>
                  <a:tcPr/>
                </a:tc>
              </a:tr>
            </a:tbl>
          </a:graphicData>
        </a:graphic>
      </p:graphicFrame>
      <p:sp>
        <p:nvSpPr>
          <p:cNvPr id="6" name="CasellaDiTesto 5"/>
          <p:cNvSpPr txBox="1"/>
          <p:nvPr/>
        </p:nvSpPr>
        <p:spPr>
          <a:xfrm>
            <a:off x="457200" y="5586697"/>
            <a:ext cx="8229600" cy="1200329"/>
          </a:xfrm>
          <a:prstGeom prst="rect">
            <a:avLst/>
          </a:prstGeom>
          <a:noFill/>
        </p:spPr>
        <p:txBody>
          <a:bodyPr wrap="square" rtlCol="0">
            <a:spAutoFit/>
          </a:bodyPr>
          <a:lstStyle/>
          <a:p>
            <a:r>
              <a:rPr lang="it-IT" dirty="0" smtClean="0"/>
              <a:t>Nei primi due esercizi  le quote di ammortamento civilistico applicate sono costanti</a:t>
            </a:r>
          </a:p>
          <a:p>
            <a:r>
              <a:rPr lang="it-IT" dirty="0"/>
              <a:t>e</a:t>
            </a:r>
            <a:r>
              <a:rPr lang="it-IT" dirty="0" smtClean="0"/>
              <a:t> pari al 50% del cespite. Fiscalmente la quota massima deducibile è pari a 20. </a:t>
            </a:r>
          </a:p>
          <a:p>
            <a:r>
              <a:rPr lang="it-IT" dirty="0"/>
              <a:t>D</a:t>
            </a:r>
            <a:r>
              <a:rPr lang="it-IT" dirty="0" smtClean="0"/>
              <a:t>al terzo esercizio è concluso il piano di ammortamento civilistico e continua solo quello fiscale. </a:t>
            </a:r>
          </a:p>
        </p:txBody>
      </p:sp>
      <p:sp>
        <p:nvSpPr>
          <p:cNvPr id="2" name="CasellaDiTesto 1"/>
          <p:cNvSpPr txBox="1"/>
          <p:nvPr/>
        </p:nvSpPr>
        <p:spPr>
          <a:xfrm>
            <a:off x="3115767" y="125971"/>
            <a:ext cx="2251676" cy="369332"/>
          </a:xfrm>
          <a:prstGeom prst="rect">
            <a:avLst/>
          </a:prstGeom>
          <a:noFill/>
        </p:spPr>
        <p:txBody>
          <a:bodyPr wrap="none" rtlCol="0">
            <a:spAutoFit/>
          </a:bodyPr>
          <a:lstStyle/>
          <a:p>
            <a:r>
              <a:rPr lang="it-IT" dirty="0" smtClean="0"/>
              <a:t>Piano ammortamento </a:t>
            </a:r>
            <a:endParaRPr lang="it-IT" dirty="0"/>
          </a:p>
        </p:txBody>
      </p:sp>
    </p:spTree>
    <p:extLst>
      <p:ext uri="{BB962C8B-B14F-4D97-AF65-F5344CB8AC3E}">
        <p14:creationId xmlns:p14="http://schemas.microsoft.com/office/powerpoint/2010/main" val="24838688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8692" y="280188"/>
            <a:ext cx="7662864" cy="6577812"/>
          </a:xfrm>
        </p:spPr>
        <p:txBody>
          <a:bodyPr>
            <a:normAutofit fontScale="40000" lnSpcReduction="20000"/>
          </a:bodyPr>
          <a:lstStyle/>
          <a:p>
            <a:pPr marL="0" indent="0" algn="just">
              <a:buNone/>
            </a:pPr>
            <a:r>
              <a:rPr lang="it-IT" sz="4800" dirty="0" smtClean="0"/>
              <a:t>La quota di ammortamento pari a 30 (50-20) è fiscalmente indeducibile. Ciò si verifica nei primi 2 anni</a:t>
            </a:r>
          </a:p>
          <a:p>
            <a:pPr marL="0" indent="0" algn="just">
              <a:buNone/>
            </a:pPr>
            <a:r>
              <a:rPr lang="it-IT" sz="4800" dirty="0" smtClean="0"/>
              <a:t>Il debito fiscale è maggiore rispetto a quanto avverrebbe considerando solo gli ammortamenti iscritti in bilancio civilistico. </a:t>
            </a:r>
          </a:p>
          <a:p>
            <a:pPr marL="0" indent="0" algn="just">
              <a:buNone/>
            </a:pPr>
            <a:r>
              <a:rPr lang="it-IT" sz="4800" dirty="0" smtClean="0"/>
              <a:t>Le maggiori imposte nel primo anno sono pari a 8,25 (imposte anticipate). </a:t>
            </a:r>
            <a:r>
              <a:rPr lang="it-IT" sz="4800" dirty="0"/>
              <a:t>Contabilmente, avremo: </a:t>
            </a:r>
            <a:endParaRPr lang="it-IT" sz="4800" dirty="0" smtClean="0"/>
          </a:p>
          <a:p>
            <a:pPr marL="0" indent="0" algn="just">
              <a:buNone/>
            </a:pPr>
            <a:endParaRPr lang="it-IT" dirty="0" smtClean="0"/>
          </a:p>
          <a:p>
            <a:pPr marL="0" indent="0" algn="just">
              <a:buNone/>
            </a:pPr>
            <a:endParaRPr lang="it-IT" dirty="0"/>
          </a:p>
          <a:p>
            <a:pPr marL="0" indent="0" algn="just">
              <a:buNone/>
            </a:pPr>
            <a:endParaRPr lang="it-IT" dirty="0" smtClean="0"/>
          </a:p>
          <a:p>
            <a:pPr marL="0" indent="0" algn="just">
              <a:buNone/>
            </a:pPr>
            <a:endParaRPr lang="it-IT" dirty="0"/>
          </a:p>
          <a:p>
            <a:pPr marL="0" indent="0" algn="just">
              <a:buNone/>
            </a:pPr>
            <a:endParaRPr lang="it-IT" sz="4200" dirty="0" smtClean="0"/>
          </a:p>
          <a:p>
            <a:pPr marL="0" indent="0" algn="just">
              <a:buNone/>
            </a:pPr>
            <a:endParaRPr lang="it-IT" sz="4500" dirty="0"/>
          </a:p>
          <a:p>
            <a:pPr marL="0" indent="0" algn="just">
              <a:buNone/>
            </a:pPr>
            <a:endParaRPr lang="it-IT" sz="4500" dirty="0" smtClean="0"/>
          </a:p>
          <a:p>
            <a:pPr marL="0" indent="0" algn="just">
              <a:buNone/>
            </a:pPr>
            <a:r>
              <a:rPr lang="it-IT" sz="4800" dirty="0" smtClean="0"/>
              <a:t>In ognuno dei primi due anni pago più imposte (8,25, e cioè il 27,5% di 30), in quanto rispetto i criteri fiscali e non quelli civilistici</a:t>
            </a:r>
          </a:p>
          <a:p>
            <a:pPr marL="0" indent="0" algn="just">
              <a:buNone/>
            </a:pPr>
            <a:r>
              <a:rPr lang="it-IT" sz="4800" dirty="0" smtClean="0"/>
              <a:t>La voce in DARE è assimilabile a un credito verso l’Erario (la parte di imposte che devo versare per legge per l’anno in corso, ma per il bilancio civilistico di competenza di esercizi successivi). Al 31.12 del 2° esercizio avrò una attività pari a 16,5 </a:t>
            </a:r>
          </a:p>
          <a:p>
            <a:pPr marL="0" indent="0" algn="just">
              <a:buNone/>
            </a:pPr>
            <a:r>
              <a:rPr lang="it-IT" sz="4800" dirty="0" smtClean="0"/>
              <a:t>La voce in AVERE sostanzialmente rettifica ai fini del bilancio il COSTO delle imposte </a:t>
            </a:r>
            <a:r>
              <a:rPr lang="it-IT" sz="4800" dirty="0"/>
              <a:t>correnti </a:t>
            </a:r>
            <a:r>
              <a:rPr lang="it-IT" sz="4800" dirty="0" smtClean="0"/>
              <a:t>sul reddito</a:t>
            </a:r>
          </a:p>
          <a:p>
            <a:pPr marL="0" indent="0" algn="just">
              <a:buNone/>
            </a:pPr>
            <a:r>
              <a:rPr lang="it-IT" sz="4800" dirty="0" smtClean="0"/>
              <a:t>nelle pagine successive, per questo esempio, emerge un debito verso l’Erario di 283,5 di imposte correnti, in quanto le devo corrispondere per legge in relazione a quell’esercizio, ma evidenzio anche le imposte anticipate, che le rettificano, in quanto su 283,5 ci sono 8,25 di competenza civilistica di futuri esercizi</a:t>
            </a:r>
            <a:endParaRPr lang="it-IT" sz="4800" dirty="0"/>
          </a:p>
        </p:txBody>
      </p:sp>
      <p:graphicFrame>
        <p:nvGraphicFramePr>
          <p:cNvPr id="5" name="Tabella 4"/>
          <p:cNvGraphicFramePr>
            <a:graphicFrameLocks noGrp="1"/>
          </p:cNvGraphicFramePr>
          <p:nvPr>
            <p:extLst>
              <p:ext uri="{D42A27DB-BD31-4B8C-83A1-F6EECF244321}">
                <p14:modId xmlns:p14="http://schemas.microsoft.com/office/powerpoint/2010/main" val="3175804855"/>
              </p:ext>
            </p:extLst>
          </p:nvPr>
        </p:nvGraphicFramePr>
        <p:xfrm>
          <a:off x="602652" y="2098830"/>
          <a:ext cx="7598904" cy="1112520"/>
        </p:xfrm>
        <a:graphic>
          <a:graphicData uri="http://schemas.openxmlformats.org/drawingml/2006/table">
            <a:tbl>
              <a:tblPr firstRow="1" bandRow="1">
                <a:tableStyleId>{5C22544A-7EE6-4342-B048-85BDC9FD1C3A}</a:tableStyleId>
              </a:tblPr>
              <a:tblGrid>
                <a:gridCol w="3983779"/>
                <a:gridCol w="1784195"/>
                <a:gridCol w="1830930"/>
              </a:tblGrid>
              <a:tr h="370840">
                <a:tc>
                  <a:txBody>
                    <a:bodyPr/>
                    <a:lstStyle/>
                    <a:p>
                      <a:endParaRPr lang="it-IT" dirty="0"/>
                    </a:p>
                  </a:txBody>
                  <a:tcPr/>
                </a:tc>
                <a:tc>
                  <a:txBody>
                    <a:bodyPr/>
                    <a:lstStyle/>
                    <a:p>
                      <a:pPr algn="ctr"/>
                      <a:r>
                        <a:rPr lang="it-IT" dirty="0" smtClean="0">
                          <a:solidFill>
                            <a:srgbClr val="2F2B20"/>
                          </a:solidFill>
                        </a:rPr>
                        <a:t>DARE</a:t>
                      </a:r>
                      <a:r>
                        <a:rPr lang="it-IT" baseline="0" dirty="0" smtClean="0">
                          <a:solidFill>
                            <a:srgbClr val="2F2B20"/>
                          </a:solidFill>
                        </a:rPr>
                        <a:t> </a:t>
                      </a:r>
                      <a:endParaRPr lang="it-IT" dirty="0">
                        <a:solidFill>
                          <a:srgbClr val="2F2B20"/>
                        </a:solidFill>
                      </a:endParaRPr>
                    </a:p>
                  </a:txBody>
                  <a:tcPr/>
                </a:tc>
                <a:tc>
                  <a:txBody>
                    <a:bodyPr/>
                    <a:lstStyle/>
                    <a:p>
                      <a:pPr algn="ctr"/>
                      <a:r>
                        <a:rPr lang="it-IT" dirty="0" smtClean="0">
                          <a:solidFill>
                            <a:srgbClr val="2F2B20"/>
                          </a:solidFill>
                        </a:rPr>
                        <a:t>AVERE</a:t>
                      </a:r>
                      <a:endParaRPr lang="it-IT" dirty="0">
                        <a:solidFill>
                          <a:srgbClr val="2F2B20"/>
                        </a:solidFill>
                      </a:endParaRPr>
                    </a:p>
                  </a:txBody>
                  <a:tcPr/>
                </a:tc>
              </a:tr>
              <a:tr h="370840">
                <a:tc>
                  <a:txBody>
                    <a:bodyPr/>
                    <a:lstStyle/>
                    <a:p>
                      <a:r>
                        <a:rPr lang="it-IT" dirty="0" smtClean="0"/>
                        <a:t>Attività</a:t>
                      </a:r>
                      <a:r>
                        <a:rPr lang="it-IT" baseline="0" dirty="0" smtClean="0"/>
                        <a:t> per imposte anticipate (C.II.4 ter)</a:t>
                      </a:r>
                      <a:endParaRPr lang="it-IT" dirty="0"/>
                    </a:p>
                  </a:txBody>
                  <a:tcPr/>
                </a:tc>
                <a:tc>
                  <a:txBody>
                    <a:bodyPr/>
                    <a:lstStyle/>
                    <a:p>
                      <a:pPr algn="r"/>
                      <a:r>
                        <a:rPr lang="it-IT" dirty="0" smtClean="0"/>
                        <a:t>8,25</a:t>
                      </a:r>
                      <a:endParaRPr lang="it-IT" dirty="0"/>
                    </a:p>
                  </a:txBody>
                  <a:tcPr/>
                </a:tc>
                <a:tc>
                  <a:txBody>
                    <a:bodyPr/>
                    <a:lstStyle/>
                    <a:p>
                      <a:pPr algn="r"/>
                      <a:endParaRPr lang="it-IT" dirty="0"/>
                    </a:p>
                  </a:txBody>
                  <a:tcPr/>
                </a:tc>
              </a:tr>
              <a:tr h="370840">
                <a:tc>
                  <a:txBody>
                    <a:bodyPr/>
                    <a:lstStyle/>
                    <a:p>
                      <a:r>
                        <a:rPr lang="it-IT" dirty="0" smtClean="0"/>
                        <a:t>Imposte anticipate (voce</a:t>
                      </a:r>
                      <a:r>
                        <a:rPr lang="it-IT" baseline="0" dirty="0" smtClean="0"/>
                        <a:t> 22, C.E.) </a:t>
                      </a:r>
                      <a:r>
                        <a:rPr lang="it-IT" dirty="0" smtClean="0"/>
                        <a:t> </a:t>
                      </a:r>
                      <a:endParaRPr lang="it-IT" dirty="0"/>
                    </a:p>
                  </a:txBody>
                  <a:tcPr/>
                </a:tc>
                <a:tc>
                  <a:txBody>
                    <a:bodyPr/>
                    <a:lstStyle/>
                    <a:p>
                      <a:pPr algn="r"/>
                      <a:endParaRPr lang="it-IT" dirty="0"/>
                    </a:p>
                  </a:txBody>
                  <a:tcPr/>
                </a:tc>
                <a:tc>
                  <a:txBody>
                    <a:bodyPr/>
                    <a:lstStyle/>
                    <a:p>
                      <a:pPr algn="r"/>
                      <a:r>
                        <a:rPr lang="it-IT" dirty="0" smtClean="0"/>
                        <a:t>8,25</a:t>
                      </a:r>
                      <a:r>
                        <a:rPr lang="it-IT" baseline="0" dirty="0" smtClean="0"/>
                        <a:t> </a:t>
                      </a:r>
                      <a:endParaRPr lang="it-IT" dirty="0"/>
                    </a:p>
                  </a:txBody>
                  <a:tcPr/>
                </a:tc>
              </a:tr>
            </a:tbl>
          </a:graphicData>
        </a:graphic>
      </p:graphicFrame>
    </p:spTree>
    <p:extLst>
      <p:ext uri="{BB962C8B-B14F-4D97-AF65-F5344CB8AC3E}">
        <p14:creationId xmlns:p14="http://schemas.microsoft.com/office/powerpoint/2010/main" val="10727439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255307"/>
            <a:ext cx="8229600" cy="1143000"/>
          </a:xfrm>
        </p:spPr>
        <p:txBody>
          <a:bodyPr>
            <a:normAutofit fontScale="90000"/>
          </a:bodyPr>
          <a:lstStyle/>
          <a:p>
            <a:r>
              <a:rPr lang="it-IT" dirty="0" smtClean="0"/>
              <a:t/>
            </a:r>
            <a:br>
              <a:rPr lang="it-IT" dirty="0" smtClean="0"/>
            </a:br>
            <a:r>
              <a:rPr lang="it-IT" dirty="0"/>
              <a:t/>
            </a:r>
            <a:br>
              <a:rPr lang="it-IT" dirty="0"/>
            </a:br>
            <a:endParaRPr lang="it-IT" dirty="0"/>
          </a:p>
        </p:txBody>
      </p:sp>
      <p:sp>
        <p:nvSpPr>
          <p:cNvPr id="4" name="CasellaDiTesto 3"/>
          <p:cNvSpPr txBox="1"/>
          <p:nvPr/>
        </p:nvSpPr>
        <p:spPr>
          <a:xfrm>
            <a:off x="571499" y="457261"/>
            <a:ext cx="8024121" cy="1446550"/>
          </a:xfrm>
          <a:prstGeom prst="rect">
            <a:avLst/>
          </a:prstGeom>
          <a:noFill/>
        </p:spPr>
        <p:txBody>
          <a:bodyPr wrap="square" rtlCol="0">
            <a:spAutoFit/>
          </a:bodyPr>
          <a:lstStyle/>
          <a:p>
            <a:pPr algn="ctr"/>
            <a:r>
              <a:rPr lang="it-IT" sz="4400" dirty="0" smtClean="0">
                <a:solidFill>
                  <a:srgbClr val="2F2B20"/>
                </a:solidFill>
              </a:rPr>
              <a:t>riassorbimento (</a:t>
            </a:r>
            <a:r>
              <a:rPr lang="it-IT" sz="4400" i="1" dirty="0" err="1" smtClean="0">
                <a:solidFill>
                  <a:srgbClr val="2F2B20"/>
                </a:solidFill>
              </a:rPr>
              <a:t>reversal</a:t>
            </a:r>
            <a:r>
              <a:rPr lang="it-IT" sz="4400" dirty="0" smtClean="0">
                <a:solidFill>
                  <a:srgbClr val="2F2B20"/>
                </a:solidFill>
              </a:rPr>
              <a:t>) della fiscalità differita negli esercizi</a:t>
            </a:r>
            <a:endParaRPr lang="it-IT" sz="4400" dirty="0">
              <a:solidFill>
                <a:schemeClr val="bg1"/>
              </a:solidFill>
            </a:endParaRPr>
          </a:p>
        </p:txBody>
      </p:sp>
      <p:sp>
        <p:nvSpPr>
          <p:cNvPr id="6" name="CasellaDiTesto 5"/>
          <p:cNvSpPr txBox="1"/>
          <p:nvPr/>
        </p:nvSpPr>
        <p:spPr>
          <a:xfrm>
            <a:off x="656166" y="2035226"/>
            <a:ext cx="7939454" cy="369332"/>
          </a:xfrm>
          <a:prstGeom prst="rect">
            <a:avLst/>
          </a:prstGeom>
          <a:noFill/>
        </p:spPr>
        <p:txBody>
          <a:bodyPr wrap="square" rtlCol="0">
            <a:spAutoFit/>
          </a:bodyPr>
          <a:lstStyle/>
          <a:p>
            <a:r>
              <a:rPr lang="it-IT" dirty="0" smtClean="0"/>
              <a:t>Dal terzo esercizio, contabilmente, avremo un progressivo impiego dell’attività: </a:t>
            </a:r>
            <a:endParaRPr lang="it-IT" dirty="0"/>
          </a:p>
        </p:txBody>
      </p:sp>
      <p:graphicFrame>
        <p:nvGraphicFramePr>
          <p:cNvPr id="7" name="Tabella 6"/>
          <p:cNvGraphicFramePr>
            <a:graphicFrameLocks noGrp="1"/>
          </p:cNvGraphicFramePr>
          <p:nvPr>
            <p:extLst>
              <p:ext uri="{D42A27DB-BD31-4B8C-83A1-F6EECF244321}">
                <p14:modId xmlns:p14="http://schemas.microsoft.com/office/powerpoint/2010/main" val="3695700917"/>
              </p:ext>
            </p:extLst>
          </p:nvPr>
        </p:nvGraphicFramePr>
        <p:xfrm>
          <a:off x="656166" y="2907453"/>
          <a:ext cx="7939455" cy="1651000"/>
        </p:xfrm>
        <a:graphic>
          <a:graphicData uri="http://schemas.openxmlformats.org/drawingml/2006/table">
            <a:tbl>
              <a:tblPr firstRow="1" bandRow="1">
                <a:tableStyleId>{5C22544A-7EE6-4342-B048-85BDC9FD1C3A}</a:tableStyleId>
              </a:tblPr>
              <a:tblGrid>
                <a:gridCol w="3311044"/>
                <a:gridCol w="2434902"/>
                <a:gridCol w="2193509"/>
              </a:tblGrid>
              <a:tr h="370840">
                <a:tc>
                  <a:txBody>
                    <a:bodyPr/>
                    <a:lstStyle/>
                    <a:p>
                      <a:endParaRPr lang="it-IT" dirty="0"/>
                    </a:p>
                  </a:txBody>
                  <a:tcPr/>
                </a:tc>
                <a:tc>
                  <a:txBody>
                    <a:bodyPr/>
                    <a:lstStyle/>
                    <a:p>
                      <a:pPr algn="ctr"/>
                      <a:r>
                        <a:rPr lang="it-IT" dirty="0" smtClean="0"/>
                        <a:t>DARE </a:t>
                      </a:r>
                      <a:endParaRPr lang="it-IT" dirty="0"/>
                    </a:p>
                  </a:txBody>
                  <a:tcPr/>
                </a:tc>
                <a:tc>
                  <a:txBody>
                    <a:bodyPr/>
                    <a:lstStyle/>
                    <a:p>
                      <a:pPr algn="ctr"/>
                      <a:r>
                        <a:rPr lang="it-IT" dirty="0" smtClean="0"/>
                        <a:t>AVERE</a:t>
                      </a:r>
                      <a:endParaRPr lang="it-IT" dirty="0"/>
                    </a:p>
                  </a:txBody>
                  <a:tcPr/>
                </a:tc>
              </a:tr>
              <a:tr h="370840">
                <a:tc>
                  <a:txBody>
                    <a:bodyPr/>
                    <a:lstStyle/>
                    <a:p>
                      <a:r>
                        <a:rPr lang="it-IT" dirty="0" smtClean="0"/>
                        <a:t>Imposte</a:t>
                      </a:r>
                      <a:r>
                        <a:rPr lang="it-IT" baseline="0" dirty="0" smtClean="0"/>
                        <a:t> anticipate </a:t>
                      </a:r>
                    </a:p>
                    <a:p>
                      <a:r>
                        <a:rPr lang="it-IT" baseline="0" dirty="0" smtClean="0"/>
                        <a:t>(voce 22, CE)  </a:t>
                      </a:r>
                      <a:endParaRPr lang="it-IT" dirty="0"/>
                    </a:p>
                  </a:txBody>
                  <a:tcPr/>
                </a:tc>
                <a:tc>
                  <a:txBody>
                    <a:bodyPr/>
                    <a:lstStyle/>
                    <a:p>
                      <a:pPr algn="r"/>
                      <a:r>
                        <a:rPr lang="it-IT" dirty="0" smtClean="0"/>
                        <a:t>5,5</a:t>
                      </a:r>
                      <a:endParaRPr lang="it-IT" dirty="0"/>
                    </a:p>
                  </a:txBody>
                  <a:tcPr/>
                </a:tc>
                <a:tc>
                  <a:txBody>
                    <a:bodyPr/>
                    <a:lstStyle/>
                    <a:p>
                      <a:pPr algn="r"/>
                      <a:endParaRPr lang="it-IT" dirty="0"/>
                    </a:p>
                  </a:txBody>
                  <a:tcPr/>
                </a:tc>
              </a:tr>
              <a:tr h="370840">
                <a:tc>
                  <a:txBody>
                    <a:bodyPr/>
                    <a:lstStyle/>
                    <a:p>
                      <a:r>
                        <a:rPr lang="it-IT" dirty="0" smtClean="0"/>
                        <a:t>Attività per imposte anticipate </a:t>
                      </a:r>
                    </a:p>
                    <a:p>
                      <a:r>
                        <a:rPr lang="it-IT" dirty="0" smtClean="0"/>
                        <a:t>(voce</a:t>
                      </a:r>
                      <a:r>
                        <a:rPr lang="it-IT" baseline="0" dirty="0" smtClean="0"/>
                        <a:t> </a:t>
                      </a:r>
                      <a:r>
                        <a:rPr lang="it-IT" dirty="0" smtClean="0"/>
                        <a:t>C.II.4 ter, SP) </a:t>
                      </a:r>
                      <a:endParaRPr lang="it-IT" dirty="0"/>
                    </a:p>
                  </a:txBody>
                  <a:tcPr/>
                </a:tc>
                <a:tc>
                  <a:txBody>
                    <a:bodyPr/>
                    <a:lstStyle/>
                    <a:p>
                      <a:pPr algn="r"/>
                      <a:endParaRPr lang="it-IT"/>
                    </a:p>
                  </a:txBody>
                  <a:tcPr/>
                </a:tc>
                <a:tc>
                  <a:txBody>
                    <a:bodyPr/>
                    <a:lstStyle/>
                    <a:p>
                      <a:pPr algn="r"/>
                      <a:r>
                        <a:rPr lang="it-IT" dirty="0" smtClean="0"/>
                        <a:t>5,5</a:t>
                      </a:r>
                      <a:endParaRPr lang="it-IT" dirty="0"/>
                    </a:p>
                  </a:txBody>
                  <a:tcPr/>
                </a:tc>
              </a:tr>
            </a:tbl>
          </a:graphicData>
        </a:graphic>
      </p:graphicFrame>
    </p:spTree>
    <p:extLst>
      <p:ext uri="{BB962C8B-B14F-4D97-AF65-F5344CB8AC3E}">
        <p14:creationId xmlns:p14="http://schemas.microsoft.com/office/powerpoint/2010/main" val="36684627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4"/>
          <p:cNvSpPr>
            <a:spLocks noGrp="1"/>
          </p:cNvSpPr>
          <p:nvPr>
            <p:ph type="sldNum" sz="quarter" idx="12"/>
          </p:nvPr>
        </p:nvSpPr>
        <p:spPr>
          <a:xfrm>
            <a:off x="0" y="4303470"/>
            <a:ext cx="9144000" cy="2554530"/>
          </a:xfrm>
        </p:spPr>
        <p:txBody>
          <a:bodyPr/>
          <a:lstStyle/>
          <a:p>
            <a:pPr algn="l"/>
            <a:r>
              <a:rPr lang="it-IT" sz="1500" baseline="30000" dirty="0">
                <a:solidFill>
                  <a:schemeClr val="tx1"/>
                </a:solidFill>
              </a:rPr>
              <a:t>1</a:t>
            </a:r>
            <a:r>
              <a:rPr lang="it-IT" sz="1500" dirty="0" smtClean="0">
                <a:solidFill>
                  <a:schemeClr val="tx1"/>
                </a:solidFill>
              </a:rPr>
              <a:t>Per semplicità di esempio ipotizzo un utile identico nei cinque esercizi </a:t>
            </a:r>
          </a:p>
          <a:p>
            <a:pPr algn="l"/>
            <a:r>
              <a:rPr lang="it-IT" sz="1500" baseline="30000" dirty="0">
                <a:solidFill>
                  <a:schemeClr val="tx1"/>
                </a:solidFill>
              </a:rPr>
              <a:t>2</a:t>
            </a:r>
            <a:r>
              <a:rPr lang="it-IT" sz="1500" dirty="0" smtClean="0">
                <a:solidFill>
                  <a:schemeClr val="tx1"/>
                </a:solidFill>
              </a:rPr>
              <a:t>ho ripreso a tassazione 30, l’eccedenza di ammortamento civilistico che non posso dedurre a fini fiscali (50-20)</a:t>
            </a:r>
          </a:p>
          <a:p>
            <a:pPr algn="l"/>
            <a:r>
              <a:rPr lang="it-IT" sz="1500" baseline="30000" dirty="0">
                <a:solidFill>
                  <a:schemeClr val="tx1"/>
                </a:solidFill>
              </a:rPr>
              <a:t>3</a:t>
            </a:r>
            <a:r>
              <a:rPr lang="it-IT" sz="1500" dirty="0" smtClean="0">
                <a:solidFill>
                  <a:schemeClr val="tx1"/>
                </a:solidFill>
              </a:rPr>
              <a:t>nel bilancio fiscale deduco la quota di ammortamento quinquennale (20)</a:t>
            </a:r>
            <a:endParaRPr lang="it-IT" sz="1500" dirty="0">
              <a:solidFill>
                <a:schemeClr val="tx1"/>
              </a:solidFill>
            </a:endParaRPr>
          </a:p>
          <a:p>
            <a:pPr algn="l"/>
            <a:r>
              <a:rPr lang="it-IT" sz="1500" baseline="30000" dirty="0" smtClean="0">
                <a:solidFill>
                  <a:schemeClr val="tx1"/>
                </a:solidFill>
              </a:rPr>
              <a:t>4</a:t>
            </a:r>
            <a:r>
              <a:rPr lang="it-IT" sz="1500" dirty="0" smtClean="0">
                <a:solidFill>
                  <a:schemeClr val="tx1"/>
                </a:solidFill>
              </a:rPr>
              <a:t>applicando l’aliquota IRES (27,5%) al reddito imponibile (1030 ovvero 980) ottengo l’imposta corrente</a:t>
            </a:r>
          </a:p>
          <a:p>
            <a:pPr algn="l"/>
            <a:r>
              <a:rPr lang="it-IT" sz="1500" baseline="30000" dirty="0" smtClean="0">
                <a:solidFill>
                  <a:schemeClr val="tx1"/>
                </a:solidFill>
              </a:rPr>
              <a:t>5</a:t>
            </a:r>
            <a:r>
              <a:rPr lang="it-IT" sz="1500" dirty="0" smtClean="0">
                <a:solidFill>
                  <a:schemeClr val="tx1"/>
                </a:solidFill>
              </a:rPr>
              <a:t>questo valore va sottratto di fatto all’IRES corrente, in quanto evidenzia quanta parte dell’IRES corrente (cioè dovuta per l’esercizio) è contabilmente e </a:t>
            </a:r>
            <a:r>
              <a:rPr lang="it-IT" sz="1500" dirty="0" err="1" smtClean="0">
                <a:solidFill>
                  <a:schemeClr val="tx1"/>
                </a:solidFill>
              </a:rPr>
              <a:t>civilisticamente</a:t>
            </a:r>
            <a:r>
              <a:rPr lang="it-IT" sz="1500" dirty="0" smtClean="0">
                <a:solidFill>
                  <a:schemeClr val="tx1"/>
                </a:solidFill>
              </a:rPr>
              <a:t> afferente gli esercizi successivi</a:t>
            </a:r>
          </a:p>
          <a:p>
            <a:pPr algn="l"/>
            <a:r>
              <a:rPr lang="it-IT" sz="1500" baseline="30000" dirty="0" smtClean="0">
                <a:solidFill>
                  <a:srgbClr val="000000"/>
                </a:solidFill>
              </a:rPr>
              <a:t>6</a:t>
            </a:r>
            <a:r>
              <a:rPr lang="it-IT" sz="1500" dirty="0" smtClean="0">
                <a:solidFill>
                  <a:srgbClr val="000000"/>
                </a:solidFill>
              </a:rPr>
              <a:t>impiego progressivamente nei tre esercizi l’attività (8,25+8,25=16,5) destinandola a imposta e quindi a costo di esercizio (già pagata negli anni precedenti, ma ora da rilevare ai fini civilistici)</a:t>
            </a:r>
          </a:p>
          <a:p>
            <a:pPr algn="l"/>
            <a:r>
              <a:rPr lang="it-IT" sz="1500" baseline="30000" dirty="0" smtClean="0">
                <a:solidFill>
                  <a:srgbClr val="000000"/>
                </a:solidFill>
              </a:rPr>
              <a:t>7</a:t>
            </a:r>
            <a:r>
              <a:rPr lang="it-IT" sz="1500" dirty="0" smtClean="0">
                <a:solidFill>
                  <a:srgbClr val="000000"/>
                </a:solidFill>
              </a:rPr>
              <a:t>in questo modo nel bilancio civilistico il trattamento fiscale risulta illustrato adeguatamente. Se non avessi fatto così mi sarei limitato all’IRES corrente, che mostrava una variazione non immediatamente giustificabile, che avrebbe inciso sull’utile distribuibile</a:t>
            </a:r>
            <a:endParaRPr lang="it-IT" sz="1500" dirty="0">
              <a:solidFill>
                <a:srgbClr val="000000"/>
              </a:solidFill>
            </a:endParaRPr>
          </a:p>
        </p:txBody>
      </p:sp>
      <p:graphicFrame>
        <p:nvGraphicFramePr>
          <p:cNvPr id="7" name="Tabella 6"/>
          <p:cNvGraphicFramePr>
            <a:graphicFrameLocks noGrp="1"/>
          </p:cNvGraphicFramePr>
          <p:nvPr>
            <p:extLst>
              <p:ext uri="{D42A27DB-BD31-4B8C-83A1-F6EECF244321}">
                <p14:modId xmlns:p14="http://schemas.microsoft.com/office/powerpoint/2010/main" val="2415225250"/>
              </p:ext>
            </p:extLst>
          </p:nvPr>
        </p:nvGraphicFramePr>
        <p:xfrm>
          <a:off x="484262" y="210742"/>
          <a:ext cx="7455918" cy="3990382"/>
        </p:xfrm>
        <a:graphic>
          <a:graphicData uri="http://schemas.openxmlformats.org/drawingml/2006/table">
            <a:tbl>
              <a:tblPr firstRow="1" bandRow="1">
                <a:tableStyleId>{5C22544A-7EE6-4342-B048-85BDC9FD1C3A}</a:tableStyleId>
              </a:tblPr>
              <a:tblGrid>
                <a:gridCol w="2244507"/>
                <a:gridCol w="1049527"/>
                <a:gridCol w="923583"/>
                <a:gridCol w="1039031"/>
                <a:gridCol w="1185965"/>
                <a:gridCol w="1013305"/>
              </a:tblGrid>
              <a:tr h="492508">
                <a:tc>
                  <a:txBody>
                    <a:bodyPr/>
                    <a:lstStyle/>
                    <a:p>
                      <a:pPr algn="ctr"/>
                      <a:r>
                        <a:rPr lang="it-IT" dirty="0" smtClean="0"/>
                        <a:t>ONERE FISCALE </a:t>
                      </a:r>
                      <a:endParaRPr lang="it-IT" dirty="0"/>
                    </a:p>
                  </a:txBody>
                  <a:tcPr/>
                </a:tc>
                <a:tc>
                  <a:txBody>
                    <a:bodyPr/>
                    <a:lstStyle/>
                    <a:p>
                      <a:pPr algn="ctr"/>
                      <a:r>
                        <a:rPr lang="it-IT" dirty="0" smtClean="0"/>
                        <a:t>1</a:t>
                      </a:r>
                      <a:endParaRPr lang="it-IT" dirty="0"/>
                    </a:p>
                  </a:txBody>
                  <a:tcPr/>
                </a:tc>
                <a:tc>
                  <a:txBody>
                    <a:bodyPr/>
                    <a:lstStyle/>
                    <a:p>
                      <a:pPr algn="ctr"/>
                      <a:r>
                        <a:rPr lang="it-IT" dirty="0" smtClean="0"/>
                        <a:t>2</a:t>
                      </a:r>
                      <a:endParaRPr lang="it-IT" dirty="0"/>
                    </a:p>
                  </a:txBody>
                  <a:tcPr/>
                </a:tc>
                <a:tc>
                  <a:txBody>
                    <a:bodyPr/>
                    <a:lstStyle/>
                    <a:p>
                      <a:pPr algn="ctr"/>
                      <a:r>
                        <a:rPr lang="it-IT" dirty="0" smtClean="0"/>
                        <a:t>3</a:t>
                      </a:r>
                      <a:endParaRPr lang="it-IT" dirty="0"/>
                    </a:p>
                  </a:txBody>
                  <a:tcPr/>
                </a:tc>
                <a:tc>
                  <a:txBody>
                    <a:bodyPr/>
                    <a:lstStyle/>
                    <a:p>
                      <a:pPr algn="ctr"/>
                      <a:r>
                        <a:rPr lang="it-IT" dirty="0" smtClean="0"/>
                        <a:t>4</a:t>
                      </a:r>
                      <a:endParaRPr lang="it-IT" dirty="0"/>
                    </a:p>
                  </a:txBody>
                  <a:tcPr/>
                </a:tc>
                <a:tc>
                  <a:txBody>
                    <a:bodyPr/>
                    <a:lstStyle/>
                    <a:p>
                      <a:pPr algn="ctr"/>
                      <a:r>
                        <a:rPr lang="it-IT" dirty="0" smtClean="0"/>
                        <a:t>5</a:t>
                      </a:r>
                      <a:endParaRPr lang="it-IT" dirty="0"/>
                    </a:p>
                  </a:txBody>
                  <a:tcPr/>
                </a:tc>
              </a:tr>
              <a:tr h="615643">
                <a:tc>
                  <a:txBody>
                    <a:bodyPr/>
                    <a:lstStyle/>
                    <a:p>
                      <a:r>
                        <a:rPr lang="it-IT" dirty="0" smtClean="0"/>
                        <a:t>Risultato d’esercizio ante imposte </a:t>
                      </a:r>
                      <a:endParaRPr lang="it-IT" dirty="0"/>
                    </a:p>
                  </a:txBody>
                  <a:tcPr/>
                </a:tc>
                <a:tc>
                  <a:txBody>
                    <a:bodyPr/>
                    <a:lstStyle/>
                    <a:p>
                      <a:pPr algn="ctr"/>
                      <a:r>
                        <a:rPr lang="it-IT" dirty="0" smtClean="0"/>
                        <a:t>1.000</a:t>
                      </a:r>
                      <a:r>
                        <a:rPr lang="it-IT" baseline="30000" dirty="0" smtClean="0"/>
                        <a:t>1</a:t>
                      </a:r>
                      <a:endParaRPr lang="it-IT" baseline="30000" dirty="0"/>
                    </a:p>
                  </a:txBody>
                  <a:tcPr/>
                </a:tc>
                <a:tc>
                  <a:txBody>
                    <a:bodyPr/>
                    <a:lstStyle/>
                    <a:p>
                      <a:pPr algn="ctr"/>
                      <a:r>
                        <a:rPr lang="it-IT" dirty="0" smtClean="0"/>
                        <a:t>1.000</a:t>
                      </a:r>
                      <a:r>
                        <a:rPr lang="it-IT" baseline="30000" dirty="0" smtClean="0"/>
                        <a:t>1</a:t>
                      </a:r>
                      <a:endParaRPr lang="it-IT" dirty="0"/>
                    </a:p>
                  </a:txBody>
                  <a:tcPr/>
                </a:tc>
                <a:tc>
                  <a:txBody>
                    <a:bodyPr/>
                    <a:lstStyle/>
                    <a:p>
                      <a:pPr algn="ctr"/>
                      <a:r>
                        <a:rPr lang="it-IT" dirty="0" smtClean="0"/>
                        <a:t>1.000</a:t>
                      </a:r>
                      <a:r>
                        <a:rPr lang="it-IT" baseline="30000" dirty="0" smtClean="0"/>
                        <a:t>1</a:t>
                      </a:r>
                      <a:endParaRPr lang="it-IT" dirty="0"/>
                    </a:p>
                  </a:txBody>
                  <a:tcPr/>
                </a:tc>
                <a:tc>
                  <a:txBody>
                    <a:bodyPr/>
                    <a:lstStyle/>
                    <a:p>
                      <a:pPr algn="ctr"/>
                      <a:r>
                        <a:rPr lang="it-IT" dirty="0" smtClean="0"/>
                        <a:t>1.000</a:t>
                      </a:r>
                      <a:r>
                        <a:rPr lang="it-IT" baseline="30000" dirty="0" smtClean="0"/>
                        <a:t>1</a:t>
                      </a:r>
                      <a:endParaRPr lang="it-IT" dirty="0"/>
                    </a:p>
                  </a:txBody>
                  <a:tcPr/>
                </a:tc>
                <a:tc>
                  <a:txBody>
                    <a:bodyPr/>
                    <a:lstStyle/>
                    <a:p>
                      <a:pPr algn="ctr"/>
                      <a:r>
                        <a:rPr lang="it-IT" dirty="0" smtClean="0"/>
                        <a:t>1.000</a:t>
                      </a:r>
                      <a:r>
                        <a:rPr lang="it-IT" baseline="30000" dirty="0" smtClean="0"/>
                        <a:t>1</a:t>
                      </a:r>
                      <a:endParaRPr lang="it-IT" dirty="0"/>
                    </a:p>
                  </a:txBody>
                  <a:tcPr/>
                </a:tc>
              </a:tr>
              <a:tr h="615643">
                <a:tc>
                  <a:txBody>
                    <a:bodyPr/>
                    <a:lstStyle/>
                    <a:p>
                      <a:r>
                        <a:rPr lang="it-IT" dirty="0" smtClean="0"/>
                        <a:t>Reddito imponibile </a:t>
                      </a:r>
                      <a:endParaRPr lang="it-IT" dirty="0"/>
                    </a:p>
                  </a:txBody>
                  <a:tcPr/>
                </a:tc>
                <a:tc>
                  <a:txBody>
                    <a:bodyPr/>
                    <a:lstStyle/>
                    <a:p>
                      <a:pPr algn="ctr"/>
                      <a:r>
                        <a:rPr lang="it-IT" dirty="0" smtClean="0"/>
                        <a:t>1.030</a:t>
                      </a:r>
                      <a:r>
                        <a:rPr lang="it-IT" baseline="30000" dirty="0" smtClean="0"/>
                        <a:t>2</a:t>
                      </a:r>
                      <a:endParaRPr lang="it-IT" baseline="30000" dirty="0"/>
                    </a:p>
                  </a:txBody>
                  <a:tcPr/>
                </a:tc>
                <a:tc>
                  <a:txBody>
                    <a:bodyPr/>
                    <a:lstStyle/>
                    <a:p>
                      <a:pPr algn="ctr"/>
                      <a:r>
                        <a:rPr lang="it-IT" dirty="0" smtClean="0"/>
                        <a:t>1.030</a:t>
                      </a:r>
                      <a:r>
                        <a:rPr lang="it-IT" baseline="30000" dirty="0" smtClean="0"/>
                        <a:t>2</a:t>
                      </a:r>
                      <a:endParaRPr lang="it-IT" baseline="30000" dirty="0"/>
                    </a:p>
                  </a:txBody>
                  <a:tcPr/>
                </a:tc>
                <a:tc>
                  <a:txBody>
                    <a:bodyPr/>
                    <a:lstStyle/>
                    <a:p>
                      <a:pPr algn="ctr"/>
                      <a:r>
                        <a:rPr lang="it-IT" dirty="0" smtClean="0"/>
                        <a:t>980</a:t>
                      </a:r>
                      <a:r>
                        <a:rPr lang="it-IT" baseline="30000" dirty="0" smtClean="0"/>
                        <a:t>3</a:t>
                      </a:r>
                      <a:endParaRPr lang="it-IT" baseline="30000" dirty="0"/>
                    </a:p>
                  </a:txBody>
                  <a:tcPr/>
                </a:tc>
                <a:tc>
                  <a:txBody>
                    <a:bodyPr/>
                    <a:lstStyle/>
                    <a:p>
                      <a:pPr algn="ctr"/>
                      <a:r>
                        <a:rPr lang="it-IT" dirty="0" smtClean="0"/>
                        <a:t>980</a:t>
                      </a:r>
                      <a:r>
                        <a:rPr lang="it-IT" baseline="30000" dirty="0" smtClean="0"/>
                        <a:t>3</a:t>
                      </a:r>
                      <a:endParaRPr lang="it-IT" baseline="30000" dirty="0"/>
                    </a:p>
                  </a:txBody>
                  <a:tcPr/>
                </a:tc>
                <a:tc>
                  <a:txBody>
                    <a:bodyPr/>
                    <a:lstStyle/>
                    <a:p>
                      <a:pPr algn="ctr"/>
                      <a:r>
                        <a:rPr lang="it-IT" dirty="0" smtClean="0"/>
                        <a:t>980</a:t>
                      </a:r>
                      <a:r>
                        <a:rPr lang="it-IT" baseline="30000" dirty="0" smtClean="0"/>
                        <a:t>3</a:t>
                      </a:r>
                      <a:endParaRPr lang="it-IT" baseline="30000" dirty="0"/>
                    </a:p>
                  </a:txBody>
                  <a:tcPr/>
                </a:tc>
              </a:tr>
              <a:tr h="615643">
                <a:tc>
                  <a:txBody>
                    <a:bodyPr/>
                    <a:lstStyle/>
                    <a:p>
                      <a:r>
                        <a:rPr lang="it-IT" dirty="0" smtClean="0"/>
                        <a:t>IRES CORRENTI</a:t>
                      </a:r>
                      <a:endParaRPr lang="it-IT" dirty="0"/>
                    </a:p>
                  </a:txBody>
                  <a:tcPr/>
                </a:tc>
                <a:tc>
                  <a:txBody>
                    <a:bodyPr/>
                    <a:lstStyle/>
                    <a:p>
                      <a:pPr algn="ctr"/>
                      <a:r>
                        <a:rPr lang="it-IT" dirty="0" smtClean="0"/>
                        <a:t>283,25</a:t>
                      </a:r>
                      <a:r>
                        <a:rPr lang="it-IT" baseline="30000" dirty="0" smtClean="0"/>
                        <a:t>4</a:t>
                      </a:r>
                      <a:endParaRPr lang="it-IT" baseline="30000" dirty="0"/>
                    </a:p>
                  </a:txBody>
                  <a:tcPr/>
                </a:tc>
                <a:tc>
                  <a:txBody>
                    <a:bodyPr/>
                    <a:lstStyle/>
                    <a:p>
                      <a:pPr algn="ctr"/>
                      <a:r>
                        <a:rPr lang="it-IT" dirty="0" smtClean="0"/>
                        <a:t>283,25</a:t>
                      </a:r>
                      <a:r>
                        <a:rPr lang="it-IT" baseline="30000" dirty="0" smtClean="0"/>
                        <a:t>4</a:t>
                      </a:r>
                      <a:endParaRPr lang="it-IT" dirty="0"/>
                    </a:p>
                  </a:txBody>
                  <a:tcPr/>
                </a:tc>
                <a:tc>
                  <a:txBody>
                    <a:bodyPr/>
                    <a:lstStyle/>
                    <a:p>
                      <a:pPr algn="ctr"/>
                      <a:r>
                        <a:rPr lang="it-IT" dirty="0" smtClean="0"/>
                        <a:t>269,5</a:t>
                      </a:r>
                      <a:r>
                        <a:rPr lang="it-IT" baseline="30000" dirty="0" smtClean="0"/>
                        <a:t>4</a:t>
                      </a:r>
                      <a:endParaRPr lang="it-IT" dirty="0"/>
                    </a:p>
                  </a:txBody>
                  <a:tcPr/>
                </a:tc>
                <a:tc>
                  <a:txBody>
                    <a:bodyPr/>
                    <a:lstStyle/>
                    <a:p>
                      <a:pPr algn="ctr"/>
                      <a:r>
                        <a:rPr lang="it-IT" dirty="0" smtClean="0"/>
                        <a:t>269,5</a:t>
                      </a:r>
                      <a:r>
                        <a:rPr lang="it-IT" baseline="30000" dirty="0" smtClean="0"/>
                        <a:t>4</a:t>
                      </a:r>
                      <a:endParaRPr lang="it-IT" dirty="0"/>
                    </a:p>
                  </a:txBody>
                  <a:tcPr/>
                </a:tc>
                <a:tc>
                  <a:txBody>
                    <a:bodyPr/>
                    <a:lstStyle/>
                    <a:p>
                      <a:pPr algn="ctr"/>
                      <a:r>
                        <a:rPr lang="it-IT" dirty="0" smtClean="0"/>
                        <a:t>269,5</a:t>
                      </a:r>
                      <a:r>
                        <a:rPr lang="it-IT" baseline="30000" dirty="0" smtClean="0"/>
                        <a:t>4</a:t>
                      </a:r>
                      <a:endParaRPr lang="it-IT" dirty="0"/>
                    </a:p>
                  </a:txBody>
                  <a:tcPr/>
                </a:tc>
              </a:tr>
              <a:tr h="615643">
                <a:tc>
                  <a:txBody>
                    <a:bodyPr/>
                    <a:lstStyle/>
                    <a:p>
                      <a:r>
                        <a:rPr lang="it-IT" dirty="0" smtClean="0"/>
                        <a:t>Imposte anticipate </a:t>
                      </a:r>
                      <a:endParaRPr lang="it-IT" dirty="0"/>
                    </a:p>
                  </a:txBody>
                  <a:tcPr/>
                </a:tc>
                <a:tc>
                  <a:txBody>
                    <a:bodyPr/>
                    <a:lstStyle/>
                    <a:p>
                      <a:pPr algn="ctr"/>
                      <a:r>
                        <a:rPr lang="it-IT" dirty="0" smtClean="0"/>
                        <a:t>(8,25)</a:t>
                      </a:r>
                      <a:r>
                        <a:rPr lang="it-IT" baseline="30000" dirty="0" smtClean="0"/>
                        <a:t>5</a:t>
                      </a:r>
                      <a:r>
                        <a:rPr lang="it-IT" dirty="0" smtClean="0"/>
                        <a:t> </a:t>
                      </a:r>
                      <a:endParaRPr lang="it-IT" dirty="0"/>
                    </a:p>
                  </a:txBody>
                  <a:tcPr/>
                </a:tc>
                <a:tc>
                  <a:txBody>
                    <a:bodyPr/>
                    <a:lstStyle/>
                    <a:p>
                      <a:pPr algn="ctr"/>
                      <a:r>
                        <a:rPr lang="it-IT" dirty="0" smtClean="0"/>
                        <a:t>(8,25)</a:t>
                      </a:r>
                      <a:r>
                        <a:rPr lang="it-IT" baseline="30000" dirty="0" smtClean="0"/>
                        <a:t>5</a:t>
                      </a:r>
                      <a:endParaRPr lang="it-IT" baseline="30000" dirty="0"/>
                    </a:p>
                  </a:txBody>
                  <a:tcPr/>
                </a:tc>
                <a:tc>
                  <a:txBody>
                    <a:bodyPr/>
                    <a:lstStyle/>
                    <a:p>
                      <a:pPr algn="ctr"/>
                      <a:r>
                        <a:rPr lang="it-IT" dirty="0" smtClean="0"/>
                        <a:t>0</a:t>
                      </a:r>
                      <a:endParaRPr lang="it-IT" dirty="0"/>
                    </a:p>
                  </a:txBody>
                  <a:tcPr/>
                </a:tc>
                <a:tc>
                  <a:txBody>
                    <a:bodyPr/>
                    <a:lstStyle/>
                    <a:p>
                      <a:pPr algn="ctr"/>
                      <a:r>
                        <a:rPr lang="it-IT" dirty="0" smtClean="0"/>
                        <a:t>0</a:t>
                      </a:r>
                      <a:endParaRPr lang="it-IT" dirty="0"/>
                    </a:p>
                  </a:txBody>
                  <a:tcPr/>
                </a:tc>
                <a:tc>
                  <a:txBody>
                    <a:bodyPr/>
                    <a:lstStyle/>
                    <a:p>
                      <a:pPr algn="ctr"/>
                      <a:r>
                        <a:rPr lang="it-IT" dirty="0" smtClean="0"/>
                        <a:t>0</a:t>
                      </a:r>
                      <a:endParaRPr lang="it-IT" dirty="0"/>
                    </a:p>
                  </a:txBody>
                  <a:tcPr/>
                </a:tc>
              </a:tr>
              <a:tr h="643495">
                <a:tc>
                  <a:txBody>
                    <a:bodyPr/>
                    <a:lstStyle/>
                    <a:p>
                      <a:r>
                        <a:rPr lang="it-IT" dirty="0" smtClean="0"/>
                        <a:t>RIASSORBIMENTO (</a:t>
                      </a:r>
                      <a:r>
                        <a:rPr lang="it-IT" i="1" dirty="0" err="1" smtClean="0"/>
                        <a:t>reversal</a:t>
                      </a:r>
                      <a:r>
                        <a:rPr lang="it-IT" dirty="0" smtClean="0"/>
                        <a:t>)</a:t>
                      </a:r>
                      <a:endParaRPr lang="it-IT" dirty="0"/>
                    </a:p>
                  </a:txBody>
                  <a:tcPr/>
                </a:tc>
                <a:tc>
                  <a:txBody>
                    <a:bodyPr/>
                    <a:lstStyle/>
                    <a:p>
                      <a:pPr algn="ctr"/>
                      <a:r>
                        <a:rPr lang="it-IT" dirty="0" smtClean="0"/>
                        <a:t>0</a:t>
                      </a:r>
                      <a:endParaRPr lang="it-IT" dirty="0"/>
                    </a:p>
                  </a:txBody>
                  <a:tcPr/>
                </a:tc>
                <a:tc>
                  <a:txBody>
                    <a:bodyPr/>
                    <a:lstStyle/>
                    <a:p>
                      <a:pPr algn="ctr"/>
                      <a:r>
                        <a:rPr lang="it-IT" dirty="0" smtClean="0"/>
                        <a:t>0</a:t>
                      </a:r>
                      <a:endParaRPr lang="it-IT" dirty="0"/>
                    </a:p>
                  </a:txBody>
                  <a:tcPr/>
                </a:tc>
                <a:tc>
                  <a:txBody>
                    <a:bodyPr/>
                    <a:lstStyle/>
                    <a:p>
                      <a:pPr algn="ctr"/>
                      <a:r>
                        <a:rPr lang="it-IT" dirty="0" smtClean="0"/>
                        <a:t>5,5</a:t>
                      </a:r>
                      <a:r>
                        <a:rPr lang="it-IT" baseline="30000" dirty="0" smtClean="0"/>
                        <a:t>6</a:t>
                      </a:r>
                      <a:endParaRPr lang="it-IT" baseline="30000" dirty="0"/>
                    </a:p>
                  </a:txBody>
                  <a:tcPr/>
                </a:tc>
                <a:tc>
                  <a:txBody>
                    <a:bodyPr/>
                    <a:lstStyle/>
                    <a:p>
                      <a:pPr algn="ctr"/>
                      <a:r>
                        <a:rPr lang="it-IT" dirty="0" smtClean="0"/>
                        <a:t>5,5</a:t>
                      </a:r>
                      <a:r>
                        <a:rPr lang="it-IT" baseline="30000" dirty="0" smtClean="0"/>
                        <a:t>6</a:t>
                      </a:r>
                      <a:endParaRPr lang="it-IT" dirty="0"/>
                    </a:p>
                  </a:txBody>
                  <a:tcPr/>
                </a:tc>
                <a:tc>
                  <a:txBody>
                    <a:bodyPr/>
                    <a:lstStyle/>
                    <a:p>
                      <a:pPr algn="ctr"/>
                      <a:r>
                        <a:rPr lang="it-IT" dirty="0" smtClean="0"/>
                        <a:t>5,5</a:t>
                      </a:r>
                      <a:r>
                        <a:rPr lang="it-IT" baseline="30000" dirty="0" smtClean="0"/>
                        <a:t>6</a:t>
                      </a:r>
                      <a:endParaRPr lang="it-IT" dirty="0"/>
                    </a:p>
                  </a:txBody>
                  <a:tcPr/>
                </a:tc>
              </a:tr>
              <a:tr h="367370">
                <a:tc>
                  <a:txBody>
                    <a:bodyPr/>
                    <a:lstStyle/>
                    <a:p>
                      <a:r>
                        <a:rPr lang="it-IT" b="1" dirty="0" smtClean="0"/>
                        <a:t>IMPOSTE (voce 22CE) </a:t>
                      </a:r>
                      <a:endParaRPr lang="it-IT" b="1" dirty="0"/>
                    </a:p>
                  </a:txBody>
                  <a:tcPr/>
                </a:tc>
                <a:tc>
                  <a:txBody>
                    <a:bodyPr/>
                    <a:lstStyle/>
                    <a:p>
                      <a:pPr algn="ctr"/>
                      <a:r>
                        <a:rPr lang="it-IT" b="1" dirty="0" smtClean="0"/>
                        <a:t>275</a:t>
                      </a:r>
                      <a:r>
                        <a:rPr lang="it-IT" b="0" baseline="30000" dirty="0" smtClean="0"/>
                        <a:t>7</a:t>
                      </a:r>
                      <a:endParaRPr lang="it-IT" b="0" baseline="30000" dirty="0"/>
                    </a:p>
                  </a:txBody>
                  <a:tcPr/>
                </a:tc>
                <a:tc>
                  <a:txBody>
                    <a:bodyPr/>
                    <a:lstStyle/>
                    <a:p>
                      <a:pPr algn="ctr"/>
                      <a:r>
                        <a:rPr lang="it-IT" b="1" dirty="0" smtClean="0"/>
                        <a:t>275</a:t>
                      </a:r>
                      <a:r>
                        <a:rPr lang="it-IT" b="0" baseline="30000" dirty="0" smtClean="0"/>
                        <a:t>7</a:t>
                      </a:r>
                      <a:endParaRPr lang="it-IT" b="1" dirty="0"/>
                    </a:p>
                  </a:txBody>
                  <a:tcPr/>
                </a:tc>
                <a:tc>
                  <a:txBody>
                    <a:bodyPr/>
                    <a:lstStyle/>
                    <a:p>
                      <a:pPr algn="ctr"/>
                      <a:r>
                        <a:rPr lang="it-IT" b="1" dirty="0" smtClean="0"/>
                        <a:t>275</a:t>
                      </a:r>
                      <a:r>
                        <a:rPr lang="it-IT" b="0" baseline="30000" dirty="0" smtClean="0"/>
                        <a:t>7</a:t>
                      </a:r>
                      <a:endParaRPr lang="it-IT" b="1" dirty="0"/>
                    </a:p>
                  </a:txBody>
                  <a:tcPr/>
                </a:tc>
                <a:tc>
                  <a:txBody>
                    <a:bodyPr/>
                    <a:lstStyle/>
                    <a:p>
                      <a:pPr algn="ctr"/>
                      <a:r>
                        <a:rPr lang="it-IT" b="1" dirty="0" smtClean="0"/>
                        <a:t>275</a:t>
                      </a:r>
                      <a:r>
                        <a:rPr lang="it-IT" b="0" baseline="30000" dirty="0" smtClean="0"/>
                        <a:t>7</a:t>
                      </a:r>
                      <a:endParaRPr lang="it-IT" b="1" dirty="0"/>
                    </a:p>
                  </a:txBody>
                  <a:tcPr/>
                </a:tc>
                <a:tc>
                  <a:txBody>
                    <a:bodyPr/>
                    <a:lstStyle/>
                    <a:p>
                      <a:pPr algn="ctr"/>
                      <a:r>
                        <a:rPr lang="it-IT" b="1" dirty="0" smtClean="0"/>
                        <a:t>275</a:t>
                      </a:r>
                      <a:r>
                        <a:rPr lang="it-IT" b="0" baseline="30000" dirty="0" smtClean="0"/>
                        <a:t>7</a:t>
                      </a:r>
                      <a:endParaRPr lang="it-IT" b="1" dirty="0"/>
                    </a:p>
                  </a:txBody>
                  <a:tcPr/>
                </a:tc>
              </a:tr>
            </a:tbl>
          </a:graphicData>
        </a:graphic>
      </p:graphicFrame>
    </p:spTree>
    <p:extLst>
      <p:ext uri="{BB962C8B-B14F-4D97-AF65-F5344CB8AC3E}">
        <p14:creationId xmlns:p14="http://schemas.microsoft.com/office/powerpoint/2010/main" val="23630014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95170"/>
          </a:xfrm>
        </p:spPr>
        <p:txBody>
          <a:bodyPr>
            <a:noAutofit/>
          </a:bodyPr>
          <a:lstStyle/>
          <a:p>
            <a:r>
              <a:rPr lang="it-IT" sz="3600" dirty="0"/>
              <a:t>IMPOSTE </a:t>
            </a:r>
            <a:r>
              <a:rPr lang="it-IT" sz="3600" dirty="0" smtClean="0"/>
              <a:t>ANTICIPATE 2° esempio </a:t>
            </a:r>
            <a:endParaRPr lang="it-IT" sz="3600" dirty="0"/>
          </a:p>
        </p:txBody>
      </p:sp>
      <p:sp>
        <p:nvSpPr>
          <p:cNvPr id="3" name="Segnaposto contenuto 2"/>
          <p:cNvSpPr>
            <a:spLocks noGrp="1"/>
          </p:cNvSpPr>
          <p:nvPr>
            <p:ph idx="1"/>
          </p:nvPr>
        </p:nvSpPr>
        <p:spPr>
          <a:xfrm>
            <a:off x="457200" y="1169808"/>
            <a:ext cx="8229600" cy="4956355"/>
          </a:xfrm>
        </p:spPr>
        <p:txBody>
          <a:bodyPr>
            <a:normAutofit/>
          </a:bodyPr>
          <a:lstStyle/>
          <a:p>
            <a:pPr marL="0" indent="0">
              <a:spcBef>
                <a:spcPts val="1968"/>
              </a:spcBef>
              <a:buNone/>
            </a:pPr>
            <a:r>
              <a:rPr lang="it-IT" sz="3600" dirty="0" smtClean="0"/>
              <a:t>Rilevazione di imposte </a:t>
            </a:r>
            <a:r>
              <a:rPr lang="it-IT" sz="3600" dirty="0"/>
              <a:t>anticipate </a:t>
            </a:r>
            <a:r>
              <a:rPr lang="it-IT" sz="3600" dirty="0" smtClean="0"/>
              <a:t>per compensi </a:t>
            </a:r>
            <a:r>
              <a:rPr lang="it-IT" sz="3600" dirty="0"/>
              <a:t>agli amministratori non ancora </a:t>
            </a:r>
            <a:r>
              <a:rPr lang="it-IT" sz="3600" dirty="0" smtClean="0"/>
              <a:t>corrisposti 										€5.000</a:t>
            </a:r>
          </a:p>
          <a:p>
            <a:pPr marL="0" indent="0">
              <a:spcBef>
                <a:spcPts val="1968"/>
              </a:spcBef>
              <a:buNone/>
            </a:pPr>
            <a:r>
              <a:rPr lang="it-IT" sz="3600" dirty="0" smtClean="0"/>
              <a:t>I compensi saranno </a:t>
            </a:r>
            <a:r>
              <a:rPr lang="it-IT" sz="3600" dirty="0"/>
              <a:t>corrisposti nell’esercizio </a:t>
            </a:r>
            <a:r>
              <a:rPr lang="it-IT" sz="3600" dirty="0" smtClean="0"/>
              <a:t>										X+1</a:t>
            </a:r>
            <a:endParaRPr lang="it-IT" sz="3600" dirty="0"/>
          </a:p>
          <a:p>
            <a:pPr marL="0" indent="0">
              <a:spcBef>
                <a:spcPts val="1968"/>
              </a:spcBef>
              <a:buNone/>
            </a:pPr>
            <a:r>
              <a:rPr lang="it-IT" sz="3600" dirty="0" smtClean="0"/>
              <a:t>Aliquota </a:t>
            </a:r>
            <a:r>
              <a:rPr lang="it-IT" sz="3600" dirty="0" err="1"/>
              <a:t>Ires</a:t>
            </a:r>
            <a:r>
              <a:rPr lang="it-IT" sz="3600" dirty="0"/>
              <a:t> </a:t>
            </a:r>
            <a:r>
              <a:rPr lang="it-IT" sz="3600" dirty="0" smtClean="0"/>
              <a:t>									27.5%</a:t>
            </a:r>
            <a:endParaRPr lang="it-IT" sz="3600" dirty="0"/>
          </a:p>
          <a:p>
            <a:pPr marL="0" indent="0">
              <a:buNone/>
            </a:pPr>
            <a:endParaRPr lang="it-IT" dirty="0"/>
          </a:p>
        </p:txBody>
      </p:sp>
    </p:spTree>
    <p:extLst>
      <p:ext uri="{BB962C8B-B14F-4D97-AF65-F5344CB8AC3E}">
        <p14:creationId xmlns:p14="http://schemas.microsoft.com/office/powerpoint/2010/main" val="18524641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77651"/>
          </a:xfrm>
        </p:spPr>
        <p:txBody>
          <a:bodyPr>
            <a:noAutofit/>
          </a:bodyPr>
          <a:lstStyle/>
          <a:p>
            <a:r>
              <a:rPr lang="it-IT" sz="3600" dirty="0"/>
              <a:t>IMPOSTE </a:t>
            </a:r>
            <a:r>
              <a:rPr lang="it-IT" sz="3600" dirty="0" smtClean="0"/>
              <a:t>ANTICIPATE: C/Economico</a:t>
            </a:r>
            <a:endParaRPr lang="it-IT" sz="3600" dirty="0"/>
          </a:p>
        </p:txBody>
      </p:sp>
      <p:sp>
        <p:nvSpPr>
          <p:cNvPr id="3" name="Segnaposto contenuto 2"/>
          <p:cNvSpPr>
            <a:spLocks noGrp="1"/>
          </p:cNvSpPr>
          <p:nvPr>
            <p:ph idx="1"/>
          </p:nvPr>
        </p:nvSpPr>
        <p:spPr>
          <a:xfrm>
            <a:off x="618233" y="1410036"/>
            <a:ext cx="7886648" cy="4439005"/>
          </a:xfrm>
        </p:spPr>
        <p:txBody>
          <a:bodyPr>
            <a:normAutofit lnSpcReduction="10000"/>
          </a:bodyPr>
          <a:lstStyle/>
          <a:p>
            <a:pPr marL="0" indent="0">
              <a:buNone/>
            </a:pPr>
            <a:r>
              <a:rPr lang="it-IT" dirty="0"/>
              <a:t>Il bilancio, prima del calcolo delle imposte, al 31/12</a:t>
            </a:r>
            <a:r>
              <a:rPr lang="it-IT" dirty="0" smtClean="0"/>
              <a:t>/X </a:t>
            </a:r>
            <a:r>
              <a:rPr lang="it-IT" dirty="0"/>
              <a:t>presenta i seguenti </a:t>
            </a:r>
            <a:r>
              <a:rPr lang="it-IT" dirty="0" smtClean="0"/>
              <a:t>valori: </a:t>
            </a:r>
          </a:p>
          <a:p>
            <a:pPr marL="514350" indent="-514350">
              <a:buAutoNum type="alphaUcParenR"/>
            </a:pPr>
            <a:r>
              <a:rPr lang="it-IT" dirty="0" smtClean="0"/>
              <a:t>Valore della Produzione					€50.000</a:t>
            </a:r>
          </a:p>
          <a:p>
            <a:pPr marL="514350" indent="-514350">
              <a:buAutoNum type="alphaUcParenR"/>
            </a:pPr>
            <a:r>
              <a:rPr lang="it-IT" dirty="0" smtClean="0"/>
              <a:t>Costi della Produzione 						€20.000 di cui </a:t>
            </a:r>
            <a:r>
              <a:rPr lang="mr-IN" dirty="0" smtClean="0"/>
              <a:t>…</a:t>
            </a:r>
            <a:endParaRPr lang="it-IT" dirty="0"/>
          </a:p>
          <a:p>
            <a:pPr marL="0" indent="0">
              <a:buNone/>
            </a:pPr>
            <a:r>
              <a:rPr lang="it-IT" dirty="0" smtClean="0"/>
              <a:t>	</a:t>
            </a:r>
            <a:r>
              <a:rPr lang="mr-IN" dirty="0" smtClean="0"/>
              <a:t>…</a:t>
            </a:r>
            <a:r>
              <a:rPr lang="it-IT" dirty="0" smtClean="0"/>
              <a:t>  € 5.000 (compensi amministratori)</a:t>
            </a:r>
          </a:p>
          <a:p>
            <a:pPr marL="0" indent="0">
              <a:buNone/>
            </a:pPr>
            <a:r>
              <a:rPr lang="it-IT" dirty="0" smtClean="0"/>
              <a:t>Risultato prima delle imposte 		</a:t>
            </a:r>
            <a:r>
              <a:rPr lang="it-IT" dirty="0"/>
              <a:t> </a:t>
            </a:r>
            <a:r>
              <a:rPr lang="it-IT" dirty="0" smtClean="0"/>
              <a:t> 						€</a:t>
            </a:r>
            <a:r>
              <a:rPr lang="it-IT" dirty="0"/>
              <a:t>3</a:t>
            </a:r>
            <a:r>
              <a:rPr lang="it-IT" dirty="0" smtClean="0"/>
              <a:t>0.000		 </a:t>
            </a:r>
          </a:p>
          <a:p>
            <a:pPr marL="0" indent="0">
              <a:buNone/>
            </a:pPr>
            <a:endParaRPr lang="it-IT" dirty="0"/>
          </a:p>
        </p:txBody>
      </p:sp>
    </p:spTree>
    <p:extLst>
      <p:ext uri="{BB962C8B-B14F-4D97-AF65-F5344CB8AC3E}">
        <p14:creationId xmlns:p14="http://schemas.microsoft.com/office/powerpoint/2010/main" val="34646769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7657"/>
            <a:ext cx="8229600" cy="577651"/>
          </a:xfrm>
        </p:spPr>
        <p:txBody>
          <a:bodyPr>
            <a:noAutofit/>
          </a:bodyPr>
          <a:lstStyle/>
          <a:p>
            <a:r>
              <a:rPr lang="it-IT" sz="3600" dirty="0"/>
              <a:t>IMPOSTE </a:t>
            </a:r>
            <a:r>
              <a:rPr lang="it-IT" sz="3600" dirty="0" smtClean="0"/>
              <a:t>ANTICIPATE: calcolo valori</a:t>
            </a:r>
            <a:endParaRPr lang="it-IT" sz="3600" dirty="0"/>
          </a:p>
        </p:txBody>
      </p:sp>
      <p:sp>
        <p:nvSpPr>
          <p:cNvPr id="3" name="Segnaposto contenuto 2"/>
          <p:cNvSpPr>
            <a:spLocks noGrp="1"/>
          </p:cNvSpPr>
          <p:nvPr>
            <p:ph idx="1"/>
          </p:nvPr>
        </p:nvSpPr>
        <p:spPr>
          <a:xfrm>
            <a:off x="0" y="902424"/>
            <a:ext cx="9144000" cy="5447964"/>
          </a:xfrm>
        </p:spPr>
        <p:txBody>
          <a:bodyPr>
            <a:normAutofit fontScale="92500" lnSpcReduction="10000"/>
          </a:bodyPr>
          <a:lstStyle/>
          <a:p>
            <a:pPr marL="514350" indent="-514350" algn="just">
              <a:buFont typeface="+mj-lt"/>
              <a:buAutoNum type="arabicPeriod"/>
            </a:pPr>
            <a:r>
              <a:rPr lang="it-IT" dirty="0" smtClean="0"/>
              <a:t>innanzitutto: calcolare la </a:t>
            </a:r>
            <a:r>
              <a:rPr lang="it-IT" dirty="0"/>
              <a:t>maggiore imposta da liquidare in conseguenza della disciplina fiscale. </a:t>
            </a:r>
            <a:r>
              <a:rPr lang="it-IT" dirty="0" smtClean="0"/>
              <a:t>Nell’esempio, la deducibilità </a:t>
            </a:r>
            <a:r>
              <a:rPr lang="it-IT" dirty="0"/>
              <a:t>dei compensi </a:t>
            </a:r>
            <a:r>
              <a:rPr lang="it-IT" dirty="0" smtClean="0"/>
              <a:t>va rinviata all’esercizio successivo e </a:t>
            </a:r>
            <a:r>
              <a:rPr lang="it-IT" dirty="0"/>
              <a:t>si </a:t>
            </a:r>
            <a:r>
              <a:rPr lang="it-IT" dirty="0" smtClean="0"/>
              <a:t>ottiene così </a:t>
            </a:r>
            <a:r>
              <a:rPr lang="it-IT" dirty="0"/>
              <a:t>una maggiore imposta nell’anno in corso </a:t>
            </a:r>
          </a:p>
          <a:p>
            <a:pPr lvl="0"/>
            <a:r>
              <a:rPr lang="it-IT" dirty="0" smtClean="0"/>
              <a:t>Imposte </a:t>
            </a:r>
            <a:r>
              <a:rPr lang="it-IT" dirty="0"/>
              <a:t>di competenza </a:t>
            </a:r>
            <a:r>
              <a:rPr lang="it-IT" dirty="0" smtClean="0"/>
              <a:t>= </a:t>
            </a:r>
            <a:r>
              <a:rPr lang="it-IT" dirty="0"/>
              <a:t>3</a:t>
            </a:r>
            <a:r>
              <a:rPr lang="it-IT" dirty="0" smtClean="0"/>
              <a:t>0.000 </a:t>
            </a:r>
            <a:r>
              <a:rPr lang="it-IT" dirty="0"/>
              <a:t>x 0.275 </a:t>
            </a:r>
            <a:endParaRPr lang="it-IT" dirty="0" smtClean="0"/>
          </a:p>
          <a:p>
            <a:pPr marL="0" lvl="0" indent="0">
              <a:buNone/>
            </a:pPr>
            <a:r>
              <a:rPr lang="it-IT" dirty="0"/>
              <a:t>	</a:t>
            </a:r>
            <a:r>
              <a:rPr lang="it-IT" dirty="0" smtClean="0"/>
              <a:t>= </a:t>
            </a:r>
            <a:r>
              <a:rPr lang="it-IT" b="1" dirty="0" smtClean="0"/>
              <a:t>8.250</a:t>
            </a:r>
            <a:endParaRPr lang="it-IT" dirty="0"/>
          </a:p>
          <a:p>
            <a:pPr lvl="0"/>
            <a:r>
              <a:rPr lang="it-IT" dirty="0" smtClean="0"/>
              <a:t>Costi fiscalmente indeducibili nell’esercizio I</a:t>
            </a:r>
            <a:r>
              <a:rPr lang="it-IT" dirty="0"/>
              <a:t> </a:t>
            </a:r>
            <a:endParaRPr lang="it-IT" dirty="0" smtClean="0"/>
          </a:p>
          <a:p>
            <a:pPr marL="0" lvl="0" indent="0">
              <a:buNone/>
            </a:pPr>
            <a:r>
              <a:rPr lang="it-IT" dirty="0"/>
              <a:t>	</a:t>
            </a:r>
            <a:r>
              <a:rPr lang="en-US" dirty="0" smtClean="0"/>
              <a:t>= </a:t>
            </a:r>
            <a:r>
              <a:rPr lang="en-US" b="1" dirty="0" smtClean="0"/>
              <a:t>5.000</a:t>
            </a:r>
            <a:endParaRPr lang="it-IT" dirty="0"/>
          </a:p>
          <a:p>
            <a:pPr lvl="0"/>
            <a:r>
              <a:rPr lang="it-IT" dirty="0" smtClean="0"/>
              <a:t>Maggiore imposta anticipata</a:t>
            </a:r>
            <a:r>
              <a:rPr lang="it-IT" dirty="0"/>
              <a:t>	</a:t>
            </a:r>
            <a:endParaRPr lang="it-IT" dirty="0" smtClean="0"/>
          </a:p>
          <a:p>
            <a:pPr marL="0" lvl="0" indent="0">
              <a:buNone/>
            </a:pPr>
            <a:r>
              <a:rPr lang="it-IT" dirty="0" smtClean="0"/>
              <a:t>	=  </a:t>
            </a:r>
            <a:r>
              <a:rPr lang="it-IT" dirty="0"/>
              <a:t>5</a:t>
            </a:r>
            <a:r>
              <a:rPr lang="it-IT" dirty="0" smtClean="0"/>
              <a:t>.000 </a:t>
            </a:r>
            <a:r>
              <a:rPr lang="it-IT" dirty="0"/>
              <a:t>x 0.275 = </a:t>
            </a:r>
            <a:r>
              <a:rPr lang="it-IT" b="1" dirty="0" smtClean="0"/>
              <a:t>1.375</a:t>
            </a:r>
            <a:endParaRPr lang="it-IT" dirty="0"/>
          </a:p>
        </p:txBody>
      </p:sp>
    </p:spTree>
    <p:extLst>
      <p:ext uri="{BB962C8B-B14F-4D97-AF65-F5344CB8AC3E}">
        <p14:creationId xmlns:p14="http://schemas.microsoft.com/office/powerpoint/2010/main" val="18748826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11343"/>
          </a:xfrm>
        </p:spPr>
        <p:txBody>
          <a:bodyPr>
            <a:noAutofit/>
          </a:bodyPr>
          <a:lstStyle/>
          <a:p>
            <a:r>
              <a:rPr lang="it-IT" dirty="0" smtClean="0"/>
              <a:t>Rilevazione delle imposte correnti</a:t>
            </a:r>
            <a:endParaRPr lang="it-IT" dirty="0"/>
          </a:p>
        </p:txBody>
      </p:sp>
      <p:sp>
        <p:nvSpPr>
          <p:cNvPr id="3" name="Segnaposto contenuto 2"/>
          <p:cNvSpPr>
            <a:spLocks noGrp="1"/>
          </p:cNvSpPr>
          <p:nvPr>
            <p:ph idx="1"/>
          </p:nvPr>
        </p:nvSpPr>
        <p:spPr>
          <a:xfrm>
            <a:off x="0" y="1016561"/>
            <a:ext cx="9144000" cy="5718191"/>
          </a:xfrm>
        </p:spPr>
        <p:txBody>
          <a:bodyPr>
            <a:normAutofit fontScale="92500" lnSpcReduction="10000"/>
          </a:bodyPr>
          <a:lstStyle/>
          <a:p>
            <a:pPr marL="0" indent="0">
              <a:buNone/>
            </a:pPr>
            <a:r>
              <a:rPr lang="it-IT" dirty="0"/>
              <a:t>S</a:t>
            </a:r>
            <a:r>
              <a:rPr lang="it-IT" dirty="0" smtClean="0"/>
              <a:t>crittura </a:t>
            </a:r>
            <a:r>
              <a:rPr lang="it-IT" dirty="0"/>
              <a:t>che rileva le imposte correnti, cioè quelle esigibili (8.250+1.375), con il relativo debito tributario </a:t>
            </a:r>
          </a:p>
          <a:p>
            <a:pPr marL="234000" indent="-234000"/>
            <a:r>
              <a:rPr lang="it-IT" i="1" dirty="0" smtClean="0"/>
              <a:t>imposte </a:t>
            </a:r>
            <a:r>
              <a:rPr lang="it-IT" i="1" dirty="0"/>
              <a:t>correnti 	</a:t>
            </a:r>
            <a:r>
              <a:rPr lang="it-IT" b="1" i="1" dirty="0" smtClean="0"/>
              <a:t>a</a:t>
            </a:r>
            <a:r>
              <a:rPr lang="it-IT" i="1" dirty="0" smtClean="0"/>
              <a:t> </a:t>
            </a:r>
            <a:r>
              <a:rPr lang="it-IT" i="1" dirty="0"/>
              <a:t>	</a:t>
            </a:r>
            <a:r>
              <a:rPr lang="it-IT" i="1" dirty="0" smtClean="0"/>
              <a:t>debiti </a:t>
            </a:r>
            <a:r>
              <a:rPr lang="it-IT" i="1" dirty="0"/>
              <a:t>tributari 	</a:t>
            </a:r>
            <a:r>
              <a:rPr lang="it-IT" dirty="0"/>
              <a:t>	 </a:t>
            </a:r>
            <a:r>
              <a:rPr lang="it-IT" dirty="0" smtClean="0"/>
              <a:t>      </a:t>
            </a:r>
            <a:r>
              <a:rPr lang="it-IT" b="1" dirty="0" smtClean="0"/>
              <a:t>9.625</a:t>
            </a:r>
            <a:endParaRPr lang="it-IT" dirty="0"/>
          </a:p>
          <a:p>
            <a:pPr marL="0" indent="0">
              <a:buNone/>
            </a:pPr>
            <a:r>
              <a:rPr lang="it-IT" dirty="0" smtClean="0"/>
              <a:t>Poi vanno rilevate </a:t>
            </a:r>
            <a:r>
              <a:rPr lang="it-IT" dirty="0"/>
              <a:t>le imposte </a:t>
            </a:r>
            <a:r>
              <a:rPr lang="it-IT" dirty="0" smtClean="0"/>
              <a:t>anticipate (quelle </a:t>
            </a:r>
            <a:r>
              <a:rPr lang="it-IT" dirty="0"/>
              <a:t>esigibili pur non essendo di </a:t>
            </a:r>
            <a:r>
              <a:rPr lang="it-IT" dirty="0" smtClean="0"/>
              <a:t>competenza) </a:t>
            </a:r>
            <a:r>
              <a:rPr lang="it-IT" dirty="0"/>
              <a:t>e il relativo “</a:t>
            </a:r>
            <a:r>
              <a:rPr lang="it-IT" b="1" dirty="0"/>
              <a:t>credito</a:t>
            </a:r>
            <a:r>
              <a:rPr lang="it-IT" dirty="0" smtClean="0"/>
              <a:t>” (attivit</a:t>
            </a:r>
            <a:r>
              <a:rPr lang="it-IT" dirty="0"/>
              <a:t>à</a:t>
            </a:r>
            <a:r>
              <a:rPr lang="it-IT" dirty="0" smtClean="0"/>
              <a:t> </a:t>
            </a:r>
            <a:r>
              <a:rPr lang="it-IT" dirty="0"/>
              <a:t>per imposte anticipate</a:t>
            </a:r>
            <a:r>
              <a:rPr lang="it-IT" dirty="0" smtClean="0"/>
              <a:t>): la scrittura  elimina dal bilancio civilistico gli </a:t>
            </a:r>
            <a:r>
              <a:rPr lang="it-IT" dirty="0"/>
              <a:t>effetti della normativa fiscale </a:t>
            </a:r>
          </a:p>
          <a:p>
            <a:pPr marL="0" indent="0">
              <a:buNone/>
            </a:pPr>
            <a:endParaRPr lang="it-IT" i="1" dirty="0" smtClean="0"/>
          </a:p>
          <a:p>
            <a:pPr marL="0" indent="0">
              <a:buNone/>
            </a:pPr>
            <a:r>
              <a:rPr lang="it-IT" i="1" dirty="0" smtClean="0"/>
              <a:t>Attività x imposte anticipate </a:t>
            </a:r>
            <a:r>
              <a:rPr lang="it-IT" b="1" i="1" dirty="0" smtClean="0"/>
              <a:t>a</a:t>
            </a:r>
            <a:r>
              <a:rPr lang="it-IT" i="1" dirty="0" smtClean="0"/>
              <a:t> imposte anticipate  </a:t>
            </a:r>
            <a:r>
              <a:rPr lang="it-IT" b="1" dirty="0" smtClean="0"/>
              <a:t>1.375</a:t>
            </a:r>
          </a:p>
          <a:p>
            <a:pPr marL="0" indent="0">
              <a:buNone/>
            </a:pPr>
            <a:r>
              <a:rPr lang="it-IT" b="1" dirty="0" smtClean="0"/>
              <a:t>(voce dell’attivo)</a:t>
            </a:r>
            <a:r>
              <a:rPr lang="it-IT" dirty="0" smtClean="0"/>
              <a:t> 				</a:t>
            </a:r>
            <a:r>
              <a:rPr lang="it-IT" b="1" dirty="0" smtClean="0"/>
              <a:t>     (componente + di reddito)</a:t>
            </a:r>
          </a:p>
          <a:p>
            <a:pPr marL="0" indent="0">
              <a:buNone/>
            </a:pPr>
            <a:r>
              <a:rPr lang="it-IT" dirty="0" smtClean="0"/>
              <a:t>(accendo un credito e rettifico nel bilancio civile i costi)</a:t>
            </a:r>
            <a:endParaRPr lang="it-IT" dirty="0"/>
          </a:p>
        </p:txBody>
      </p:sp>
    </p:spTree>
    <p:extLst>
      <p:ext uri="{BB962C8B-B14F-4D97-AF65-F5344CB8AC3E}">
        <p14:creationId xmlns:p14="http://schemas.microsoft.com/office/powerpoint/2010/main" val="41242682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28324"/>
          </a:xfrm>
        </p:spPr>
        <p:txBody>
          <a:bodyPr/>
          <a:lstStyle/>
          <a:p>
            <a:r>
              <a:rPr lang="it-IT" dirty="0" smtClean="0"/>
              <a:t>Il risultato a Conto </a:t>
            </a:r>
            <a:r>
              <a:rPr lang="it-IT" dirty="0"/>
              <a:t>E</a:t>
            </a:r>
            <a:r>
              <a:rPr lang="it-IT" dirty="0" smtClean="0"/>
              <a:t>conomico</a:t>
            </a:r>
            <a:endParaRPr lang="it-IT" dirty="0"/>
          </a:p>
        </p:txBody>
      </p:sp>
      <p:sp>
        <p:nvSpPr>
          <p:cNvPr id="3" name="Segnaposto contenuto 2"/>
          <p:cNvSpPr>
            <a:spLocks noGrp="1"/>
          </p:cNvSpPr>
          <p:nvPr>
            <p:ph idx="1"/>
          </p:nvPr>
        </p:nvSpPr>
        <p:spPr>
          <a:xfrm>
            <a:off x="183799" y="1282680"/>
            <a:ext cx="8722098" cy="5575319"/>
          </a:xfrm>
        </p:spPr>
        <p:txBody>
          <a:bodyPr>
            <a:normAutofit fontScale="85000" lnSpcReduction="20000"/>
          </a:bodyPr>
          <a:lstStyle/>
          <a:p>
            <a:pPr marL="0" indent="0">
              <a:buNone/>
            </a:pPr>
            <a:r>
              <a:rPr lang="it-IT" dirty="0"/>
              <a:t>i conti di costo </a:t>
            </a:r>
            <a:r>
              <a:rPr lang="it-IT" i="1" dirty="0"/>
              <a:t>“imposte </a:t>
            </a:r>
            <a:r>
              <a:rPr lang="it-IT" i="1" dirty="0" smtClean="0"/>
              <a:t>correnti” </a:t>
            </a:r>
            <a:r>
              <a:rPr lang="it-IT" dirty="0"/>
              <a:t>e </a:t>
            </a:r>
            <a:r>
              <a:rPr lang="it-IT" i="1" dirty="0"/>
              <a:t>“imposte </a:t>
            </a:r>
            <a:r>
              <a:rPr lang="it-IT" i="1" dirty="0" smtClean="0"/>
              <a:t>anticipate” </a:t>
            </a:r>
            <a:r>
              <a:rPr lang="it-IT" dirty="0"/>
              <a:t>confluiranno </a:t>
            </a:r>
            <a:r>
              <a:rPr lang="it-IT" dirty="0" smtClean="0"/>
              <a:t>così in </a:t>
            </a:r>
            <a:r>
              <a:rPr lang="it-IT" dirty="0"/>
              <a:t>C</a:t>
            </a:r>
            <a:r>
              <a:rPr lang="it-IT" dirty="0" smtClean="0"/>
              <a:t>onto </a:t>
            </a:r>
            <a:r>
              <a:rPr lang="it-IT" dirty="0"/>
              <a:t>E</a:t>
            </a:r>
            <a:r>
              <a:rPr lang="it-IT" dirty="0" smtClean="0"/>
              <a:t>conomico: </a:t>
            </a:r>
            <a:endParaRPr lang="it-IT" dirty="0"/>
          </a:p>
          <a:p>
            <a:pPr marL="0" indent="0">
              <a:buNone/>
            </a:pPr>
            <a:r>
              <a:rPr lang="it-IT" dirty="0" smtClean="0"/>
              <a:t>Risultato prima delle imposte 			</a:t>
            </a:r>
            <a:r>
              <a:rPr lang="it-IT" b="1" dirty="0"/>
              <a:t>3</a:t>
            </a:r>
            <a:r>
              <a:rPr lang="it-IT" b="1" dirty="0" smtClean="0"/>
              <a:t>0.000</a:t>
            </a:r>
          </a:p>
          <a:p>
            <a:pPr marL="514350" indent="-514350">
              <a:buFont typeface="+mj-lt"/>
              <a:buAutoNum type="alphaLcParenR"/>
            </a:pPr>
            <a:r>
              <a:rPr lang="it-IT" dirty="0" smtClean="0"/>
              <a:t>Imposte correnti 						 </a:t>
            </a:r>
            <a:r>
              <a:rPr lang="it-IT" b="1" dirty="0" smtClean="0"/>
              <a:t>-9.625</a:t>
            </a:r>
          </a:p>
          <a:p>
            <a:pPr marL="514350" indent="-514350">
              <a:buFont typeface="+mj-lt"/>
              <a:buAutoNum type="alphaLcParenR"/>
            </a:pPr>
            <a:r>
              <a:rPr lang="it-IT" dirty="0" smtClean="0"/>
              <a:t>Imposte differite						 </a:t>
            </a:r>
            <a:r>
              <a:rPr lang="it-IT" b="1" dirty="0"/>
              <a:t>	 </a:t>
            </a:r>
            <a:r>
              <a:rPr lang="it-IT" b="1" dirty="0" smtClean="0"/>
              <a:t>   0</a:t>
            </a:r>
          </a:p>
          <a:p>
            <a:pPr marL="514350" indent="-514350">
              <a:buFont typeface="+mj-lt"/>
              <a:buAutoNum type="alphaLcParenR"/>
            </a:pPr>
            <a:r>
              <a:rPr lang="it-IT" dirty="0" smtClean="0"/>
              <a:t>Imposte anticipate					</a:t>
            </a:r>
            <a:r>
              <a:rPr lang="it-IT" dirty="0"/>
              <a:t>	</a:t>
            </a:r>
            <a:r>
              <a:rPr lang="it-IT" dirty="0" smtClean="0"/>
              <a:t>   </a:t>
            </a:r>
            <a:r>
              <a:rPr lang="it-IT" b="1" dirty="0" smtClean="0"/>
              <a:t>1.375</a:t>
            </a:r>
          </a:p>
          <a:p>
            <a:pPr marL="0" indent="0">
              <a:buNone/>
            </a:pPr>
            <a:r>
              <a:rPr lang="it-IT" dirty="0" smtClean="0"/>
              <a:t>Utile										      </a:t>
            </a:r>
            <a:r>
              <a:rPr lang="it-IT" dirty="0"/>
              <a:t> </a:t>
            </a:r>
            <a:r>
              <a:rPr lang="it-IT" b="1" dirty="0" smtClean="0"/>
              <a:t>21.750</a:t>
            </a:r>
          </a:p>
          <a:p>
            <a:pPr marL="0" indent="0">
              <a:buNone/>
            </a:pPr>
            <a:r>
              <a:rPr lang="it-IT" dirty="0" smtClean="0"/>
              <a:t>Risultati al termine delle operazioni:</a:t>
            </a:r>
          </a:p>
          <a:p>
            <a:pPr marL="0" indent="0">
              <a:buNone/>
            </a:pPr>
            <a:r>
              <a:rPr lang="it-IT" dirty="0" smtClean="0"/>
              <a:t>Utile netto di </a:t>
            </a:r>
            <a:r>
              <a:rPr lang="it-IT" b="1" dirty="0" smtClean="0"/>
              <a:t>21.750</a:t>
            </a:r>
            <a:r>
              <a:rPr lang="it-IT" dirty="0" smtClean="0"/>
              <a:t> non influenzato dagli effetti della normativa fiscale</a:t>
            </a:r>
          </a:p>
          <a:p>
            <a:pPr marL="0" indent="0">
              <a:buNone/>
            </a:pPr>
            <a:r>
              <a:rPr lang="it-IT" dirty="0" smtClean="0"/>
              <a:t>Debito tributario per imposte correnti </a:t>
            </a:r>
            <a:r>
              <a:rPr lang="it-IT" b="1" dirty="0" smtClean="0"/>
              <a:t>9.625</a:t>
            </a:r>
            <a:r>
              <a:rPr lang="it-IT" dirty="0" smtClean="0"/>
              <a:t> (SP B.2 Passivo)</a:t>
            </a:r>
          </a:p>
          <a:p>
            <a:pPr marL="0" indent="0">
              <a:buNone/>
            </a:pPr>
            <a:r>
              <a:rPr lang="it-IT" dirty="0" smtClean="0"/>
              <a:t>Attività per imposte anticipate </a:t>
            </a:r>
            <a:r>
              <a:rPr lang="it-IT" b="1" dirty="0"/>
              <a:t>1</a:t>
            </a:r>
            <a:r>
              <a:rPr lang="it-IT" b="1" dirty="0" smtClean="0"/>
              <a:t>.375</a:t>
            </a:r>
            <a:r>
              <a:rPr lang="it-IT" dirty="0" smtClean="0"/>
              <a:t> (SP C.II.4-ter Attivo) </a:t>
            </a:r>
            <a:r>
              <a:rPr lang="mr-IN" dirty="0" smtClean="0"/>
              <a:t>–</a:t>
            </a:r>
            <a:r>
              <a:rPr lang="it-IT" dirty="0" smtClean="0"/>
              <a:t> in altri termini si tratta di un credito d’imposta che utilizzerò nell’esercizio in cui pagherò i compensi agli amministratori</a:t>
            </a:r>
            <a:endParaRPr lang="it-IT" dirty="0"/>
          </a:p>
        </p:txBody>
      </p:sp>
    </p:spTree>
    <p:extLst>
      <p:ext uri="{BB962C8B-B14F-4D97-AF65-F5344CB8AC3E}">
        <p14:creationId xmlns:p14="http://schemas.microsoft.com/office/powerpoint/2010/main" val="6804789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77651"/>
          </a:xfrm>
        </p:spPr>
        <p:txBody>
          <a:bodyPr>
            <a:noAutofit/>
          </a:bodyPr>
          <a:lstStyle/>
          <a:p>
            <a:r>
              <a:rPr lang="it-IT" sz="3600" dirty="0"/>
              <a:t>IMPOSTE </a:t>
            </a:r>
            <a:r>
              <a:rPr lang="it-IT" sz="3600" dirty="0" smtClean="0"/>
              <a:t>ANTICIPATE: seguito - C/E</a:t>
            </a:r>
            <a:endParaRPr lang="it-IT" sz="3600" dirty="0"/>
          </a:p>
        </p:txBody>
      </p:sp>
      <p:sp>
        <p:nvSpPr>
          <p:cNvPr id="3" name="Segnaposto contenuto 2"/>
          <p:cNvSpPr>
            <a:spLocks noGrp="1"/>
          </p:cNvSpPr>
          <p:nvPr>
            <p:ph idx="1"/>
          </p:nvPr>
        </p:nvSpPr>
        <p:spPr>
          <a:xfrm>
            <a:off x="618233" y="1410036"/>
            <a:ext cx="7886648" cy="4439005"/>
          </a:xfrm>
        </p:spPr>
        <p:txBody>
          <a:bodyPr>
            <a:normAutofit/>
          </a:bodyPr>
          <a:lstStyle/>
          <a:p>
            <a:pPr marL="0" indent="0">
              <a:buNone/>
            </a:pPr>
            <a:r>
              <a:rPr lang="it-IT" dirty="0"/>
              <a:t>Nell’esercizio in cui vengono corrisposti i compensi la situazione economica </a:t>
            </a:r>
            <a:r>
              <a:rPr lang="it-IT" dirty="0" smtClean="0"/>
              <a:t>è: </a:t>
            </a:r>
            <a:endParaRPr lang="it-IT" dirty="0"/>
          </a:p>
          <a:p>
            <a:pPr marL="514350" indent="-514350">
              <a:buAutoNum type="alphaUcParenR"/>
            </a:pPr>
            <a:r>
              <a:rPr lang="it-IT" dirty="0" smtClean="0"/>
              <a:t>Valore della Produzione					€100.000</a:t>
            </a:r>
          </a:p>
          <a:p>
            <a:pPr marL="514350" indent="-514350">
              <a:buAutoNum type="alphaUcParenR"/>
            </a:pPr>
            <a:r>
              <a:rPr lang="it-IT" dirty="0" smtClean="0"/>
              <a:t>Costi della Produzione 						€25.000</a:t>
            </a:r>
            <a:endParaRPr lang="it-IT" dirty="0"/>
          </a:p>
          <a:p>
            <a:pPr marL="0" indent="0">
              <a:buNone/>
            </a:pPr>
            <a:r>
              <a:rPr lang="it-IT" dirty="0" smtClean="0"/>
              <a:t>Risultato prima delle imposte 		  						€75.000		 </a:t>
            </a:r>
          </a:p>
          <a:p>
            <a:pPr marL="0" indent="0">
              <a:buNone/>
            </a:pPr>
            <a:endParaRPr lang="it-IT" dirty="0"/>
          </a:p>
        </p:txBody>
      </p:sp>
    </p:spTree>
    <p:extLst>
      <p:ext uri="{BB962C8B-B14F-4D97-AF65-F5344CB8AC3E}">
        <p14:creationId xmlns:p14="http://schemas.microsoft.com/office/powerpoint/2010/main" val="1226766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11612"/>
          </a:xfrm>
        </p:spPr>
        <p:txBody>
          <a:bodyPr>
            <a:normAutofit/>
          </a:bodyPr>
          <a:lstStyle/>
          <a:p>
            <a:r>
              <a:rPr lang="it-IT" dirty="0" smtClean="0"/>
              <a:t>Liquidità-esigibilità: caratteristiche</a:t>
            </a:r>
            <a:endParaRPr lang="it-IT" dirty="0"/>
          </a:p>
        </p:txBody>
      </p:sp>
      <p:sp>
        <p:nvSpPr>
          <p:cNvPr id="3" name="Segnaposto contenuto 2"/>
          <p:cNvSpPr>
            <a:spLocks noGrp="1"/>
          </p:cNvSpPr>
          <p:nvPr>
            <p:ph idx="1"/>
          </p:nvPr>
        </p:nvSpPr>
        <p:spPr>
          <a:xfrm>
            <a:off x="457200" y="1115565"/>
            <a:ext cx="8229600" cy="5418649"/>
          </a:xfrm>
        </p:spPr>
        <p:txBody>
          <a:bodyPr>
            <a:normAutofit lnSpcReduction="10000"/>
          </a:bodyPr>
          <a:lstStyle/>
          <a:p>
            <a:pPr marL="0" indent="0" algn="just">
              <a:buNone/>
            </a:pPr>
            <a:r>
              <a:rPr lang="it-IT" dirty="0" smtClean="0"/>
              <a:t>Lo SP funge da rendiconto delle risorse e degli impieghi delle fonti finanziarie  </a:t>
            </a:r>
          </a:p>
          <a:p>
            <a:pPr marL="0" indent="0" algn="just">
              <a:buNone/>
            </a:pPr>
            <a:r>
              <a:rPr lang="it-IT" dirty="0" smtClean="0"/>
              <a:t>La riclassificazione dello SP può essere fondata solo su criteri di provenienza o temporali</a:t>
            </a:r>
          </a:p>
          <a:p>
            <a:pPr algn="just"/>
            <a:r>
              <a:rPr lang="it-IT" dirty="0" smtClean="0"/>
              <a:t>TEMPORALE (attitudine a diventare liquide ed esigibili entro un lasso di tempo </a:t>
            </a:r>
            <a:r>
              <a:rPr lang="mr-IN" dirty="0" smtClean="0"/>
              <a:t>–</a:t>
            </a:r>
            <a:r>
              <a:rPr lang="it-IT" dirty="0" smtClean="0"/>
              <a:t> B/M/L): rileva il tempo del ciclo monetario, i.e. la velocità di trasformazione degli impieghi in denaro</a:t>
            </a:r>
          </a:p>
          <a:p>
            <a:pPr algn="just"/>
            <a:r>
              <a:rPr lang="it-IT" dirty="0" smtClean="0"/>
              <a:t>PROVENIENZA (NATURA): rileva l’origine delle fonti di finanziamento (proprie o di terzi)</a:t>
            </a:r>
            <a:endParaRPr lang="it-IT" dirty="0"/>
          </a:p>
        </p:txBody>
      </p:sp>
    </p:spTree>
    <p:extLst>
      <p:ext uri="{BB962C8B-B14F-4D97-AF65-F5344CB8AC3E}">
        <p14:creationId xmlns:p14="http://schemas.microsoft.com/office/powerpoint/2010/main" val="298054123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7657"/>
            <a:ext cx="8229600" cy="577651"/>
          </a:xfrm>
        </p:spPr>
        <p:txBody>
          <a:bodyPr>
            <a:noAutofit/>
          </a:bodyPr>
          <a:lstStyle/>
          <a:p>
            <a:r>
              <a:rPr lang="it-IT" sz="3600" dirty="0"/>
              <a:t>IMPOSTE </a:t>
            </a:r>
            <a:r>
              <a:rPr lang="it-IT" sz="3600" dirty="0" smtClean="0"/>
              <a:t>ANTICIPATE: calcolo valori</a:t>
            </a:r>
            <a:endParaRPr lang="it-IT" sz="3600" dirty="0"/>
          </a:p>
        </p:txBody>
      </p:sp>
      <p:sp>
        <p:nvSpPr>
          <p:cNvPr id="3" name="Segnaposto contenuto 2"/>
          <p:cNvSpPr>
            <a:spLocks noGrp="1"/>
          </p:cNvSpPr>
          <p:nvPr>
            <p:ph idx="1"/>
          </p:nvPr>
        </p:nvSpPr>
        <p:spPr>
          <a:xfrm>
            <a:off x="0" y="902424"/>
            <a:ext cx="9144000" cy="5447964"/>
          </a:xfrm>
        </p:spPr>
        <p:txBody>
          <a:bodyPr>
            <a:normAutofit fontScale="92500"/>
          </a:bodyPr>
          <a:lstStyle/>
          <a:p>
            <a:r>
              <a:rPr lang="it-IT" dirty="0"/>
              <a:t>Vanno determinate le imposte portando in deduzione, </a:t>
            </a:r>
            <a:r>
              <a:rPr lang="it-IT" u="sng" dirty="0"/>
              <a:t>dalla base </a:t>
            </a:r>
            <a:r>
              <a:rPr lang="it-IT" u="sng" dirty="0" smtClean="0"/>
              <a:t>imponibile</a:t>
            </a:r>
            <a:r>
              <a:rPr lang="it-IT" dirty="0" smtClean="0"/>
              <a:t> (e quindi dal bilancio fiscale e non civilistico), </a:t>
            </a:r>
            <a:r>
              <a:rPr lang="it-IT" dirty="0"/>
              <a:t>i costi relativi ai compensi degli amministratori</a:t>
            </a:r>
          </a:p>
          <a:p>
            <a:pPr lvl="0"/>
            <a:r>
              <a:rPr lang="it-IT" dirty="0" smtClean="0"/>
              <a:t>Imposte </a:t>
            </a:r>
            <a:r>
              <a:rPr lang="it-IT" dirty="0"/>
              <a:t>di competenza </a:t>
            </a:r>
            <a:r>
              <a:rPr lang="it-IT" dirty="0" smtClean="0"/>
              <a:t>= 75.000 </a:t>
            </a:r>
            <a:r>
              <a:rPr lang="it-IT" dirty="0"/>
              <a:t>x 0.275 </a:t>
            </a:r>
            <a:endParaRPr lang="it-IT" dirty="0" smtClean="0"/>
          </a:p>
          <a:p>
            <a:pPr marL="0" lvl="0" indent="0">
              <a:buNone/>
            </a:pPr>
            <a:r>
              <a:rPr lang="it-IT" dirty="0"/>
              <a:t>	</a:t>
            </a:r>
            <a:r>
              <a:rPr lang="it-IT" dirty="0" smtClean="0"/>
              <a:t>= </a:t>
            </a:r>
            <a:r>
              <a:rPr lang="it-IT" b="1" dirty="0" smtClean="0"/>
              <a:t>20.625</a:t>
            </a:r>
            <a:endParaRPr lang="it-IT" dirty="0"/>
          </a:p>
          <a:p>
            <a:pPr lvl="0"/>
            <a:r>
              <a:rPr lang="it-IT" dirty="0" smtClean="0"/>
              <a:t>Costi fiscalmente deducibili (derivanti dall’esercizio I) </a:t>
            </a:r>
          </a:p>
          <a:p>
            <a:pPr marL="0" lvl="0" indent="0">
              <a:buNone/>
            </a:pPr>
            <a:r>
              <a:rPr lang="it-IT" dirty="0"/>
              <a:t>	</a:t>
            </a:r>
            <a:r>
              <a:rPr lang="en-US" dirty="0" smtClean="0"/>
              <a:t>=  </a:t>
            </a:r>
            <a:r>
              <a:rPr lang="en-US" b="1" dirty="0" smtClean="0"/>
              <a:t>5.000</a:t>
            </a:r>
            <a:endParaRPr lang="it-IT" dirty="0"/>
          </a:p>
          <a:p>
            <a:pPr lvl="0"/>
            <a:r>
              <a:rPr lang="it-IT" dirty="0" smtClean="0"/>
              <a:t>Minore imposta dovuta (anticipata nell’esercizio I)</a:t>
            </a:r>
            <a:r>
              <a:rPr lang="it-IT" dirty="0"/>
              <a:t>	</a:t>
            </a:r>
            <a:endParaRPr lang="it-IT" dirty="0" smtClean="0"/>
          </a:p>
          <a:p>
            <a:pPr marL="0" lvl="0" indent="0">
              <a:buNone/>
            </a:pPr>
            <a:r>
              <a:rPr lang="it-IT" dirty="0" smtClean="0"/>
              <a:t>	=  </a:t>
            </a:r>
            <a:r>
              <a:rPr lang="it-IT" dirty="0"/>
              <a:t>5</a:t>
            </a:r>
            <a:r>
              <a:rPr lang="it-IT" dirty="0" smtClean="0"/>
              <a:t>.000 </a:t>
            </a:r>
            <a:r>
              <a:rPr lang="it-IT" dirty="0"/>
              <a:t>x 0.275 = </a:t>
            </a:r>
            <a:r>
              <a:rPr lang="it-IT" b="1" dirty="0" smtClean="0"/>
              <a:t>1.375</a:t>
            </a:r>
            <a:endParaRPr lang="it-IT" dirty="0"/>
          </a:p>
        </p:txBody>
      </p:sp>
    </p:spTree>
    <p:extLst>
      <p:ext uri="{BB962C8B-B14F-4D97-AF65-F5344CB8AC3E}">
        <p14:creationId xmlns:p14="http://schemas.microsoft.com/office/powerpoint/2010/main" val="3203890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dirty="0" smtClean="0"/>
              <a:t>Rilevazione imposte correnti </a:t>
            </a:r>
            <a:endParaRPr lang="it-IT" dirty="0"/>
          </a:p>
        </p:txBody>
      </p:sp>
      <p:sp>
        <p:nvSpPr>
          <p:cNvPr id="3" name="Segnaposto contenuto 2"/>
          <p:cNvSpPr>
            <a:spLocks noGrp="1"/>
          </p:cNvSpPr>
          <p:nvPr>
            <p:ph idx="1"/>
          </p:nvPr>
        </p:nvSpPr>
        <p:spPr>
          <a:xfrm>
            <a:off x="1" y="1446953"/>
            <a:ext cx="9143999" cy="4335241"/>
          </a:xfrm>
        </p:spPr>
        <p:txBody>
          <a:bodyPr>
            <a:normAutofit fontScale="85000" lnSpcReduction="10000"/>
          </a:bodyPr>
          <a:lstStyle/>
          <a:p>
            <a:pPr marL="0" indent="0">
              <a:buNone/>
            </a:pPr>
            <a:r>
              <a:rPr lang="it-IT" dirty="0"/>
              <a:t>Si tratta della scrittura che rileva le imposte correnti, cioè quelle </a:t>
            </a:r>
            <a:r>
              <a:rPr lang="it-IT" dirty="0" smtClean="0"/>
              <a:t>fiscalmente dovute (20.625-1.375</a:t>
            </a:r>
            <a:r>
              <a:rPr lang="it-IT" dirty="0"/>
              <a:t>), con il relativo debito tributario </a:t>
            </a:r>
          </a:p>
          <a:p>
            <a:pPr marL="234000" indent="-234000"/>
            <a:r>
              <a:rPr lang="it-IT" dirty="0" smtClean="0"/>
              <a:t>imposte </a:t>
            </a:r>
            <a:r>
              <a:rPr lang="it-IT" dirty="0"/>
              <a:t>correnti </a:t>
            </a:r>
            <a:r>
              <a:rPr lang="it-IT" dirty="0" smtClean="0"/>
              <a:t>   </a:t>
            </a:r>
            <a:r>
              <a:rPr lang="it-IT" dirty="0"/>
              <a:t>	</a:t>
            </a:r>
            <a:r>
              <a:rPr lang="it-IT" b="1" dirty="0" smtClean="0"/>
              <a:t>a</a:t>
            </a:r>
            <a:r>
              <a:rPr lang="it-IT" dirty="0" smtClean="0"/>
              <a:t> </a:t>
            </a:r>
            <a:r>
              <a:rPr lang="it-IT" dirty="0"/>
              <a:t>	</a:t>
            </a:r>
            <a:r>
              <a:rPr lang="it-IT" dirty="0" smtClean="0"/>
              <a:t>   debiti </a:t>
            </a:r>
            <a:r>
              <a:rPr lang="it-IT" dirty="0"/>
              <a:t>tributari 		 </a:t>
            </a:r>
            <a:r>
              <a:rPr lang="it-IT" dirty="0" smtClean="0"/>
              <a:t>             </a:t>
            </a:r>
            <a:r>
              <a:rPr lang="it-IT" b="1" dirty="0" smtClean="0"/>
              <a:t>19.250</a:t>
            </a:r>
          </a:p>
          <a:p>
            <a:pPr marL="0" indent="0">
              <a:buNone/>
            </a:pPr>
            <a:r>
              <a:rPr lang="it-IT" b="1" dirty="0" smtClean="0"/>
              <a:t>   (costo di esercizio)		</a:t>
            </a:r>
            <a:r>
              <a:rPr lang="it-IT" b="1" dirty="0"/>
              <a:t> </a:t>
            </a:r>
            <a:r>
              <a:rPr lang="it-IT" b="1" dirty="0" smtClean="0"/>
              <a:t>  (voce del Passivo)</a:t>
            </a:r>
            <a:endParaRPr lang="it-IT" b="1" dirty="0"/>
          </a:p>
          <a:p>
            <a:pPr marL="0" indent="0">
              <a:buNone/>
            </a:pPr>
            <a:r>
              <a:rPr lang="it-IT" dirty="0" smtClean="0"/>
              <a:t>Poi vanno recuperate le </a:t>
            </a:r>
            <a:r>
              <a:rPr lang="it-IT" dirty="0"/>
              <a:t>imposte </a:t>
            </a:r>
            <a:r>
              <a:rPr lang="it-IT" dirty="0" smtClean="0"/>
              <a:t>anticipate l’anno precedente così da attribuirle all’esercizio in corso, e chiudere il conto “</a:t>
            </a:r>
            <a:r>
              <a:rPr lang="it-IT" dirty="0"/>
              <a:t>Attività x imposte </a:t>
            </a:r>
            <a:r>
              <a:rPr lang="it-IT" dirty="0" smtClean="0"/>
              <a:t>anticipate”, aperto l’esercizio precedente</a:t>
            </a:r>
            <a:endParaRPr lang="it-IT" dirty="0"/>
          </a:p>
          <a:p>
            <a:pPr marL="0" indent="0">
              <a:buNone/>
            </a:pPr>
            <a:endParaRPr lang="it-IT" dirty="0" smtClean="0"/>
          </a:p>
          <a:p>
            <a:r>
              <a:rPr lang="it-IT" dirty="0"/>
              <a:t>imposte anticipate </a:t>
            </a:r>
            <a:r>
              <a:rPr lang="it-IT" dirty="0" smtClean="0"/>
              <a:t>     </a:t>
            </a:r>
            <a:r>
              <a:rPr lang="it-IT" b="1" dirty="0" smtClean="0"/>
              <a:t>a     </a:t>
            </a:r>
            <a:r>
              <a:rPr lang="it-IT" dirty="0" smtClean="0"/>
              <a:t>Attività x imposte anticipate   </a:t>
            </a:r>
            <a:r>
              <a:rPr lang="it-IT" b="1" dirty="0" smtClean="0"/>
              <a:t>1.375</a:t>
            </a:r>
            <a:r>
              <a:rPr lang="it-IT" dirty="0" smtClean="0"/>
              <a:t> </a:t>
            </a:r>
            <a:endParaRPr lang="it-IT" dirty="0"/>
          </a:p>
        </p:txBody>
      </p:sp>
    </p:spTree>
    <p:extLst>
      <p:ext uri="{BB962C8B-B14F-4D97-AF65-F5344CB8AC3E}">
        <p14:creationId xmlns:p14="http://schemas.microsoft.com/office/powerpoint/2010/main" val="250924592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28324"/>
          </a:xfrm>
        </p:spPr>
        <p:txBody>
          <a:bodyPr/>
          <a:lstStyle/>
          <a:p>
            <a:r>
              <a:rPr lang="it-IT" dirty="0" smtClean="0"/>
              <a:t>Il risultato a Conto </a:t>
            </a:r>
            <a:r>
              <a:rPr lang="it-IT" dirty="0"/>
              <a:t>E</a:t>
            </a:r>
            <a:r>
              <a:rPr lang="it-IT" dirty="0" smtClean="0"/>
              <a:t>conomico</a:t>
            </a:r>
            <a:endParaRPr lang="it-IT" dirty="0"/>
          </a:p>
        </p:txBody>
      </p:sp>
      <p:sp>
        <p:nvSpPr>
          <p:cNvPr id="3" name="Segnaposto contenuto 2"/>
          <p:cNvSpPr>
            <a:spLocks noGrp="1"/>
          </p:cNvSpPr>
          <p:nvPr>
            <p:ph idx="1"/>
          </p:nvPr>
        </p:nvSpPr>
        <p:spPr>
          <a:xfrm>
            <a:off x="0" y="1282681"/>
            <a:ext cx="9144000" cy="5201398"/>
          </a:xfrm>
        </p:spPr>
        <p:txBody>
          <a:bodyPr>
            <a:normAutofit fontScale="85000" lnSpcReduction="10000"/>
          </a:bodyPr>
          <a:lstStyle/>
          <a:p>
            <a:pPr marL="0" indent="0">
              <a:buNone/>
            </a:pPr>
            <a:r>
              <a:rPr lang="it-IT" dirty="0"/>
              <a:t>i conti di costo </a:t>
            </a:r>
            <a:r>
              <a:rPr lang="it-IT" i="1" dirty="0"/>
              <a:t>“imposte </a:t>
            </a:r>
            <a:r>
              <a:rPr lang="it-IT" i="1" dirty="0" smtClean="0"/>
              <a:t>correnti” </a:t>
            </a:r>
            <a:r>
              <a:rPr lang="it-IT" dirty="0"/>
              <a:t>e </a:t>
            </a:r>
            <a:r>
              <a:rPr lang="it-IT" i="1" dirty="0"/>
              <a:t>“imposte </a:t>
            </a:r>
            <a:r>
              <a:rPr lang="it-IT" i="1" dirty="0" smtClean="0"/>
              <a:t>anticipate” </a:t>
            </a:r>
            <a:r>
              <a:rPr lang="it-IT" dirty="0"/>
              <a:t>confluiranno </a:t>
            </a:r>
            <a:r>
              <a:rPr lang="it-IT" dirty="0" smtClean="0"/>
              <a:t>così in </a:t>
            </a:r>
            <a:r>
              <a:rPr lang="it-IT" dirty="0"/>
              <a:t>C</a:t>
            </a:r>
            <a:r>
              <a:rPr lang="it-IT" dirty="0" smtClean="0"/>
              <a:t>onto </a:t>
            </a:r>
            <a:r>
              <a:rPr lang="it-IT" dirty="0"/>
              <a:t>E</a:t>
            </a:r>
            <a:r>
              <a:rPr lang="it-IT" dirty="0" smtClean="0"/>
              <a:t>conomico: </a:t>
            </a:r>
            <a:endParaRPr lang="it-IT" dirty="0"/>
          </a:p>
          <a:p>
            <a:pPr marL="0" indent="0">
              <a:buNone/>
            </a:pPr>
            <a:r>
              <a:rPr lang="it-IT" dirty="0" smtClean="0"/>
              <a:t>Risultato prima delle imposte 			</a:t>
            </a:r>
            <a:r>
              <a:rPr lang="it-IT" b="1" dirty="0" smtClean="0"/>
              <a:t>75.000</a:t>
            </a:r>
          </a:p>
          <a:p>
            <a:pPr marL="514350" indent="-514350">
              <a:buFont typeface="+mj-lt"/>
              <a:buAutoNum type="alphaLcParenR"/>
            </a:pPr>
            <a:r>
              <a:rPr lang="it-IT" dirty="0" smtClean="0"/>
              <a:t>Imposte correnti 					     </a:t>
            </a:r>
            <a:r>
              <a:rPr lang="it-IT" b="1" dirty="0" smtClean="0"/>
              <a:t>-19.250 </a:t>
            </a:r>
          </a:p>
          <a:p>
            <a:pPr marL="514350" indent="-514350">
              <a:buFont typeface="+mj-lt"/>
              <a:buAutoNum type="alphaLcParenR"/>
            </a:pPr>
            <a:r>
              <a:rPr lang="it-IT" dirty="0" smtClean="0"/>
              <a:t>Imposte differite						 </a:t>
            </a:r>
            <a:r>
              <a:rPr lang="it-IT" b="1" dirty="0"/>
              <a:t>	 </a:t>
            </a:r>
            <a:r>
              <a:rPr lang="it-IT" b="1" dirty="0" smtClean="0"/>
              <a:t>   0</a:t>
            </a:r>
          </a:p>
          <a:p>
            <a:pPr marL="514350" indent="-514350">
              <a:buFont typeface="+mj-lt"/>
              <a:buAutoNum type="alphaLcParenR"/>
            </a:pPr>
            <a:r>
              <a:rPr lang="it-IT" dirty="0" smtClean="0"/>
              <a:t>Imposte anticipate					</a:t>
            </a:r>
            <a:r>
              <a:rPr lang="it-IT" dirty="0"/>
              <a:t>	</a:t>
            </a:r>
            <a:r>
              <a:rPr lang="it-IT" dirty="0" smtClean="0"/>
              <a:t>   </a:t>
            </a:r>
            <a:r>
              <a:rPr lang="it-IT" b="1" dirty="0" smtClean="0"/>
              <a:t>1.375</a:t>
            </a:r>
          </a:p>
          <a:p>
            <a:pPr marL="0" indent="0">
              <a:buNone/>
            </a:pPr>
            <a:r>
              <a:rPr lang="it-IT" dirty="0" smtClean="0"/>
              <a:t>Utile										       </a:t>
            </a:r>
            <a:r>
              <a:rPr lang="it-IT" b="1" dirty="0" smtClean="0"/>
              <a:t>54.375</a:t>
            </a:r>
          </a:p>
          <a:p>
            <a:pPr marL="0" indent="0">
              <a:buNone/>
            </a:pPr>
            <a:r>
              <a:rPr lang="it-IT" dirty="0" smtClean="0"/>
              <a:t>Risultati patrimoniali al termine delle operazioni:</a:t>
            </a:r>
          </a:p>
          <a:p>
            <a:pPr marL="0" indent="0">
              <a:buNone/>
            </a:pPr>
            <a:r>
              <a:rPr lang="it-IT" dirty="0" smtClean="0"/>
              <a:t>Utile netto di </a:t>
            </a:r>
            <a:r>
              <a:rPr lang="it-IT" b="1" dirty="0"/>
              <a:t>54.375</a:t>
            </a:r>
            <a:r>
              <a:rPr lang="it-IT" dirty="0" smtClean="0"/>
              <a:t> non influenzato dalla normativa fiscale</a:t>
            </a:r>
          </a:p>
          <a:p>
            <a:pPr marL="0" indent="0">
              <a:buNone/>
            </a:pPr>
            <a:r>
              <a:rPr lang="it-IT" dirty="0" smtClean="0"/>
              <a:t>Debito tributario per imposte correnti   </a:t>
            </a:r>
            <a:r>
              <a:rPr lang="it-IT" b="1" dirty="0" smtClean="0"/>
              <a:t>19.250</a:t>
            </a:r>
            <a:r>
              <a:rPr lang="it-IT" dirty="0" smtClean="0"/>
              <a:t> (SP B.2 Passivo)</a:t>
            </a:r>
          </a:p>
          <a:p>
            <a:pPr marL="0" indent="0">
              <a:buNone/>
            </a:pPr>
            <a:r>
              <a:rPr lang="it-IT" dirty="0" smtClean="0"/>
              <a:t>Attività x imposte anticipate 			</a:t>
            </a:r>
            <a:r>
              <a:rPr lang="it-IT" b="1" dirty="0" smtClean="0"/>
              <a:t>0</a:t>
            </a:r>
            <a:r>
              <a:rPr lang="it-IT" dirty="0" smtClean="0"/>
              <a:t> (SP voce C.II.4-ter Attivo)</a:t>
            </a:r>
            <a:endParaRPr lang="it-IT" dirty="0"/>
          </a:p>
        </p:txBody>
      </p:sp>
    </p:spTree>
    <p:extLst>
      <p:ext uri="{BB962C8B-B14F-4D97-AF65-F5344CB8AC3E}">
        <p14:creationId xmlns:p14="http://schemas.microsoft.com/office/powerpoint/2010/main" val="3411197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1867" y="412221"/>
            <a:ext cx="8229600" cy="751946"/>
          </a:xfrm>
          <a:ln>
            <a:noFill/>
          </a:ln>
        </p:spPr>
        <p:style>
          <a:lnRef idx="2">
            <a:schemeClr val="dk1"/>
          </a:lnRef>
          <a:fillRef idx="1">
            <a:schemeClr val="lt1"/>
          </a:fillRef>
          <a:effectRef idx="0">
            <a:schemeClr val="dk1"/>
          </a:effectRef>
          <a:fontRef idx="minor">
            <a:schemeClr val="dk1"/>
          </a:fontRef>
        </p:style>
        <p:txBody>
          <a:bodyPr>
            <a:normAutofit fontScale="90000"/>
          </a:bodyPr>
          <a:lstStyle/>
          <a:p>
            <a:r>
              <a:rPr lang="it-IT" dirty="0" smtClean="0">
                <a:ln>
                  <a:solidFill>
                    <a:srgbClr val="FFFFFF"/>
                  </a:solidFill>
                </a:ln>
                <a:solidFill>
                  <a:srgbClr val="000000"/>
                </a:solidFill>
              </a:rPr>
              <a:t>Prospetti </a:t>
            </a:r>
            <a:r>
              <a:rPr lang="it-IT" dirty="0">
                <a:ln>
                  <a:solidFill>
                    <a:srgbClr val="FFFFFF"/>
                  </a:solidFill>
                </a:ln>
                <a:solidFill>
                  <a:srgbClr val="000000"/>
                </a:solidFill>
              </a:rPr>
              <a:t>di bilancio </a:t>
            </a:r>
            <a:r>
              <a:rPr lang="it-IT" dirty="0" smtClean="0">
                <a:ln>
                  <a:solidFill>
                    <a:srgbClr val="FFFFFF"/>
                  </a:solidFill>
                </a:ln>
                <a:solidFill>
                  <a:srgbClr val="000000"/>
                </a:solidFill>
              </a:rPr>
              <a:t>e fiscalità differita</a:t>
            </a:r>
            <a:endParaRPr lang="it-IT" dirty="0">
              <a:ln>
                <a:solidFill>
                  <a:srgbClr val="FFFFFF"/>
                </a:solidFill>
              </a:ln>
              <a:solidFill>
                <a:srgbClr val="000000"/>
              </a:solidFill>
            </a:endParaRPr>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350826338"/>
              </p:ext>
            </p:extLst>
          </p:nvPr>
        </p:nvGraphicFramePr>
        <p:xfrm>
          <a:off x="541866" y="1746250"/>
          <a:ext cx="8229600" cy="3468144"/>
        </p:xfrm>
        <a:graphic>
          <a:graphicData uri="http://schemas.openxmlformats.org/drawingml/2006/table">
            <a:tbl>
              <a:tblPr firstRow="1" bandRow="1">
                <a:tableStyleId>{5C22544A-7EE6-4342-B048-85BDC9FD1C3A}</a:tableStyleId>
              </a:tblPr>
              <a:tblGrid>
                <a:gridCol w="2743200"/>
                <a:gridCol w="2743200"/>
                <a:gridCol w="2743200"/>
              </a:tblGrid>
              <a:tr h="635226">
                <a:tc gridSpan="2">
                  <a:txBody>
                    <a:bodyPr/>
                    <a:lstStyle/>
                    <a:p>
                      <a:pPr algn="ctr"/>
                      <a:r>
                        <a:rPr lang="it-IT" sz="2800" dirty="0" smtClean="0"/>
                        <a:t>SP</a:t>
                      </a:r>
                      <a:r>
                        <a:rPr lang="it-IT" sz="2800" baseline="0" dirty="0" smtClean="0"/>
                        <a:t> </a:t>
                      </a:r>
                      <a:endParaRPr lang="it-IT" sz="2800" dirty="0"/>
                    </a:p>
                  </a:txBody>
                  <a:tcPr/>
                </a:tc>
                <a:tc hMerge="1">
                  <a:txBody>
                    <a:bodyPr/>
                    <a:lstStyle/>
                    <a:p>
                      <a:endParaRPr lang="it-IT" dirty="0"/>
                    </a:p>
                  </a:txBody>
                  <a:tcPr/>
                </a:tc>
                <a:tc>
                  <a:txBody>
                    <a:bodyPr/>
                    <a:lstStyle/>
                    <a:p>
                      <a:pPr algn="ctr"/>
                      <a:r>
                        <a:rPr lang="it-IT" sz="2800" dirty="0" smtClean="0"/>
                        <a:t>CE</a:t>
                      </a:r>
                      <a:endParaRPr lang="it-IT" sz="2800" dirty="0"/>
                    </a:p>
                  </a:txBody>
                  <a:tcPr/>
                </a:tc>
              </a:tr>
              <a:tr h="635226">
                <a:tc>
                  <a:txBody>
                    <a:bodyPr/>
                    <a:lstStyle/>
                    <a:p>
                      <a:pPr algn="ctr"/>
                      <a:r>
                        <a:rPr lang="it-IT" dirty="0" smtClean="0"/>
                        <a:t>ATTIVO </a:t>
                      </a:r>
                      <a:endParaRPr lang="it-IT" dirty="0"/>
                    </a:p>
                  </a:txBody>
                  <a:tcPr/>
                </a:tc>
                <a:tc>
                  <a:txBody>
                    <a:bodyPr/>
                    <a:lstStyle/>
                    <a:p>
                      <a:pPr algn="ctr"/>
                      <a:r>
                        <a:rPr lang="it-IT" dirty="0" smtClean="0"/>
                        <a:t>PASSIVO </a:t>
                      </a:r>
                      <a:endParaRPr lang="it-IT" dirty="0"/>
                    </a:p>
                  </a:txBody>
                  <a:tcPr/>
                </a:tc>
                <a:tc>
                  <a:txBody>
                    <a:bodyPr/>
                    <a:lstStyle/>
                    <a:p>
                      <a:endParaRPr lang="it-IT" dirty="0" smtClean="0"/>
                    </a:p>
                    <a:p>
                      <a:endParaRPr lang="it-IT" dirty="0" smtClean="0"/>
                    </a:p>
                  </a:txBody>
                  <a:tcPr/>
                </a:tc>
              </a:tr>
              <a:tr h="1096419">
                <a:tc>
                  <a:txBody>
                    <a:bodyPr/>
                    <a:lstStyle/>
                    <a:p>
                      <a:r>
                        <a:rPr lang="it-IT" dirty="0" smtClean="0"/>
                        <a:t>C.II.4-bis)</a:t>
                      </a:r>
                      <a:r>
                        <a:rPr lang="it-IT" baseline="0" dirty="0" smtClean="0"/>
                        <a:t> crediti tributari </a:t>
                      </a:r>
                      <a:endParaRPr lang="it-IT" dirty="0"/>
                    </a:p>
                  </a:txBody>
                  <a:tcPr/>
                </a:tc>
                <a:tc>
                  <a:txBody>
                    <a:bodyPr/>
                    <a:lstStyle/>
                    <a:p>
                      <a:r>
                        <a:rPr lang="it-IT" dirty="0" smtClean="0"/>
                        <a:t>B.2 Fondi per imposte,</a:t>
                      </a:r>
                      <a:r>
                        <a:rPr lang="it-IT" baseline="0" dirty="0" smtClean="0"/>
                        <a:t> anche differite </a:t>
                      </a:r>
                      <a:endParaRPr lang="it-IT" dirty="0"/>
                    </a:p>
                  </a:txBody>
                  <a:tcPr/>
                </a:tc>
                <a:tc rowSpan="2">
                  <a:txBody>
                    <a:bodyPr/>
                    <a:lstStyle/>
                    <a:p>
                      <a:r>
                        <a:rPr lang="it-IT" dirty="0" smtClean="0"/>
                        <a:t>VOCE 22) imposte sul reddito dell’esercizio, correnti, differite e anticipate</a:t>
                      </a:r>
                    </a:p>
                  </a:txBody>
                  <a:tcPr/>
                </a:tc>
              </a:tr>
              <a:tr h="1096419">
                <a:tc>
                  <a:txBody>
                    <a:bodyPr/>
                    <a:lstStyle/>
                    <a:p>
                      <a:r>
                        <a:rPr lang="it-IT" dirty="0" smtClean="0"/>
                        <a:t>C.II.4-ter) imposte anticipate </a:t>
                      </a:r>
                      <a:endParaRPr lang="it-IT" dirty="0"/>
                    </a:p>
                  </a:txBody>
                  <a:tcPr/>
                </a:tc>
                <a:tc>
                  <a:txBody>
                    <a:bodyPr/>
                    <a:lstStyle/>
                    <a:p>
                      <a:r>
                        <a:rPr lang="it-IT" dirty="0" smtClean="0"/>
                        <a:t>D.12 Debiti tributari </a:t>
                      </a:r>
                      <a:endParaRPr lang="it-IT" dirty="0"/>
                    </a:p>
                  </a:txBody>
                  <a:tcPr/>
                </a:tc>
                <a:tc vMerge="1">
                  <a:txBody>
                    <a:bodyPr/>
                    <a:lstStyle/>
                    <a:p>
                      <a:endParaRPr lang="it-IT" dirty="0"/>
                    </a:p>
                  </a:txBody>
                  <a:tcPr/>
                </a:tc>
              </a:tr>
            </a:tbl>
          </a:graphicData>
        </a:graphic>
      </p:graphicFrame>
    </p:spTree>
    <p:extLst>
      <p:ext uri="{BB962C8B-B14F-4D97-AF65-F5344CB8AC3E}">
        <p14:creationId xmlns:p14="http://schemas.microsoft.com/office/powerpoint/2010/main" val="296823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1756"/>
            <a:ext cx="8229600" cy="1143000"/>
          </a:xfrm>
        </p:spPr>
        <p:txBody>
          <a:bodyPr>
            <a:normAutofit/>
          </a:bodyPr>
          <a:lstStyle/>
          <a:p>
            <a:r>
              <a:rPr lang="it-IT" dirty="0" smtClean="0"/>
              <a:t>Esemplificazione imposte differite </a:t>
            </a:r>
            <a:endParaRPr lang="it-IT" dirty="0"/>
          </a:p>
        </p:txBody>
      </p:sp>
      <p:sp>
        <p:nvSpPr>
          <p:cNvPr id="3" name="Segnaposto contenuto 2"/>
          <p:cNvSpPr>
            <a:spLocks noGrp="1"/>
          </p:cNvSpPr>
          <p:nvPr>
            <p:ph idx="1"/>
          </p:nvPr>
        </p:nvSpPr>
        <p:spPr/>
        <p:txBody>
          <a:bodyPr/>
          <a:lstStyle/>
          <a:p>
            <a:pPr marL="0" indent="0" algn="ctr">
              <a:buNone/>
            </a:pPr>
            <a:r>
              <a:rPr lang="it-IT" dirty="0" smtClean="0"/>
              <a:t>Plusvalenze rateizzate </a:t>
            </a:r>
            <a:endParaRPr lang="it-IT" dirty="0"/>
          </a:p>
        </p:txBody>
      </p:sp>
      <p:sp>
        <p:nvSpPr>
          <p:cNvPr id="4" name="CasellaDiTesto 3"/>
          <p:cNvSpPr txBox="1"/>
          <p:nvPr/>
        </p:nvSpPr>
        <p:spPr>
          <a:xfrm>
            <a:off x="624417" y="2694001"/>
            <a:ext cx="7530953" cy="369332"/>
          </a:xfrm>
          <a:prstGeom prst="rect">
            <a:avLst/>
          </a:prstGeom>
          <a:noFill/>
        </p:spPr>
        <p:txBody>
          <a:bodyPr wrap="none" rtlCol="0">
            <a:spAutoFit/>
          </a:bodyPr>
          <a:lstStyle/>
          <a:p>
            <a:r>
              <a:rPr lang="it-IT" dirty="0" smtClean="0"/>
              <a:t>Una impresa compra nell’esercizio </a:t>
            </a:r>
            <a:r>
              <a:rPr lang="it-IT" dirty="0"/>
              <a:t>1</a:t>
            </a:r>
            <a:r>
              <a:rPr lang="it-IT" dirty="0" smtClean="0"/>
              <a:t> un macchinario del valore di 100.000 euro </a:t>
            </a:r>
            <a:endParaRPr lang="it-IT" dirty="0"/>
          </a:p>
        </p:txBody>
      </p:sp>
      <p:graphicFrame>
        <p:nvGraphicFramePr>
          <p:cNvPr id="7" name="Tabella 6"/>
          <p:cNvGraphicFramePr>
            <a:graphicFrameLocks noGrp="1"/>
          </p:cNvGraphicFramePr>
          <p:nvPr>
            <p:extLst>
              <p:ext uri="{D42A27DB-BD31-4B8C-83A1-F6EECF244321}">
                <p14:modId xmlns:p14="http://schemas.microsoft.com/office/powerpoint/2010/main" val="177311468"/>
              </p:ext>
            </p:extLst>
          </p:nvPr>
        </p:nvGraphicFramePr>
        <p:xfrm>
          <a:off x="624419" y="3704168"/>
          <a:ext cx="7530951" cy="1610360"/>
        </p:xfrm>
        <a:graphic>
          <a:graphicData uri="http://schemas.openxmlformats.org/drawingml/2006/table">
            <a:tbl>
              <a:tblPr firstRow="1" bandRow="1">
                <a:tableStyleId>{5C22544A-7EE6-4342-B048-85BDC9FD1C3A}</a:tableStyleId>
              </a:tblPr>
              <a:tblGrid>
                <a:gridCol w="2510317"/>
                <a:gridCol w="2510317"/>
                <a:gridCol w="2510317"/>
              </a:tblGrid>
              <a:tr h="402590">
                <a:tc>
                  <a:txBody>
                    <a:bodyPr/>
                    <a:lstStyle/>
                    <a:p>
                      <a:endParaRPr lang="it-IT" dirty="0"/>
                    </a:p>
                  </a:txBody>
                  <a:tcPr/>
                </a:tc>
                <a:tc>
                  <a:txBody>
                    <a:bodyPr/>
                    <a:lstStyle/>
                    <a:p>
                      <a:pPr algn="ctr"/>
                      <a:r>
                        <a:rPr lang="it-IT" dirty="0" smtClean="0"/>
                        <a:t>Dare </a:t>
                      </a:r>
                      <a:endParaRPr lang="it-IT" dirty="0"/>
                    </a:p>
                  </a:txBody>
                  <a:tcPr/>
                </a:tc>
                <a:tc>
                  <a:txBody>
                    <a:bodyPr/>
                    <a:lstStyle/>
                    <a:p>
                      <a:pPr algn="ctr"/>
                      <a:r>
                        <a:rPr lang="it-IT" dirty="0" smtClean="0"/>
                        <a:t>Avere </a:t>
                      </a:r>
                      <a:endParaRPr lang="it-IT" dirty="0"/>
                    </a:p>
                  </a:txBody>
                  <a:tcPr/>
                </a:tc>
              </a:tr>
              <a:tr h="402590">
                <a:tc>
                  <a:txBody>
                    <a:bodyPr/>
                    <a:lstStyle/>
                    <a:p>
                      <a:r>
                        <a:rPr lang="it-IT" dirty="0" smtClean="0"/>
                        <a:t>Macchinario </a:t>
                      </a:r>
                      <a:endParaRPr lang="it-IT" dirty="0"/>
                    </a:p>
                  </a:txBody>
                  <a:tcPr/>
                </a:tc>
                <a:tc>
                  <a:txBody>
                    <a:bodyPr/>
                    <a:lstStyle/>
                    <a:p>
                      <a:pPr algn="r"/>
                      <a:r>
                        <a:rPr lang="it-IT" dirty="0" smtClean="0"/>
                        <a:t>100.000 </a:t>
                      </a:r>
                      <a:endParaRPr lang="it-IT" dirty="0"/>
                    </a:p>
                  </a:txBody>
                  <a:tcPr/>
                </a:tc>
                <a:tc>
                  <a:txBody>
                    <a:bodyPr/>
                    <a:lstStyle/>
                    <a:p>
                      <a:pPr algn="r"/>
                      <a:endParaRPr lang="it-IT" dirty="0"/>
                    </a:p>
                  </a:txBody>
                  <a:tcPr/>
                </a:tc>
              </a:tr>
              <a:tr h="402590">
                <a:tc>
                  <a:txBody>
                    <a:bodyPr/>
                    <a:lstStyle/>
                    <a:p>
                      <a:r>
                        <a:rPr lang="it-IT" dirty="0" smtClean="0"/>
                        <a:t>Iva a</a:t>
                      </a:r>
                      <a:r>
                        <a:rPr lang="it-IT" baseline="0" dirty="0" smtClean="0"/>
                        <a:t> </a:t>
                      </a:r>
                      <a:r>
                        <a:rPr lang="it-IT" dirty="0" smtClean="0"/>
                        <a:t>credito</a:t>
                      </a:r>
                      <a:r>
                        <a:rPr lang="it-IT" baseline="0" dirty="0" smtClean="0"/>
                        <a:t> </a:t>
                      </a:r>
                      <a:r>
                        <a:rPr lang="it-IT" dirty="0" smtClean="0"/>
                        <a:t>(22%) </a:t>
                      </a:r>
                      <a:endParaRPr lang="it-IT" dirty="0"/>
                    </a:p>
                  </a:txBody>
                  <a:tcPr/>
                </a:tc>
                <a:tc>
                  <a:txBody>
                    <a:bodyPr/>
                    <a:lstStyle/>
                    <a:p>
                      <a:pPr algn="r"/>
                      <a:r>
                        <a:rPr lang="it-IT" dirty="0" smtClean="0"/>
                        <a:t>  22.000</a:t>
                      </a:r>
                      <a:endParaRPr lang="it-IT" dirty="0"/>
                    </a:p>
                  </a:txBody>
                  <a:tcPr/>
                </a:tc>
                <a:tc>
                  <a:txBody>
                    <a:bodyPr/>
                    <a:lstStyle/>
                    <a:p>
                      <a:pPr algn="r"/>
                      <a:endParaRPr lang="it-IT" dirty="0"/>
                    </a:p>
                  </a:txBody>
                  <a:tcPr/>
                </a:tc>
              </a:tr>
              <a:tr h="402590">
                <a:tc>
                  <a:txBody>
                    <a:bodyPr/>
                    <a:lstStyle/>
                    <a:p>
                      <a:r>
                        <a:rPr lang="it-IT" dirty="0" smtClean="0"/>
                        <a:t>Debiti vs Fornitori </a:t>
                      </a:r>
                      <a:endParaRPr lang="it-IT" dirty="0"/>
                    </a:p>
                  </a:txBody>
                  <a:tcPr/>
                </a:tc>
                <a:tc>
                  <a:txBody>
                    <a:bodyPr/>
                    <a:lstStyle/>
                    <a:p>
                      <a:pPr algn="r"/>
                      <a:endParaRPr lang="it-IT"/>
                    </a:p>
                  </a:txBody>
                  <a:tcPr/>
                </a:tc>
                <a:tc>
                  <a:txBody>
                    <a:bodyPr/>
                    <a:lstStyle/>
                    <a:p>
                      <a:pPr algn="r"/>
                      <a:r>
                        <a:rPr lang="it-IT" dirty="0" smtClean="0"/>
                        <a:t>122.000</a:t>
                      </a:r>
                      <a:endParaRPr lang="it-IT" dirty="0"/>
                    </a:p>
                  </a:txBody>
                  <a:tcPr/>
                </a:tc>
              </a:tr>
            </a:tbl>
          </a:graphicData>
        </a:graphic>
      </p:graphicFrame>
    </p:spTree>
    <p:extLst>
      <p:ext uri="{BB962C8B-B14F-4D97-AF65-F5344CB8AC3E}">
        <p14:creationId xmlns:p14="http://schemas.microsoft.com/office/powerpoint/2010/main" val="3707645409"/>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10210"/>
            <a:ext cx="8229600" cy="629623"/>
          </a:xfrm>
          <a:ln>
            <a:noFill/>
          </a:ln>
        </p:spPr>
        <p:style>
          <a:lnRef idx="2">
            <a:schemeClr val="dk1"/>
          </a:lnRef>
          <a:fillRef idx="1">
            <a:schemeClr val="lt1"/>
          </a:fillRef>
          <a:effectRef idx="0">
            <a:schemeClr val="dk1"/>
          </a:effectRef>
          <a:fontRef idx="minor">
            <a:schemeClr val="dk1"/>
          </a:fontRef>
        </p:style>
        <p:txBody>
          <a:bodyPr>
            <a:normAutofit/>
          </a:bodyPr>
          <a:lstStyle/>
          <a:p>
            <a:r>
              <a:rPr lang="it-IT" sz="2000" dirty="0" smtClean="0"/>
              <a:t>Alla chiusura dell’esercizio in contabilità la situazione sarà</a:t>
            </a:r>
            <a:endParaRPr lang="it-IT" sz="2000"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1628609299"/>
              </p:ext>
            </p:extLst>
          </p:nvPr>
        </p:nvGraphicFramePr>
        <p:xfrm>
          <a:off x="457199" y="1600200"/>
          <a:ext cx="8231724" cy="1483360"/>
        </p:xfrm>
        <a:graphic>
          <a:graphicData uri="http://schemas.openxmlformats.org/drawingml/2006/table">
            <a:tbl>
              <a:tblPr firstRow="1" bandRow="1">
                <a:tableStyleId>{5C22544A-7EE6-4342-B048-85BDC9FD1C3A}</a:tableStyleId>
              </a:tblPr>
              <a:tblGrid>
                <a:gridCol w="2743908"/>
                <a:gridCol w="2743908"/>
                <a:gridCol w="2743908"/>
              </a:tblGrid>
              <a:tr h="370840">
                <a:tc>
                  <a:txBody>
                    <a:bodyPr/>
                    <a:lstStyle/>
                    <a:p>
                      <a:endParaRPr lang="it-IT" dirty="0"/>
                    </a:p>
                  </a:txBody>
                  <a:tcPr marL="84665" marR="84665"/>
                </a:tc>
                <a:tc>
                  <a:txBody>
                    <a:bodyPr/>
                    <a:lstStyle/>
                    <a:p>
                      <a:pPr algn="ctr"/>
                      <a:r>
                        <a:rPr lang="it-IT" dirty="0" smtClean="0"/>
                        <a:t>Dare </a:t>
                      </a:r>
                      <a:endParaRPr lang="it-IT" dirty="0"/>
                    </a:p>
                  </a:txBody>
                  <a:tcPr marL="84665" marR="84665"/>
                </a:tc>
                <a:tc>
                  <a:txBody>
                    <a:bodyPr/>
                    <a:lstStyle/>
                    <a:p>
                      <a:pPr algn="ctr"/>
                      <a:r>
                        <a:rPr lang="it-IT" dirty="0" smtClean="0"/>
                        <a:t>Avere </a:t>
                      </a:r>
                      <a:endParaRPr lang="it-IT" dirty="0"/>
                    </a:p>
                  </a:txBody>
                  <a:tcPr marL="84665" marR="84665"/>
                </a:tc>
              </a:tr>
              <a:tr h="370840">
                <a:tc>
                  <a:txBody>
                    <a:bodyPr/>
                    <a:lstStyle/>
                    <a:p>
                      <a:r>
                        <a:rPr lang="it-IT" dirty="0" smtClean="0"/>
                        <a:t>Ammortamento macchinari </a:t>
                      </a:r>
                      <a:endParaRPr lang="it-IT" dirty="0"/>
                    </a:p>
                  </a:txBody>
                  <a:tcPr marL="84665" marR="84665"/>
                </a:tc>
                <a:tc>
                  <a:txBody>
                    <a:bodyPr/>
                    <a:lstStyle/>
                    <a:p>
                      <a:pPr algn="r"/>
                      <a:r>
                        <a:rPr lang="it-IT" dirty="0" smtClean="0"/>
                        <a:t>20.000</a:t>
                      </a:r>
                      <a:endParaRPr lang="it-IT" dirty="0"/>
                    </a:p>
                  </a:txBody>
                  <a:tcPr marL="84665" marR="84665"/>
                </a:tc>
                <a:tc>
                  <a:txBody>
                    <a:bodyPr/>
                    <a:lstStyle/>
                    <a:p>
                      <a:pPr algn="r"/>
                      <a:endParaRPr lang="it-IT" dirty="0"/>
                    </a:p>
                  </a:txBody>
                  <a:tcPr marL="84665" marR="84665"/>
                </a:tc>
              </a:tr>
              <a:tr h="370840">
                <a:tc>
                  <a:txBody>
                    <a:bodyPr/>
                    <a:lstStyle/>
                    <a:p>
                      <a:r>
                        <a:rPr lang="it-IT" dirty="0" err="1" smtClean="0"/>
                        <a:t>F.do</a:t>
                      </a:r>
                      <a:r>
                        <a:rPr lang="it-IT" baseline="0" dirty="0" smtClean="0"/>
                        <a:t> </a:t>
                      </a:r>
                      <a:r>
                        <a:rPr lang="it-IT" baseline="0" dirty="0" err="1" smtClean="0"/>
                        <a:t>amm.to</a:t>
                      </a:r>
                      <a:r>
                        <a:rPr lang="it-IT" baseline="0" dirty="0" smtClean="0"/>
                        <a:t> macchinari </a:t>
                      </a:r>
                      <a:endParaRPr lang="it-IT" dirty="0"/>
                    </a:p>
                  </a:txBody>
                  <a:tcPr marL="84665" marR="84665"/>
                </a:tc>
                <a:tc>
                  <a:txBody>
                    <a:bodyPr/>
                    <a:lstStyle/>
                    <a:p>
                      <a:pPr algn="r"/>
                      <a:endParaRPr lang="it-IT" dirty="0"/>
                    </a:p>
                  </a:txBody>
                  <a:tcPr marL="84665" marR="84665"/>
                </a:tc>
                <a:tc>
                  <a:txBody>
                    <a:bodyPr/>
                    <a:lstStyle/>
                    <a:p>
                      <a:pPr algn="r"/>
                      <a:r>
                        <a:rPr lang="it-IT" dirty="0" smtClean="0"/>
                        <a:t>20.000</a:t>
                      </a:r>
                      <a:endParaRPr lang="it-IT" dirty="0"/>
                    </a:p>
                  </a:txBody>
                  <a:tcPr marL="84665" marR="84665"/>
                </a:tc>
              </a:tr>
              <a:tr h="370840">
                <a:tc gridSpan="3">
                  <a:txBody>
                    <a:bodyPr/>
                    <a:lstStyle/>
                    <a:p>
                      <a:r>
                        <a:rPr lang="it-IT" dirty="0" smtClean="0"/>
                        <a:t>Effettuo l’ammortamento dell’impianto e il valore residuo</a:t>
                      </a:r>
                      <a:r>
                        <a:rPr lang="it-IT" baseline="0" dirty="0" smtClean="0"/>
                        <a:t> è 80.000</a:t>
                      </a:r>
                      <a:endParaRPr lang="it-IT" dirty="0"/>
                    </a:p>
                  </a:txBody>
                  <a:tcPr marL="84665" marR="84665"/>
                </a:tc>
                <a:tc hMerge="1">
                  <a:txBody>
                    <a:bodyPr/>
                    <a:lstStyle/>
                    <a:p>
                      <a:pPr algn="r"/>
                      <a:endParaRPr lang="it-IT" dirty="0"/>
                    </a:p>
                  </a:txBody>
                  <a:tcPr marL="84665" marR="84665"/>
                </a:tc>
                <a:tc hMerge="1">
                  <a:txBody>
                    <a:bodyPr/>
                    <a:lstStyle/>
                    <a:p>
                      <a:pPr algn="r"/>
                      <a:endParaRPr lang="it-IT" dirty="0"/>
                    </a:p>
                  </a:txBody>
                  <a:tcPr marL="84665" marR="84665"/>
                </a:tc>
              </a:tr>
            </a:tbl>
          </a:graphicData>
        </a:graphic>
      </p:graphicFrame>
      <p:sp>
        <p:nvSpPr>
          <p:cNvPr id="3" name="CasellaDiTesto 2"/>
          <p:cNvSpPr txBox="1"/>
          <p:nvPr/>
        </p:nvSpPr>
        <p:spPr>
          <a:xfrm>
            <a:off x="457200" y="4746379"/>
            <a:ext cx="8229600" cy="369332"/>
          </a:xfrm>
          <a:prstGeom prst="rect">
            <a:avLst/>
          </a:prstGeom>
          <a:ln>
            <a:solidFill>
              <a:srgbClr val="FFFFFF"/>
            </a:solidFill>
          </a:ln>
        </p:spPr>
        <p:style>
          <a:lnRef idx="2">
            <a:schemeClr val="dk1"/>
          </a:lnRef>
          <a:fillRef idx="1">
            <a:schemeClr val="lt1"/>
          </a:fillRef>
          <a:effectRef idx="0">
            <a:schemeClr val="dk1"/>
          </a:effectRef>
          <a:fontRef idx="minor">
            <a:schemeClr val="dk1"/>
          </a:fontRef>
        </p:style>
        <p:txBody>
          <a:bodyPr wrap="square" rtlCol="0">
            <a:spAutoFit/>
          </a:bodyPr>
          <a:lstStyle/>
          <a:p>
            <a:r>
              <a:rPr lang="it-IT" dirty="0" smtClean="0"/>
              <a:t>Nell’esempio si ponga che </a:t>
            </a:r>
            <a:r>
              <a:rPr lang="it-IT" dirty="0"/>
              <a:t>il macchinario </a:t>
            </a:r>
            <a:r>
              <a:rPr lang="it-IT" dirty="0" smtClean="0"/>
              <a:t>sarà venduto dopo 4 anni per 24.000 </a:t>
            </a:r>
            <a:endParaRPr lang="it-IT" dirty="0"/>
          </a:p>
        </p:txBody>
      </p:sp>
    </p:spTree>
    <p:extLst>
      <p:ext uri="{BB962C8B-B14F-4D97-AF65-F5344CB8AC3E}">
        <p14:creationId xmlns:p14="http://schemas.microsoft.com/office/powerpoint/2010/main" val="108849819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466195"/>
          </a:xfrm>
        </p:spPr>
        <p:txBody>
          <a:bodyPr>
            <a:normAutofit/>
          </a:bodyPr>
          <a:lstStyle/>
          <a:p>
            <a:r>
              <a:rPr lang="it-IT" sz="2000" dirty="0" smtClean="0"/>
              <a:t>Al momento della vendita in contabilità si effettueranno le registrazioni</a:t>
            </a:r>
            <a:endParaRPr lang="it-IT" sz="2000"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2562244422"/>
              </p:ext>
            </p:extLst>
          </p:nvPr>
        </p:nvGraphicFramePr>
        <p:xfrm>
          <a:off x="457200" y="912282"/>
          <a:ext cx="7533216" cy="2123440"/>
        </p:xfrm>
        <a:graphic>
          <a:graphicData uri="http://schemas.openxmlformats.org/drawingml/2006/table">
            <a:tbl>
              <a:tblPr firstRow="1" bandRow="1">
                <a:tableStyleId>{5C22544A-7EE6-4342-B048-85BDC9FD1C3A}</a:tableStyleId>
              </a:tblPr>
              <a:tblGrid>
                <a:gridCol w="2511072"/>
                <a:gridCol w="2511072"/>
                <a:gridCol w="2511072"/>
              </a:tblGrid>
              <a:tr h="370840">
                <a:tc>
                  <a:txBody>
                    <a:bodyPr/>
                    <a:lstStyle/>
                    <a:p>
                      <a:endParaRPr lang="it-IT" dirty="0"/>
                    </a:p>
                  </a:txBody>
                  <a:tcPr/>
                </a:tc>
                <a:tc>
                  <a:txBody>
                    <a:bodyPr/>
                    <a:lstStyle/>
                    <a:p>
                      <a:pPr algn="ctr"/>
                      <a:r>
                        <a:rPr lang="it-IT" dirty="0" smtClean="0"/>
                        <a:t>Dare </a:t>
                      </a:r>
                      <a:endParaRPr lang="it-IT" dirty="0"/>
                    </a:p>
                  </a:txBody>
                  <a:tcPr/>
                </a:tc>
                <a:tc>
                  <a:txBody>
                    <a:bodyPr/>
                    <a:lstStyle/>
                    <a:p>
                      <a:pPr algn="ctr"/>
                      <a:r>
                        <a:rPr lang="it-IT" dirty="0" smtClean="0"/>
                        <a:t>Avere </a:t>
                      </a:r>
                      <a:endParaRPr lang="it-IT" dirty="0"/>
                    </a:p>
                  </a:txBody>
                  <a:tcPr/>
                </a:tc>
              </a:tr>
              <a:tr h="370840">
                <a:tc>
                  <a:txBody>
                    <a:bodyPr/>
                    <a:lstStyle/>
                    <a:p>
                      <a:r>
                        <a:rPr lang="it-IT" dirty="0" smtClean="0"/>
                        <a:t>Crediti</a:t>
                      </a:r>
                      <a:r>
                        <a:rPr lang="it-IT" baseline="0" dirty="0" smtClean="0"/>
                        <a:t> vs clienti </a:t>
                      </a:r>
                      <a:endParaRPr lang="it-IT" dirty="0"/>
                    </a:p>
                  </a:txBody>
                  <a:tcPr/>
                </a:tc>
                <a:tc>
                  <a:txBody>
                    <a:bodyPr/>
                    <a:lstStyle/>
                    <a:p>
                      <a:pPr algn="r"/>
                      <a:r>
                        <a:rPr lang="it-IT" dirty="0" smtClean="0"/>
                        <a:t>29.280</a:t>
                      </a:r>
                      <a:endParaRPr lang="it-IT" dirty="0"/>
                    </a:p>
                  </a:txBody>
                  <a:tcPr/>
                </a:tc>
                <a:tc>
                  <a:txBody>
                    <a:bodyPr/>
                    <a:lstStyle/>
                    <a:p>
                      <a:pPr algn="r"/>
                      <a:endParaRPr lang="it-IT"/>
                    </a:p>
                  </a:txBody>
                  <a:tcPr/>
                </a:tc>
              </a:tr>
              <a:tr h="370840">
                <a:tc>
                  <a:txBody>
                    <a:bodyPr/>
                    <a:lstStyle/>
                    <a:p>
                      <a:r>
                        <a:rPr lang="it-IT" dirty="0" smtClean="0"/>
                        <a:t>Iva debito </a:t>
                      </a:r>
                      <a:endParaRPr lang="it-IT" dirty="0"/>
                    </a:p>
                  </a:txBody>
                  <a:tcPr/>
                </a:tc>
                <a:tc>
                  <a:txBody>
                    <a:bodyPr/>
                    <a:lstStyle/>
                    <a:p>
                      <a:pPr algn="r"/>
                      <a:endParaRPr lang="it-IT" dirty="0"/>
                    </a:p>
                  </a:txBody>
                  <a:tcPr/>
                </a:tc>
                <a:tc>
                  <a:txBody>
                    <a:bodyPr/>
                    <a:lstStyle/>
                    <a:p>
                      <a:pPr algn="r"/>
                      <a:r>
                        <a:rPr lang="it-IT" dirty="0" smtClean="0"/>
                        <a:t>5.280</a:t>
                      </a:r>
                      <a:endParaRPr lang="it-IT" dirty="0"/>
                    </a:p>
                  </a:txBody>
                  <a:tcPr/>
                </a:tc>
              </a:tr>
              <a:tr h="370840">
                <a:tc>
                  <a:txBody>
                    <a:bodyPr/>
                    <a:lstStyle/>
                    <a:p>
                      <a:r>
                        <a:rPr lang="it-IT" dirty="0" smtClean="0"/>
                        <a:t>Macchinari </a:t>
                      </a:r>
                      <a:endParaRPr lang="it-IT" dirty="0"/>
                    </a:p>
                  </a:txBody>
                  <a:tcPr/>
                </a:tc>
                <a:tc>
                  <a:txBody>
                    <a:bodyPr/>
                    <a:lstStyle/>
                    <a:p>
                      <a:pPr algn="r"/>
                      <a:endParaRPr lang="it-IT" dirty="0"/>
                    </a:p>
                  </a:txBody>
                  <a:tcPr/>
                </a:tc>
                <a:tc>
                  <a:txBody>
                    <a:bodyPr/>
                    <a:lstStyle/>
                    <a:p>
                      <a:pPr algn="r"/>
                      <a:r>
                        <a:rPr lang="it-IT" b="1" dirty="0" smtClean="0"/>
                        <a:t>24.000</a:t>
                      </a:r>
                      <a:endParaRPr lang="it-IT" b="1" dirty="0"/>
                    </a:p>
                  </a:txBody>
                  <a:tcPr/>
                </a:tc>
              </a:tr>
              <a:tr h="370840">
                <a:tc gridSpan="3">
                  <a:txBody>
                    <a:bodyPr/>
                    <a:lstStyle/>
                    <a:p>
                      <a:r>
                        <a:rPr lang="it-IT" dirty="0" smtClean="0"/>
                        <a:t>Si registra l’alienazione dell’impianto e anche la diminuzione</a:t>
                      </a:r>
                      <a:r>
                        <a:rPr lang="it-IT" baseline="0" dirty="0" smtClean="0"/>
                        <a:t> di attivo. In questo caso, paradossalmente, l’attivo va “in negativo”</a:t>
                      </a:r>
                      <a:endParaRPr lang="it-IT" dirty="0"/>
                    </a:p>
                  </a:txBody>
                  <a:tcPr/>
                </a:tc>
                <a:tc hMerge="1">
                  <a:txBody>
                    <a:bodyPr/>
                    <a:lstStyle/>
                    <a:p>
                      <a:pPr algn="r"/>
                      <a:endParaRPr lang="it-IT" dirty="0"/>
                    </a:p>
                  </a:txBody>
                  <a:tcPr/>
                </a:tc>
                <a:tc hMerge="1">
                  <a:txBody>
                    <a:bodyPr/>
                    <a:lstStyle/>
                    <a:p>
                      <a:pPr algn="r"/>
                      <a:endParaRPr lang="it-IT" dirty="0"/>
                    </a:p>
                  </a:txBody>
                  <a:tcPr/>
                </a:tc>
              </a:tr>
            </a:tbl>
          </a:graphicData>
        </a:graphic>
      </p:graphicFrame>
      <p:graphicFrame>
        <p:nvGraphicFramePr>
          <p:cNvPr id="6" name="Tabella 5"/>
          <p:cNvGraphicFramePr>
            <a:graphicFrameLocks noGrp="1"/>
          </p:cNvGraphicFramePr>
          <p:nvPr>
            <p:extLst>
              <p:ext uri="{D42A27DB-BD31-4B8C-83A1-F6EECF244321}">
                <p14:modId xmlns:p14="http://schemas.microsoft.com/office/powerpoint/2010/main" val="295777460"/>
              </p:ext>
            </p:extLst>
          </p:nvPr>
        </p:nvGraphicFramePr>
        <p:xfrm>
          <a:off x="457200" y="3111501"/>
          <a:ext cx="7545918" cy="1752600"/>
        </p:xfrm>
        <a:graphic>
          <a:graphicData uri="http://schemas.openxmlformats.org/drawingml/2006/table">
            <a:tbl>
              <a:tblPr firstRow="1" bandRow="1">
                <a:tableStyleId>{5C22544A-7EE6-4342-B048-85BDC9FD1C3A}</a:tableStyleId>
              </a:tblPr>
              <a:tblGrid>
                <a:gridCol w="2515306"/>
                <a:gridCol w="2515306"/>
                <a:gridCol w="2515306"/>
              </a:tblGrid>
              <a:tr h="370840">
                <a:tc>
                  <a:txBody>
                    <a:bodyPr/>
                    <a:lstStyle/>
                    <a:p>
                      <a:endParaRPr lang="it-IT" dirty="0"/>
                    </a:p>
                  </a:txBody>
                  <a:tcPr/>
                </a:tc>
                <a:tc>
                  <a:txBody>
                    <a:bodyPr/>
                    <a:lstStyle/>
                    <a:p>
                      <a:pPr algn="ctr"/>
                      <a:r>
                        <a:rPr lang="it-IT" dirty="0" smtClean="0"/>
                        <a:t>Dare </a:t>
                      </a:r>
                      <a:endParaRPr lang="it-IT" dirty="0"/>
                    </a:p>
                  </a:txBody>
                  <a:tcPr/>
                </a:tc>
                <a:tc>
                  <a:txBody>
                    <a:bodyPr/>
                    <a:lstStyle/>
                    <a:p>
                      <a:pPr algn="ctr"/>
                      <a:r>
                        <a:rPr lang="it-IT" dirty="0" smtClean="0"/>
                        <a:t>Avere</a:t>
                      </a:r>
                      <a:endParaRPr lang="it-IT" dirty="0"/>
                    </a:p>
                  </a:txBody>
                  <a:tcPr/>
                </a:tc>
              </a:tr>
              <a:tr h="370840">
                <a:tc>
                  <a:txBody>
                    <a:bodyPr/>
                    <a:lstStyle/>
                    <a:p>
                      <a:r>
                        <a:rPr lang="it-IT" dirty="0" err="1" smtClean="0"/>
                        <a:t>F.do</a:t>
                      </a:r>
                      <a:r>
                        <a:rPr lang="it-IT" baseline="0" dirty="0" smtClean="0"/>
                        <a:t> </a:t>
                      </a:r>
                      <a:r>
                        <a:rPr lang="it-IT" baseline="0" dirty="0" err="1" smtClean="0"/>
                        <a:t>amm.to</a:t>
                      </a:r>
                      <a:r>
                        <a:rPr lang="it-IT" baseline="0" dirty="0" smtClean="0"/>
                        <a:t> macchinari </a:t>
                      </a:r>
                      <a:endParaRPr lang="it-IT" dirty="0"/>
                    </a:p>
                  </a:txBody>
                  <a:tcPr/>
                </a:tc>
                <a:tc>
                  <a:txBody>
                    <a:bodyPr/>
                    <a:lstStyle/>
                    <a:p>
                      <a:pPr algn="r"/>
                      <a:r>
                        <a:rPr lang="it-IT" dirty="0" smtClean="0"/>
                        <a:t>80.000</a:t>
                      </a:r>
                      <a:endParaRPr lang="it-IT" dirty="0"/>
                    </a:p>
                  </a:txBody>
                  <a:tcPr/>
                </a:tc>
                <a:tc>
                  <a:txBody>
                    <a:bodyPr/>
                    <a:lstStyle/>
                    <a:p>
                      <a:pPr algn="r"/>
                      <a:endParaRPr lang="it-IT"/>
                    </a:p>
                  </a:txBody>
                  <a:tcPr/>
                </a:tc>
              </a:tr>
              <a:tr h="370840">
                <a:tc>
                  <a:txBody>
                    <a:bodyPr/>
                    <a:lstStyle/>
                    <a:p>
                      <a:r>
                        <a:rPr lang="it-IT" dirty="0" smtClean="0"/>
                        <a:t>Macchinari </a:t>
                      </a:r>
                      <a:endParaRPr lang="it-IT" dirty="0"/>
                    </a:p>
                  </a:txBody>
                  <a:tcPr/>
                </a:tc>
                <a:tc>
                  <a:txBody>
                    <a:bodyPr/>
                    <a:lstStyle/>
                    <a:p>
                      <a:pPr algn="r"/>
                      <a:endParaRPr lang="it-IT" dirty="0"/>
                    </a:p>
                  </a:txBody>
                  <a:tcPr/>
                </a:tc>
                <a:tc>
                  <a:txBody>
                    <a:bodyPr/>
                    <a:lstStyle/>
                    <a:p>
                      <a:pPr algn="r"/>
                      <a:r>
                        <a:rPr lang="it-IT" dirty="0" smtClean="0"/>
                        <a:t>80.000</a:t>
                      </a:r>
                      <a:endParaRPr lang="it-IT" dirty="0"/>
                    </a:p>
                  </a:txBody>
                  <a:tcPr/>
                </a:tc>
              </a:tr>
              <a:tr h="370840">
                <a:tc gridSpan="3">
                  <a:txBody>
                    <a:bodyPr/>
                    <a:lstStyle/>
                    <a:p>
                      <a:r>
                        <a:rPr lang="it-IT" dirty="0" smtClean="0"/>
                        <a:t>Si chiude il fondo ammortamento eliminando il macchinario dall’attivo. L’ammortamento era stato effettuato sempre per 20.000 euro annui</a:t>
                      </a:r>
                      <a:endParaRPr lang="it-IT" dirty="0"/>
                    </a:p>
                  </a:txBody>
                  <a:tcPr/>
                </a:tc>
                <a:tc hMerge="1">
                  <a:txBody>
                    <a:bodyPr/>
                    <a:lstStyle/>
                    <a:p>
                      <a:pPr algn="r"/>
                      <a:endParaRPr lang="it-IT" dirty="0"/>
                    </a:p>
                  </a:txBody>
                  <a:tcPr/>
                </a:tc>
                <a:tc hMerge="1">
                  <a:txBody>
                    <a:bodyPr/>
                    <a:lstStyle/>
                    <a:p>
                      <a:pPr algn="r"/>
                      <a:endParaRPr lang="it-IT" dirty="0"/>
                    </a:p>
                  </a:txBody>
                  <a:tcPr/>
                </a:tc>
              </a:tr>
            </a:tbl>
          </a:graphicData>
        </a:graphic>
      </p:graphicFrame>
      <p:graphicFrame>
        <p:nvGraphicFramePr>
          <p:cNvPr id="8" name="Tabella 7"/>
          <p:cNvGraphicFramePr>
            <a:graphicFrameLocks noGrp="1"/>
          </p:cNvGraphicFramePr>
          <p:nvPr>
            <p:extLst>
              <p:ext uri="{D42A27DB-BD31-4B8C-83A1-F6EECF244321}">
                <p14:modId xmlns:p14="http://schemas.microsoft.com/office/powerpoint/2010/main" val="2686371960"/>
              </p:ext>
            </p:extLst>
          </p:nvPr>
        </p:nvGraphicFramePr>
        <p:xfrm>
          <a:off x="469902" y="5001732"/>
          <a:ext cx="7533216" cy="1777986"/>
        </p:xfrm>
        <a:graphic>
          <a:graphicData uri="http://schemas.openxmlformats.org/drawingml/2006/table">
            <a:tbl>
              <a:tblPr firstRow="1" bandRow="1">
                <a:tableStyleId>{5C22544A-7EE6-4342-B048-85BDC9FD1C3A}</a:tableStyleId>
              </a:tblPr>
              <a:tblGrid>
                <a:gridCol w="2511072"/>
                <a:gridCol w="2511072"/>
                <a:gridCol w="2511072"/>
              </a:tblGrid>
              <a:tr h="232221">
                <a:tc>
                  <a:txBody>
                    <a:bodyPr/>
                    <a:lstStyle/>
                    <a:p>
                      <a:endParaRPr lang="it-IT" dirty="0"/>
                    </a:p>
                  </a:txBody>
                  <a:tcPr/>
                </a:tc>
                <a:tc>
                  <a:txBody>
                    <a:bodyPr/>
                    <a:lstStyle/>
                    <a:p>
                      <a:pPr algn="ctr"/>
                      <a:r>
                        <a:rPr lang="it-IT" dirty="0" smtClean="0"/>
                        <a:t>Dare </a:t>
                      </a:r>
                      <a:endParaRPr lang="it-IT" dirty="0"/>
                    </a:p>
                  </a:txBody>
                  <a:tcPr/>
                </a:tc>
                <a:tc>
                  <a:txBody>
                    <a:bodyPr/>
                    <a:lstStyle/>
                    <a:p>
                      <a:pPr algn="ctr"/>
                      <a:r>
                        <a:rPr lang="it-IT" dirty="0" smtClean="0"/>
                        <a:t>Avere</a:t>
                      </a:r>
                      <a:endParaRPr lang="it-IT" dirty="0"/>
                    </a:p>
                  </a:txBody>
                  <a:tcPr/>
                </a:tc>
              </a:tr>
              <a:tr h="232221">
                <a:tc>
                  <a:txBody>
                    <a:bodyPr/>
                    <a:lstStyle/>
                    <a:p>
                      <a:r>
                        <a:rPr lang="it-IT" dirty="0" smtClean="0"/>
                        <a:t>Macchinari </a:t>
                      </a:r>
                      <a:endParaRPr lang="it-IT" dirty="0"/>
                    </a:p>
                  </a:txBody>
                  <a:tcPr/>
                </a:tc>
                <a:tc>
                  <a:txBody>
                    <a:bodyPr/>
                    <a:lstStyle/>
                    <a:p>
                      <a:pPr algn="r"/>
                      <a:r>
                        <a:rPr lang="it-IT" dirty="0" smtClean="0"/>
                        <a:t>4.000</a:t>
                      </a:r>
                      <a:endParaRPr lang="it-IT" dirty="0"/>
                    </a:p>
                  </a:txBody>
                  <a:tcPr/>
                </a:tc>
                <a:tc>
                  <a:txBody>
                    <a:bodyPr/>
                    <a:lstStyle/>
                    <a:p>
                      <a:pPr algn="r"/>
                      <a:endParaRPr lang="it-IT" dirty="0"/>
                    </a:p>
                  </a:txBody>
                  <a:tcPr/>
                </a:tc>
              </a:tr>
              <a:tr h="406386">
                <a:tc>
                  <a:txBody>
                    <a:bodyPr/>
                    <a:lstStyle/>
                    <a:p>
                      <a:r>
                        <a:rPr lang="it-IT" dirty="0" smtClean="0"/>
                        <a:t>Plusvalenza da realizzo</a:t>
                      </a:r>
                      <a:r>
                        <a:rPr lang="it-IT" baseline="0" dirty="0" smtClean="0"/>
                        <a:t> </a:t>
                      </a:r>
                      <a:endParaRPr lang="it-IT" dirty="0"/>
                    </a:p>
                  </a:txBody>
                  <a:tcPr/>
                </a:tc>
                <a:tc>
                  <a:txBody>
                    <a:bodyPr/>
                    <a:lstStyle/>
                    <a:p>
                      <a:pPr algn="r"/>
                      <a:endParaRPr lang="it-IT" dirty="0"/>
                    </a:p>
                  </a:txBody>
                  <a:tcPr/>
                </a:tc>
                <a:tc>
                  <a:txBody>
                    <a:bodyPr/>
                    <a:lstStyle/>
                    <a:p>
                      <a:pPr algn="r"/>
                      <a:r>
                        <a:rPr lang="it-IT" dirty="0" smtClean="0"/>
                        <a:t>4.000</a:t>
                      </a:r>
                      <a:endParaRPr lang="it-IT" dirty="0"/>
                    </a:p>
                  </a:txBody>
                  <a:tcPr/>
                </a:tc>
              </a:tr>
              <a:tr h="406386">
                <a:tc gridSpan="3">
                  <a:txBody>
                    <a:bodyPr/>
                    <a:lstStyle/>
                    <a:p>
                      <a:r>
                        <a:rPr lang="it-IT" dirty="0" smtClean="0"/>
                        <a:t>Si riequilibra la “negatività dell’attivo,</a:t>
                      </a:r>
                      <a:r>
                        <a:rPr lang="it-IT" baseline="0" dirty="0" smtClean="0"/>
                        <a:t> che va a zero (il macchinario non c’è più) attraverso lo </a:t>
                      </a:r>
                      <a:r>
                        <a:rPr lang="it-IT" dirty="0" smtClean="0"/>
                        <a:t>storno a plusvalenza (è un componente positivo)</a:t>
                      </a:r>
                      <a:endParaRPr lang="it-IT" dirty="0"/>
                    </a:p>
                  </a:txBody>
                  <a:tcPr/>
                </a:tc>
                <a:tc hMerge="1">
                  <a:txBody>
                    <a:bodyPr/>
                    <a:lstStyle/>
                    <a:p>
                      <a:pPr algn="r"/>
                      <a:endParaRPr lang="it-IT" dirty="0"/>
                    </a:p>
                  </a:txBody>
                  <a:tcPr/>
                </a:tc>
                <a:tc hMerge="1">
                  <a:txBody>
                    <a:bodyPr/>
                    <a:lstStyle/>
                    <a:p>
                      <a:pPr algn="r"/>
                      <a:endParaRPr lang="it-IT" dirty="0"/>
                    </a:p>
                  </a:txBody>
                  <a:tcPr/>
                </a:tc>
              </a:tr>
            </a:tbl>
          </a:graphicData>
        </a:graphic>
      </p:graphicFrame>
    </p:spTree>
    <p:extLst>
      <p:ext uri="{BB962C8B-B14F-4D97-AF65-F5344CB8AC3E}">
        <p14:creationId xmlns:p14="http://schemas.microsoft.com/office/powerpoint/2010/main" val="32123932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a:solidFill>
              <a:srgbClr val="FFFFFF"/>
            </a:solidFill>
          </a:ln>
        </p:spPr>
        <p:style>
          <a:lnRef idx="2">
            <a:schemeClr val="dk1"/>
          </a:lnRef>
          <a:fillRef idx="1">
            <a:schemeClr val="lt1"/>
          </a:fillRef>
          <a:effectRef idx="0">
            <a:schemeClr val="dk1"/>
          </a:effectRef>
          <a:fontRef idx="minor">
            <a:schemeClr val="dk1"/>
          </a:fontRef>
        </p:style>
        <p:txBody>
          <a:bodyPr>
            <a:normAutofit/>
          </a:bodyPr>
          <a:lstStyle/>
          <a:p>
            <a:pPr algn="l"/>
            <a:r>
              <a:rPr lang="it-IT" sz="1800" dirty="0" smtClean="0"/>
              <a:t>La tassazione della plusvalenza può essere </a:t>
            </a:r>
            <a:r>
              <a:rPr lang="it-IT" sz="1800" dirty="0" err="1" smtClean="0"/>
              <a:t>splittata</a:t>
            </a:r>
            <a:r>
              <a:rPr lang="it-IT" sz="1800" dirty="0" smtClean="0"/>
              <a:t> in 5 quote costanti, ex art.  86, 4°c. </a:t>
            </a:r>
            <a:r>
              <a:rPr lang="it-IT" sz="1800" dirty="0" err="1" smtClean="0"/>
              <a:t>Tuir</a:t>
            </a:r>
            <a:r>
              <a:rPr lang="it-IT" sz="1800" dirty="0" smtClean="0"/>
              <a:t> (possesso non inferiore a tre anni) </a:t>
            </a:r>
            <a:endParaRPr lang="it-IT" sz="1800" dirty="0"/>
          </a:p>
        </p:txBody>
      </p:sp>
      <p:sp>
        <p:nvSpPr>
          <p:cNvPr id="6" name="Segnaposto contenuto 5"/>
          <p:cNvSpPr>
            <a:spLocks noGrp="1"/>
          </p:cNvSpPr>
          <p:nvPr>
            <p:ph idx="1"/>
          </p:nvPr>
        </p:nvSpPr>
        <p:spPr/>
        <p:txBody>
          <a:bodyPr/>
          <a:lstStyle/>
          <a:p>
            <a:pPr marL="0" indent="0">
              <a:buNone/>
            </a:pPr>
            <a:endParaRPr lang="it-IT" dirty="0" smtClean="0"/>
          </a:p>
          <a:p>
            <a:endParaRPr lang="it-IT" dirty="0"/>
          </a:p>
        </p:txBody>
      </p:sp>
      <p:graphicFrame>
        <p:nvGraphicFramePr>
          <p:cNvPr id="5" name="Tabella 4"/>
          <p:cNvGraphicFramePr>
            <a:graphicFrameLocks noGrp="1"/>
          </p:cNvGraphicFramePr>
          <p:nvPr>
            <p:extLst>
              <p:ext uri="{D42A27DB-BD31-4B8C-83A1-F6EECF244321}">
                <p14:modId xmlns:p14="http://schemas.microsoft.com/office/powerpoint/2010/main" val="4176524956"/>
              </p:ext>
            </p:extLst>
          </p:nvPr>
        </p:nvGraphicFramePr>
        <p:xfrm>
          <a:off x="457199" y="1417638"/>
          <a:ext cx="8229600" cy="2865120"/>
        </p:xfrm>
        <a:graphic>
          <a:graphicData uri="http://schemas.openxmlformats.org/drawingml/2006/table">
            <a:tbl>
              <a:tblPr firstRow="1" bandRow="1">
                <a:tableStyleId>{5C22544A-7EE6-4342-B048-85BDC9FD1C3A}</a:tableStyleId>
              </a:tblPr>
              <a:tblGrid>
                <a:gridCol w="1119718"/>
                <a:gridCol w="1852083"/>
                <a:gridCol w="1640417"/>
                <a:gridCol w="1576916"/>
                <a:gridCol w="2040466"/>
              </a:tblGrid>
              <a:tr h="370840">
                <a:tc>
                  <a:txBody>
                    <a:bodyPr/>
                    <a:lstStyle/>
                    <a:p>
                      <a:r>
                        <a:rPr lang="it-IT" dirty="0" smtClean="0"/>
                        <a:t>Esercizio </a:t>
                      </a:r>
                      <a:endParaRPr lang="it-IT" dirty="0"/>
                    </a:p>
                  </a:txBody>
                  <a:tcPr/>
                </a:tc>
                <a:tc>
                  <a:txBody>
                    <a:bodyPr/>
                    <a:lstStyle/>
                    <a:p>
                      <a:r>
                        <a:rPr lang="it-IT" dirty="0" smtClean="0"/>
                        <a:t>Valore civilistico</a:t>
                      </a:r>
                      <a:r>
                        <a:rPr lang="it-IT" baseline="0" dirty="0" smtClean="0"/>
                        <a:t> plusvalenza</a:t>
                      </a:r>
                      <a:endParaRPr lang="it-IT" dirty="0"/>
                    </a:p>
                  </a:txBody>
                  <a:tcPr/>
                </a:tc>
                <a:tc>
                  <a:txBody>
                    <a:bodyPr/>
                    <a:lstStyle/>
                    <a:p>
                      <a:r>
                        <a:rPr lang="it-IT" dirty="0" smtClean="0"/>
                        <a:t>Valore fiscale plusvalenza </a:t>
                      </a:r>
                      <a:endParaRPr lang="it-IT" dirty="0"/>
                    </a:p>
                  </a:txBody>
                  <a:tcPr/>
                </a:tc>
                <a:tc>
                  <a:txBody>
                    <a:bodyPr/>
                    <a:lstStyle/>
                    <a:p>
                      <a:r>
                        <a:rPr lang="it-IT" dirty="0" smtClean="0"/>
                        <a:t>Differenza temporanea </a:t>
                      </a:r>
                      <a:endParaRPr lang="it-IT" dirty="0"/>
                    </a:p>
                  </a:txBody>
                  <a:tcPr/>
                </a:tc>
                <a:tc>
                  <a:txBody>
                    <a:bodyPr/>
                    <a:lstStyle/>
                    <a:p>
                      <a:r>
                        <a:rPr lang="it-IT" dirty="0" smtClean="0"/>
                        <a:t>Imposte differite </a:t>
                      </a:r>
                      <a:endParaRPr lang="it-IT" dirty="0"/>
                    </a:p>
                  </a:txBody>
                  <a:tcPr/>
                </a:tc>
              </a:tr>
              <a:tr h="370840">
                <a:tc>
                  <a:txBody>
                    <a:bodyPr/>
                    <a:lstStyle/>
                    <a:p>
                      <a:pPr algn="ctr"/>
                      <a:r>
                        <a:rPr lang="it-IT" dirty="0" smtClean="0"/>
                        <a:t>X</a:t>
                      </a:r>
                      <a:endParaRPr lang="it-IT" dirty="0"/>
                    </a:p>
                  </a:txBody>
                  <a:tcPr/>
                </a:tc>
                <a:tc>
                  <a:txBody>
                    <a:bodyPr/>
                    <a:lstStyle/>
                    <a:p>
                      <a:pPr algn="ctr"/>
                      <a:r>
                        <a:rPr lang="it-IT" dirty="0" smtClean="0"/>
                        <a:t>4.000</a:t>
                      </a:r>
                      <a:endParaRPr lang="it-IT" dirty="0"/>
                    </a:p>
                  </a:txBody>
                  <a:tcPr/>
                </a:tc>
                <a:tc>
                  <a:txBody>
                    <a:bodyPr/>
                    <a:lstStyle/>
                    <a:p>
                      <a:pPr algn="ctr"/>
                      <a:r>
                        <a:rPr lang="it-IT" dirty="0" smtClean="0"/>
                        <a:t>800</a:t>
                      </a:r>
                      <a:endParaRPr lang="it-IT" dirty="0"/>
                    </a:p>
                  </a:txBody>
                  <a:tcPr/>
                </a:tc>
                <a:tc>
                  <a:txBody>
                    <a:bodyPr/>
                    <a:lstStyle/>
                    <a:p>
                      <a:pPr algn="ctr"/>
                      <a:r>
                        <a:rPr lang="it-IT" dirty="0" smtClean="0"/>
                        <a:t>3.200</a:t>
                      </a:r>
                      <a:endParaRPr lang="it-IT" dirty="0"/>
                    </a:p>
                  </a:txBody>
                  <a:tcPr/>
                </a:tc>
                <a:tc>
                  <a:txBody>
                    <a:bodyPr/>
                    <a:lstStyle/>
                    <a:p>
                      <a:pPr algn="ctr"/>
                      <a:r>
                        <a:rPr lang="it-IT" dirty="0" smtClean="0"/>
                        <a:t>1004,8</a:t>
                      </a:r>
                      <a:endParaRPr lang="it-IT" dirty="0"/>
                    </a:p>
                  </a:txBody>
                  <a:tcPr/>
                </a:tc>
              </a:tr>
              <a:tr h="370840">
                <a:tc>
                  <a:txBody>
                    <a:bodyPr/>
                    <a:lstStyle/>
                    <a:p>
                      <a:pPr algn="ctr"/>
                      <a:r>
                        <a:rPr lang="it-IT" dirty="0" smtClean="0"/>
                        <a:t>X + 1</a:t>
                      </a:r>
                      <a:endParaRPr lang="it-IT" dirty="0"/>
                    </a:p>
                  </a:txBody>
                  <a:tcPr/>
                </a:tc>
                <a:tc>
                  <a:txBody>
                    <a:bodyPr/>
                    <a:lstStyle/>
                    <a:p>
                      <a:pPr algn="ctr"/>
                      <a:r>
                        <a:rPr lang="it-IT" dirty="0" smtClean="0"/>
                        <a:t>0</a:t>
                      </a:r>
                      <a:endParaRPr lang="it-IT" dirty="0"/>
                    </a:p>
                  </a:txBody>
                  <a:tcPr/>
                </a:tc>
                <a:tc>
                  <a:txBody>
                    <a:bodyPr/>
                    <a:lstStyle/>
                    <a:p>
                      <a:pPr algn="ctr"/>
                      <a:r>
                        <a:rPr lang="it-IT" dirty="0" smtClean="0"/>
                        <a:t>800</a:t>
                      </a:r>
                      <a:endParaRPr lang="it-IT" dirty="0"/>
                    </a:p>
                  </a:txBody>
                  <a:tcPr/>
                </a:tc>
                <a:tc>
                  <a:txBody>
                    <a:bodyPr/>
                    <a:lstStyle/>
                    <a:p>
                      <a:pPr algn="ctr"/>
                      <a:r>
                        <a:rPr lang="it-IT" dirty="0" smtClean="0"/>
                        <a:t>2.400</a:t>
                      </a:r>
                      <a:endParaRPr lang="it-IT" dirty="0"/>
                    </a:p>
                  </a:txBody>
                  <a:tcPr/>
                </a:tc>
                <a:tc>
                  <a:txBody>
                    <a:bodyPr/>
                    <a:lstStyle/>
                    <a:p>
                      <a:pPr algn="ctr"/>
                      <a:r>
                        <a:rPr lang="it-IT" dirty="0" smtClean="0"/>
                        <a:t>(251,2)</a:t>
                      </a:r>
                      <a:endParaRPr lang="it-IT" dirty="0"/>
                    </a:p>
                  </a:txBody>
                  <a:tcPr/>
                </a:tc>
              </a:tr>
              <a:tr h="370840">
                <a:tc>
                  <a:txBody>
                    <a:bodyPr/>
                    <a:lstStyle/>
                    <a:p>
                      <a:pPr algn="ctr"/>
                      <a:r>
                        <a:rPr lang="it-IT" dirty="0" smtClean="0"/>
                        <a:t>X +</a:t>
                      </a:r>
                      <a:r>
                        <a:rPr lang="it-IT" baseline="0" dirty="0" smtClean="0"/>
                        <a:t> 2 </a:t>
                      </a:r>
                      <a:endParaRPr lang="it-IT" dirty="0"/>
                    </a:p>
                  </a:txBody>
                  <a:tcPr/>
                </a:tc>
                <a:tc>
                  <a:txBody>
                    <a:bodyPr/>
                    <a:lstStyle/>
                    <a:p>
                      <a:pPr algn="ctr"/>
                      <a:r>
                        <a:rPr lang="it-IT" dirty="0" smtClean="0"/>
                        <a:t>0</a:t>
                      </a:r>
                      <a:endParaRPr lang="it-IT" dirty="0"/>
                    </a:p>
                  </a:txBody>
                  <a:tcPr/>
                </a:tc>
                <a:tc>
                  <a:txBody>
                    <a:bodyPr/>
                    <a:lstStyle/>
                    <a:p>
                      <a:pPr algn="ctr"/>
                      <a:r>
                        <a:rPr lang="it-IT" dirty="0" smtClean="0"/>
                        <a:t>800</a:t>
                      </a:r>
                      <a:endParaRPr lang="it-IT" dirty="0"/>
                    </a:p>
                  </a:txBody>
                  <a:tcPr/>
                </a:tc>
                <a:tc>
                  <a:txBody>
                    <a:bodyPr/>
                    <a:lstStyle/>
                    <a:p>
                      <a:pPr algn="ctr"/>
                      <a:r>
                        <a:rPr lang="it-IT" dirty="0" smtClean="0"/>
                        <a:t>1.600</a:t>
                      </a:r>
                      <a:endParaRPr lang="it-IT" dirty="0"/>
                    </a:p>
                  </a:txBody>
                  <a:tcPr/>
                </a:tc>
                <a:tc>
                  <a:txBody>
                    <a:bodyPr/>
                    <a:lstStyle/>
                    <a:p>
                      <a:pPr algn="ctr"/>
                      <a:r>
                        <a:rPr lang="it-IT" dirty="0" smtClean="0"/>
                        <a:t>(251,2)</a:t>
                      </a:r>
                      <a:endParaRPr lang="it-IT" dirty="0"/>
                    </a:p>
                  </a:txBody>
                  <a:tcPr/>
                </a:tc>
              </a:tr>
              <a:tr h="370840">
                <a:tc>
                  <a:txBody>
                    <a:bodyPr/>
                    <a:lstStyle/>
                    <a:p>
                      <a:pPr algn="ctr"/>
                      <a:r>
                        <a:rPr lang="it-IT" dirty="0" smtClean="0"/>
                        <a:t>X + 3</a:t>
                      </a:r>
                      <a:endParaRPr lang="it-IT" dirty="0"/>
                    </a:p>
                  </a:txBody>
                  <a:tcPr/>
                </a:tc>
                <a:tc>
                  <a:txBody>
                    <a:bodyPr/>
                    <a:lstStyle/>
                    <a:p>
                      <a:pPr algn="ctr"/>
                      <a:r>
                        <a:rPr lang="it-IT" dirty="0" smtClean="0"/>
                        <a:t>0</a:t>
                      </a:r>
                      <a:endParaRPr lang="it-IT" dirty="0"/>
                    </a:p>
                  </a:txBody>
                  <a:tcPr/>
                </a:tc>
                <a:tc>
                  <a:txBody>
                    <a:bodyPr/>
                    <a:lstStyle/>
                    <a:p>
                      <a:pPr algn="ctr"/>
                      <a:r>
                        <a:rPr lang="it-IT" dirty="0" smtClean="0"/>
                        <a:t>800</a:t>
                      </a:r>
                      <a:endParaRPr lang="it-IT" dirty="0"/>
                    </a:p>
                  </a:txBody>
                  <a:tcPr/>
                </a:tc>
                <a:tc>
                  <a:txBody>
                    <a:bodyPr/>
                    <a:lstStyle/>
                    <a:p>
                      <a:pPr algn="ctr"/>
                      <a:r>
                        <a:rPr lang="it-IT" dirty="0" smtClean="0"/>
                        <a:t>800</a:t>
                      </a:r>
                      <a:endParaRPr lang="it-IT" dirty="0"/>
                    </a:p>
                  </a:txBody>
                  <a:tcPr/>
                </a:tc>
                <a:tc>
                  <a:txBody>
                    <a:bodyPr/>
                    <a:lstStyle/>
                    <a:p>
                      <a:pPr algn="ctr"/>
                      <a:r>
                        <a:rPr lang="it-IT" dirty="0" smtClean="0"/>
                        <a:t>(251,2)</a:t>
                      </a:r>
                      <a:endParaRPr lang="it-IT" dirty="0"/>
                    </a:p>
                  </a:txBody>
                  <a:tcPr/>
                </a:tc>
              </a:tr>
              <a:tr h="370840">
                <a:tc>
                  <a:txBody>
                    <a:bodyPr/>
                    <a:lstStyle/>
                    <a:p>
                      <a:pPr algn="ctr"/>
                      <a:r>
                        <a:rPr lang="it-IT" dirty="0" smtClean="0"/>
                        <a:t>X + 4 </a:t>
                      </a:r>
                      <a:endParaRPr lang="it-IT" dirty="0"/>
                    </a:p>
                  </a:txBody>
                  <a:tcPr/>
                </a:tc>
                <a:tc>
                  <a:txBody>
                    <a:bodyPr/>
                    <a:lstStyle/>
                    <a:p>
                      <a:pPr algn="ctr"/>
                      <a:r>
                        <a:rPr lang="it-IT" dirty="0" smtClean="0"/>
                        <a:t>0</a:t>
                      </a:r>
                      <a:endParaRPr lang="it-IT" dirty="0"/>
                    </a:p>
                  </a:txBody>
                  <a:tcPr/>
                </a:tc>
                <a:tc>
                  <a:txBody>
                    <a:bodyPr/>
                    <a:lstStyle/>
                    <a:p>
                      <a:pPr algn="ctr"/>
                      <a:r>
                        <a:rPr lang="it-IT" dirty="0" smtClean="0"/>
                        <a:t>800</a:t>
                      </a:r>
                      <a:endParaRPr lang="it-IT" dirty="0"/>
                    </a:p>
                  </a:txBody>
                  <a:tcPr/>
                </a:tc>
                <a:tc>
                  <a:txBody>
                    <a:bodyPr/>
                    <a:lstStyle/>
                    <a:p>
                      <a:pPr algn="ctr"/>
                      <a:r>
                        <a:rPr lang="it-IT" dirty="0" smtClean="0"/>
                        <a:t>0</a:t>
                      </a:r>
                      <a:endParaRPr lang="it-IT" dirty="0"/>
                    </a:p>
                  </a:txBody>
                  <a:tcPr/>
                </a:tc>
                <a:tc>
                  <a:txBody>
                    <a:bodyPr/>
                    <a:lstStyle/>
                    <a:p>
                      <a:pPr algn="ctr"/>
                      <a:r>
                        <a:rPr lang="it-IT" dirty="0" smtClean="0"/>
                        <a:t>(251,2) </a:t>
                      </a:r>
                      <a:endParaRPr lang="it-IT" dirty="0"/>
                    </a:p>
                  </a:txBody>
                  <a:tcPr/>
                </a:tc>
              </a:tr>
              <a:tr h="370840">
                <a:tc>
                  <a:txBody>
                    <a:bodyPr/>
                    <a:lstStyle/>
                    <a:p>
                      <a:pPr algn="ctr"/>
                      <a:r>
                        <a:rPr lang="it-IT" dirty="0" smtClean="0"/>
                        <a:t>Totale</a:t>
                      </a:r>
                      <a:r>
                        <a:rPr lang="it-IT" baseline="0" dirty="0" smtClean="0"/>
                        <a:t> </a:t>
                      </a:r>
                      <a:endParaRPr lang="it-IT" dirty="0"/>
                    </a:p>
                  </a:txBody>
                  <a:tcPr/>
                </a:tc>
                <a:tc>
                  <a:txBody>
                    <a:bodyPr/>
                    <a:lstStyle/>
                    <a:p>
                      <a:pPr algn="ctr"/>
                      <a:endParaRPr lang="it-IT" dirty="0"/>
                    </a:p>
                  </a:txBody>
                  <a:tcPr/>
                </a:tc>
                <a:tc>
                  <a:txBody>
                    <a:bodyPr/>
                    <a:lstStyle/>
                    <a:p>
                      <a:pPr algn="ctr"/>
                      <a:r>
                        <a:rPr lang="it-IT" dirty="0" smtClean="0"/>
                        <a:t>3.200</a:t>
                      </a:r>
                      <a:endParaRPr lang="it-IT" dirty="0"/>
                    </a:p>
                  </a:txBody>
                  <a:tcPr/>
                </a:tc>
                <a:tc>
                  <a:txBody>
                    <a:bodyPr/>
                    <a:lstStyle/>
                    <a:p>
                      <a:pPr algn="ctr"/>
                      <a:endParaRPr lang="it-IT" dirty="0"/>
                    </a:p>
                  </a:txBody>
                  <a:tcPr/>
                </a:tc>
                <a:tc>
                  <a:txBody>
                    <a:bodyPr/>
                    <a:lstStyle/>
                    <a:p>
                      <a:pPr algn="ctr"/>
                      <a:r>
                        <a:rPr lang="it-IT" dirty="0" smtClean="0"/>
                        <a:t>0</a:t>
                      </a:r>
                      <a:endParaRPr lang="it-IT" dirty="0"/>
                    </a:p>
                  </a:txBody>
                  <a:tcPr/>
                </a:tc>
              </a:tr>
            </a:tbl>
          </a:graphicData>
        </a:graphic>
      </p:graphicFrame>
      <p:sp>
        <p:nvSpPr>
          <p:cNvPr id="7" name="Segnaposto numero diapositiva 6"/>
          <p:cNvSpPr>
            <a:spLocks noGrp="1"/>
          </p:cNvSpPr>
          <p:nvPr>
            <p:ph type="sldNum" sz="quarter" idx="12"/>
          </p:nvPr>
        </p:nvSpPr>
        <p:spPr>
          <a:xfrm>
            <a:off x="457198" y="4561417"/>
            <a:ext cx="8229601" cy="646641"/>
          </a:xfrm>
        </p:spPr>
        <p:txBody>
          <a:bodyPr/>
          <a:lstStyle/>
          <a:p>
            <a:pPr algn="l"/>
            <a:r>
              <a:rPr lang="it-IT" sz="2200" dirty="0" smtClean="0">
                <a:solidFill>
                  <a:srgbClr val="000000"/>
                </a:solidFill>
              </a:rPr>
              <a:t>da un punto di vista civilistico la plusvalenza si </a:t>
            </a:r>
            <a:r>
              <a:rPr lang="it-IT" sz="2200" dirty="0">
                <a:solidFill>
                  <a:srgbClr val="000000"/>
                </a:solidFill>
              </a:rPr>
              <a:t>realizza per l’intero </a:t>
            </a:r>
            <a:r>
              <a:rPr lang="it-IT" sz="2200" dirty="0" smtClean="0">
                <a:solidFill>
                  <a:srgbClr val="000000"/>
                </a:solidFill>
              </a:rPr>
              <a:t>valore nell’esercizio in cui il bene viene alienato</a:t>
            </a:r>
          </a:p>
          <a:p>
            <a:pPr algn="l"/>
            <a:endParaRPr lang="it-IT" dirty="0" smtClean="0">
              <a:solidFill>
                <a:srgbClr val="000000"/>
              </a:solidFill>
            </a:endParaRPr>
          </a:p>
          <a:p>
            <a:pPr algn="l"/>
            <a:endParaRPr lang="it-IT" dirty="0">
              <a:solidFill>
                <a:srgbClr val="000000"/>
              </a:solidFill>
            </a:endParaRPr>
          </a:p>
        </p:txBody>
      </p:sp>
    </p:spTree>
    <p:extLst>
      <p:ext uri="{BB962C8B-B14F-4D97-AF65-F5344CB8AC3E}">
        <p14:creationId xmlns:p14="http://schemas.microsoft.com/office/powerpoint/2010/main" val="3913891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83116" y="38100"/>
            <a:ext cx="7978784" cy="1143000"/>
          </a:xfrm>
          <a:ln>
            <a:solidFill>
              <a:srgbClr val="FFFFFF"/>
            </a:solidFill>
          </a:ln>
        </p:spPr>
        <p:style>
          <a:lnRef idx="2">
            <a:schemeClr val="dk1"/>
          </a:lnRef>
          <a:fillRef idx="1">
            <a:schemeClr val="lt1"/>
          </a:fillRef>
          <a:effectRef idx="0">
            <a:schemeClr val="dk1"/>
          </a:effectRef>
          <a:fontRef idx="minor">
            <a:schemeClr val="dk1"/>
          </a:fontRef>
        </p:style>
        <p:txBody>
          <a:bodyPr>
            <a:normAutofit fontScale="90000"/>
          </a:bodyPr>
          <a:lstStyle/>
          <a:p>
            <a:pPr algn="l"/>
            <a:r>
              <a:rPr lang="it-IT" sz="1600" dirty="0" smtClean="0"/>
              <a:t>Al momento della cessione dell’impianto, si origina una differenza temporanea pari a 3.200 tra la plusvalenza civilistica (4.000) e quella fiscale per il primo anno (800). Il valore delle passività fiscali differite (quelle che al termine del 1° esercizio accantono perché verranno sostenute negli esercizi dal 2° al 5°) è pari a 3.200 X 31,4</a:t>
            </a:r>
            <a:r>
              <a:rPr lang="it-IT" sz="1600" dirty="0"/>
              <a:t> </a:t>
            </a:r>
            <a:r>
              <a:rPr lang="it-IT" sz="1600" dirty="0" smtClean="0"/>
              <a:t>% = 1004,8 (31,4= 27,5 IRES + 3,9 IRAP)</a:t>
            </a:r>
            <a:endParaRPr lang="it-IT" sz="1600" dirty="0"/>
          </a:p>
        </p:txBody>
      </p:sp>
      <p:graphicFrame>
        <p:nvGraphicFramePr>
          <p:cNvPr id="6" name="Segnaposto contenuto 5"/>
          <p:cNvGraphicFramePr>
            <a:graphicFrameLocks noGrp="1"/>
          </p:cNvGraphicFramePr>
          <p:nvPr>
            <p:ph idx="1"/>
            <p:extLst>
              <p:ext uri="{D42A27DB-BD31-4B8C-83A1-F6EECF244321}">
                <p14:modId xmlns:p14="http://schemas.microsoft.com/office/powerpoint/2010/main" val="3588957702"/>
              </p:ext>
            </p:extLst>
          </p:nvPr>
        </p:nvGraphicFramePr>
        <p:xfrm>
          <a:off x="383116" y="3185583"/>
          <a:ext cx="8464551" cy="1790446"/>
        </p:xfrm>
        <a:graphic>
          <a:graphicData uri="http://schemas.openxmlformats.org/drawingml/2006/table">
            <a:tbl>
              <a:tblPr firstRow="1" bandRow="1">
                <a:tableStyleId>{5C22544A-7EE6-4342-B048-85BDC9FD1C3A}</a:tableStyleId>
              </a:tblPr>
              <a:tblGrid>
                <a:gridCol w="4485217"/>
                <a:gridCol w="2222500"/>
                <a:gridCol w="1756834"/>
              </a:tblGrid>
              <a:tr h="318201">
                <a:tc>
                  <a:txBody>
                    <a:bodyPr/>
                    <a:lstStyle/>
                    <a:p>
                      <a:endParaRPr lang="it-IT" dirty="0"/>
                    </a:p>
                  </a:txBody>
                  <a:tcPr/>
                </a:tc>
                <a:tc>
                  <a:txBody>
                    <a:bodyPr/>
                    <a:lstStyle/>
                    <a:p>
                      <a:pPr algn="ctr"/>
                      <a:r>
                        <a:rPr lang="it-IT" dirty="0" smtClean="0"/>
                        <a:t>DARE </a:t>
                      </a:r>
                      <a:endParaRPr lang="it-IT" dirty="0"/>
                    </a:p>
                  </a:txBody>
                  <a:tcPr/>
                </a:tc>
                <a:tc>
                  <a:txBody>
                    <a:bodyPr/>
                    <a:lstStyle/>
                    <a:p>
                      <a:pPr algn="ctr"/>
                      <a:r>
                        <a:rPr lang="it-IT" dirty="0" smtClean="0"/>
                        <a:t>AVERE </a:t>
                      </a:r>
                      <a:endParaRPr lang="it-IT" dirty="0"/>
                    </a:p>
                  </a:txBody>
                  <a:tcPr/>
                </a:tc>
              </a:tr>
              <a:tr h="549224">
                <a:tc>
                  <a:txBody>
                    <a:bodyPr/>
                    <a:lstStyle/>
                    <a:p>
                      <a:r>
                        <a:rPr lang="it-IT" dirty="0" smtClean="0"/>
                        <a:t>IMPOSTE DIFFERITE </a:t>
                      </a:r>
                    </a:p>
                    <a:p>
                      <a:r>
                        <a:rPr lang="it-IT" dirty="0" smtClean="0"/>
                        <a:t>(CE</a:t>
                      </a:r>
                      <a:r>
                        <a:rPr lang="it-IT" baseline="0" dirty="0" smtClean="0"/>
                        <a:t> voce 22) </a:t>
                      </a:r>
                      <a:r>
                        <a:rPr lang="mr-IN" baseline="0" dirty="0" smtClean="0"/>
                        <a:t>–</a:t>
                      </a:r>
                      <a:r>
                        <a:rPr lang="it-IT" baseline="0" dirty="0" smtClean="0"/>
                        <a:t> voce di </a:t>
                      </a:r>
                      <a:r>
                        <a:rPr lang="it-IT" b="1" baseline="0" dirty="0" smtClean="0"/>
                        <a:t>costo</a:t>
                      </a:r>
                      <a:endParaRPr lang="it-IT" b="1" dirty="0"/>
                    </a:p>
                  </a:txBody>
                  <a:tcPr/>
                </a:tc>
                <a:tc>
                  <a:txBody>
                    <a:bodyPr/>
                    <a:lstStyle/>
                    <a:p>
                      <a:pPr algn="r"/>
                      <a:r>
                        <a:rPr lang="it-IT" dirty="0" smtClean="0"/>
                        <a:t>1004,8</a:t>
                      </a:r>
                      <a:endParaRPr lang="it-IT" dirty="0"/>
                    </a:p>
                  </a:txBody>
                  <a:tcPr/>
                </a:tc>
                <a:tc>
                  <a:txBody>
                    <a:bodyPr/>
                    <a:lstStyle/>
                    <a:p>
                      <a:pPr algn="r"/>
                      <a:endParaRPr lang="it-IT" dirty="0"/>
                    </a:p>
                  </a:txBody>
                  <a:tcPr/>
                </a:tc>
              </a:tr>
              <a:tr h="784606">
                <a:tc>
                  <a:txBody>
                    <a:bodyPr/>
                    <a:lstStyle/>
                    <a:p>
                      <a:r>
                        <a:rPr lang="it-IT" dirty="0" smtClean="0"/>
                        <a:t>FONDO IMPOSTE DIFFERITE (SP B.2) </a:t>
                      </a:r>
                      <a:r>
                        <a:rPr lang="mr-IN" dirty="0" smtClean="0"/>
                        <a:t>–</a:t>
                      </a:r>
                      <a:r>
                        <a:rPr lang="it-IT" dirty="0" smtClean="0"/>
                        <a:t> debito vs Erario da pagare via via negli esercizi futuri</a:t>
                      </a:r>
                      <a:endParaRPr lang="it-IT" dirty="0"/>
                    </a:p>
                  </a:txBody>
                  <a:tcPr/>
                </a:tc>
                <a:tc>
                  <a:txBody>
                    <a:bodyPr/>
                    <a:lstStyle/>
                    <a:p>
                      <a:pPr algn="r"/>
                      <a:endParaRPr lang="it-IT" dirty="0"/>
                    </a:p>
                  </a:txBody>
                  <a:tcPr/>
                </a:tc>
                <a:tc>
                  <a:txBody>
                    <a:bodyPr/>
                    <a:lstStyle/>
                    <a:p>
                      <a:pPr algn="r"/>
                      <a:r>
                        <a:rPr lang="it-IT" dirty="0" smtClean="0"/>
                        <a:t>1004,8</a:t>
                      </a:r>
                      <a:endParaRPr lang="it-IT" dirty="0"/>
                    </a:p>
                  </a:txBody>
                  <a:tcPr/>
                </a:tc>
              </a:tr>
            </a:tbl>
          </a:graphicData>
        </a:graphic>
      </p:graphicFrame>
      <p:sp>
        <p:nvSpPr>
          <p:cNvPr id="9" name="CasellaDiTesto 8"/>
          <p:cNvSpPr txBox="1"/>
          <p:nvPr/>
        </p:nvSpPr>
        <p:spPr>
          <a:xfrm>
            <a:off x="1" y="5006947"/>
            <a:ext cx="9143999" cy="1754327"/>
          </a:xfrm>
          <a:prstGeom prst="rect">
            <a:avLst/>
          </a:prstGeom>
          <a:ln>
            <a:solidFill>
              <a:srgbClr val="FFFFFF"/>
            </a:solidFill>
          </a:ln>
        </p:spPr>
        <p:style>
          <a:lnRef idx="2">
            <a:schemeClr val="dk1"/>
          </a:lnRef>
          <a:fillRef idx="1">
            <a:schemeClr val="lt1"/>
          </a:fillRef>
          <a:effectRef idx="0">
            <a:schemeClr val="dk1"/>
          </a:effectRef>
          <a:fontRef idx="minor">
            <a:schemeClr val="dk1"/>
          </a:fontRef>
        </p:style>
        <p:txBody>
          <a:bodyPr wrap="square" rtlCol="0">
            <a:spAutoFit/>
          </a:bodyPr>
          <a:lstStyle/>
          <a:p>
            <a:r>
              <a:rPr lang="it-IT" dirty="0" smtClean="0"/>
              <a:t>Dall’esercizio 2 all’esercizio 5 abbiamo un debito fiscale che impone l’accantonamento di imposte differite passive per 1004,8 (= variazione in diminuzione pari a 4/5 della plusvalenza X 31,4%) effettuato al termine del 1° esercizio</a:t>
            </a:r>
          </a:p>
          <a:p>
            <a:r>
              <a:rPr lang="it-IT" dirty="0" smtClean="0"/>
              <a:t>Dal punto di vista civilistico la competenza dell’onere tributario è dell’esercizio 1, quello nel quale si manifesta anche la connessa manifestazione economica positiva (la plusvalenza)</a:t>
            </a:r>
          </a:p>
          <a:p>
            <a:r>
              <a:rPr lang="it-IT" dirty="0" smtClean="0"/>
              <a:t>Per ciò viene iscritto un costo di esercizio (CE22) a </a:t>
            </a:r>
            <a:r>
              <a:rPr lang="it-IT" dirty="0"/>
              <a:t>C</a:t>
            </a:r>
            <a:r>
              <a:rPr lang="it-IT" dirty="0" smtClean="0"/>
              <a:t>onto Economico</a:t>
            </a:r>
            <a:endParaRPr lang="it-IT" dirty="0"/>
          </a:p>
        </p:txBody>
      </p:sp>
      <p:graphicFrame>
        <p:nvGraphicFramePr>
          <p:cNvPr id="3" name="Tabella 2"/>
          <p:cNvGraphicFramePr>
            <a:graphicFrameLocks noGrp="1"/>
          </p:cNvGraphicFramePr>
          <p:nvPr>
            <p:extLst>
              <p:ext uri="{D42A27DB-BD31-4B8C-83A1-F6EECF244321}">
                <p14:modId xmlns:p14="http://schemas.microsoft.com/office/powerpoint/2010/main" val="1864389392"/>
              </p:ext>
            </p:extLst>
          </p:nvPr>
        </p:nvGraphicFramePr>
        <p:xfrm>
          <a:off x="383117" y="1259416"/>
          <a:ext cx="8464550" cy="1926167"/>
        </p:xfrm>
        <a:graphic>
          <a:graphicData uri="http://schemas.openxmlformats.org/drawingml/2006/table">
            <a:tbl>
              <a:tblPr firstRow="1" bandRow="1">
                <a:tableStyleId>{5C22544A-7EE6-4342-B048-85BDC9FD1C3A}</a:tableStyleId>
              </a:tblPr>
              <a:tblGrid>
                <a:gridCol w="4495800"/>
                <a:gridCol w="2201333"/>
                <a:gridCol w="1767417"/>
              </a:tblGrid>
              <a:tr h="388426">
                <a:tc>
                  <a:txBody>
                    <a:bodyPr/>
                    <a:lstStyle/>
                    <a:p>
                      <a:endParaRPr lang="it-IT" dirty="0"/>
                    </a:p>
                  </a:txBody>
                  <a:tcPr/>
                </a:tc>
                <a:tc>
                  <a:txBody>
                    <a:bodyPr/>
                    <a:lstStyle/>
                    <a:p>
                      <a:pPr algn="ctr"/>
                      <a:r>
                        <a:rPr lang="it-IT" dirty="0" smtClean="0"/>
                        <a:t>Dare </a:t>
                      </a:r>
                      <a:endParaRPr lang="it-IT" dirty="0"/>
                    </a:p>
                  </a:txBody>
                  <a:tcPr/>
                </a:tc>
                <a:tc>
                  <a:txBody>
                    <a:bodyPr/>
                    <a:lstStyle/>
                    <a:p>
                      <a:pPr algn="ctr"/>
                      <a:r>
                        <a:rPr lang="it-IT" dirty="0" smtClean="0"/>
                        <a:t>Avere </a:t>
                      </a:r>
                      <a:endParaRPr lang="it-IT" dirty="0"/>
                    </a:p>
                  </a:txBody>
                  <a:tcPr/>
                </a:tc>
              </a:tr>
              <a:tr h="388426">
                <a:tc>
                  <a:txBody>
                    <a:bodyPr/>
                    <a:lstStyle/>
                    <a:p>
                      <a:r>
                        <a:rPr lang="it-IT" dirty="0" smtClean="0"/>
                        <a:t>Imposte</a:t>
                      </a:r>
                      <a:r>
                        <a:rPr lang="it-IT" baseline="0" dirty="0" smtClean="0"/>
                        <a:t> correnti (voce 22, CE) </a:t>
                      </a:r>
                      <a:endParaRPr lang="it-IT" dirty="0"/>
                    </a:p>
                  </a:txBody>
                  <a:tcPr/>
                </a:tc>
                <a:tc>
                  <a:txBody>
                    <a:bodyPr/>
                    <a:lstStyle/>
                    <a:p>
                      <a:pPr algn="r"/>
                      <a:r>
                        <a:rPr lang="it-IT" dirty="0" smtClean="0"/>
                        <a:t>251,2</a:t>
                      </a:r>
                      <a:endParaRPr lang="it-IT" dirty="0"/>
                    </a:p>
                  </a:txBody>
                  <a:tcPr/>
                </a:tc>
                <a:tc>
                  <a:txBody>
                    <a:bodyPr/>
                    <a:lstStyle/>
                    <a:p>
                      <a:pPr algn="r"/>
                      <a:endParaRPr lang="it-IT"/>
                    </a:p>
                  </a:txBody>
                  <a:tcPr/>
                </a:tc>
              </a:tr>
              <a:tr h="383105">
                <a:tc>
                  <a:txBody>
                    <a:bodyPr/>
                    <a:lstStyle/>
                    <a:p>
                      <a:r>
                        <a:rPr lang="it-IT" dirty="0" smtClean="0"/>
                        <a:t>Debiti tributari </a:t>
                      </a:r>
                      <a:r>
                        <a:rPr lang="it-IT" baseline="0" dirty="0" smtClean="0"/>
                        <a:t> </a:t>
                      </a:r>
                      <a:r>
                        <a:rPr lang="it-IT" dirty="0" smtClean="0"/>
                        <a:t>(D12, SP) </a:t>
                      </a:r>
                      <a:endParaRPr lang="it-IT" dirty="0"/>
                    </a:p>
                  </a:txBody>
                  <a:tcPr/>
                </a:tc>
                <a:tc>
                  <a:txBody>
                    <a:bodyPr/>
                    <a:lstStyle/>
                    <a:p>
                      <a:pPr algn="r"/>
                      <a:endParaRPr lang="it-IT" dirty="0"/>
                    </a:p>
                  </a:txBody>
                  <a:tcPr/>
                </a:tc>
                <a:tc>
                  <a:txBody>
                    <a:bodyPr/>
                    <a:lstStyle/>
                    <a:p>
                      <a:pPr algn="r"/>
                      <a:r>
                        <a:rPr lang="it-IT" dirty="0" smtClean="0"/>
                        <a:t>251,2</a:t>
                      </a:r>
                      <a:endParaRPr lang="it-IT" dirty="0"/>
                    </a:p>
                  </a:txBody>
                  <a:tcPr/>
                </a:tc>
              </a:tr>
              <a:tr h="766210">
                <a:tc gridSpan="3">
                  <a:txBody>
                    <a:bodyPr/>
                    <a:lstStyle/>
                    <a:p>
                      <a:r>
                        <a:rPr lang="it-IT" sz="1400" smtClean="0"/>
                        <a:t>Nel</a:t>
                      </a:r>
                      <a:r>
                        <a:rPr lang="it-IT" sz="1400" baseline="0" smtClean="0"/>
                        <a:t> 1°</a:t>
                      </a:r>
                      <a:r>
                        <a:rPr lang="it-IT" sz="1400" smtClean="0"/>
                        <a:t>esercizio l’imposta su 1/5 della plusvalenza è “corrente”. Il residuo (1004,8 sarà civilistcamente</a:t>
                      </a:r>
                      <a:r>
                        <a:rPr lang="it-IT" sz="1400" baseline="0" smtClean="0"/>
                        <a:t> </a:t>
                      </a:r>
                      <a:r>
                        <a:rPr lang="it-IT" sz="1400" smtClean="0"/>
                        <a:t>costo di competenza sempre del 1° esercizio, ma come imposta “differita”,</a:t>
                      </a:r>
                      <a:r>
                        <a:rPr lang="it-IT" sz="1400" baseline="0" smtClean="0"/>
                        <a:t> nel senso che il suo pagamento ai sensi della legge fiscale avverrà negli esercizi successivi</a:t>
                      </a:r>
                      <a:endParaRPr lang="it-IT" sz="1400" dirty="0"/>
                    </a:p>
                  </a:txBody>
                  <a:tcPr/>
                </a:tc>
                <a:tc hMerge="1">
                  <a:txBody>
                    <a:bodyPr/>
                    <a:lstStyle/>
                    <a:p>
                      <a:pPr algn="r"/>
                      <a:endParaRPr lang="it-IT" dirty="0"/>
                    </a:p>
                  </a:txBody>
                  <a:tcPr/>
                </a:tc>
                <a:tc hMerge="1">
                  <a:txBody>
                    <a:bodyPr/>
                    <a:lstStyle/>
                    <a:p>
                      <a:pPr algn="r"/>
                      <a:endParaRPr lang="it-IT" dirty="0"/>
                    </a:p>
                  </a:txBody>
                  <a:tcPr/>
                </a:tc>
              </a:tr>
            </a:tbl>
          </a:graphicData>
        </a:graphic>
      </p:graphicFrame>
    </p:spTree>
    <p:extLst>
      <p:ext uri="{BB962C8B-B14F-4D97-AF65-F5344CB8AC3E}">
        <p14:creationId xmlns:p14="http://schemas.microsoft.com/office/powerpoint/2010/main" val="310841920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9144000" cy="847195"/>
          </a:xfrm>
        </p:spPr>
        <p:txBody>
          <a:bodyPr>
            <a:normAutofit fontScale="90000"/>
          </a:bodyPr>
          <a:lstStyle/>
          <a:p>
            <a:r>
              <a:rPr lang="it-IT" dirty="0"/>
              <a:t>Riflessi sul </a:t>
            </a:r>
            <a:r>
              <a:rPr lang="it-IT" dirty="0" smtClean="0"/>
              <a:t>CE al termine del 1° esercizio</a:t>
            </a:r>
            <a:endParaRPr lang="it-IT" dirty="0"/>
          </a:p>
        </p:txBody>
      </p:sp>
      <p:sp>
        <p:nvSpPr>
          <p:cNvPr id="3" name="Segnaposto contenuto 2"/>
          <p:cNvSpPr>
            <a:spLocks noGrp="1"/>
          </p:cNvSpPr>
          <p:nvPr>
            <p:ph idx="1"/>
          </p:nvPr>
        </p:nvSpPr>
        <p:spPr>
          <a:xfrm>
            <a:off x="457200" y="1600200"/>
            <a:ext cx="7620000" cy="1564217"/>
          </a:xfrm>
        </p:spPr>
        <p:txBody>
          <a:bodyPr>
            <a:normAutofit fontScale="40000" lnSpcReduction="20000"/>
          </a:bodyPr>
          <a:lstStyle/>
          <a:p>
            <a:pPr marL="0" indent="0" algn="just">
              <a:buNone/>
            </a:pPr>
            <a:r>
              <a:rPr lang="it-IT" sz="6800" dirty="0" smtClean="0"/>
              <a:t>Il bilancio di esercizio registrerà componenti negativi di reddito per imposte per complessivi 1256, distinti tra imposte correnti (251,2) e differite (1004,8) </a:t>
            </a:r>
          </a:p>
          <a:p>
            <a:pPr marL="0" indent="0">
              <a:buNone/>
            </a:pPr>
            <a:r>
              <a:rPr lang="it-IT" sz="6800" dirty="0" smtClean="0"/>
              <a:t>4000 x 31,4% = 1256</a:t>
            </a:r>
          </a:p>
          <a:p>
            <a:pPr marL="0" indent="0">
              <a:buNone/>
            </a:pPr>
            <a:endParaRPr lang="it-IT" dirty="0" smtClean="0"/>
          </a:p>
          <a:p>
            <a:pPr marL="0" indent="0">
              <a:buNone/>
            </a:pPr>
            <a:endParaRPr lang="it-IT" dirty="0"/>
          </a:p>
        </p:txBody>
      </p:sp>
      <p:graphicFrame>
        <p:nvGraphicFramePr>
          <p:cNvPr id="6" name="Tabella 5"/>
          <p:cNvGraphicFramePr>
            <a:graphicFrameLocks noGrp="1"/>
          </p:cNvGraphicFramePr>
          <p:nvPr>
            <p:extLst>
              <p:ext uri="{D42A27DB-BD31-4B8C-83A1-F6EECF244321}">
                <p14:modId xmlns:p14="http://schemas.microsoft.com/office/powerpoint/2010/main" val="1319222514"/>
              </p:ext>
            </p:extLst>
          </p:nvPr>
        </p:nvGraphicFramePr>
        <p:xfrm>
          <a:off x="571501" y="3782515"/>
          <a:ext cx="8115298" cy="1483360"/>
        </p:xfrm>
        <a:graphic>
          <a:graphicData uri="http://schemas.openxmlformats.org/drawingml/2006/table">
            <a:tbl>
              <a:tblPr firstRow="1" bandRow="1">
                <a:tableStyleId>{5C22544A-7EE6-4342-B048-85BDC9FD1C3A}</a:tableStyleId>
              </a:tblPr>
              <a:tblGrid>
                <a:gridCol w="4057650"/>
                <a:gridCol w="2028824"/>
                <a:gridCol w="2028824"/>
              </a:tblGrid>
              <a:tr h="370840">
                <a:tc gridSpan="3">
                  <a:txBody>
                    <a:bodyPr/>
                    <a:lstStyle/>
                    <a:p>
                      <a:r>
                        <a:rPr lang="it-IT" dirty="0" smtClean="0"/>
                        <a:t>CE</a:t>
                      </a:r>
                      <a:endParaRPr lang="it-IT" dirty="0"/>
                    </a:p>
                  </a:txBody>
                  <a:tcPr/>
                </a:tc>
                <a:tc hMerge="1">
                  <a:txBody>
                    <a:bodyPr/>
                    <a:lstStyle/>
                    <a:p>
                      <a:endParaRPr lang="it-IT"/>
                    </a:p>
                  </a:txBody>
                  <a:tcPr/>
                </a:tc>
                <a:tc hMerge="1">
                  <a:txBody>
                    <a:bodyPr/>
                    <a:lstStyle/>
                    <a:p>
                      <a:endParaRPr lang="it-IT"/>
                    </a:p>
                  </a:txBody>
                  <a:tcPr/>
                </a:tc>
              </a:tr>
              <a:tr h="370840">
                <a:tc>
                  <a:txBody>
                    <a:bodyPr/>
                    <a:lstStyle/>
                    <a:p>
                      <a:r>
                        <a:rPr lang="it-IT" dirty="0" smtClean="0"/>
                        <a:t>22) Imposte sul</a:t>
                      </a:r>
                      <a:r>
                        <a:rPr lang="it-IT" baseline="0" dirty="0" smtClean="0"/>
                        <a:t> reddito d’esercizio </a:t>
                      </a:r>
                      <a:endParaRPr lang="it-IT" dirty="0"/>
                    </a:p>
                  </a:txBody>
                  <a:tcPr/>
                </a:tc>
                <a:tc>
                  <a:txBody>
                    <a:bodyPr/>
                    <a:lstStyle/>
                    <a:p>
                      <a:pPr algn="r"/>
                      <a:endParaRPr lang="it-IT" dirty="0"/>
                    </a:p>
                  </a:txBody>
                  <a:tcPr/>
                </a:tc>
                <a:tc>
                  <a:txBody>
                    <a:bodyPr/>
                    <a:lstStyle/>
                    <a:p>
                      <a:pPr algn="r"/>
                      <a:r>
                        <a:rPr lang="it-IT" dirty="0" smtClean="0"/>
                        <a:t>1.256</a:t>
                      </a:r>
                      <a:endParaRPr lang="it-IT" dirty="0"/>
                    </a:p>
                  </a:txBody>
                  <a:tcPr/>
                </a:tc>
              </a:tr>
              <a:tr h="370840">
                <a:tc>
                  <a:txBody>
                    <a:bodyPr/>
                    <a:lstStyle/>
                    <a:p>
                      <a:r>
                        <a:rPr lang="it-IT" dirty="0" smtClean="0"/>
                        <a:t>Imposte correnti </a:t>
                      </a:r>
                      <a:endParaRPr lang="it-IT" dirty="0"/>
                    </a:p>
                  </a:txBody>
                  <a:tcPr/>
                </a:tc>
                <a:tc>
                  <a:txBody>
                    <a:bodyPr/>
                    <a:lstStyle/>
                    <a:p>
                      <a:pPr algn="r"/>
                      <a:r>
                        <a:rPr lang="it-IT" dirty="0" smtClean="0"/>
                        <a:t>251,2 </a:t>
                      </a:r>
                      <a:endParaRPr lang="it-IT" dirty="0"/>
                    </a:p>
                  </a:txBody>
                  <a:tcPr/>
                </a:tc>
                <a:tc>
                  <a:txBody>
                    <a:bodyPr/>
                    <a:lstStyle/>
                    <a:p>
                      <a:pPr algn="r"/>
                      <a:endParaRPr lang="it-IT" dirty="0"/>
                    </a:p>
                  </a:txBody>
                  <a:tcPr/>
                </a:tc>
              </a:tr>
              <a:tr h="370840">
                <a:tc>
                  <a:txBody>
                    <a:bodyPr/>
                    <a:lstStyle/>
                    <a:p>
                      <a:r>
                        <a:rPr lang="it-IT" dirty="0" smtClean="0"/>
                        <a:t>Imposte differite </a:t>
                      </a:r>
                      <a:endParaRPr lang="it-IT" dirty="0"/>
                    </a:p>
                  </a:txBody>
                  <a:tcPr/>
                </a:tc>
                <a:tc>
                  <a:txBody>
                    <a:bodyPr/>
                    <a:lstStyle/>
                    <a:p>
                      <a:pPr algn="r"/>
                      <a:r>
                        <a:rPr lang="it-IT" dirty="0" smtClean="0"/>
                        <a:t>1004,8</a:t>
                      </a:r>
                      <a:r>
                        <a:rPr lang="it-IT" baseline="0" dirty="0" smtClean="0"/>
                        <a:t> </a:t>
                      </a:r>
                      <a:endParaRPr lang="it-IT" dirty="0"/>
                    </a:p>
                  </a:txBody>
                  <a:tcPr/>
                </a:tc>
                <a:tc>
                  <a:txBody>
                    <a:bodyPr/>
                    <a:lstStyle/>
                    <a:p>
                      <a:pPr algn="r"/>
                      <a:endParaRPr lang="it-IT" dirty="0"/>
                    </a:p>
                  </a:txBody>
                  <a:tcPr/>
                </a:tc>
              </a:tr>
            </a:tbl>
          </a:graphicData>
        </a:graphic>
      </p:graphicFrame>
    </p:spTree>
    <p:extLst>
      <p:ext uri="{BB962C8B-B14F-4D97-AF65-F5344CB8AC3E}">
        <p14:creationId xmlns:p14="http://schemas.microsoft.com/office/powerpoint/2010/main" val="11589449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dirty="0" smtClean="0"/>
              <a:t>Le indicazioni ritraibili dalla classificazione finanziaria </a:t>
            </a:r>
            <a:endParaRPr lang="it-IT" dirty="0"/>
          </a:p>
        </p:txBody>
      </p:sp>
      <p:sp>
        <p:nvSpPr>
          <p:cNvPr id="3" name="Segnaposto contenuto 2"/>
          <p:cNvSpPr>
            <a:spLocks noGrp="1"/>
          </p:cNvSpPr>
          <p:nvPr>
            <p:ph idx="1"/>
          </p:nvPr>
        </p:nvSpPr>
        <p:spPr/>
        <p:txBody>
          <a:bodyPr>
            <a:normAutofit/>
          </a:bodyPr>
          <a:lstStyle/>
          <a:p>
            <a:pPr marL="0" indent="0" algn="just">
              <a:buNone/>
            </a:pPr>
            <a:r>
              <a:rPr lang="it-IT" u="sng" dirty="0" smtClean="0"/>
              <a:t>Validità </a:t>
            </a:r>
            <a:r>
              <a:rPr lang="it-IT" u="sng" dirty="0"/>
              <a:t>del criterio “per esigibilità e liquidità”</a:t>
            </a:r>
            <a:r>
              <a:rPr lang="it-IT" dirty="0"/>
              <a:t>, </a:t>
            </a:r>
            <a:r>
              <a:rPr lang="it-IT" u="sng" dirty="0"/>
              <a:t>integrato da quello “per natura e provenienza</a:t>
            </a:r>
            <a:r>
              <a:rPr lang="it-IT" u="sng" dirty="0" smtClean="0"/>
              <a:t>”</a:t>
            </a:r>
          </a:p>
          <a:p>
            <a:pPr marL="0" indent="0" algn="just">
              <a:buNone/>
            </a:pPr>
            <a:r>
              <a:rPr lang="it-IT" dirty="0" smtClean="0"/>
              <a:t>Ad es., la voce del passivo “</a:t>
            </a:r>
            <a:r>
              <a:rPr lang="it-IT" u="sng" dirty="0" smtClean="0"/>
              <a:t>obbligazioni decennali</a:t>
            </a:r>
            <a:r>
              <a:rPr lang="it-IT" dirty="0" smtClean="0"/>
              <a:t>”, indica durata (L/T), provenienza (terzi finanziatori), natura </a:t>
            </a:r>
          </a:p>
          <a:p>
            <a:pPr algn="just"/>
            <a:r>
              <a:rPr lang="it-IT" dirty="0"/>
              <a:t>f</a:t>
            </a:r>
            <a:r>
              <a:rPr lang="it-IT" dirty="0" smtClean="0"/>
              <a:t>inanziamento a titolo oneroso</a:t>
            </a:r>
          </a:p>
          <a:p>
            <a:pPr algn="just"/>
            <a:r>
              <a:rPr lang="it-IT" dirty="0" smtClean="0"/>
              <a:t>rimborsabile al termine del periodo</a:t>
            </a:r>
          </a:p>
          <a:p>
            <a:pPr algn="just"/>
            <a:r>
              <a:rPr lang="it-IT" dirty="0" smtClean="0"/>
              <a:t>a cedole periodiche</a:t>
            </a:r>
            <a:endParaRPr lang="it-IT" dirty="0"/>
          </a:p>
          <a:p>
            <a:endParaRPr lang="it-IT" dirty="0"/>
          </a:p>
          <a:p>
            <a:endParaRPr lang="it-IT" dirty="0"/>
          </a:p>
        </p:txBody>
      </p:sp>
    </p:spTree>
    <p:extLst>
      <p:ext uri="{BB962C8B-B14F-4D97-AF65-F5344CB8AC3E}">
        <p14:creationId xmlns:p14="http://schemas.microsoft.com/office/powerpoint/2010/main" val="372870928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14866" y="284213"/>
            <a:ext cx="7702550" cy="1324454"/>
          </a:xfrm>
          <a:ln>
            <a:solidFill>
              <a:srgbClr val="FFFFFF"/>
            </a:solidFill>
          </a:ln>
        </p:spPr>
        <p:style>
          <a:lnRef idx="2">
            <a:schemeClr val="dk1"/>
          </a:lnRef>
          <a:fillRef idx="1">
            <a:schemeClr val="lt1"/>
          </a:fillRef>
          <a:effectRef idx="0">
            <a:schemeClr val="dk1"/>
          </a:effectRef>
          <a:fontRef idx="minor">
            <a:schemeClr val="dk1"/>
          </a:fontRef>
        </p:style>
        <p:txBody>
          <a:bodyPr>
            <a:noAutofit/>
          </a:bodyPr>
          <a:lstStyle/>
          <a:p>
            <a:pPr algn="just"/>
            <a:r>
              <a:rPr lang="it-IT" sz="2200" dirty="0" smtClean="0"/>
              <a:t>A partire dall’esercizio X+1 e fino all’esercizio </a:t>
            </a:r>
            <a:r>
              <a:rPr lang="it-IT" sz="2200" dirty="0"/>
              <a:t>X</a:t>
            </a:r>
            <a:r>
              <a:rPr lang="it-IT" sz="2200" dirty="0" smtClean="0"/>
              <a:t> + 4 si riduce la differenza temporanea originatasi nell’esercizio </a:t>
            </a:r>
            <a:r>
              <a:rPr lang="it-IT" sz="2200" dirty="0"/>
              <a:t>X</a:t>
            </a:r>
            <a:r>
              <a:rPr lang="it-IT" sz="2200" dirty="0" smtClean="0"/>
              <a:t>,  verificandosi il </a:t>
            </a:r>
            <a:r>
              <a:rPr lang="it-IT" sz="2200" u="sng" dirty="0" smtClean="0"/>
              <a:t>riassorbimento della fiscalità differita</a:t>
            </a:r>
            <a:r>
              <a:rPr lang="it-IT" sz="2200" dirty="0" smtClean="0"/>
              <a:t> (c.d. </a:t>
            </a:r>
            <a:r>
              <a:rPr lang="it-IT" sz="2200" u="sng" dirty="0" err="1" smtClean="0"/>
              <a:t>reversal</a:t>
            </a:r>
            <a:r>
              <a:rPr lang="it-IT" sz="2200" dirty="0" smtClean="0"/>
              <a:t>). La rilevazione contabile sarà la seguente:</a:t>
            </a:r>
            <a:endParaRPr lang="it-IT" sz="2200" dirty="0"/>
          </a:p>
        </p:txBody>
      </p:sp>
      <p:graphicFrame>
        <p:nvGraphicFramePr>
          <p:cNvPr id="6" name="Segnaposto contenuto 5"/>
          <p:cNvGraphicFramePr>
            <a:graphicFrameLocks noGrp="1"/>
          </p:cNvGraphicFramePr>
          <p:nvPr>
            <p:ph idx="1"/>
            <p:extLst>
              <p:ext uri="{D42A27DB-BD31-4B8C-83A1-F6EECF244321}">
                <p14:modId xmlns:p14="http://schemas.microsoft.com/office/powerpoint/2010/main" val="4013621251"/>
              </p:ext>
            </p:extLst>
          </p:nvPr>
        </p:nvGraphicFramePr>
        <p:xfrm>
          <a:off x="457200" y="1928706"/>
          <a:ext cx="7861299" cy="2895600"/>
        </p:xfrm>
        <a:graphic>
          <a:graphicData uri="http://schemas.openxmlformats.org/drawingml/2006/table">
            <a:tbl>
              <a:tblPr firstRow="1" bandRow="1">
                <a:tableStyleId>{5C22544A-7EE6-4342-B048-85BDC9FD1C3A}</a:tableStyleId>
              </a:tblPr>
              <a:tblGrid>
                <a:gridCol w="3183467"/>
                <a:gridCol w="2057399"/>
                <a:gridCol w="2620433"/>
              </a:tblGrid>
              <a:tr h="0">
                <a:tc>
                  <a:txBody>
                    <a:bodyPr/>
                    <a:lstStyle/>
                    <a:p>
                      <a:endParaRPr lang="it-IT" dirty="0"/>
                    </a:p>
                  </a:txBody>
                  <a:tcPr/>
                </a:tc>
                <a:tc>
                  <a:txBody>
                    <a:bodyPr/>
                    <a:lstStyle/>
                    <a:p>
                      <a:pPr algn="ctr"/>
                      <a:r>
                        <a:rPr lang="it-IT" dirty="0" smtClean="0"/>
                        <a:t>Dare </a:t>
                      </a:r>
                      <a:endParaRPr lang="it-IT" dirty="0"/>
                    </a:p>
                  </a:txBody>
                  <a:tcPr/>
                </a:tc>
                <a:tc>
                  <a:txBody>
                    <a:bodyPr/>
                    <a:lstStyle/>
                    <a:p>
                      <a:pPr algn="ctr"/>
                      <a:r>
                        <a:rPr lang="it-IT" dirty="0" smtClean="0"/>
                        <a:t>Avere </a:t>
                      </a:r>
                      <a:endParaRPr lang="it-IT" dirty="0"/>
                    </a:p>
                  </a:txBody>
                  <a:tcPr/>
                </a:tc>
              </a:tr>
              <a:tr h="0">
                <a:tc>
                  <a:txBody>
                    <a:bodyPr/>
                    <a:lstStyle/>
                    <a:p>
                      <a:r>
                        <a:rPr lang="it-IT" dirty="0" smtClean="0"/>
                        <a:t>Fondo imposte differite (B.2)</a:t>
                      </a:r>
                      <a:endParaRPr lang="it-IT" dirty="0"/>
                    </a:p>
                  </a:txBody>
                  <a:tcPr/>
                </a:tc>
                <a:tc>
                  <a:txBody>
                    <a:bodyPr/>
                    <a:lstStyle/>
                    <a:p>
                      <a:pPr algn="r"/>
                      <a:r>
                        <a:rPr lang="it-IT" dirty="0" smtClean="0"/>
                        <a:t>251,2</a:t>
                      </a:r>
                      <a:endParaRPr lang="it-IT" dirty="0"/>
                    </a:p>
                  </a:txBody>
                  <a:tcPr/>
                </a:tc>
                <a:tc>
                  <a:txBody>
                    <a:bodyPr/>
                    <a:lstStyle/>
                    <a:p>
                      <a:pPr algn="r"/>
                      <a:endParaRPr lang="it-IT" dirty="0"/>
                    </a:p>
                  </a:txBody>
                  <a:tcPr/>
                </a:tc>
              </a:tr>
              <a:tr h="0">
                <a:tc>
                  <a:txBody>
                    <a:bodyPr/>
                    <a:lstStyle/>
                    <a:p>
                      <a:r>
                        <a:rPr lang="it-IT" dirty="0" smtClean="0"/>
                        <a:t>Imposte</a:t>
                      </a:r>
                      <a:r>
                        <a:rPr lang="it-IT" baseline="0" dirty="0" smtClean="0"/>
                        <a:t> differite (voce 22, CE)</a:t>
                      </a:r>
                      <a:endParaRPr lang="it-IT" dirty="0"/>
                    </a:p>
                  </a:txBody>
                  <a:tcPr/>
                </a:tc>
                <a:tc>
                  <a:txBody>
                    <a:bodyPr/>
                    <a:lstStyle/>
                    <a:p>
                      <a:pPr algn="r"/>
                      <a:endParaRPr lang="it-IT" dirty="0"/>
                    </a:p>
                  </a:txBody>
                  <a:tcPr/>
                </a:tc>
                <a:tc>
                  <a:txBody>
                    <a:bodyPr/>
                    <a:lstStyle/>
                    <a:p>
                      <a:pPr algn="r"/>
                      <a:r>
                        <a:rPr lang="it-IT" dirty="0" smtClean="0"/>
                        <a:t>251,2 </a:t>
                      </a:r>
                      <a:endParaRPr lang="it-IT" dirty="0"/>
                    </a:p>
                  </a:txBody>
                  <a:tcPr/>
                </a:tc>
              </a:tr>
              <a:tr h="0">
                <a:tc gridSpan="3">
                  <a:txBody>
                    <a:bodyPr/>
                    <a:lstStyle/>
                    <a:p>
                      <a:r>
                        <a:rPr lang="it-IT" sz="1600" dirty="0" smtClean="0"/>
                        <a:t>Le imposte sono state</a:t>
                      </a:r>
                      <a:r>
                        <a:rPr lang="it-IT" sz="1600" baseline="0" dirty="0" smtClean="0"/>
                        <a:t> nel 1° esercizio tutte imputate a CE come costo (correnti o differite). Anno per anno, si stornano progressivamente dal fondo (diminuisce il debito).</a:t>
                      </a:r>
                    </a:p>
                    <a:p>
                      <a:r>
                        <a:rPr lang="it-IT" sz="1600" baseline="0" dirty="0" smtClean="0"/>
                        <a:t>Contemporaneamente si inserisce in Avere la quota annuale di imposta differita (</a:t>
                      </a:r>
                      <a:r>
                        <a:rPr lang="it-IT" sz="1600" dirty="0" smtClean="0"/>
                        <a:t>è quindi un componente positivo di reddito)</a:t>
                      </a:r>
                    </a:p>
                    <a:p>
                      <a:r>
                        <a:rPr lang="it-IT" sz="1600" dirty="0" smtClean="0"/>
                        <a:t>Tale componente positivo </a:t>
                      </a:r>
                      <a:r>
                        <a:rPr lang="it-IT" sz="1600" baseline="0" dirty="0" smtClean="0"/>
                        <a:t>è sostanzialmente compensato con la scrittura seguente, ove rilevo le imposte fiscalmente di competenza dell’esercizio (componente negativo di reddito) e, come </a:t>
                      </a:r>
                      <a:r>
                        <a:rPr lang="it-IT" sz="1600" baseline="0" dirty="0" err="1" smtClean="0"/>
                        <a:t>controconto</a:t>
                      </a:r>
                      <a:r>
                        <a:rPr lang="it-IT" sz="1600" baseline="0" dirty="0" smtClean="0"/>
                        <a:t>, evidenzio il debito tributario.</a:t>
                      </a:r>
                      <a:endParaRPr lang="it-IT" sz="1600" dirty="0"/>
                    </a:p>
                  </a:txBody>
                  <a:tcPr/>
                </a:tc>
                <a:tc hMerge="1">
                  <a:txBody>
                    <a:bodyPr/>
                    <a:lstStyle/>
                    <a:p>
                      <a:pPr algn="r"/>
                      <a:endParaRPr lang="it-IT" dirty="0"/>
                    </a:p>
                  </a:txBody>
                  <a:tcPr/>
                </a:tc>
                <a:tc hMerge="1">
                  <a:txBody>
                    <a:bodyPr/>
                    <a:lstStyle/>
                    <a:p>
                      <a:pPr algn="r"/>
                      <a:endParaRPr lang="it-IT" dirty="0"/>
                    </a:p>
                  </a:txBody>
                  <a:tcPr/>
                </a:tc>
              </a:tr>
            </a:tbl>
          </a:graphicData>
        </a:graphic>
      </p:graphicFrame>
      <p:sp>
        <p:nvSpPr>
          <p:cNvPr id="7" name="CasellaDiTesto 6"/>
          <p:cNvSpPr txBox="1"/>
          <p:nvPr/>
        </p:nvSpPr>
        <p:spPr>
          <a:xfrm>
            <a:off x="998662" y="3994847"/>
            <a:ext cx="184666" cy="369332"/>
          </a:xfrm>
          <a:prstGeom prst="rect">
            <a:avLst/>
          </a:prstGeom>
          <a:noFill/>
        </p:spPr>
        <p:txBody>
          <a:bodyPr wrap="none" rtlCol="0">
            <a:spAutoFit/>
          </a:bodyPr>
          <a:lstStyle/>
          <a:p>
            <a:r>
              <a:rPr lang="it-IT" dirty="0" smtClean="0"/>
              <a:t>   </a:t>
            </a:r>
            <a:endParaRPr lang="it-IT" dirty="0"/>
          </a:p>
        </p:txBody>
      </p:sp>
      <p:graphicFrame>
        <p:nvGraphicFramePr>
          <p:cNvPr id="9" name="Tabella 8"/>
          <p:cNvGraphicFramePr>
            <a:graphicFrameLocks noGrp="1"/>
          </p:cNvGraphicFramePr>
          <p:nvPr>
            <p:extLst>
              <p:ext uri="{D42A27DB-BD31-4B8C-83A1-F6EECF244321}">
                <p14:modId xmlns:p14="http://schemas.microsoft.com/office/powerpoint/2010/main" val="2626562414"/>
              </p:ext>
            </p:extLst>
          </p:nvPr>
        </p:nvGraphicFramePr>
        <p:xfrm>
          <a:off x="414866" y="4974147"/>
          <a:ext cx="7893051" cy="1571636"/>
        </p:xfrm>
        <a:graphic>
          <a:graphicData uri="http://schemas.openxmlformats.org/drawingml/2006/table">
            <a:tbl>
              <a:tblPr firstRow="1" bandRow="1">
                <a:tableStyleId>{5C22544A-7EE6-4342-B048-85BDC9FD1C3A}</a:tableStyleId>
              </a:tblPr>
              <a:tblGrid>
                <a:gridCol w="3215217"/>
                <a:gridCol w="2025649"/>
                <a:gridCol w="2652185"/>
              </a:tblGrid>
              <a:tr h="580186">
                <a:tc>
                  <a:txBody>
                    <a:bodyPr/>
                    <a:lstStyle/>
                    <a:p>
                      <a:endParaRPr lang="it-IT" dirty="0"/>
                    </a:p>
                  </a:txBody>
                  <a:tcPr/>
                </a:tc>
                <a:tc>
                  <a:txBody>
                    <a:bodyPr/>
                    <a:lstStyle/>
                    <a:p>
                      <a:r>
                        <a:rPr lang="it-IT" dirty="0" smtClean="0"/>
                        <a:t>Dare </a:t>
                      </a:r>
                      <a:endParaRPr lang="it-IT" dirty="0"/>
                    </a:p>
                  </a:txBody>
                  <a:tcPr/>
                </a:tc>
                <a:tc>
                  <a:txBody>
                    <a:bodyPr/>
                    <a:lstStyle/>
                    <a:p>
                      <a:r>
                        <a:rPr lang="it-IT" dirty="0" smtClean="0"/>
                        <a:t>Avere </a:t>
                      </a:r>
                      <a:endParaRPr lang="it-IT" dirty="0"/>
                    </a:p>
                  </a:txBody>
                  <a:tcPr/>
                </a:tc>
              </a:tr>
              <a:tr h="495725">
                <a:tc>
                  <a:txBody>
                    <a:bodyPr/>
                    <a:lstStyle/>
                    <a:p>
                      <a:r>
                        <a:rPr lang="it-IT" dirty="0" smtClean="0"/>
                        <a:t>Imposte sul reddito (IRES) </a:t>
                      </a:r>
                      <a:endParaRPr lang="it-IT" dirty="0"/>
                    </a:p>
                  </a:txBody>
                  <a:tcPr/>
                </a:tc>
                <a:tc>
                  <a:txBody>
                    <a:bodyPr/>
                    <a:lstStyle/>
                    <a:p>
                      <a:pPr algn="r"/>
                      <a:r>
                        <a:rPr lang="it-IT" dirty="0" smtClean="0"/>
                        <a:t>251,2</a:t>
                      </a:r>
                      <a:endParaRPr lang="it-IT" dirty="0"/>
                    </a:p>
                  </a:txBody>
                  <a:tcPr/>
                </a:tc>
                <a:tc>
                  <a:txBody>
                    <a:bodyPr/>
                    <a:lstStyle/>
                    <a:p>
                      <a:pPr algn="r"/>
                      <a:endParaRPr lang="it-IT"/>
                    </a:p>
                  </a:txBody>
                  <a:tcPr/>
                </a:tc>
              </a:tr>
              <a:tr h="495725">
                <a:tc>
                  <a:txBody>
                    <a:bodyPr/>
                    <a:lstStyle/>
                    <a:p>
                      <a:r>
                        <a:rPr lang="it-IT" dirty="0" smtClean="0"/>
                        <a:t>Debiti</a:t>
                      </a:r>
                      <a:r>
                        <a:rPr lang="it-IT" baseline="0" dirty="0" smtClean="0"/>
                        <a:t> tributari (D12 – SP)</a:t>
                      </a:r>
                      <a:endParaRPr lang="it-IT" dirty="0"/>
                    </a:p>
                  </a:txBody>
                  <a:tcPr/>
                </a:tc>
                <a:tc>
                  <a:txBody>
                    <a:bodyPr/>
                    <a:lstStyle/>
                    <a:p>
                      <a:pPr algn="r"/>
                      <a:endParaRPr lang="it-IT" dirty="0"/>
                    </a:p>
                  </a:txBody>
                  <a:tcPr/>
                </a:tc>
                <a:tc>
                  <a:txBody>
                    <a:bodyPr/>
                    <a:lstStyle/>
                    <a:p>
                      <a:pPr algn="r"/>
                      <a:r>
                        <a:rPr lang="it-IT" dirty="0" smtClean="0"/>
                        <a:t>251,2</a:t>
                      </a:r>
                      <a:endParaRPr lang="it-IT" dirty="0"/>
                    </a:p>
                  </a:txBody>
                  <a:tcPr/>
                </a:tc>
              </a:tr>
            </a:tbl>
          </a:graphicData>
        </a:graphic>
      </p:graphicFrame>
    </p:spTree>
    <p:extLst>
      <p:ext uri="{BB962C8B-B14F-4D97-AF65-F5344CB8AC3E}">
        <p14:creationId xmlns:p14="http://schemas.microsoft.com/office/powerpoint/2010/main" val="2738759651"/>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ella 6"/>
          <p:cNvGraphicFramePr>
            <a:graphicFrameLocks noGrp="1"/>
          </p:cNvGraphicFramePr>
          <p:nvPr>
            <p:extLst>
              <p:ext uri="{D42A27DB-BD31-4B8C-83A1-F6EECF244321}">
                <p14:modId xmlns:p14="http://schemas.microsoft.com/office/powerpoint/2010/main" val="478113040"/>
              </p:ext>
            </p:extLst>
          </p:nvPr>
        </p:nvGraphicFramePr>
        <p:xfrm>
          <a:off x="1" y="59872"/>
          <a:ext cx="9144001" cy="3893409"/>
        </p:xfrm>
        <a:graphic>
          <a:graphicData uri="http://schemas.openxmlformats.org/drawingml/2006/table">
            <a:tbl>
              <a:tblPr firstRow="1" bandRow="1">
                <a:tableStyleId>{5C22544A-7EE6-4342-B048-85BDC9FD1C3A}</a:tableStyleId>
              </a:tblPr>
              <a:tblGrid>
                <a:gridCol w="1513417"/>
                <a:gridCol w="1942281"/>
                <a:gridCol w="2050759"/>
                <a:gridCol w="1362847"/>
                <a:gridCol w="1129216"/>
                <a:gridCol w="1145481"/>
              </a:tblGrid>
              <a:tr h="480483">
                <a:tc>
                  <a:txBody>
                    <a:bodyPr/>
                    <a:lstStyle/>
                    <a:p>
                      <a:pPr algn="ctr"/>
                      <a:r>
                        <a:rPr lang="it-IT" sz="1400" dirty="0" smtClean="0"/>
                        <a:t>ONERE FISCALE </a:t>
                      </a:r>
                      <a:endParaRPr lang="it-IT" sz="1400" dirty="0"/>
                    </a:p>
                  </a:txBody>
                  <a:tcPr/>
                </a:tc>
                <a:tc>
                  <a:txBody>
                    <a:bodyPr/>
                    <a:lstStyle/>
                    <a:p>
                      <a:pPr algn="ctr"/>
                      <a:r>
                        <a:rPr lang="it-IT" dirty="0" smtClean="0"/>
                        <a:t>X</a:t>
                      </a:r>
                      <a:endParaRPr lang="it-IT" dirty="0"/>
                    </a:p>
                  </a:txBody>
                  <a:tcPr/>
                </a:tc>
                <a:tc>
                  <a:txBody>
                    <a:bodyPr/>
                    <a:lstStyle/>
                    <a:p>
                      <a:pPr algn="ctr"/>
                      <a:r>
                        <a:rPr lang="it-IT" dirty="0" smtClean="0"/>
                        <a:t>X</a:t>
                      </a:r>
                      <a:r>
                        <a:rPr lang="it-IT" baseline="0" dirty="0" smtClean="0"/>
                        <a:t> + 1</a:t>
                      </a:r>
                      <a:endParaRPr lang="it-IT" dirty="0"/>
                    </a:p>
                  </a:txBody>
                  <a:tcPr/>
                </a:tc>
                <a:tc>
                  <a:txBody>
                    <a:bodyPr/>
                    <a:lstStyle/>
                    <a:p>
                      <a:pPr algn="ctr"/>
                      <a:r>
                        <a:rPr lang="it-IT" dirty="0" smtClean="0"/>
                        <a:t>X</a:t>
                      </a:r>
                      <a:r>
                        <a:rPr lang="it-IT" baseline="0" dirty="0" smtClean="0"/>
                        <a:t> + 2 </a:t>
                      </a:r>
                      <a:endParaRPr lang="it-IT" dirty="0"/>
                    </a:p>
                  </a:txBody>
                  <a:tcPr/>
                </a:tc>
                <a:tc>
                  <a:txBody>
                    <a:bodyPr/>
                    <a:lstStyle/>
                    <a:p>
                      <a:pPr algn="ctr"/>
                      <a:r>
                        <a:rPr lang="it-IT" dirty="0" smtClean="0"/>
                        <a:t>X</a:t>
                      </a:r>
                      <a:r>
                        <a:rPr lang="it-IT" baseline="0" dirty="0" smtClean="0"/>
                        <a:t> + 3 </a:t>
                      </a:r>
                      <a:endParaRPr lang="it-IT" dirty="0"/>
                    </a:p>
                  </a:txBody>
                  <a:tcPr/>
                </a:tc>
                <a:tc>
                  <a:txBody>
                    <a:bodyPr/>
                    <a:lstStyle/>
                    <a:p>
                      <a:pPr algn="ctr"/>
                      <a:r>
                        <a:rPr lang="it-IT" dirty="0" smtClean="0"/>
                        <a:t>X</a:t>
                      </a:r>
                      <a:r>
                        <a:rPr lang="it-IT" baseline="0" dirty="0" smtClean="0"/>
                        <a:t> + 4 </a:t>
                      </a:r>
                      <a:endParaRPr lang="it-IT" dirty="0"/>
                    </a:p>
                  </a:txBody>
                  <a:tcPr/>
                </a:tc>
              </a:tr>
              <a:tr h="512677">
                <a:tc>
                  <a:txBody>
                    <a:bodyPr/>
                    <a:lstStyle/>
                    <a:p>
                      <a:r>
                        <a:rPr lang="it-IT" sz="1400" dirty="0" smtClean="0"/>
                        <a:t>Risultato</a:t>
                      </a:r>
                      <a:r>
                        <a:rPr lang="it-IT" sz="1800" dirty="0" smtClean="0"/>
                        <a:t>* </a:t>
                      </a:r>
                      <a:r>
                        <a:rPr lang="it-IT" sz="1400" dirty="0" smtClean="0"/>
                        <a:t>d’esercizio </a:t>
                      </a:r>
                      <a:endParaRPr lang="it-IT" sz="1400" dirty="0"/>
                    </a:p>
                  </a:txBody>
                  <a:tcPr/>
                </a:tc>
                <a:tc>
                  <a:txBody>
                    <a:bodyPr/>
                    <a:lstStyle/>
                    <a:p>
                      <a:pPr algn="ctr"/>
                      <a:r>
                        <a:rPr lang="it-IT" dirty="0" smtClean="0"/>
                        <a:t>10.000**</a:t>
                      </a:r>
                      <a:endParaRPr lang="it-IT" dirty="0"/>
                    </a:p>
                  </a:txBody>
                  <a:tcPr/>
                </a:tc>
                <a:tc>
                  <a:txBody>
                    <a:bodyPr/>
                    <a:lstStyle/>
                    <a:p>
                      <a:pPr algn="ctr"/>
                      <a:r>
                        <a:rPr lang="it-IT" dirty="0" smtClean="0"/>
                        <a:t>10.000</a:t>
                      </a:r>
                      <a:endParaRPr lang="it-IT" dirty="0"/>
                    </a:p>
                  </a:txBody>
                  <a:tcPr/>
                </a:tc>
                <a:tc>
                  <a:txBody>
                    <a:bodyPr/>
                    <a:lstStyle/>
                    <a:p>
                      <a:pPr algn="ctr"/>
                      <a:r>
                        <a:rPr lang="it-IT" dirty="0" smtClean="0"/>
                        <a:t>10.000</a:t>
                      </a:r>
                      <a:endParaRPr lang="it-IT" dirty="0"/>
                    </a:p>
                  </a:txBody>
                  <a:tcPr/>
                </a:tc>
                <a:tc>
                  <a:txBody>
                    <a:bodyPr/>
                    <a:lstStyle/>
                    <a:p>
                      <a:pPr algn="ctr"/>
                      <a:r>
                        <a:rPr lang="it-IT" dirty="0" smtClean="0"/>
                        <a:t>10.000</a:t>
                      </a:r>
                      <a:endParaRPr lang="it-IT" dirty="0"/>
                    </a:p>
                  </a:txBody>
                  <a:tcPr/>
                </a:tc>
                <a:tc>
                  <a:txBody>
                    <a:bodyPr/>
                    <a:lstStyle/>
                    <a:p>
                      <a:pPr algn="ctr"/>
                      <a:r>
                        <a:rPr lang="it-IT" dirty="0" smtClean="0"/>
                        <a:t>10.000</a:t>
                      </a:r>
                      <a:endParaRPr lang="it-IT" dirty="0"/>
                    </a:p>
                  </a:txBody>
                  <a:tcPr/>
                </a:tc>
              </a:tr>
              <a:tr h="557759">
                <a:tc>
                  <a:txBody>
                    <a:bodyPr/>
                    <a:lstStyle/>
                    <a:p>
                      <a:r>
                        <a:rPr lang="it-IT" sz="1400" dirty="0" smtClean="0"/>
                        <a:t>Reddito imponibile </a:t>
                      </a:r>
                      <a:endParaRPr lang="it-IT" sz="1400" dirty="0"/>
                    </a:p>
                  </a:txBody>
                  <a:tcPr/>
                </a:tc>
                <a:tc>
                  <a:txBody>
                    <a:bodyPr/>
                    <a:lstStyle/>
                    <a:p>
                      <a:pPr algn="ctr"/>
                      <a:r>
                        <a:rPr lang="it-IT" dirty="0" smtClean="0"/>
                        <a:t>6.800</a:t>
                      </a:r>
                      <a:endParaRPr lang="it-IT" dirty="0"/>
                    </a:p>
                    <a:p>
                      <a:pPr algn="l"/>
                      <a:r>
                        <a:rPr lang="it-IT" sz="1100" dirty="0" smtClean="0"/>
                        <a:t>(6.800</a:t>
                      </a:r>
                      <a:r>
                        <a:rPr lang="it-IT" sz="1100" baseline="0" dirty="0" smtClean="0"/>
                        <a:t> = 10.000 – 3.200)</a:t>
                      </a:r>
                      <a:r>
                        <a:rPr lang="it-IT" sz="1800" baseline="0" dirty="0" smtClean="0"/>
                        <a:t>***</a:t>
                      </a:r>
                      <a:endParaRPr lang="it-IT" sz="1800" dirty="0" smtClean="0"/>
                    </a:p>
                  </a:txBody>
                  <a:tcPr/>
                </a:tc>
                <a:tc>
                  <a:txBody>
                    <a:bodyPr/>
                    <a:lstStyle/>
                    <a:p>
                      <a:pPr algn="ctr"/>
                      <a:r>
                        <a:rPr lang="it-IT" dirty="0" smtClean="0"/>
                        <a:t>10.800****</a:t>
                      </a:r>
                      <a:endParaRPr lang="it-IT" sz="1100" dirty="0"/>
                    </a:p>
                    <a:p>
                      <a:pPr algn="l"/>
                      <a:r>
                        <a:rPr lang="it-IT" sz="1100" dirty="0" smtClean="0"/>
                        <a:t>(10.800</a:t>
                      </a:r>
                      <a:r>
                        <a:rPr lang="it-IT" sz="1100" baseline="0" dirty="0" smtClean="0"/>
                        <a:t> = 10.000 + 800) </a:t>
                      </a:r>
                      <a:endParaRPr lang="it-IT" sz="1100" dirty="0" smtClean="0"/>
                    </a:p>
                  </a:txBody>
                  <a:tcPr/>
                </a:tc>
                <a:tc>
                  <a:txBody>
                    <a:bodyPr/>
                    <a:lstStyle/>
                    <a:p>
                      <a:pPr algn="ctr"/>
                      <a:r>
                        <a:rPr lang="it-IT" dirty="0" smtClean="0"/>
                        <a:t>10.800</a:t>
                      </a:r>
                      <a:endParaRPr lang="it-IT" dirty="0"/>
                    </a:p>
                  </a:txBody>
                  <a:tcPr/>
                </a:tc>
                <a:tc>
                  <a:txBody>
                    <a:bodyPr/>
                    <a:lstStyle/>
                    <a:p>
                      <a:pPr algn="ctr"/>
                      <a:r>
                        <a:rPr lang="it-IT" dirty="0" smtClean="0"/>
                        <a:t>10.800</a:t>
                      </a:r>
                      <a:endParaRPr lang="it-IT" dirty="0"/>
                    </a:p>
                  </a:txBody>
                  <a:tcPr/>
                </a:tc>
                <a:tc>
                  <a:txBody>
                    <a:bodyPr/>
                    <a:lstStyle/>
                    <a:p>
                      <a:pPr algn="ctr"/>
                      <a:r>
                        <a:rPr lang="it-IT" dirty="0" smtClean="0"/>
                        <a:t>10.800</a:t>
                      </a:r>
                      <a:endParaRPr lang="it-IT" dirty="0"/>
                    </a:p>
                  </a:txBody>
                  <a:tcPr/>
                </a:tc>
              </a:tr>
              <a:tr h="624007">
                <a:tc>
                  <a:txBody>
                    <a:bodyPr/>
                    <a:lstStyle/>
                    <a:p>
                      <a:r>
                        <a:rPr lang="it-IT" sz="1400" dirty="0" smtClean="0"/>
                        <a:t>IRES CORRENTI</a:t>
                      </a:r>
                      <a:endParaRPr lang="it-IT" sz="1400" dirty="0"/>
                    </a:p>
                  </a:txBody>
                  <a:tcPr/>
                </a:tc>
                <a:tc>
                  <a:txBody>
                    <a:bodyPr/>
                    <a:lstStyle/>
                    <a:p>
                      <a:pPr algn="ctr"/>
                      <a:r>
                        <a:rPr lang="it-IT" dirty="0" smtClean="0"/>
                        <a:t>2.135,2</a:t>
                      </a:r>
                    </a:p>
                    <a:p>
                      <a:pPr algn="l"/>
                      <a:r>
                        <a:rPr lang="it-IT" sz="1100" dirty="0" smtClean="0"/>
                        <a:t>(2.135,2 = 6.800</a:t>
                      </a:r>
                      <a:r>
                        <a:rPr lang="it-IT" sz="1100" baseline="0" dirty="0" smtClean="0"/>
                        <a:t> X 31,4%) </a:t>
                      </a:r>
                      <a:endParaRPr lang="it-IT" sz="1100" dirty="0"/>
                    </a:p>
                  </a:txBody>
                  <a:tcPr/>
                </a:tc>
                <a:tc>
                  <a:txBody>
                    <a:bodyPr/>
                    <a:lstStyle/>
                    <a:p>
                      <a:pPr algn="ctr"/>
                      <a:r>
                        <a:rPr lang="it-IT" dirty="0" smtClean="0"/>
                        <a:t>3.391,2</a:t>
                      </a:r>
                      <a:endParaRPr lang="it-IT" sz="1100" dirty="0"/>
                    </a:p>
                    <a:p>
                      <a:pPr algn="l"/>
                      <a:r>
                        <a:rPr lang="it-IT" sz="1100" dirty="0" smtClean="0"/>
                        <a:t>(3391,2</a:t>
                      </a:r>
                      <a:r>
                        <a:rPr lang="it-IT" sz="1100" baseline="0" dirty="0" smtClean="0"/>
                        <a:t> = 10.800 X 31,4%)</a:t>
                      </a:r>
                      <a:endParaRPr lang="it-IT" sz="1100" dirty="0" smtClean="0"/>
                    </a:p>
                  </a:txBody>
                  <a:tcPr/>
                </a:tc>
                <a:tc>
                  <a:txBody>
                    <a:bodyPr/>
                    <a:lstStyle/>
                    <a:p>
                      <a:pPr algn="ctr"/>
                      <a:r>
                        <a:rPr lang="it-IT" dirty="0" smtClean="0"/>
                        <a:t>3.391,2</a:t>
                      </a:r>
                      <a:endParaRPr lang="it-IT" dirty="0"/>
                    </a:p>
                  </a:txBody>
                  <a:tcPr/>
                </a:tc>
                <a:tc>
                  <a:txBody>
                    <a:bodyPr/>
                    <a:lstStyle/>
                    <a:p>
                      <a:pPr algn="ctr"/>
                      <a:r>
                        <a:rPr lang="it-IT" dirty="0" smtClean="0"/>
                        <a:t>3.391,2</a:t>
                      </a:r>
                      <a:endParaRPr lang="it-IT" dirty="0"/>
                    </a:p>
                  </a:txBody>
                  <a:tcPr/>
                </a:tc>
                <a:tc>
                  <a:txBody>
                    <a:bodyPr/>
                    <a:lstStyle/>
                    <a:p>
                      <a:pPr algn="ctr"/>
                      <a:r>
                        <a:rPr lang="it-IT" dirty="0" smtClean="0"/>
                        <a:t>3.391,2</a:t>
                      </a:r>
                      <a:endParaRPr lang="it-IT" dirty="0"/>
                    </a:p>
                  </a:txBody>
                  <a:tcPr/>
                </a:tc>
              </a:tr>
              <a:tr h="529167">
                <a:tc>
                  <a:txBody>
                    <a:bodyPr/>
                    <a:lstStyle/>
                    <a:p>
                      <a:r>
                        <a:rPr lang="it-IT" sz="1400" dirty="0" smtClean="0"/>
                        <a:t>Imposte differite</a:t>
                      </a:r>
                      <a:r>
                        <a:rPr lang="it-IT" sz="1400" baseline="0" dirty="0" smtClean="0"/>
                        <a:t> </a:t>
                      </a:r>
                      <a:r>
                        <a:rPr lang="it-IT" sz="1400" dirty="0" smtClean="0"/>
                        <a:t> </a:t>
                      </a:r>
                      <a:endParaRPr lang="it-IT" sz="1400" dirty="0"/>
                    </a:p>
                  </a:txBody>
                  <a:tcPr/>
                </a:tc>
                <a:tc>
                  <a:txBody>
                    <a:bodyPr/>
                    <a:lstStyle/>
                    <a:p>
                      <a:pPr algn="ctr"/>
                      <a:r>
                        <a:rPr lang="it-IT" dirty="0" smtClean="0"/>
                        <a:t>1.004,8</a:t>
                      </a:r>
                      <a:endParaRPr lang="it-IT" dirty="0"/>
                    </a:p>
                    <a:p>
                      <a:pPr algn="l"/>
                      <a:r>
                        <a:rPr lang="it-IT" sz="1100" dirty="0" smtClean="0"/>
                        <a:t>(1.004,8 = 3.200 X 31,4%)</a:t>
                      </a:r>
                    </a:p>
                  </a:txBody>
                  <a:tcPr/>
                </a:tc>
                <a:tc>
                  <a:txBody>
                    <a:bodyPr/>
                    <a:lstStyle/>
                    <a:p>
                      <a:pPr algn="ctr"/>
                      <a:r>
                        <a:rPr lang="it-IT" dirty="0" smtClean="0"/>
                        <a:t>0</a:t>
                      </a:r>
                      <a:endParaRPr lang="it-IT" dirty="0"/>
                    </a:p>
                  </a:txBody>
                  <a:tcPr/>
                </a:tc>
                <a:tc>
                  <a:txBody>
                    <a:bodyPr/>
                    <a:lstStyle/>
                    <a:p>
                      <a:pPr algn="ctr"/>
                      <a:r>
                        <a:rPr lang="it-IT" dirty="0" smtClean="0"/>
                        <a:t>0</a:t>
                      </a:r>
                      <a:endParaRPr lang="it-IT" dirty="0"/>
                    </a:p>
                  </a:txBody>
                  <a:tcPr/>
                </a:tc>
                <a:tc>
                  <a:txBody>
                    <a:bodyPr/>
                    <a:lstStyle/>
                    <a:p>
                      <a:pPr algn="ctr"/>
                      <a:r>
                        <a:rPr lang="it-IT" dirty="0" smtClean="0"/>
                        <a:t>0</a:t>
                      </a:r>
                      <a:endParaRPr lang="it-IT" dirty="0"/>
                    </a:p>
                  </a:txBody>
                  <a:tcPr/>
                </a:tc>
                <a:tc>
                  <a:txBody>
                    <a:bodyPr/>
                    <a:lstStyle/>
                    <a:p>
                      <a:pPr algn="ctr"/>
                      <a:r>
                        <a:rPr lang="it-IT" dirty="0" smtClean="0"/>
                        <a:t>0</a:t>
                      </a:r>
                      <a:endParaRPr lang="it-IT" dirty="0"/>
                    </a:p>
                  </a:txBody>
                  <a:tcPr/>
                </a:tc>
              </a:tr>
              <a:tr h="497417">
                <a:tc>
                  <a:txBody>
                    <a:bodyPr/>
                    <a:lstStyle/>
                    <a:p>
                      <a:r>
                        <a:rPr lang="it-IT" sz="1400" dirty="0" smtClean="0"/>
                        <a:t>RIASSORBIMENTO (</a:t>
                      </a:r>
                      <a:r>
                        <a:rPr lang="it-IT" sz="1400" i="1" dirty="0" err="1" smtClean="0"/>
                        <a:t>reversal</a:t>
                      </a:r>
                      <a:r>
                        <a:rPr lang="it-IT" sz="1400" dirty="0" smtClean="0"/>
                        <a:t>)</a:t>
                      </a:r>
                      <a:endParaRPr lang="it-IT" sz="1400" dirty="0"/>
                    </a:p>
                  </a:txBody>
                  <a:tcPr/>
                </a:tc>
                <a:tc>
                  <a:txBody>
                    <a:bodyPr/>
                    <a:lstStyle/>
                    <a:p>
                      <a:pPr algn="ctr"/>
                      <a:r>
                        <a:rPr lang="it-IT" dirty="0" smtClean="0"/>
                        <a:t>0</a:t>
                      </a:r>
                      <a:endParaRPr lang="it-IT" dirty="0"/>
                    </a:p>
                  </a:txBody>
                  <a:tcPr/>
                </a:tc>
                <a:tc>
                  <a:txBody>
                    <a:bodyPr/>
                    <a:lstStyle/>
                    <a:p>
                      <a:pPr algn="ctr"/>
                      <a:r>
                        <a:rPr lang="it-IT" dirty="0" smtClean="0">
                          <a:solidFill>
                            <a:srgbClr val="FF0000"/>
                          </a:solidFill>
                        </a:rPr>
                        <a:t>(251,2)</a:t>
                      </a:r>
                      <a:endParaRPr lang="it-IT" dirty="0">
                        <a:solidFill>
                          <a:srgbClr val="FF0000"/>
                        </a:solidFill>
                      </a:endParaRPr>
                    </a:p>
                  </a:txBody>
                  <a:tcPr/>
                </a:tc>
                <a:tc>
                  <a:txBody>
                    <a:bodyPr/>
                    <a:lstStyle/>
                    <a:p>
                      <a:pPr algn="ctr"/>
                      <a:r>
                        <a:rPr lang="it-IT" dirty="0" smtClean="0">
                          <a:solidFill>
                            <a:srgbClr val="FF0000"/>
                          </a:solidFill>
                        </a:rPr>
                        <a:t>(251,2)</a:t>
                      </a:r>
                      <a:endParaRPr lang="it-IT" dirty="0">
                        <a:solidFill>
                          <a:srgbClr val="FF0000"/>
                        </a:solidFill>
                      </a:endParaRPr>
                    </a:p>
                  </a:txBody>
                  <a:tcPr/>
                </a:tc>
                <a:tc>
                  <a:txBody>
                    <a:bodyPr/>
                    <a:lstStyle/>
                    <a:p>
                      <a:pPr algn="ctr"/>
                      <a:r>
                        <a:rPr lang="it-IT" dirty="0" smtClean="0">
                          <a:solidFill>
                            <a:srgbClr val="FF0000"/>
                          </a:solidFill>
                        </a:rPr>
                        <a:t>(251,2)</a:t>
                      </a:r>
                      <a:endParaRPr lang="it-IT" dirty="0">
                        <a:solidFill>
                          <a:srgbClr val="FF0000"/>
                        </a:solidFill>
                      </a:endParaRPr>
                    </a:p>
                  </a:txBody>
                  <a:tcPr/>
                </a:tc>
                <a:tc>
                  <a:txBody>
                    <a:bodyPr/>
                    <a:lstStyle/>
                    <a:p>
                      <a:pPr algn="ctr"/>
                      <a:r>
                        <a:rPr lang="it-IT" dirty="0" smtClean="0">
                          <a:solidFill>
                            <a:srgbClr val="FF0000"/>
                          </a:solidFill>
                        </a:rPr>
                        <a:t>(251,2)</a:t>
                      </a:r>
                      <a:r>
                        <a:rPr lang="it-IT" baseline="0" dirty="0" smtClean="0">
                          <a:solidFill>
                            <a:srgbClr val="FF0000"/>
                          </a:solidFill>
                        </a:rPr>
                        <a:t> </a:t>
                      </a:r>
                      <a:endParaRPr lang="it-IT" dirty="0">
                        <a:solidFill>
                          <a:srgbClr val="FF0000"/>
                        </a:solidFill>
                      </a:endParaRPr>
                    </a:p>
                  </a:txBody>
                  <a:tcPr/>
                </a:tc>
              </a:tr>
              <a:tr h="508181">
                <a:tc>
                  <a:txBody>
                    <a:bodyPr/>
                    <a:lstStyle/>
                    <a:p>
                      <a:r>
                        <a:rPr lang="it-IT" sz="1400" b="1" dirty="0" smtClean="0"/>
                        <a:t>IMPOSTE </a:t>
                      </a:r>
                    </a:p>
                    <a:p>
                      <a:r>
                        <a:rPr lang="it-IT" sz="1400" b="1" dirty="0" smtClean="0"/>
                        <a:t>(voce 22, CE) </a:t>
                      </a:r>
                      <a:endParaRPr lang="it-IT" sz="1400" b="1" dirty="0"/>
                    </a:p>
                  </a:txBody>
                  <a:tcPr/>
                </a:tc>
                <a:tc>
                  <a:txBody>
                    <a:bodyPr/>
                    <a:lstStyle/>
                    <a:p>
                      <a:pPr algn="ctr"/>
                      <a:r>
                        <a:rPr lang="it-IT" b="1" dirty="0" smtClean="0"/>
                        <a:t>3.140</a:t>
                      </a:r>
                      <a:r>
                        <a:rPr lang="it-IT" b="0" dirty="0" smtClean="0"/>
                        <a:t>*****</a:t>
                      </a:r>
                      <a:endParaRPr lang="it-IT" b="0" dirty="0"/>
                    </a:p>
                  </a:txBody>
                  <a:tcPr/>
                </a:tc>
                <a:tc>
                  <a:txBody>
                    <a:bodyPr/>
                    <a:lstStyle/>
                    <a:p>
                      <a:pPr algn="ctr"/>
                      <a:r>
                        <a:rPr lang="it-IT" b="1" dirty="0" smtClean="0"/>
                        <a:t>3.140</a:t>
                      </a:r>
                      <a:endParaRPr lang="it-IT" b="1" dirty="0"/>
                    </a:p>
                  </a:txBody>
                  <a:tcPr/>
                </a:tc>
                <a:tc>
                  <a:txBody>
                    <a:bodyPr/>
                    <a:lstStyle/>
                    <a:p>
                      <a:pPr algn="ctr"/>
                      <a:r>
                        <a:rPr lang="it-IT" b="1" dirty="0" smtClean="0"/>
                        <a:t>3.140</a:t>
                      </a:r>
                      <a:endParaRPr lang="it-IT" b="1" dirty="0"/>
                    </a:p>
                  </a:txBody>
                  <a:tcPr/>
                </a:tc>
                <a:tc>
                  <a:txBody>
                    <a:bodyPr/>
                    <a:lstStyle/>
                    <a:p>
                      <a:pPr algn="ctr"/>
                      <a:r>
                        <a:rPr lang="it-IT" b="1" dirty="0" smtClean="0"/>
                        <a:t>3.140</a:t>
                      </a:r>
                      <a:endParaRPr lang="it-IT" b="1" dirty="0"/>
                    </a:p>
                  </a:txBody>
                  <a:tcPr/>
                </a:tc>
                <a:tc>
                  <a:txBody>
                    <a:bodyPr/>
                    <a:lstStyle/>
                    <a:p>
                      <a:pPr algn="ctr"/>
                      <a:r>
                        <a:rPr lang="it-IT" b="1" dirty="0" smtClean="0"/>
                        <a:t>3.140</a:t>
                      </a:r>
                      <a:endParaRPr lang="it-IT" b="1" dirty="0"/>
                    </a:p>
                  </a:txBody>
                  <a:tcPr/>
                </a:tc>
              </a:tr>
            </a:tbl>
          </a:graphicData>
        </a:graphic>
      </p:graphicFrame>
      <p:sp>
        <p:nvSpPr>
          <p:cNvPr id="2" name="CasellaDiTesto 1"/>
          <p:cNvSpPr txBox="1"/>
          <p:nvPr/>
        </p:nvSpPr>
        <p:spPr>
          <a:xfrm>
            <a:off x="2" y="4113122"/>
            <a:ext cx="9144000" cy="2585323"/>
          </a:xfrm>
          <a:prstGeom prst="rect">
            <a:avLst/>
          </a:prstGeom>
          <a:noFill/>
        </p:spPr>
        <p:txBody>
          <a:bodyPr wrap="square" rtlCol="0">
            <a:spAutoFit/>
          </a:bodyPr>
          <a:lstStyle/>
          <a:p>
            <a:r>
              <a:rPr lang="it-IT" dirty="0" smtClean="0"/>
              <a:t>*per semplicità e comparabilità si ipotizzano risultati eguali in tutti gli esercizi</a:t>
            </a:r>
          </a:p>
          <a:p>
            <a:r>
              <a:rPr lang="it-IT" dirty="0" smtClean="0"/>
              <a:t>**nei 10.000 dell’esercizio X sono compresi i 4.000 di plusvalenza</a:t>
            </a:r>
          </a:p>
          <a:p>
            <a:r>
              <a:rPr lang="it-IT" dirty="0" smtClean="0"/>
              <a:t>***ai fini fiscali 3.200 su 4.000 sono componenti positivi da spalmare nei 4 esercizi successivi e cioè sono l’imponibile delle imposte differite</a:t>
            </a:r>
          </a:p>
          <a:p>
            <a:r>
              <a:rPr lang="it-IT" dirty="0" smtClean="0"/>
              <a:t>****in ogni esercizio, da X+1 a X+4, il bilancio fiscale è interessato dalla quota annuale di plusvalenza (800)</a:t>
            </a:r>
          </a:p>
          <a:p>
            <a:r>
              <a:rPr lang="it-IT" dirty="0" smtClean="0"/>
              <a:t>*****in ogni bilancio di esercizio civilistico le imposte originate dalla plusvalenza generano un eguale impatto. Se non si fosse fatto così, il primo bilancio di esercizio civilistico sarebbe stato condizionato da una maggiore imposizione </a:t>
            </a:r>
            <a:endParaRPr lang="it-IT" dirty="0"/>
          </a:p>
        </p:txBody>
      </p:sp>
    </p:spTree>
    <p:extLst>
      <p:ext uri="{BB962C8B-B14F-4D97-AF65-F5344CB8AC3E}">
        <p14:creationId xmlns:p14="http://schemas.microsoft.com/office/powerpoint/2010/main" val="337072654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95170"/>
          </a:xfrm>
        </p:spPr>
        <p:txBody>
          <a:bodyPr>
            <a:noAutofit/>
          </a:bodyPr>
          <a:lstStyle/>
          <a:p>
            <a:r>
              <a:rPr lang="it-IT" sz="4000" dirty="0"/>
              <a:t>IMPOSTE </a:t>
            </a:r>
            <a:r>
              <a:rPr lang="it-IT" sz="4000" dirty="0" smtClean="0"/>
              <a:t>DIFFERITE: voci di bilancio</a:t>
            </a:r>
            <a:endParaRPr lang="it-IT" sz="4000" dirty="0"/>
          </a:p>
        </p:txBody>
      </p:sp>
      <p:sp>
        <p:nvSpPr>
          <p:cNvPr id="3" name="Segnaposto contenuto 2"/>
          <p:cNvSpPr>
            <a:spLocks noGrp="1"/>
          </p:cNvSpPr>
          <p:nvPr>
            <p:ph idx="1"/>
          </p:nvPr>
        </p:nvSpPr>
        <p:spPr>
          <a:xfrm>
            <a:off x="457200" y="1587596"/>
            <a:ext cx="8014263" cy="3693251"/>
          </a:xfrm>
        </p:spPr>
        <p:txBody>
          <a:bodyPr>
            <a:normAutofit/>
          </a:bodyPr>
          <a:lstStyle/>
          <a:p>
            <a:pPr>
              <a:spcBef>
                <a:spcPts val="3264"/>
              </a:spcBef>
            </a:pPr>
            <a:r>
              <a:rPr lang="it-IT" sz="3600" dirty="0" smtClean="0"/>
              <a:t>C/E: voce E22 </a:t>
            </a:r>
            <a:r>
              <a:rPr lang="it-IT" sz="3600" dirty="0"/>
              <a:t>b</a:t>
            </a:r>
            <a:r>
              <a:rPr lang="it-IT" sz="3600" dirty="0" smtClean="0"/>
              <a:t>) </a:t>
            </a:r>
            <a:r>
              <a:rPr lang="it-IT" sz="3600" i="1" dirty="0"/>
              <a:t>“imposte </a:t>
            </a:r>
            <a:r>
              <a:rPr lang="it-IT" sz="3600" i="1" dirty="0" smtClean="0"/>
              <a:t>differite” </a:t>
            </a:r>
            <a:r>
              <a:rPr lang="it-IT" sz="3600" dirty="0" smtClean="0"/>
              <a:t>(elemento negativo di reddito)</a:t>
            </a:r>
            <a:endParaRPr lang="it-IT" sz="3600" i="1" dirty="0" smtClean="0"/>
          </a:p>
          <a:p>
            <a:pPr>
              <a:spcBef>
                <a:spcPts val="3264"/>
              </a:spcBef>
            </a:pPr>
            <a:r>
              <a:rPr lang="it-IT" sz="3600" dirty="0" err="1" smtClean="0"/>
              <a:t>S</a:t>
            </a:r>
            <a:r>
              <a:rPr lang="it-IT" sz="3600" dirty="0" smtClean="0"/>
              <a:t>/</a:t>
            </a:r>
            <a:r>
              <a:rPr lang="it-IT" sz="3600" dirty="0" err="1" smtClean="0"/>
              <a:t>P</a:t>
            </a:r>
            <a:r>
              <a:rPr lang="it-IT" sz="3600" dirty="0" smtClean="0"/>
              <a:t>: </a:t>
            </a:r>
            <a:r>
              <a:rPr lang="it-IT" sz="3600" dirty="0"/>
              <a:t>voce </a:t>
            </a:r>
            <a:r>
              <a:rPr lang="it-IT" sz="3600" dirty="0" smtClean="0"/>
              <a:t>del Passivo B2) </a:t>
            </a:r>
            <a:r>
              <a:rPr lang="it-IT" sz="3600" i="1" dirty="0" smtClean="0"/>
              <a:t>“</a:t>
            </a:r>
            <a:r>
              <a:rPr lang="it-IT" sz="3600" i="1" dirty="0"/>
              <a:t>fondi per imposte, anche </a:t>
            </a:r>
            <a:r>
              <a:rPr lang="it-IT" sz="3600" i="1" dirty="0" smtClean="0"/>
              <a:t>differite” </a:t>
            </a:r>
            <a:r>
              <a:rPr lang="it-IT" sz="3600" dirty="0" smtClean="0"/>
              <a:t>(fondo per un futuro debito tributario)</a:t>
            </a:r>
            <a:endParaRPr lang="it-IT" sz="3600" dirty="0"/>
          </a:p>
        </p:txBody>
      </p:sp>
    </p:spTree>
    <p:extLst>
      <p:ext uri="{BB962C8B-B14F-4D97-AF65-F5344CB8AC3E}">
        <p14:creationId xmlns:p14="http://schemas.microsoft.com/office/powerpoint/2010/main" val="35684142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77651"/>
          </a:xfrm>
        </p:spPr>
        <p:txBody>
          <a:bodyPr>
            <a:noAutofit/>
          </a:bodyPr>
          <a:lstStyle/>
          <a:p>
            <a:r>
              <a:rPr lang="it-IT" sz="3600" dirty="0"/>
              <a:t>IMPOSTE </a:t>
            </a:r>
            <a:r>
              <a:rPr lang="it-IT" sz="3600" dirty="0" smtClean="0"/>
              <a:t>DIFFERITE: esempio</a:t>
            </a:r>
            <a:endParaRPr lang="it-IT" sz="3600" dirty="0"/>
          </a:p>
        </p:txBody>
      </p:sp>
      <p:sp>
        <p:nvSpPr>
          <p:cNvPr id="3" name="Segnaposto contenuto 2"/>
          <p:cNvSpPr>
            <a:spLocks noGrp="1"/>
          </p:cNvSpPr>
          <p:nvPr>
            <p:ph idx="1"/>
          </p:nvPr>
        </p:nvSpPr>
        <p:spPr>
          <a:xfrm>
            <a:off x="668359" y="1253367"/>
            <a:ext cx="7803103" cy="5447964"/>
          </a:xfrm>
        </p:spPr>
        <p:txBody>
          <a:bodyPr>
            <a:normAutofit/>
          </a:bodyPr>
          <a:lstStyle/>
          <a:p>
            <a:r>
              <a:rPr lang="it-IT" dirty="0" smtClean="0"/>
              <a:t>Esempio: rilevare </a:t>
            </a:r>
            <a:r>
              <a:rPr lang="it-IT" dirty="0"/>
              <a:t>imposte differite derivanti da plusvalenze da </a:t>
            </a:r>
            <a:r>
              <a:rPr lang="it-IT" dirty="0" smtClean="0"/>
              <a:t>alienazione</a:t>
            </a:r>
          </a:p>
          <a:p>
            <a:r>
              <a:rPr lang="it-IT" dirty="0" smtClean="0"/>
              <a:t>Conseguita plusvalenza </a:t>
            </a:r>
            <a:r>
              <a:rPr lang="it-IT" dirty="0"/>
              <a:t>da alienazione </a:t>
            </a:r>
            <a:r>
              <a:rPr lang="it-IT" dirty="0" smtClean="0"/>
              <a:t>€10.000</a:t>
            </a:r>
          </a:p>
          <a:p>
            <a:r>
              <a:rPr lang="it-IT" dirty="0"/>
              <a:t>R</a:t>
            </a:r>
            <a:r>
              <a:rPr lang="it-IT" dirty="0" smtClean="0"/>
              <a:t>ateizzazione della </a:t>
            </a:r>
            <a:r>
              <a:rPr lang="it-IT" dirty="0"/>
              <a:t>plusvalenza in 5 </a:t>
            </a:r>
            <a:r>
              <a:rPr lang="it-IT" dirty="0" smtClean="0"/>
              <a:t>anni</a:t>
            </a:r>
          </a:p>
          <a:p>
            <a:r>
              <a:rPr lang="it-IT" dirty="0"/>
              <a:t>A</a:t>
            </a:r>
            <a:r>
              <a:rPr lang="it-IT" dirty="0" smtClean="0"/>
              <a:t>liquota </a:t>
            </a:r>
            <a:r>
              <a:rPr lang="it-IT" dirty="0" err="1"/>
              <a:t>Ires</a:t>
            </a:r>
            <a:r>
              <a:rPr lang="it-IT" dirty="0"/>
              <a:t> </a:t>
            </a:r>
            <a:r>
              <a:rPr lang="it-IT" dirty="0" smtClean="0"/>
              <a:t>27.5</a:t>
            </a:r>
            <a:r>
              <a:rPr lang="it-IT" dirty="0"/>
              <a:t>% </a:t>
            </a:r>
            <a:r>
              <a:rPr lang="it-IT" dirty="0" smtClean="0"/>
              <a:t>in tutti i 5 anni </a:t>
            </a:r>
          </a:p>
        </p:txBody>
      </p:sp>
    </p:spTree>
    <p:extLst>
      <p:ext uri="{BB962C8B-B14F-4D97-AF65-F5344CB8AC3E}">
        <p14:creationId xmlns:p14="http://schemas.microsoft.com/office/powerpoint/2010/main" val="190969342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77651"/>
          </a:xfrm>
        </p:spPr>
        <p:txBody>
          <a:bodyPr>
            <a:noAutofit/>
          </a:bodyPr>
          <a:lstStyle/>
          <a:p>
            <a:r>
              <a:rPr lang="it-IT" sz="3600" dirty="0"/>
              <a:t>IMPOSTE </a:t>
            </a:r>
            <a:r>
              <a:rPr lang="it-IT" sz="3600" dirty="0" smtClean="0"/>
              <a:t>DIFFERITE: C/Economico</a:t>
            </a:r>
            <a:endParaRPr lang="it-IT" sz="3600" dirty="0"/>
          </a:p>
        </p:txBody>
      </p:sp>
      <p:sp>
        <p:nvSpPr>
          <p:cNvPr id="3" name="Segnaposto contenuto 2"/>
          <p:cNvSpPr>
            <a:spLocks noGrp="1"/>
          </p:cNvSpPr>
          <p:nvPr>
            <p:ph idx="1"/>
          </p:nvPr>
        </p:nvSpPr>
        <p:spPr>
          <a:xfrm>
            <a:off x="618233" y="1410036"/>
            <a:ext cx="7886648" cy="4890216"/>
          </a:xfrm>
        </p:spPr>
        <p:txBody>
          <a:bodyPr>
            <a:normAutofit lnSpcReduction="10000"/>
          </a:bodyPr>
          <a:lstStyle/>
          <a:p>
            <a:pPr marL="514350" indent="-514350">
              <a:buAutoNum type="alphaUcParenR"/>
            </a:pPr>
            <a:r>
              <a:rPr lang="it-IT" dirty="0" smtClean="0"/>
              <a:t>Valore della Produzione					€50.000</a:t>
            </a:r>
          </a:p>
          <a:p>
            <a:pPr marL="514350" indent="-514350">
              <a:buAutoNum type="alphaUcParenR"/>
            </a:pPr>
            <a:r>
              <a:rPr lang="it-IT" dirty="0" smtClean="0"/>
              <a:t>Costi della Produzione 						€20.000</a:t>
            </a:r>
          </a:p>
          <a:p>
            <a:pPr marL="514350" indent="-514350">
              <a:buAutoNum type="alphaUcParenR" startAt="5"/>
            </a:pPr>
            <a:r>
              <a:rPr lang="it-IT" dirty="0" smtClean="0"/>
              <a:t>Proventi e Oneri Straordinari 			€10.000 (Plusvalenze da alienazione)</a:t>
            </a:r>
          </a:p>
          <a:p>
            <a:pPr marL="0" indent="0">
              <a:buNone/>
            </a:pPr>
            <a:r>
              <a:rPr lang="it-IT" dirty="0" smtClean="0"/>
              <a:t>Risultato </a:t>
            </a:r>
            <a:r>
              <a:rPr lang="it-IT" u="sng" dirty="0" smtClean="0"/>
              <a:t>prima delle imposte</a:t>
            </a:r>
            <a:r>
              <a:rPr lang="it-IT" dirty="0" smtClean="0"/>
              <a:t> (A-B+E)  		</a:t>
            </a:r>
            <a:r>
              <a:rPr lang="it-IT" dirty="0"/>
              <a:t> </a:t>
            </a:r>
            <a:r>
              <a:rPr lang="it-IT" dirty="0" smtClean="0"/>
              <a:t> 			€40.000	</a:t>
            </a:r>
          </a:p>
          <a:p>
            <a:pPr marL="0" indent="0">
              <a:buNone/>
            </a:pPr>
            <a:r>
              <a:rPr lang="it-IT" dirty="0" smtClean="0"/>
              <a:t>(risultato nel bilancio civilistico in questa fase)	 </a:t>
            </a:r>
          </a:p>
          <a:p>
            <a:pPr marL="0" indent="0">
              <a:buNone/>
            </a:pPr>
            <a:endParaRPr lang="it-IT" dirty="0"/>
          </a:p>
        </p:txBody>
      </p:sp>
    </p:spTree>
    <p:extLst>
      <p:ext uri="{BB962C8B-B14F-4D97-AF65-F5344CB8AC3E}">
        <p14:creationId xmlns:p14="http://schemas.microsoft.com/office/powerpoint/2010/main" val="296728927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7657"/>
            <a:ext cx="8229600" cy="577651"/>
          </a:xfrm>
        </p:spPr>
        <p:txBody>
          <a:bodyPr>
            <a:noAutofit/>
          </a:bodyPr>
          <a:lstStyle/>
          <a:p>
            <a:r>
              <a:rPr lang="it-IT" sz="3600" dirty="0"/>
              <a:t>IMPOSTE </a:t>
            </a:r>
            <a:r>
              <a:rPr lang="it-IT" sz="3600" dirty="0" smtClean="0"/>
              <a:t>DIFFERITE: calcolo valori</a:t>
            </a:r>
            <a:endParaRPr lang="it-IT" sz="3600" dirty="0"/>
          </a:p>
        </p:txBody>
      </p:sp>
      <p:sp>
        <p:nvSpPr>
          <p:cNvPr id="3" name="Segnaposto contenuto 2"/>
          <p:cNvSpPr>
            <a:spLocks noGrp="1"/>
          </p:cNvSpPr>
          <p:nvPr>
            <p:ph idx="1"/>
          </p:nvPr>
        </p:nvSpPr>
        <p:spPr>
          <a:xfrm>
            <a:off x="0" y="902424"/>
            <a:ext cx="9144000" cy="5447964"/>
          </a:xfrm>
        </p:spPr>
        <p:txBody>
          <a:bodyPr>
            <a:normAutofit fontScale="85000" lnSpcReduction="10000"/>
          </a:bodyPr>
          <a:lstStyle/>
          <a:p>
            <a:pPr marL="514350" lvl="0" indent="-514350">
              <a:buFont typeface="+mj-lt"/>
              <a:buAutoNum type="arabicPeriod"/>
            </a:pPr>
            <a:r>
              <a:rPr lang="it-IT" dirty="0"/>
              <a:t>calcolo dell’imposta di competenza dell’anno</a:t>
            </a:r>
          </a:p>
          <a:p>
            <a:pPr marL="514350" lvl="0" indent="-514350">
              <a:buFont typeface="+mj-lt"/>
              <a:buAutoNum type="arabicPeriod"/>
            </a:pPr>
            <a:r>
              <a:rPr lang="it-IT" dirty="0"/>
              <a:t>Determinazione dell’imposta che esigibile nei prossimi 5 </a:t>
            </a:r>
            <a:r>
              <a:rPr lang="it-IT" dirty="0" smtClean="0"/>
              <a:t>anni </a:t>
            </a:r>
            <a:r>
              <a:rPr lang="it-IT" dirty="0"/>
              <a:t>per la rateizzazione della plusvalenza: </a:t>
            </a:r>
          </a:p>
          <a:p>
            <a:pPr lvl="0"/>
            <a:r>
              <a:rPr lang="it-IT" u="sng" dirty="0" smtClean="0"/>
              <a:t>Imposta </a:t>
            </a:r>
            <a:r>
              <a:rPr lang="it-IT" u="sng" dirty="0"/>
              <a:t>di competenza </a:t>
            </a:r>
            <a:r>
              <a:rPr lang="it-IT" u="sng" dirty="0" smtClean="0"/>
              <a:t>civilistica</a:t>
            </a:r>
            <a:r>
              <a:rPr lang="it-IT" dirty="0" smtClean="0"/>
              <a:t> = </a:t>
            </a:r>
            <a:r>
              <a:rPr lang="it-IT" dirty="0"/>
              <a:t>40.000 x 0.275 = </a:t>
            </a:r>
            <a:r>
              <a:rPr lang="it-IT" b="1" dirty="0"/>
              <a:t>11.000</a:t>
            </a:r>
            <a:endParaRPr lang="it-IT" dirty="0"/>
          </a:p>
          <a:p>
            <a:pPr lvl="0"/>
            <a:r>
              <a:rPr lang="it-IT" dirty="0"/>
              <a:t>Imposta relativa alla </a:t>
            </a:r>
            <a:r>
              <a:rPr lang="it-IT" dirty="0" smtClean="0"/>
              <a:t>plusvalenza da ripartire in più esercizi</a:t>
            </a:r>
          </a:p>
          <a:p>
            <a:pPr marL="0" lvl="0" indent="0">
              <a:buNone/>
            </a:pPr>
            <a:r>
              <a:rPr lang="it-IT" dirty="0"/>
              <a:t>	</a:t>
            </a:r>
            <a:r>
              <a:rPr lang="en-US" dirty="0" smtClean="0"/>
              <a:t>= </a:t>
            </a:r>
            <a:r>
              <a:rPr lang="en-US" dirty="0"/>
              <a:t>10.000 x 0.275 =  </a:t>
            </a:r>
            <a:r>
              <a:rPr lang="en-US" b="1" dirty="0" smtClean="0"/>
              <a:t>2.750</a:t>
            </a:r>
            <a:endParaRPr lang="it-IT" dirty="0"/>
          </a:p>
          <a:p>
            <a:pPr lvl="0"/>
            <a:r>
              <a:rPr lang="it-IT" dirty="0"/>
              <a:t>Quota annua di imposta </a:t>
            </a:r>
            <a:r>
              <a:rPr lang="it-IT" dirty="0" smtClean="0"/>
              <a:t>relativa alla plusvalenza da </a:t>
            </a:r>
            <a:r>
              <a:rPr lang="it-IT" dirty="0"/>
              <a:t>differire 	</a:t>
            </a:r>
            <a:r>
              <a:rPr lang="it-IT" dirty="0" smtClean="0"/>
              <a:t>=  2.750</a:t>
            </a:r>
            <a:r>
              <a:rPr lang="it-IT" dirty="0"/>
              <a:t>/</a:t>
            </a:r>
            <a:r>
              <a:rPr lang="it-IT" dirty="0" smtClean="0"/>
              <a:t>5  </a:t>
            </a:r>
            <a:r>
              <a:rPr lang="it-IT" dirty="0"/>
              <a:t>= </a:t>
            </a:r>
            <a:r>
              <a:rPr lang="it-IT" dirty="0" smtClean="0"/>
              <a:t> </a:t>
            </a:r>
            <a:r>
              <a:rPr lang="it-IT" b="1" dirty="0"/>
              <a:t>550</a:t>
            </a:r>
            <a:endParaRPr lang="it-IT" dirty="0"/>
          </a:p>
          <a:p>
            <a:pPr lvl="0"/>
            <a:r>
              <a:rPr lang="it-IT" dirty="0"/>
              <a:t>Imposta </a:t>
            </a:r>
            <a:r>
              <a:rPr lang="it-IT" dirty="0" smtClean="0"/>
              <a:t>da liquidare e </a:t>
            </a:r>
            <a:r>
              <a:rPr lang="it-IT" dirty="0"/>
              <a:t>da </a:t>
            </a:r>
            <a:r>
              <a:rPr lang="it-IT" dirty="0" smtClean="0"/>
              <a:t>versare relativa </a:t>
            </a:r>
            <a:r>
              <a:rPr lang="it-IT" dirty="0"/>
              <a:t>agli esercizi futuri  </a:t>
            </a:r>
            <a:r>
              <a:rPr lang="it-IT" dirty="0" smtClean="0"/>
              <a:t>(dal 2° al 5°)</a:t>
            </a:r>
            <a:r>
              <a:rPr lang="it-IT" dirty="0"/>
              <a:t> </a:t>
            </a:r>
            <a:r>
              <a:rPr lang="it-IT" dirty="0" smtClean="0"/>
              <a:t>=  </a:t>
            </a:r>
            <a:r>
              <a:rPr lang="it-IT" dirty="0"/>
              <a:t>550 x </a:t>
            </a:r>
            <a:r>
              <a:rPr lang="it-IT" dirty="0" smtClean="0"/>
              <a:t>4  </a:t>
            </a:r>
            <a:r>
              <a:rPr lang="it-IT" dirty="0"/>
              <a:t>=  </a:t>
            </a:r>
            <a:r>
              <a:rPr lang="it-IT" b="1" dirty="0" smtClean="0"/>
              <a:t>2.200</a:t>
            </a:r>
            <a:endParaRPr lang="it-IT" dirty="0"/>
          </a:p>
          <a:p>
            <a:pPr lvl="0"/>
            <a:r>
              <a:rPr lang="it-IT" dirty="0"/>
              <a:t>Imposte correnti (da liquidare </a:t>
            </a:r>
            <a:r>
              <a:rPr lang="it-IT" dirty="0" smtClean="0"/>
              <a:t>e versare per il 1° esercizio) </a:t>
            </a:r>
          </a:p>
          <a:p>
            <a:pPr marL="0" lvl="0" indent="0">
              <a:buNone/>
            </a:pPr>
            <a:r>
              <a:rPr lang="it-IT" dirty="0"/>
              <a:t>	</a:t>
            </a:r>
            <a:r>
              <a:rPr lang="it-IT" dirty="0" smtClean="0"/>
              <a:t>= </a:t>
            </a:r>
            <a:r>
              <a:rPr lang="it-IT" dirty="0"/>
              <a:t>11.000 </a:t>
            </a:r>
            <a:r>
              <a:rPr lang="it-IT" dirty="0" smtClean="0"/>
              <a:t>– 2.200 =  </a:t>
            </a:r>
            <a:r>
              <a:rPr lang="it-IT" b="1" dirty="0" smtClean="0"/>
              <a:t>8.800</a:t>
            </a:r>
            <a:endParaRPr lang="it-IT" dirty="0"/>
          </a:p>
        </p:txBody>
      </p:sp>
    </p:spTree>
    <p:extLst>
      <p:ext uri="{BB962C8B-B14F-4D97-AF65-F5344CB8AC3E}">
        <p14:creationId xmlns:p14="http://schemas.microsoft.com/office/powerpoint/2010/main" val="83137569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26029"/>
          </a:xfrm>
        </p:spPr>
        <p:txBody>
          <a:bodyPr>
            <a:noAutofit/>
          </a:bodyPr>
          <a:lstStyle/>
          <a:p>
            <a:r>
              <a:rPr lang="it-IT" dirty="0" smtClean="0"/>
              <a:t>Rilevazione delle imposte correnti</a:t>
            </a:r>
            <a:endParaRPr lang="it-IT" dirty="0"/>
          </a:p>
        </p:txBody>
      </p:sp>
      <p:sp>
        <p:nvSpPr>
          <p:cNvPr id="3" name="Segnaposto contenuto 2"/>
          <p:cNvSpPr>
            <a:spLocks noGrp="1"/>
          </p:cNvSpPr>
          <p:nvPr>
            <p:ph idx="1"/>
          </p:nvPr>
        </p:nvSpPr>
        <p:spPr>
          <a:xfrm>
            <a:off x="317471" y="1100667"/>
            <a:ext cx="8605135" cy="5440362"/>
          </a:xfrm>
        </p:spPr>
        <p:txBody>
          <a:bodyPr>
            <a:normAutofit lnSpcReduction="10000"/>
          </a:bodyPr>
          <a:lstStyle/>
          <a:p>
            <a:pPr marL="234000" indent="-234000"/>
            <a:r>
              <a:rPr lang="it-IT" i="1" dirty="0" smtClean="0"/>
              <a:t>imposte </a:t>
            </a:r>
            <a:r>
              <a:rPr lang="it-IT" i="1" dirty="0"/>
              <a:t>correnti 	</a:t>
            </a:r>
            <a:r>
              <a:rPr lang="it-IT" b="1" i="1" dirty="0" smtClean="0"/>
              <a:t>a</a:t>
            </a:r>
            <a:r>
              <a:rPr lang="it-IT" i="1" dirty="0" smtClean="0"/>
              <a:t> </a:t>
            </a:r>
            <a:r>
              <a:rPr lang="it-IT" i="1" dirty="0"/>
              <a:t>	</a:t>
            </a:r>
            <a:r>
              <a:rPr lang="it-IT" i="1" dirty="0" smtClean="0"/>
              <a:t>debiti </a:t>
            </a:r>
            <a:r>
              <a:rPr lang="it-IT" i="1" dirty="0"/>
              <a:t>tributari </a:t>
            </a:r>
            <a:r>
              <a:rPr lang="it-IT" dirty="0"/>
              <a:t>		</a:t>
            </a:r>
            <a:r>
              <a:rPr lang="it-IT" dirty="0" smtClean="0"/>
              <a:t>    </a:t>
            </a:r>
            <a:r>
              <a:rPr lang="it-IT" b="1" dirty="0" smtClean="0"/>
              <a:t>8.800</a:t>
            </a:r>
            <a:r>
              <a:rPr lang="it-IT" dirty="0"/>
              <a:t>	</a:t>
            </a:r>
          </a:p>
          <a:p>
            <a:pPr marL="0" indent="0">
              <a:buNone/>
            </a:pPr>
            <a:r>
              <a:rPr lang="it-IT" dirty="0"/>
              <a:t>Una volta </a:t>
            </a:r>
            <a:r>
              <a:rPr lang="it-IT" dirty="0" smtClean="0"/>
              <a:t>rilevati i costi delle </a:t>
            </a:r>
            <a:r>
              <a:rPr lang="it-IT" dirty="0"/>
              <a:t>imposte </a:t>
            </a:r>
            <a:r>
              <a:rPr lang="it-IT" dirty="0" smtClean="0"/>
              <a:t>correnti, vanno aggiunte </a:t>
            </a:r>
            <a:r>
              <a:rPr lang="it-IT" dirty="0"/>
              <a:t>le imposte di competenza </a:t>
            </a:r>
            <a:r>
              <a:rPr lang="it-IT" dirty="0" smtClean="0"/>
              <a:t>dei successivi </a:t>
            </a:r>
            <a:r>
              <a:rPr lang="it-IT" dirty="0"/>
              <a:t>4 anni, </a:t>
            </a:r>
            <a:r>
              <a:rPr lang="it-IT" dirty="0" smtClean="0"/>
              <a:t>per poi attribuirle </a:t>
            </a:r>
            <a:r>
              <a:rPr lang="it-IT" dirty="0"/>
              <a:t>da un punto di vista economico </a:t>
            </a:r>
            <a:r>
              <a:rPr lang="it-IT" dirty="0" smtClean="0"/>
              <a:t>ai singoli esercizi: </a:t>
            </a:r>
            <a:endParaRPr lang="it-IT" dirty="0"/>
          </a:p>
          <a:p>
            <a:pPr marL="234000" indent="-234000"/>
            <a:r>
              <a:rPr lang="it-IT" i="1" dirty="0"/>
              <a:t>imposte differite </a:t>
            </a:r>
            <a:r>
              <a:rPr lang="it-IT" b="1" i="1" dirty="0" smtClean="0"/>
              <a:t>a</a:t>
            </a:r>
            <a:r>
              <a:rPr lang="it-IT" i="1" dirty="0" smtClean="0"/>
              <a:t> fondo </a:t>
            </a:r>
            <a:r>
              <a:rPr lang="it-IT" i="1" dirty="0"/>
              <a:t>imposte </a:t>
            </a:r>
            <a:r>
              <a:rPr lang="it-IT" i="1" dirty="0" smtClean="0"/>
              <a:t>differite </a:t>
            </a:r>
            <a:r>
              <a:rPr lang="it-IT" dirty="0"/>
              <a:t>	</a:t>
            </a:r>
            <a:r>
              <a:rPr lang="it-IT" b="1" dirty="0" smtClean="0"/>
              <a:t>2.200</a:t>
            </a:r>
          </a:p>
          <a:p>
            <a:pPr marL="0" indent="0">
              <a:buNone/>
            </a:pPr>
            <a:r>
              <a:rPr lang="it-IT" sz="2200" dirty="0" smtClean="0"/>
              <a:t>Le </a:t>
            </a:r>
            <a:r>
              <a:rPr lang="it-IT" sz="2200" b="1" dirty="0" smtClean="0"/>
              <a:t>imposte differite </a:t>
            </a:r>
            <a:r>
              <a:rPr lang="it-IT" sz="2200" dirty="0" smtClean="0"/>
              <a:t>incidono negativamente sul CE del bilancio civilistico del 1° esercizio: la plusvalenza </a:t>
            </a:r>
            <a:r>
              <a:rPr lang="it-IT" sz="2200" dirty="0"/>
              <a:t>(</a:t>
            </a:r>
            <a:r>
              <a:rPr lang="it-IT" sz="2200" dirty="0" smtClean="0"/>
              <a:t>componente </a:t>
            </a:r>
            <a:r>
              <a:rPr lang="it-IT" sz="2200" dirty="0"/>
              <a:t>positivo di </a:t>
            </a:r>
            <a:r>
              <a:rPr lang="it-IT" sz="2200" dirty="0" smtClean="0"/>
              <a:t>reddito) rileva per competenza (civilistica) per l’esercizio nel quale il cespite è stato alienato; alla plusvalenza  va correlato il corrispondente elemento negativo di reddito d’esercizio (imposta)</a:t>
            </a:r>
          </a:p>
          <a:p>
            <a:pPr marL="0" indent="0">
              <a:buNone/>
            </a:pPr>
            <a:r>
              <a:rPr lang="it-IT" sz="2200" dirty="0" smtClean="0"/>
              <a:t>Il </a:t>
            </a:r>
            <a:r>
              <a:rPr lang="it-IT" sz="2200" b="1" dirty="0" smtClean="0"/>
              <a:t>fondo imposte differite </a:t>
            </a:r>
            <a:r>
              <a:rPr lang="it-IT" sz="2200" dirty="0" smtClean="0"/>
              <a:t>è un </a:t>
            </a:r>
            <a:r>
              <a:rPr lang="it-IT" sz="2200" b="1" dirty="0" smtClean="0"/>
              <a:t>debito ideale </a:t>
            </a:r>
            <a:r>
              <a:rPr lang="it-IT" sz="2200" dirty="0" smtClean="0"/>
              <a:t>che accendo vs l’Erario e che estinguo di anno in anno, pro quota (550)</a:t>
            </a:r>
            <a:endParaRPr lang="it-IT" sz="2200" dirty="0"/>
          </a:p>
        </p:txBody>
      </p:sp>
    </p:spTree>
    <p:extLst>
      <p:ext uri="{BB962C8B-B14F-4D97-AF65-F5344CB8AC3E}">
        <p14:creationId xmlns:p14="http://schemas.microsoft.com/office/powerpoint/2010/main" val="180112936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28324"/>
          </a:xfrm>
        </p:spPr>
        <p:txBody>
          <a:bodyPr/>
          <a:lstStyle/>
          <a:p>
            <a:r>
              <a:rPr lang="it-IT" dirty="0" smtClean="0"/>
              <a:t>Il risultato a Conto </a:t>
            </a:r>
            <a:r>
              <a:rPr lang="it-IT" dirty="0"/>
              <a:t>E</a:t>
            </a:r>
            <a:r>
              <a:rPr lang="it-IT" dirty="0" smtClean="0"/>
              <a:t>conomico</a:t>
            </a:r>
            <a:endParaRPr lang="it-IT" dirty="0"/>
          </a:p>
        </p:txBody>
      </p:sp>
      <p:sp>
        <p:nvSpPr>
          <p:cNvPr id="3" name="Segnaposto contenuto 2"/>
          <p:cNvSpPr>
            <a:spLocks noGrp="1"/>
          </p:cNvSpPr>
          <p:nvPr>
            <p:ph idx="1"/>
          </p:nvPr>
        </p:nvSpPr>
        <p:spPr>
          <a:xfrm>
            <a:off x="183799" y="1105060"/>
            <a:ext cx="8722098" cy="5201398"/>
          </a:xfrm>
        </p:spPr>
        <p:txBody>
          <a:bodyPr>
            <a:normAutofit fontScale="85000" lnSpcReduction="20000"/>
          </a:bodyPr>
          <a:lstStyle/>
          <a:p>
            <a:pPr marL="0" indent="0">
              <a:buNone/>
            </a:pPr>
            <a:r>
              <a:rPr lang="it-IT" dirty="0"/>
              <a:t>i conti di costo </a:t>
            </a:r>
            <a:r>
              <a:rPr lang="it-IT" i="1" dirty="0"/>
              <a:t>“imposte differite” </a:t>
            </a:r>
            <a:r>
              <a:rPr lang="it-IT" dirty="0"/>
              <a:t>e </a:t>
            </a:r>
            <a:r>
              <a:rPr lang="it-IT" i="1" dirty="0"/>
              <a:t>“imposte correnti” </a:t>
            </a:r>
            <a:r>
              <a:rPr lang="it-IT" dirty="0"/>
              <a:t>confluiranno </a:t>
            </a:r>
            <a:r>
              <a:rPr lang="it-IT" dirty="0" smtClean="0"/>
              <a:t>così nel CE del 1° esercizio: </a:t>
            </a:r>
            <a:endParaRPr lang="it-IT" dirty="0"/>
          </a:p>
          <a:p>
            <a:pPr marL="0" indent="0">
              <a:buNone/>
            </a:pPr>
            <a:r>
              <a:rPr lang="it-IT" dirty="0" smtClean="0"/>
              <a:t>Risultato prima delle imposte 				</a:t>
            </a:r>
            <a:r>
              <a:rPr lang="it-IT" b="1" dirty="0" smtClean="0"/>
              <a:t>40.000</a:t>
            </a:r>
          </a:p>
          <a:p>
            <a:pPr marL="514350" indent="-514350">
              <a:buFont typeface="+mj-lt"/>
              <a:buAutoNum type="alphaLcParenR"/>
            </a:pPr>
            <a:r>
              <a:rPr lang="it-IT" dirty="0" smtClean="0"/>
              <a:t>Imposte correnti 							 </a:t>
            </a:r>
            <a:r>
              <a:rPr lang="it-IT" b="1" dirty="0" smtClean="0"/>
              <a:t>-8.800</a:t>
            </a:r>
          </a:p>
          <a:p>
            <a:pPr marL="514350" indent="-514350">
              <a:buFont typeface="+mj-lt"/>
              <a:buAutoNum type="alphaLcParenR"/>
            </a:pPr>
            <a:r>
              <a:rPr lang="it-IT" dirty="0" smtClean="0"/>
              <a:t>Imposte differite							 </a:t>
            </a:r>
            <a:r>
              <a:rPr lang="it-IT" b="1" dirty="0" smtClean="0"/>
              <a:t>-2.200</a:t>
            </a:r>
          </a:p>
          <a:p>
            <a:pPr marL="514350" indent="-514350">
              <a:buFont typeface="+mj-lt"/>
              <a:buAutoNum type="alphaLcParenR"/>
            </a:pPr>
            <a:r>
              <a:rPr lang="it-IT" dirty="0" smtClean="0"/>
              <a:t>Imposte anticipate								    </a:t>
            </a:r>
            <a:r>
              <a:rPr lang="it-IT" b="1" dirty="0" smtClean="0"/>
              <a:t>0</a:t>
            </a:r>
            <a:endParaRPr lang="it-IT" dirty="0" smtClean="0"/>
          </a:p>
          <a:p>
            <a:pPr marL="0" indent="0">
              <a:buNone/>
            </a:pPr>
            <a:r>
              <a:rPr lang="it-IT" dirty="0" smtClean="0"/>
              <a:t>Utile												</a:t>
            </a:r>
            <a:r>
              <a:rPr lang="it-IT" b="1" dirty="0" smtClean="0"/>
              <a:t>29.000</a:t>
            </a:r>
          </a:p>
          <a:p>
            <a:pPr marL="0" indent="0">
              <a:buNone/>
            </a:pPr>
            <a:r>
              <a:rPr lang="it-IT" dirty="0" smtClean="0"/>
              <a:t>Risultati al termine delle operazioni:</a:t>
            </a:r>
          </a:p>
          <a:p>
            <a:pPr marL="0" indent="0">
              <a:buNone/>
            </a:pPr>
            <a:r>
              <a:rPr lang="it-IT" dirty="0" smtClean="0"/>
              <a:t>Utile netto di 29.000 non influenzato dagli effetti della normativa fiscale</a:t>
            </a:r>
          </a:p>
          <a:p>
            <a:pPr marL="0" indent="0">
              <a:buNone/>
            </a:pPr>
            <a:r>
              <a:rPr lang="it-IT" dirty="0" smtClean="0"/>
              <a:t>Debito tributario per imposte correnti 8.800 (SP B.2 Passivo)</a:t>
            </a:r>
          </a:p>
          <a:p>
            <a:pPr marL="0" indent="0">
              <a:buNone/>
            </a:pPr>
            <a:r>
              <a:rPr lang="it-IT" dirty="0" smtClean="0"/>
              <a:t>Fondo per imposte differite 2.200 (SP voce B.2 </a:t>
            </a:r>
            <a:r>
              <a:rPr lang="it-IT" u="sng" dirty="0" smtClean="0"/>
              <a:t>Passivo</a:t>
            </a:r>
            <a:r>
              <a:rPr lang="it-IT" dirty="0" smtClean="0"/>
              <a:t>)</a:t>
            </a:r>
            <a:endParaRPr lang="it-IT" dirty="0"/>
          </a:p>
        </p:txBody>
      </p:sp>
    </p:spTree>
    <p:extLst>
      <p:ext uri="{BB962C8B-B14F-4D97-AF65-F5344CB8AC3E}">
        <p14:creationId xmlns:p14="http://schemas.microsoft.com/office/powerpoint/2010/main" val="16943614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77651"/>
          </a:xfrm>
        </p:spPr>
        <p:txBody>
          <a:bodyPr>
            <a:noAutofit/>
          </a:bodyPr>
          <a:lstStyle/>
          <a:p>
            <a:r>
              <a:rPr lang="it-IT" sz="3600" dirty="0"/>
              <a:t>IMPOSTE </a:t>
            </a:r>
            <a:r>
              <a:rPr lang="it-IT" sz="3600" dirty="0" smtClean="0"/>
              <a:t>DIFFERITE: seguito esempio</a:t>
            </a:r>
            <a:endParaRPr lang="it-IT" sz="3600" dirty="0"/>
          </a:p>
        </p:txBody>
      </p:sp>
      <p:sp>
        <p:nvSpPr>
          <p:cNvPr id="3" name="Segnaposto contenuto 2"/>
          <p:cNvSpPr>
            <a:spLocks noGrp="1"/>
          </p:cNvSpPr>
          <p:nvPr>
            <p:ph idx="1"/>
          </p:nvPr>
        </p:nvSpPr>
        <p:spPr>
          <a:xfrm>
            <a:off x="457200" y="1102963"/>
            <a:ext cx="8381860" cy="5447964"/>
          </a:xfrm>
        </p:spPr>
        <p:txBody>
          <a:bodyPr>
            <a:normAutofit/>
          </a:bodyPr>
          <a:lstStyle/>
          <a:p>
            <a:r>
              <a:rPr lang="it-IT" sz="3600" dirty="0"/>
              <a:t>Nel </a:t>
            </a:r>
            <a:r>
              <a:rPr lang="it-IT" sz="3600" dirty="0" smtClean="0"/>
              <a:t>2°esercizio e in quelli successivi (sino al 5°), vanno rilevate </a:t>
            </a:r>
            <a:r>
              <a:rPr lang="it-IT" sz="3600" dirty="0"/>
              <a:t>le maggiori imposte </a:t>
            </a:r>
            <a:r>
              <a:rPr lang="it-IT" sz="3600" dirty="0" smtClean="0"/>
              <a:t>(550€ anno) da corrispondere, frutto della </a:t>
            </a:r>
            <a:r>
              <a:rPr lang="it-IT" sz="3600" dirty="0"/>
              <a:t>rateizzazione </a:t>
            </a:r>
            <a:r>
              <a:rPr lang="it-IT" sz="3600" dirty="0" smtClean="0"/>
              <a:t>dell’imposta calcolata sulla plusvalenza</a:t>
            </a:r>
          </a:p>
          <a:p>
            <a:r>
              <a:rPr lang="it-IT" sz="3600" dirty="0" smtClean="0"/>
              <a:t>Le </a:t>
            </a:r>
            <a:r>
              <a:rPr lang="it-IT" sz="3600" dirty="0"/>
              <a:t>scritture contabili dovranno sterilizzare l’utile </a:t>
            </a:r>
            <a:r>
              <a:rPr lang="it-IT" sz="3600" dirty="0" smtClean="0"/>
              <a:t>civilistico dalle </a:t>
            </a:r>
            <a:r>
              <a:rPr lang="it-IT" sz="3600" dirty="0"/>
              <a:t>maggiori </a:t>
            </a:r>
            <a:r>
              <a:rPr lang="it-IT" sz="3600" dirty="0" smtClean="0"/>
              <a:t>imposte, non </a:t>
            </a:r>
            <a:r>
              <a:rPr lang="it-IT" sz="3600" dirty="0"/>
              <a:t>di competenza </a:t>
            </a:r>
            <a:r>
              <a:rPr lang="it-IT" sz="3600" dirty="0" smtClean="0"/>
              <a:t>civilistica ma fiscalmente dovute</a:t>
            </a:r>
          </a:p>
        </p:txBody>
      </p:sp>
    </p:spTree>
    <p:extLst>
      <p:ext uri="{BB962C8B-B14F-4D97-AF65-F5344CB8AC3E}">
        <p14:creationId xmlns:p14="http://schemas.microsoft.com/office/powerpoint/2010/main" val="324083614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338667"/>
            <a:ext cx="8229600" cy="1132416"/>
          </a:xfrm>
        </p:spPr>
        <p:txBody>
          <a:bodyPr>
            <a:noAutofit/>
          </a:bodyPr>
          <a:lstStyle/>
          <a:p>
            <a:r>
              <a:rPr lang="it-IT" sz="3600" dirty="0"/>
              <a:t>IMPOSTE DIFFERITE: risultato economico, prima delle imposte, nell’anno X+1 </a:t>
            </a:r>
          </a:p>
        </p:txBody>
      </p:sp>
      <p:sp>
        <p:nvSpPr>
          <p:cNvPr id="3" name="Segnaposto contenuto 2"/>
          <p:cNvSpPr>
            <a:spLocks noGrp="1"/>
          </p:cNvSpPr>
          <p:nvPr>
            <p:ph idx="1"/>
          </p:nvPr>
        </p:nvSpPr>
        <p:spPr>
          <a:xfrm>
            <a:off x="618233" y="1861248"/>
            <a:ext cx="7886648" cy="4439005"/>
          </a:xfrm>
        </p:spPr>
        <p:txBody>
          <a:bodyPr>
            <a:normAutofit lnSpcReduction="10000"/>
          </a:bodyPr>
          <a:lstStyle/>
          <a:p>
            <a:pPr marL="514350" indent="-514350">
              <a:buAutoNum type="alphaUcParenR"/>
            </a:pPr>
            <a:r>
              <a:rPr lang="it-IT" dirty="0" smtClean="0"/>
              <a:t>Valore della Produzione					€100.000</a:t>
            </a:r>
          </a:p>
          <a:p>
            <a:pPr marL="0" indent="0">
              <a:buNone/>
            </a:pPr>
            <a:r>
              <a:rPr lang="it-IT" dirty="0" smtClean="0"/>
              <a:t>Non inserisco ovviamente la plusvalenza (per competenza ha già interessato </a:t>
            </a:r>
            <a:r>
              <a:rPr lang="it-IT" dirty="0" err="1" smtClean="0"/>
              <a:t>civilisticamente</a:t>
            </a:r>
            <a:r>
              <a:rPr lang="it-IT" dirty="0" smtClean="0"/>
              <a:t> il bilancio del 1° esercizio) </a:t>
            </a:r>
          </a:p>
          <a:p>
            <a:pPr marL="514350" indent="-514350">
              <a:buAutoNum type="alphaUcParenR"/>
            </a:pPr>
            <a:r>
              <a:rPr lang="it-IT" dirty="0" smtClean="0"/>
              <a:t>Costi della Produzione 						€25.000</a:t>
            </a:r>
          </a:p>
          <a:p>
            <a:pPr marL="0" indent="0">
              <a:buNone/>
            </a:pPr>
            <a:r>
              <a:rPr lang="it-IT" dirty="0" smtClean="0"/>
              <a:t>Risultato prima delle imposte (A-B)  		</a:t>
            </a:r>
            <a:r>
              <a:rPr lang="it-IT" dirty="0"/>
              <a:t> </a:t>
            </a:r>
            <a:r>
              <a:rPr lang="it-IT" dirty="0" smtClean="0"/>
              <a:t> 			€75.000		 </a:t>
            </a:r>
          </a:p>
          <a:p>
            <a:pPr marL="0" indent="0">
              <a:buNone/>
            </a:pPr>
            <a:endParaRPr lang="it-IT" dirty="0"/>
          </a:p>
        </p:txBody>
      </p:sp>
    </p:spTree>
    <p:extLst>
      <p:ext uri="{BB962C8B-B14F-4D97-AF65-F5344CB8AC3E}">
        <p14:creationId xmlns:p14="http://schemas.microsoft.com/office/powerpoint/2010/main" val="3249863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4184"/>
            <a:ext cx="8229600" cy="865220"/>
          </a:xfrm>
        </p:spPr>
        <p:txBody>
          <a:bodyPr>
            <a:normAutofit/>
          </a:bodyPr>
          <a:lstStyle/>
          <a:p>
            <a:r>
              <a:rPr lang="it-IT" sz="3600" dirty="0" smtClean="0"/>
              <a:t>considerazioni sulle classificazioni</a:t>
            </a:r>
            <a:endParaRPr lang="it-IT" sz="3600" dirty="0"/>
          </a:p>
        </p:txBody>
      </p:sp>
      <p:sp>
        <p:nvSpPr>
          <p:cNvPr id="3" name="Segnaposto contenuto 2"/>
          <p:cNvSpPr>
            <a:spLocks noGrp="1"/>
          </p:cNvSpPr>
          <p:nvPr>
            <p:ph idx="1"/>
          </p:nvPr>
        </p:nvSpPr>
        <p:spPr>
          <a:xfrm>
            <a:off x="457200" y="1019404"/>
            <a:ext cx="8229600" cy="5644020"/>
          </a:xfrm>
        </p:spPr>
        <p:txBody>
          <a:bodyPr>
            <a:normAutofit fontScale="92500" lnSpcReduction="10000"/>
          </a:bodyPr>
          <a:lstStyle/>
          <a:p>
            <a:pPr algn="just"/>
            <a:r>
              <a:rPr lang="it-IT" dirty="0"/>
              <a:t>Lo schema </a:t>
            </a:r>
            <a:r>
              <a:rPr lang="it-IT" dirty="0" smtClean="0"/>
              <a:t>legale del 2424 </a:t>
            </a:r>
            <a:r>
              <a:rPr lang="it-IT" dirty="0"/>
              <a:t>prevede </a:t>
            </a:r>
            <a:r>
              <a:rPr lang="it-IT" dirty="0" smtClean="0"/>
              <a:t>l’indicazione del totale </a:t>
            </a:r>
            <a:r>
              <a:rPr lang="it-IT" dirty="0"/>
              <a:t>dell’attivo circolante, ma non </a:t>
            </a:r>
            <a:r>
              <a:rPr lang="it-IT" dirty="0" smtClean="0"/>
              <a:t>del </a:t>
            </a:r>
            <a:r>
              <a:rPr lang="it-IT" dirty="0"/>
              <a:t>passivo circolante</a:t>
            </a:r>
          </a:p>
          <a:p>
            <a:pPr algn="just"/>
            <a:r>
              <a:rPr lang="it-IT" dirty="0" smtClean="0"/>
              <a:t>Entrambi servono agli </a:t>
            </a:r>
            <a:r>
              <a:rPr lang="it-IT" dirty="0"/>
              <a:t>stakeholder </a:t>
            </a:r>
            <a:r>
              <a:rPr lang="it-IT" dirty="0" smtClean="0"/>
              <a:t>per percepire </a:t>
            </a:r>
            <a:r>
              <a:rPr lang="it-IT" dirty="0"/>
              <a:t>la differenza tra </a:t>
            </a:r>
            <a:r>
              <a:rPr lang="it-IT" dirty="0" smtClean="0"/>
              <a:t>le </a:t>
            </a:r>
            <a:r>
              <a:rPr lang="it-IT" dirty="0"/>
              <a:t>due </a:t>
            </a:r>
            <a:r>
              <a:rPr lang="it-IT" dirty="0" smtClean="0"/>
              <a:t>grandezze: il CCN</a:t>
            </a:r>
          </a:p>
          <a:p>
            <a:pPr algn="just"/>
            <a:r>
              <a:rPr lang="it-IT" dirty="0" smtClean="0"/>
              <a:t>Ancora a </a:t>
            </a:r>
            <a:r>
              <a:rPr lang="it-IT" dirty="0"/>
              <a:t>differenza </a:t>
            </a:r>
            <a:r>
              <a:rPr lang="it-IT" dirty="0" smtClean="0"/>
              <a:t>del 2424</a:t>
            </a:r>
            <a:r>
              <a:rPr lang="it-IT" dirty="0"/>
              <a:t>, negli schemi di </a:t>
            </a:r>
            <a:r>
              <a:rPr lang="it-IT" dirty="0" smtClean="0"/>
              <a:t>SP riclassificati </a:t>
            </a:r>
            <a:r>
              <a:rPr lang="it-IT" dirty="0"/>
              <a:t>secondo corretti principi </a:t>
            </a:r>
            <a:r>
              <a:rPr lang="it-IT" dirty="0" smtClean="0"/>
              <a:t>contabili </a:t>
            </a:r>
            <a:r>
              <a:rPr lang="it-IT" dirty="0"/>
              <a:t>i </a:t>
            </a:r>
            <a:r>
              <a:rPr lang="it-IT" b="1" dirty="0"/>
              <a:t>crediti </a:t>
            </a:r>
            <a:r>
              <a:rPr lang="it-IT" b="1" dirty="0" smtClean="0"/>
              <a:t>vs soci </a:t>
            </a:r>
            <a:r>
              <a:rPr lang="it-IT" b="1" dirty="0"/>
              <a:t>per versamenti ancora dovuti </a:t>
            </a:r>
            <a:r>
              <a:rPr lang="it-IT" dirty="0"/>
              <a:t>sono esposti a rettifica del </a:t>
            </a:r>
            <a:r>
              <a:rPr lang="it-IT" dirty="0" smtClean="0"/>
              <a:t>PN e </a:t>
            </a:r>
            <a:r>
              <a:rPr lang="it-IT" dirty="0"/>
              <a:t>non come </a:t>
            </a:r>
            <a:r>
              <a:rPr lang="it-IT" dirty="0" smtClean="0"/>
              <a:t>autonoma attività: per la </a:t>
            </a:r>
            <a:r>
              <a:rPr lang="it-IT" dirty="0"/>
              <a:t>prevalenza della sostanza economica sulla forma giuridica, </a:t>
            </a:r>
            <a:r>
              <a:rPr lang="it-IT" dirty="0" smtClean="0"/>
              <a:t>ciò indica con chiarezza che </a:t>
            </a:r>
            <a:r>
              <a:rPr lang="it-IT" dirty="0"/>
              <a:t>il valore contabile </a:t>
            </a:r>
            <a:r>
              <a:rPr lang="it-IT" dirty="0" smtClean="0"/>
              <a:t>del PN è in parte solo apparente</a:t>
            </a:r>
            <a:endParaRPr lang="it-IT" dirty="0"/>
          </a:p>
          <a:p>
            <a:endParaRPr lang="it-IT" dirty="0"/>
          </a:p>
        </p:txBody>
      </p:sp>
    </p:spTree>
    <p:extLst>
      <p:ext uri="{BB962C8B-B14F-4D97-AF65-F5344CB8AC3E}">
        <p14:creationId xmlns:p14="http://schemas.microsoft.com/office/powerpoint/2010/main" val="349769921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7657"/>
            <a:ext cx="8229600" cy="577651"/>
          </a:xfrm>
        </p:spPr>
        <p:txBody>
          <a:bodyPr>
            <a:noAutofit/>
          </a:bodyPr>
          <a:lstStyle/>
          <a:p>
            <a:r>
              <a:rPr lang="it-IT" sz="3600" dirty="0" smtClean="0"/>
              <a:t>calcolo delle imposte correnti e differite</a:t>
            </a:r>
            <a:endParaRPr lang="it-IT" sz="3600" dirty="0"/>
          </a:p>
        </p:txBody>
      </p:sp>
      <p:sp>
        <p:nvSpPr>
          <p:cNvPr id="3" name="Segnaposto contenuto 2"/>
          <p:cNvSpPr>
            <a:spLocks noGrp="1"/>
          </p:cNvSpPr>
          <p:nvPr>
            <p:ph idx="1"/>
          </p:nvPr>
        </p:nvSpPr>
        <p:spPr>
          <a:xfrm>
            <a:off x="0" y="902424"/>
            <a:ext cx="9144000" cy="5447964"/>
          </a:xfrm>
        </p:spPr>
        <p:txBody>
          <a:bodyPr>
            <a:normAutofit/>
          </a:bodyPr>
          <a:lstStyle/>
          <a:p>
            <a:pPr marL="514350" indent="-514350">
              <a:buFont typeface="+mj-lt"/>
              <a:buAutoNum type="arabicPeriod"/>
            </a:pPr>
            <a:r>
              <a:rPr lang="it-IT" dirty="0"/>
              <a:t>calcolo </a:t>
            </a:r>
            <a:r>
              <a:rPr lang="it-IT" dirty="0" smtClean="0"/>
              <a:t>delle imposte </a:t>
            </a:r>
            <a:r>
              <a:rPr lang="it-IT" dirty="0"/>
              <a:t>di competenza </a:t>
            </a:r>
            <a:r>
              <a:rPr lang="it-IT" dirty="0" smtClean="0"/>
              <a:t>dell’esercizio e di quelle </a:t>
            </a:r>
            <a:r>
              <a:rPr lang="it-IT" dirty="0"/>
              <a:t>che, pur essendo di competenza </a:t>
            </a:r>
            <a:r>
              <a:rPr lang="it-IT" dirty="0" smtClean="0"/>
              <a:t>civilistica dell’anno </a:t>
            </a:r>
            <a:r>
              <a:rPr lang="it-IT" dirty="0"/>
              <a:t>precedente, diventano esigibili nell’anno in </a:t>
            </a:r>
            <a:r>
              <a:rPr lang="it-IT" dirty="0" smtClean="0"/>
              <a:t>corso</a:t>
            </a:r>
            <a:endParaRPr lang="it-IT" dirty="0"/>
          </a:p>
          <a:p>
            <a:pPr lvl="0"/>
            <a:r>
              <a:rPr lang="it-IT" dirty="0" smtClean="0"/>
              <a:t>Imposte </a:t>
            </a:r>
            <a:r>
              <a:rPr lang="it-IT" dirty="0"/>
              <a:t>di competenza </a:t>
            </a:r>
            <a:r>
              <a:rPr lang="it-IT" dirty="0" smtClean="0"/>
              <a:t>= 75.000 </a:t>
            </a:r>
            <a:r>
              <a:rPr lang="it-IT" dirty="0"/>
              <a:t>x 0.275 = </a:t>
            </a:r>
            <a:r>
              <a:rPr lang="it-IT" b="1" dirty="0" smtClean="0"/>
              <a:t>20.625</a:t>
            </a:r>
            <a:endParaRPr lang="it-IT" dirty="0"/>
          </a:p>
          <a:p>
            <a:pPr lvl="0"/>
            <a:r>
              <a:rPr lang="it-IT" dirty="0" smtClean="0"/>
              <a:t>Plusvalenza da riportare nel bilancio </a:t>
            </a:r>
            <a:r>
              <a:rPr lang="it-IT" b="1" dirty="0" smtClean="0"/>
              <a:t>fiscale</a:t>
            </a:r>
            <a:r>
              <a:rPr lang="it-IT" dirty="0" smtClean="0"/>
              <a:t> </a:t>
            </a:r>
            <a:r>
              <a:rPr lang="en-US" dirty="0" smtClean="0"/>
              <a:t>= </a:t>
            </a:r>
            <a:r>
              <a:rPr lang="en-US" b="1" dirty="0" smtClean="0"/>
              <a:t>2.000</a:t>
            </a:r>
          </a:p>
          <a:p>
            <a:pPr marL="0" lvl="0" indent="0">
              <a:buNone/>
            </a:pPr>
            <a:r>
              <a:rPr lang="en-US" dirty="0" smtClean="0"/>
              <a:t>	(1/5 di 10.000)</a:t>
            </a:r>
            <a:endParaRPr lang="it-IT" dirty="0" smtClean="0"/>
          </a:p>
          <a:p>
            <a:r>
              <a:rPr lang="it-IT" dirty="0" smtClean="0"/>
              <a:t>Maggiore imposta dovuta per il 2° esercizio, che era stata rinviata dal 1°esercizio = </a:t>
            </a:r>
            <a:r>
              <a:rPr lang="it-IT" dirty="0"/>
              <a:t>2.000 x 0.275 = </a:t>
            </a:r>
            <a:r>
              <a:rPr lang="it-IT" b="1" dirty="0" smtClean="0"/>
              <a:t>550</a:t>
            </a:r>
            <a:endParaRPr lang="it-IT" dirty="0"/>
          </a:p>
        </p:txBody>
      </p:sp>
    </p:spTree>
    <p:extLst>
      <p:ext uri="{BB962C8B-B14F-4D97-AF65-F5344CB8AC3E}">
        <p14:creationId xmlns:p14="http://schemas.microsoft.com/office/powerpoint/2010/main" val="409726564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1667" y="127000"/>
            <a:ext cx="8710083" cy="889000"/>
          </a:xfrm>
        </p:spPr>
        <p:txBody>
          <a:bodyPr>
            <a:noAutofit/>
          </a:bodyPr>
          <a:lstStyle/>
          <a:p>
            <a:r>
              <a:rPr lang="it-IT" sz="3600" dirty="0" smtClean="0"/>
              <a:t>Rilevazione delle imposte correnti (esigibili)</a:t>
            </a:r>
            <a:endParaRPr lang="it-IT" sz="3600" dirty="0"/>
          </a:p>
        </p:txBody>
      </p:sp>
      <p:sp>
        <p:nvSpPr>
          <p:cNvPr id="3" name="Segnaposto contenuto 2"/>
          <p:cNvSpPr>
            <a:spLocks noGrp="1"/>
          </p:cNvSpPr>
          <p:nvPr>
            <p:ph idx="1"/>
          </p:nvPr>
        </p:nvSpPr>
        <p:spPr>
          <a:xfrm>
            <a:off x="0" y="1016000"/>
            <a:ext cx="9144000" cy="5841999"/>
          </a:xfrm>
        </p:spPr>
        <p:txBody>
          <a:bodyPr>
            <a:normAutofit fontScale="77500" lnSpcReduction="20000"/>
          </a:bodyPr>
          <a:lstStyle/>
          <a:p>
            <a:pPr marL="234000" indent="-234000"/>
            <a:r>
              <a:rPr lang="it-IT" dirty="0" smtClean="0"/>
              <a:t>imposte </a:t>
            </a:r>
            <a:r>
              <a:rPr lang="it-IT" dirty="0"/>
              <a:t>correnti 	</a:t>
            </a:r>
            <a:r>
              <a:rPr lang="it-IT" dirty="0" smtClean="0"/>
              <a:t>	</a:t>
            </a:r>
            <a:r>
              <a:rPr lang="it-IT" b="1" dirty="0" smtClean="0"/>
              <a:t>a</a:t>
            </a:r>
            <a:r>
              <a:rPr lang="it-IT" dirty="0" smtClean="0"/>
              <a:t> </a:t>
            </a:r>
            <a:r>
              <a:rPr lang="it-IT" dirty="0"/>
              <a:t>	</a:t>
            </a:r>
            <a:r>
              <a:rPr lang="it-IT" dirty="0" smtClean="0"/>
              <a:t>	debiti </a:t>
            </a:r>
            <a:r>
              <a:rPr lang="it-IT" dirty="0"/>
              <a:t>tributari 		</a:t>
            </a:r>
            <a:r>
              <a:rPr lang="it-IT" dirty="0" smtClean="0"/>
              <a:t>    </a:t>
            </a:r>
            <a:r>
              <a:rPr lang="it-IT" b="1" dirty="0" smtClean="0"/>
              <a:t>21.175</a:t>
            </a:r>
            <a:r>
              <a:rPr lang="it-IT" dirty="0"/>
              <a:t>	</a:t>
            </a:r>
            <a:endParaRPr lang="it-IT" dirty="0" smtClean="0"/>
          </a:p>
          <a:p>
            <a:pPr marL="0" indent="0">
              <a:buNone/>
            </a:pPr>
            <a:r>
              <a:rPr lang="it-IT" dirty="0" smtClean="0"/>
              <a:t>   (CE </a:t>
            </a:r>
            <a:r>
              <a:rPr lang="mr-IN" dirty="0" smtClean="0"/>
              <a:t>–</a:t>
            </a:r>
            <a:r>
              <a:rPr lang="it-IT" dirty="0" smtClean="0"/>
              <a:t> costo)					(SP </a:t>
            </a:r>
            <a:r>
              <a:rPr lang="mr-IN" dirty="0" smtClean="0"/>
              <a:t>–</a:t>
            </a:r>
            <a:r>
              <a:rPr lang="it-IT" dirty="0" smtClean="0"/>
              <a:t> debito)</a:t>
            </a:r>
            <a:endParaRPr lang="it-IT" dirty="0"/>
          </a:p>
          <a:p>
            <a:pPr marL="0" indent="0" algn="just">
              <a:buNone/>
            </a:pPr>
            <a:r>
              <a:rPr lang="it-IT" dirty="0" smtClean="0"/>
              <a:t>Con la precedente scrittura si rilevano le imposte che per legge devono essere corrisposte all’Erario, prescindendo dalla loro competenza civilistica</a:t>
            </a:r>
          </a:p>
          <a:p>
            <a:pPr marL="0" indent="0" algn="just">
              <a:buNone/>
            </a:pPr>
            <a:r>
              <a:rPr lang="it-IT" dirty="0" smtClean="0"/>
              <a:t>Poi, si rileva </a:t>
            </a:r>
            <a:r>
              <a:rPr lang="it-IT" dirty="0"/>
              <a:t>la quota di imposta che non è di competenza </a:t>
            </a:r>
            <a:r>
              <a:rPr lang="it-IT" dirty="0" smtClean="0"/>
              <a:t>civilistica dell’esercizio </a:t>
            </a:r>
            <a:r>
              <a:rPr lang="it-IT" dirty="0"/>
              <a:t>in </a:t>
            </a:r>
            <a:r>
              <a:rPr lang="it-IT" dirty="0" smtClean="0"/>
              <a:t>corso, per disinquinare </a:t>
            </a:r>
            <a:r>
              <a:rPr lang="it-IT" dirty="0"/>
              <a:t>il risultato </a:t>
            </a:r>
            <a:r>
              <a:rPr lang="it-IT" dirty="0" smtClean="0"/>
              <a:t>civilistico: </a:t>
            </a:r>
            <a:endParaRPr lang="it-IT" dirty="0"/>
          </a:p>
          <a:p>
            <a:pPr marL="234000" indent="-234000" algn="just"/>
            <a:r>
              <a:rPr lang="it-IT" dirty="0"/>
              <a:t>fondo imposte differite </a:t>
            </a:r>
            <a:r>
              <a:rPr lang="it-IT" dirty="0" smtClean="0"/>
              <a:t>	</a:t>
            </a:r>
            <a:r>
              <a:rPr lang="it-IT" b="1" dirty="0" smtClean="0"/>
              <a:t>a</a:t>
            </a:r>
            <a:r>
              <a:rPr lang="it-IT" dirty="0" smtClean="0"/>
              <a:t> 	imposte </a:t>
            </a:r>
            <a:r>
              <a:rPr lang="it-IT" dirty="0"/>
              <a:t>differite </a:t>
            </a:r>
            <a:r>
              <a:rPr lang="it-IT" dirty="0" smtClean="0"/>
              <a:t>	</a:t>
            </a:r>
            <a:r>
              <a:rPr lang="it-IT" dirty="0"/>
              <a:t>	</a:t>
            </a:r>
            <a:r>
              <a:rPr lang="it-IT" b="1" dirty="0" smtClean="0"/>
              <a:t>550</a:t>
            </a:r>
            <a:endParaRPr lang="it-IT" dirty="0" smtClean="0"/>
          </a:p>
          <a:p>
            <a:pPr marL="0" indent="0" algn="just">
              <a:buNone/>
            </a:pPr>
            <a:r>
              <a:rPr lang="it-IT" dirty="0" smtClean="0"/>
              <a:t>Questa </a:t>
            </a:r>
            <a:r>
              <a:rPr lang="it-IT" dirty="0"/>
              <a:t>rilevazione </a:t>
            </a:r>
            <a:r>
              <a:rPr lang="it-IT" dirty="0" smtClean="0"/>
              <a:t>permette di </a:t>
            </a:r>
            <a:r>
              <a:rPr lang="it-IT" dirty="0"/>
              <a:t>determinare l’utile al netto dell’effetto fiscale </a:t>
            </a:r>
            <a:endParaRPr lang="it-IT" dirty="0" smtClean="0"/>
          </a:p>
          <a:p>
            <a:pPr marL="0" indent="0" algn="just">
              <a:buNone/>
            </a:pPr>
            <a:r>
              <a:rPr lang="it-IT" dirty="0" smtClean="0"/>
              <a:t>Il </a:t>
            </a:r>
            <a:r>
              <a:rPr lang="it-IT" i="1" dirty="0" smtClean="0"/>
              <a:t>fondo imposte differite </a:t>
            </a:r>
            <a:r>
              <a:rPr lang="it-IT" dirty="0" smtClean="0"/>
              <a:t>è in DARE: diminuisco progressivamente il debito verso l’Erario, man mano che matura l’esigibilità</a:t>
            </a:r>
          </a:p>
          <a:p>
            <a:pPr marL="0" indent="0" algn="just">
              <a:buNone/>
            </a:pPr>
            <a:r>
              <a:rPr lang="it-IT" dirty="0" smtClean="0"/>
              <a:t>Le </a:t>
            </a:r>
            <a:r>
              <a:rPr lang="it-IT" i="1" dirty="0" smtClean="0"/>
              <a:t>imposte differite </a:t>
            </a:r>
            <a:r>
              <a:rPr lang="it-IT" dirty="0" smtClean="0"/>
              <a:t>sono in AVERE, e tale componente positivo di reddito compensa in parte le imposte correnti: in tal modo concorrono alla determinazione del reddito d’esercizio ai fini civilistici, che non viene influenzato dalle imposte semplicemente pagate nell’anno, ma solo da quelle di competenza</a:t>
            </a:r>
            <a:endParaRPr lang="it-IT" dirty="0"/>
          </a:p>
        </p:txBody>
      </p:sp>
    </p:spTree>
    <p:extLst>
      <p:ext uri="{BB962C8B-B14F-4D97-AF65-F5344CB8AC3E}">
        <p14:creationId xmlns:p14="http://schemas.microsoft.com/office/powerpoint/2010/main" val="350915702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6027"/>
            <a:ext cx="8229600" cy="828324"/>
          </a:xfrm>
        </p:spPr>
        <p:txBody>
          <a:bodyPr/>
          <a:lstStyle/>
          <a:p>
            <a:r>
              <a:rPr lang="it-IT" dirty="0" smtClean="0"/>
              <a:t>Il risultato a Conto </a:t>
            </a:r>
            <a:r>
              <a:rPr lang="it-IT" dirty="0"/>
              <a:t>E</a:t>
            </a:r>
            <a:r>
              <a:rPr lang="it-IT" dirty="0" smtClean="0"/>
              <a:t>conomico</a:t>
            </a:r>
            <a:endParaRPr lang="it-IT" dirty="0"/>
          </a:p>
        </p:txBody>
      </p:sp>
      <p:sp>
        <p:nvSpPr>
          <p:cNvPr id="3" name="Segnaposto contenuto 2"/>
          <p:cNvSpPr>
            <a:spLocks noGrp="1"/>
          </p:cNvSpPr>
          <p:nvPr>
            <p:ph idx="1"/>
          </p:nvPr>
        </p:nvSpPr>
        <p:spPr>
          <a:xfrm>
            <a:off x="183799" y="874350"/>
            <a:ext cx="8722098" cy="5983649"/>
          </a:xfrm>
        </p:spPr>
        <p:txBody>
          <a:bodyPr>
            <a:normAutofit fontScale="85000" lnSpcReduction="20000"/>
          </a:bodyPr>
          <a:lstStyle/>
          <a:p>
            <a:pPr marL="0" indent="0">
              <a:buNone/>
            </a:pPr>
            <a:r>
              <a:rPr lang="it-IT" dirty="0" smtClean="0"/>
              <a:t>Risultato prima delle imposte 		        </a:t>
            </a:r>
            <a:r>
              <a:rPr lang="it-IT" b="1" dirty="0" smtClean="0"/>
              <a:t>75.000</a:t>
            </a:r>
          </a:p>
          <a:p>
            <a:pPr marL="514350" indent="-514350">
              <a:buFont typeface="+mj-lt"/>
              <a:buAutoNum type="alphaLcParenR"/>
            </a:pPr>
            <a:r>
              <a:rPr lang="it-IT" dirty="0" smtClean="0"/>
              <a:t>Imposte correnti 						 </a:t>
            </a:r>
            <a:r>
              <a:rPr lang="it-IT" b="1" dirty="0" smtClean="0"/>
              <a:t>-21.175</a:t>
            </a:r>
          </a:p>
          <a:p>
            <a:pPr marL="514350" indent="-514350">
              <a:buFont typeface="+mj-lt"/>
              <a:buAutoNum type="alphaLcParenR"/>
            </a:pPr>
            <a:r>
              <a:rPr lang="it-IT" dirty="0" smtClean="0"/>
              <a:t>Imposte differite						 </a:t>
            </a:r>
            <a:r>
              <a:rPr lang="it-IT" b="1" dirty="0"/>
              <a:t> </a:t>
            </a:r>
            <a:r>
              <a:rPr lang="it-IT" b="1" dirty="0" smtClean="0"/>
              <a:t>      550</a:t>
            </a:r>
          </a:p>
          <a:p>
            <a:pPr marL="514350" indent="-514350">
              <a:buFont typeface="+mj-lt"/>
              <a:buAutoNum type="alphaLcParenR"/>
            </a:pPr>
            <a:r>
              <a:rPr lang="it-IT" dirty="0" smtClean="0"/>
              <a:t>Imposte anticipate						       	 </a:t>
            </a:r>
            <a:r>
              <a:rPr lang="it-IT" b="1" dirty="0" smtClean="0"/>
              <a:t>0</a:t>
            </a:r>
            <a:endParaRPr lang="it-IT" dirty="0" smtClean="0"/>
          </a:p>
          <a:p>
            <a:pPr marL="0" indent="0">
              <a:buNone/>
            </a:pPr>
            <a:r>
              <a:rPr lang="it-IT" dirty="0" smtClean="0"/>
              <a:t>Utile											   </a:t>
            </a:r>
            <a:r>
              <a:rPr lang="it-IT" b="1" dirty="0" smtClean="0"/>
              <a:t>54.375</a:t>
            </a:r>
          </a:p>
          <a:p>
            <a:pPr marL="0" indent="0">
              <a:buNone/>
            </a:pPr>
            <a:r>
              <a:rPr lang="it-IT" dirty="0" smtClean="0"/>
              <a:t>Risultati al termine delle operazioni:</a:t>
            </a:r>
          </a:p>
          <a:p>
            <a:pPr marL="0" indent="0">
              <a:buNone/>
            </a:pPr>
            <a:r>
              <a:rPr lang="it-IT" dirty="0" smtClean="0"/>
              <a:t>Utile netto di </a:t>
            </a:r>
            <a:r>
              <a:rPr lang="it-IT" b="1" dirty="0"/>
              <a:t>54.375</a:t>
            </a:r>
            <a:r>
              <a:rPr lang="it-IT" dirty="0" smtClean="0"/>
              <a:t> non influenzato dagli effetti della normativa fiscale</a:t>
            </a:r>
          </a:p>
          <a:p>
            <a:pPr marL="0" indent="0">
              <a:buNone/>
            </a:pPr>
            <a:r>
              <a:rPr lang="it-IT" dirty="0" smtClean="0"/>
              <a:t>Debito tributario per imposte correnti </a:t>
            </a:r>
            <a:r>
              <a:rPr lang="it-IT" b="1" dirty="0"/>
              <a:t>21.175</a:t>
            </a:r>
            <a:r>
              <a:rPr lang="it-IT" dirty="0" smtClean="0"/>
              <a:t> (SP B.2 Passivo)</a:t>
            </a:r>
          </a:p>
          <a:p>
            <a:pPr marL="0" indent="0">
              <a:buNone/>
            </a:pPr>
            <a:r>
              <a:rPr lang="it-IT" dirty="0" smtClean="0"/>
              <a:t>Fondo per imposte differite di  </a:t>
            </a:r>
            <a:r>
              <a:rPr lang="en-US" dirty="0"/>
              <a:t>2.200,00 – 550,00 </a:t>
            </a:r>
            <a:r>
              <a:rPr lang="en-US" dirty="0" smtClean="0"/>
              <a:t>= </a:t>
            </a:r>
            <a:r>
              <a:rPr lang="it-IT" dirty="0" smtClean="0"/>
              <a:t>1.650 (SP voce B.2 Passivo)</a:t>
            </a:r>
          </a:p>
          <a:p>
            <a:pPr marL="0" indent="0">
              <a:buNone/>
            </a:pPr>
            <a:r>
              <a:rPr lang="it-IT" dirty="0" smtClean="0"/>
              <a:t>Analogo iter va seguito </a:t>
            </a:r>
            <a:r>
              <a:rPr lang="it-IT" dirty="0"/>
              <a:t>nei successivi tre esercizi fino all’azzeramento del fondo per imposte </a:t>
            </a:r>
            <a:r>
              <a:rPr lang="it-IT" dirty="0" smtClean="0"/>
              <a:t>differit</a:t>
            </a:r>
            <a:r>
              <a:rPr lang="it-IT" dirty="0"/>
              <a:t>e</a:t>
            </a:r>
          </a:p>
          <a:p>
            <a:pPr marL="0" indent="0">
              <a:buNone/>
            </a:pPr>
            <a:endParaRPr lang="it-IT" dirty="0"/>
          </a:p>
        </p:txBody>
      </p:sp>
    </p:spTree>
    <p:extLst>
      <p:ext uri="{BB962C8B-B14F-4D97-AF65-F5344CB8AC3E}">
        <p14:creationId xmlns:p14="http://schemas.microsoft.com/office/powerpoint/2010/main" val="291375706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95170"/>
          </a:xfrm>
        </p:spPr>
        <p:txBody>
          <a:bodyPr>
            <a:normAutofit/>
          </a:bodyPr>
          <a:lstStyle/>
          <a:p>
            <a:r>
              <a:rPr lang="it-IT" dirty="0" smtClean="0"/>
              <a:t>TFR</a:t>
            </a:r>
            <a:endParaRPr lang="it-IT" dirty="0"/>
          </a:p>
        </p:txBody>
      </p:sp>
      <p:sp>
        <p:nvSpPr>
          <p:cNvPr id="3" name="Segnaposto contenuto 2"/>
          <p:cNvSpPr>
            <a:spLocks noGrp="1"/>
          </p:cNvSpPr>
          <p:nvPr>
            <p:ph idx="1"/>
          </p:nvPr>
        </p:nvSpPr>
        <p:spPr>
          <a:xfrm>
            <a:off x="457200" y="1437193"/>
            <a:ext cx="8229600" cy="3960636"/>
          </a:xfrm>
        </p:spPr>
        <p:txBody>
          <a:bodyPr>
            <a:normAutofit/>
          </a:bodyPr>
          <a:lstStyle/>
          <a:p>
            <a:r>
              <a:rPr lang="it-IT" dirty="0" smtClean="0"/>
              <a:t>Il </a:t>
            </a:r>
            <a:r>
              <a:rPr lang="it-IT" dirty="0"/>
              <a:t>TFR risulta </a:t>
            </a:r>
            <a:r>
              <a:rPr lang="it-IT" dirty="0" smtClean="0"/>
              <a:t>è appostato a parte nel c.c. </a:t>
            </a:r>
          </a:p>
          <a:p>
            <a:r>
              <a:rPr lang="it-IT" dirty="0" smtClean="0"/>
              <a:t>ha tuttavia chiara </a:t>
            </a:r>
            <a:r>
              <a:rPr lang="it-IT" dirty="0"/>
              <a:t>natura di debito, pur se </a:t>
            </a:r>
            <a:r>
              <a:rPr lang="it-IT" dirty="0" smtClean="0"/>
              <a:t>particolare</a:t>
            </a:r>
          </a:p>
          <a:p>
            <a:r>
              <a:rPr lang="it-IT" dirty="0" smtClean="0"/>
              <a:t>Come </a:t>
            </a:r>
            <a:r>
              <a:rPr lang="it-IT" dirty="0"/>
              <a:t>gli altri </a:t>
            </a:r>
            <a:r>
              <a:rPr lang="it-IT" dirty="0" smtClean="0"/>
              <a:t>debiti, andrebbe </a:t>
            </a:r>
            <a:r>
              <a:rPr lang="it-IT" dirty="0"/>
              <a:t>scisso tra quanto scade entro il termine del successivo esercizio </a:t>
            </a:r>
            <a:r>
              <a:rPr lang="it-IT" dirty="0" smtClean="0"/>
              <a:t>(breve) e </a:t>
            </a:r>
            <a:r>
              <a:rPr lang="it-IT" dirty="0"/>
              <a:t>quanto invece oltre </a:t>
            </a:r>
            <a:r>
              <a:rPr lang="it-IT" dirty="0" smtClean="0"/>
              <a:t>(ML termine)</a:t>
            </a:r>
            <a:endParaRPr lang="it-IT" dirty="0"/>
          </a:p>
        </p:txBody>
      </p:sp>
    </p:spTree>
    <p:extLst>
      <p:ext uri="{BB962C8B-B14F-4D97-AF65-F5344CB8AC3E}">
        <p14:creationId xmlns:p14="http://schemas.microsoft.com/office/powerpoint/2010/main" val="2541524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8485" y="274638"/>
            <a:ext cx="8753115" cy="911882"/>
          </a:xfrm>
        </p:spPr>
        <p:txBody>
          <a:bodyPr>
            <a:normAutofit fontScale="90000"/>
          </a:bodyPr>
          <a:lstStyle/>
          <a:p>
            <a:r>
              <a:rPr lang="it-IT" dirty="0" smtClean="0"/>
              <a:t>Altre considerazioni </a:t>
            </a:r>
            <a:r>
              <a:rPr lang="it-IT" dirty="0"/>
              <a:t>sulle classificazioni</a:t>
            </a:r>
          </a:p>
        </p:txBody>
      </p:sp>
      <p:sp>
        <p:nvSpPr>
          <p:cNvPr id="3" name="Segnaposto contenuto 2"/>
          <p:cNvSpPr>
            <a:spLocks noGrp="1"/>
          </p:cNvSpPr>
          <p:nvPr>
            <p:ph idx="1"/>
          </p:nvPr>
        </p:nvSpPr>
        <p:spPr/>
        <p:txBody>
          <a:bodyPr>
            <a:normAutofit lnSpcReduction="10000"/>
          </a:bodyPr>
          <a:lstStyle/>
          <a:p>
            <a:pPr algn="just"/>
            <a:r>
              <a:rPr lang="it-IT" dirty="0">
                <a:latin typeface="Arial" charset="0"/>
                <a:ea typeface="MS PGothic" charset="0"/>
              </a:rPr>
              <a:t>Vanno specificati i rapporti con le società controllate dalla </a:t>
            </a:r>
            <a:r>
              <a:rPr lang="it-IT" dirty="0" smtClean="0">
                <a:latin typeface="Arial" charset="0"/>
                <a:ea typeface="MS PGothic" charset="0"/>
              </a:rPr>
              <a:t>controllante: i.e. occorre </a:t>
            </a:r>
            <a:r>
              <a:rPr lang="it-IT" dirty="0">
                <a:latin typeface="Arial" charset="0"/>
                <a:ea typeface="MS PGothic" charset="0"/>
              </a:rPr>
              <a:t>specificare anche i crediti verso le società controllate dalla </a:t>
            </a:r>
            <a:r>
              <a:rPr lang="it-IT" dirty="0" smtClean="0">
                <a:latin typeface="Arial" charset="0"/>
                <a:ea typeface="MS PGothic" charset="0"/>
              </a:rPr>
              <a:t>controllante</a:t>
            </a:r>
            <a:endParaRPr lang="it-IT" dirty="0">
              <a:latin typeface="Arial" charset="0"/>
              <a:ea typeface="MS PGothic" charset="0"/>
            </a:endParaRPr>
          </a:p>
          <a:p>
            <a:pPr algn="just"/>
            <a:r>
              <a:rPr lang="it-IT" dirty="0">
                <a:latin typeface="Arial" charset="0"/>
                <a:ea typeface="MS PGothic" charset="0"/>
              </a:rPr>
              <a:t>Le spese di pubblicità e ricerca non vanno </a:t>
            </a:r>
            <a:r>
              <a:rPr lang="it-IT" dirty="0" smtClean="0">
                <a:latin typeface="Arial" charset="0"/>
                <a:ea typeface="MS PGothic" charset="0"/>
              </a:rPr>
              <a:t>più capitalizzate </a:t>
            </a:r>
            <a:r>
              <a:rPr lang="it-IT" dirty="0">
                <a:latin typeface="Arial" charset="0"/>
                <a:ea typeface="MS PGothic" charset="0"/>
              </a:rPr>
              <a:t>e pertanto non trovano più </a:t>
            </a:r>
            <a:r>
              <a:rPr lang="it-IT" dirty="0" smtClean="0">
                <a:latin typeface="Arial" charset="0"/>
                <a:ea typeface="MS PGothic" charset="0"/>
              </a:rPr>
              <a:t>evidenza tra </a:t>
            </a:r>
            <a:r>
              <a:rPr lang="it-IT" dirty="0">
                <a:latin typeface="Arial" charset="0"/>
                <a:ea typeface="MS PGothic" charset="0"/>
              </a:rPr>
              <a:t>le immobilizzazioni </a:t>
            </a:r>
            <a:r>
              <a:rPr lang="it-IT" dirty="0" smtClean="0">
                <a:latin typeface="Arial" charset="0"/>
                <a:ea typeface="MS PGothic" charset="0"/>
              </a:rPr>
              <a:t>immateriali</a:t>
            </a:r>
          </a:p>
          <a:p>
            <a:pPr algn="just"/>
            <a:r>
              <a:rPr lang="it-IT" dirty="0" smtClean="0">
                <a:latin typeface="Arial" charset="0"/>
                <a:ea typeface="MS PGothic" charset="0"/>
              </a:rPr>
              <a:t>Sono </a:t>
            </a:r>
            <a:r>
              <a:rPr lang="it-IT" dirty="0">
                <a:latin typeface="Arial" charset="0"/>
                <a:ea typeface="MS PGothic" charset="0"/>
              </a:rPr>
              <a:t>capitalizzabili solo i costi di </a:t>
            </a:r>
            <a:r>
              <a:rPr lang="it-IT" dirty="0" smtClean="0">
                <a:latin typeface="Arial" charset="0"/>
                <a:ea typeface="MS PGothic" charset="0"/>
              </a:rPr>
              <a:t>sviluppo</a:t>
            </a:r>
            <a:endParaRPr lang="it-IT" dirty="0">
              <a:latin typeface="Arial" charset="0"/>
              <a:ea typeface="MS PGothic" charset="0"/>
            </a:endParaRPr>
          </a:p>
        </p:txBody>
      </p:sp>
    </p:spTree>
    <p:extLst>
      <p:ext uri="{BB962C8B-B14F-4D97-AF65-F5344CB8AC3E}">
        <p14:creationId xmlns:p14="http://schemas.microsoft.com/office/powerpoint/2010/main" val="40867802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11882"/>
          </a:xfrm>
        </p:spPr>
        <p:txBody>
          <a:bodyPr>
            <a:normAutofit/>
          </a:bodyPr>
          <a:lstStyle/>
          <a:p>
            <a:r>
              <a:rPr lang="it-IT" dirty="0" smtClean="0"/>
              <a:t>Ratei e risconti</a:t>
            </a:r>
            <a:endParaRPr lang="it-IT" dirty="0"/>
          </a:p>
        </p:txBody>
      </p:sp>
      <p:sp>
        <p:nvSpPr>
          <p:cNvPr id="3" name="Segnaposto contenuto 2"/>
          <p:cNvSpPr>
            <a:spLocks noGrp="1"/>
          </p:cNvSpPr>
          <p:nvPr>
            <p:ph idx="1"/>
          </p:nvPr>
        </p:nvSpPr>
        <p:spPr>
          <a:xfrm>
            <a:off x="457200" y="1233811"/>
            <a:ext cx="8229600" cy="4525963"/>
          </a:xfrm>
        </p:spPr>
        <p:txBody>
          <a:bodyPr>
            <a:normAutofit fontScale="92500" lnSpcReduction="10000"/>
          </a:bodyPr>
          <a:lstStyle/>
          <a:p>
            <a:r>
              <a:rPr lang="it-IT" dirty="0"/>
              <a:t>Secondo lo schema del codice civile, ratei e risconti attivi sono classificati in modo asistematico</a:t>
            </a:r>
          </a:p>
          <a:p>
            <a:r>
              <a:rPr lang="it-IT" dirty="0"/>
              <a:t>Diversamente, in uno stato patrimoniale riclassificato opportunamente, ratei e risconti attivi sono attività circolanti oppure attività immobilizzate</a:t>
            </a:r>
          </a:p>
          <a:p>
            <a:r>
              <a:rPr lang="it-IT" dirty="0"/>
              <a:t>Analoghe considerazioni possono porsi per i ratei e i risconti passivi, che assumono veste di passività circolanti oppure di passività </a:t>
            </a:r>
            <a:r>
              <a:rPr lang="it-IT" dirty="0" smtClean="0"/>
              <a:t>fisse</a:t>
            </a:r>
            <a:endParaRPr lang="it-IT" dirty="0"/>
          </a:p>
        </p:txBody>
      </p:sp>
    </p:spTree>
    <p:extLst>
      <p:ext uri="{BB962C8B-B14F-4D97-AF65-F5344CB8AC3E}">
        <p14:creationId xmlns:p14="http://schemas.microsoft.com/office/powerpoint/2010/main" val="779849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11882"/>
          </a:xfrm>
        </p:spPr>
        <p:txBody>
          <a:bodyPr>
            <a:normAutofit/>
          </a:bodyPr>
          <a:lstStyle/>
          <a:p>
            <a:r>
              <a:rPr lang="it-IT" dirty="0" smtClean="0"/>
              <a:t>Ratei e risconti attivi</a:t>
            </a:r>
            <a:endParaRPr lang="it-IT" dirty="0"/>
          </a:p>
        </p:txBody>
      </p:sp>
      <p:sp>
        <p:nvSpPr>
          <p:cNvPr id="3" name="Segnaposto contenuto 2"/>
          <p:cNvSpPr>
            <a:spLocks noGrp="1"/>
          </p:cNvSpPr>
          <p:nvPr>
            <p:ph idx="1"/>
          </p:nvPr>
        </p:nvSpPr>
        <p:spPr>
          <a:xfrm>
            <a:off x="183799" y="1233811"/>
            <a:ext cx="8738807" cy="5099864"/>
          </a:xfrm>
        </p:spPr>
        <p:txBody>
          <a:bodyPr>
            <a:normAutofit/>
          </a:bodyPr>
          <a:lstStyle/>
          <a:p>
            <a:r>
              <a:rPr lang="it-IT" dirty="0" smtClean="0"/>
              <a:t>Ratei attivi: parte di credito di pertinenza dell’esercizio successivo; il credito verrà incassato al termine del periodo (affitto)</a:t>
            </a:r>
          </a:p>
          <a:p>
            <a:r>
              <a:rPr lang="it-IT" dirty="0" smtClean="0"/>
              <a:t>Risconti attivi, per </a:t>
            </a:r>
            <a:r>
              <a:rPr lang="it-IT" dirty="0"/>
              <a:t>costi sospesi all'esercizio </a:t>
            </a:r>
            <a:r>
              <a:rPr lang="it-IT" dirty="0" smtClean="0"/>
              <a:t>successivo: è come se fosse un credito per una prestazione che ho pagato anticipatamente (affitto) e che al 31.12 ho diritto ancora a ricevere, per la parte relativa all’eserci</a:t>
            </a:r>
            <a:r>
              <a:rPr lang="it-IT" dirty="0"/>
              <a:t>z</a:t>
            </a:r>
            <a:r>
              <a:rPr lang="it-IT" dirty="0" smtClean="0"/>
              <a:t>io successivo) </a:t>
            </a:r>
            <a:endParaRPr lang="it-IT" dirty="0"/>
          </a:p>
        </p:txBody>
      </p:sp>
    </p:spTree>
    <p:extLst>
      <p:ext uri="{BB962C8B-B14F-4D97-AF65-F5344CB8AC3E}">
        <p14:creationId xmlns:p14="http://schemas.microsoft.com/office/powerpoint/2010/main" val="88802986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1436</TotalTime>
  <Words>4902</Words>
  <Application>Microsoft Macintosh PowerPoint</Application>
  <PresentationFormat>Presentazione su schermo (4:3)</PresentationFormat>
  <Paragraphs>626</Paragraphs>
  <Slides>63</Slides>
  <Notes>0</Notes>
  <HiddenSlides>0</HiddenSlides>
  <MMClips>0</MMClips>
  <ScaleCrop>false</ScaleCrop>
  <HeadingPairs>
    <vt:vector size="4" baseType="variant">
      <vt:variant>
        <vt:lpstr>Tema</vt:lpstr>
      </vt:variant>
      <vt:variant>
        <vt:i4>1</vt:i4>
      </vt:variant>
      <vt:variant>
        <vt:lpstr>Titoli diapositive</vt:lpstr>
      </vt:variant>
      <vt:variant>
        <vt:i4>63</vt:i4>
      </vt:variant>
    </vt:vector>
  </HeadingPairs>
  <TitlesOfParts>
    <vt:vector size="64" baseType="lpstr">
      <vt:lpstr>Tema di Office</vt:lpstr>
      <vt:lpstr>Lezioni 17 e 18 ottobre 2018</vt:lpstr>
      <vt:lpstr>Distinzione delle poste dello SP per il loro grado di liquidità/esigibilità</vt:lpstr>
      <vt:lpstr>Schema di riclassificazione secondo il  criterio di liquidità/esigibilità</vt:lpstr>
      <vt:lpstr>Liquidità-esigibilità: caratteristiche</vt:lpstr>
      <vt:lpstr>Le indicazioni ritraibili dalla classificazione finanziaria </vt:lpstr>
      <vt:lpstr>considerazioni sulle classificazioni</vt:lpstr>
      <vt:lpstr>Altre considerazioni sulle classificazioni</vt:lpstr>
      <vt:lpstr>Ratei e risconti</vt:lpstr>
      <vt:lpstr>Ratei e risconti attivi</vt:lpstr>
      <vt:lpstr>Ratei e risconti passivi</vt:lpstr>
      <vt:lpstr>risconti attivi</vt:lpstr>
      <vt:lpstr>Aggio/disaggio su prestiti </vt:lpstr>
      <vt:lpstr>La competenza delle imposte</vt:lpstr>
      <vt:lpstr>imposte anticipate e differite</vt:lpstr>
      <vt:lpstr>imposte anticipate e differite</vt:lpstr>
      <vt:lpstr>Motivi del calcolo della fiscalità differita</vt:lpstr>
      <vt:lpstr>Perché devo rilevare le imposte differite?</vt:lpstr>
      <vt:lpstr>Presupposti del differimento/anticipo</vt:lpstr>
      <vt:lpstr>criteri di calcolo imposte differite/anticipate </vt:lpstr>
      <vt:lpstr>Imposte differite: esempi</vt:lpstr>
      <vt:lpstr>differenze positive permanenti </vt:lpstr>
      <vt:lpstr>differenze negative permanenti </vt:lpstr>
      <vt:lpstr>Componenti positivi di reddito che generano imposte differite:</vt:lpstr>
      <vt:lpstr>componenti negativi di reddito che generano imposte differite:</vt:lpstr>
      <vt:lpstr>Imposte anticipate: possibili casi</vt:lpstr>
      <vt:lpstr>componenti negativi di reddito, che generano imposte anticipate </vt:lpstr>
      <vt:lpstr>componenti positivi di reddito, che generano imposte anticipate </vt:lpstr>
      <vt:lpstr>IMPOSTE ANTICIPATE voci di bilancio </vt:lpstr>
      <vt:lpstr>Imposte anticipate. Esempio: ammortamento immobilizzazione materiale  </vt:lpstr>
      <vt:lpstr>Presentazione di PowerPoint</vt:lpstr>
      <vt:lpstr>Presentazione di PowerPoint</vt:lpstr>
      <vt:lpstr>  </vt:lpstr>
      <vt:lpstr>Presentazione di PowerPoint</vt:lpstr>
      <vt:lpstr>IMPOSTE ANTICIPATE 2° esempio </vt:lpstr>
      <vt:lpstr>IMPOSTE ANTICIPATE: C/Economico</vt:lpstr>
      <vt:lpstr>IMPOSTE ANTICIPATE: calcolo valori</vt:lpstr>
      <vt:lpstr>Rilevazione delle imposte correnti</vt:lpstr>
      <vt:lpstr>Il risultato a Conto Economico</vt:lpstr>
      <vt:lpstr>IMPOSTE ANTICIPATE: seguito - C/E</vt:lpstr>
      <vt:lpstr>IMPOSTE ANTICIPATE: calcolo valori</vt:lpstr>
      <vt:lpstr>Rilevazione imposte correnti </vt:lpstr>
      <vt:lpstr>Il risultato a Conto Economico</vt:lpstr>
      <vt:lpstr>Prospetti di bilancio e fiscalità differita</vt:lpstr>
      <vt:lpstr>Esemplificazione imposte differite </vt:lpstr>
      <vt:lpstr>Alla chiusura dell’esercizio in contabilità la situazione sarà</vt:lpstr>
      <vt:lpstr>Al momento della vendita in contabilità si effettueranno le registrazioni</vt:lpstr>
      <vt:lpstr>La tassazione della plusvalenza può essere splittata in 5 quote costanti, ex art.  86, 4°c. Tuir (possesso non inferiore a tre anni) </vt:lpstr>
      <vt:lpstr>Al momento della cessione dell’impianto, si origina una differenza temporanea pari a 3.200 tra la plusvalenza civilistica (4.000) e quella fiscale per il primo anno (800). Il valore delle passività fiscali differite (quelle che al termine del 1° esercizio accantono perché verranno sostenute negli esercizi dal 2° al 5°) è pari a 3.200 X 31,4 % = 1004,8 (31,4= 27,5 IRES + 3,9 IRAP)</vt:lpstr>
      <vt:lpstr>Riflessi sul CE al termine del 1° esercizio</vt:lpstr>
      <vt:lpstr>A partire dall’esercizio X+1 e fino all’esercizio X + 4 si riduce la differenza temporanea originatasi nell’esercizio X,  verificandosi il riassorbimento della fiscalità differita (c.d. reversal). La rilevazione contabile sarà la seguente:</vt:lpstr>
      <vt:lpstr>Presentazione di PowerPoint</vt:lpstr>
      <vt:lpstr>IMPOSTE DIFFERITE: voci di bilancio</vt:lpstr>
      <vt:lpstr>IMPOSTE DIFFERITE: esempio</vt:lpstr>
      <vt:lpstr>IMPOSTE DIFFERITE: C/Economico</vt:lpstr>
      <vt:lpstr>IMPOSTE DIFFERITE: calcolo valori</vt:lpstr>
      <vt:lpstr>Rilevazione delle imposte correnti</vt:lpstr>
      <vt:lpstr>Il risultato a Conto Economico</vt:lpstr>
      <vt:lpstr>IMPOSTE DIFFERITE: seguito esempio</vt:lpstr>
      <vt:lpstr>IMPOSTE DIFFERITE: risultato economico, prima delle imposte, nell’anno X+1 </vt:lpstr>
      <vt:lpstr>calcolo delle imposte correnti e differite</vt:lpstr>
      <vt:lpstr>Rilevazione delle imposte correnti (esigibili)</vt:lpstr>
      <vt:lpstr>Il risultato a Conto Economico</vt:lpstr>
      <vt:lpstr>TFR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Lezione 25 ottobre 2017</dc:title>
  <dc:creator>giorgio pani</dc:creator>
  <cp:lastModifiedBy>giorgio pani</cp:lastModifiedBy>
  <cp:revision>76</cp:revision>
  <dcterms:created xsi:type="dcterms:W3CDTF">2017-10-22T15:43:46Z</dcterms:created>
  <dcterms:modified xsi:type="dcterms:W3CDTF">2018-10-19T10:39:19Z</dcterms:modified>
</cp:coreProperties>
</file>