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1" r:id="rId12"/>
    <p:sldId id="272" r:id="rId13"/>
    <p:sldId id="273" r:id="rId14"/>
    <p:sldId id="274" r:id="rId15"/>
    <p:sldId id="275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848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01/10/2018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01/10/2018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01/10/2018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01/10/2018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01/10/2018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01/10/2018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01/10/2018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01/10/2018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01/10/2018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01/10/2018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F1C-25C9-4B1C-BC9B-F01CA84C4A2D}" type="datetimeFigureOut">
              <a:rPr lang="it-IT" smtClean="0"/>
              <a:pPr/>
              <a:t>01/10/2018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64F1C-25C9-4B1C-BC9B-F01CA84C4A2D}" type="datetimeFigureOut">
              <a:rPr lang="it-IT" smtClean="0"/>
              <a:pPr/>
              <a:t>01/10/2018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0593-6B16-4BC8-A740-E41290A08BF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1640" y="1844824"/>
            <a:ext cx="640871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Corso di Fisica Terrestre</a:t>
            </a:r>
          </a:p>
          <a:p>
            <a:pPr algn="ctr"/>
            <a:r>
              <a:rPr lang="it-IT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2018-2019</a:t>
            </a:r>
            <a:endParaRPr lang="it-IT" sz="2800" b="1" dirty="0">
              <a:ln w="158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it-IT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Docente: </a:t>
            </a:r>
            <a:r>
              <a:rPr lang="it-IT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Costa </a:t>
            </a:r>
            <a:r>
              <a:rPr lang="it-IT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Giovanni</a:t>
            </a:r>
          </a:p>
          <a:p>
            <a:pPr algn="ctr"/>
            <a:r>
              <a:rPr lang="it-IT" sz="2800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Recapiti: costa@units.it, 0405582124</a:t>
            </a:r>
          </a:p>
          <a:p>
            <a:pPr algn="ctr"/>
            <a:endParaRPr lang="it-IT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430" y="1095127"/>
            <a:ext cx="289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Programma del corso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1712997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6</a:t>
            </a:r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it-IT" sz="1600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Calore all’interno della Terra</a:t>
            </a:r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Conduzione termica. Flusso di calore terrestre.  Temperatura superficiale. Struttura termica della litosfera. Stato termico del mantello e nucleo. Implicazioni geodinamiche della convezione.</a:t>
            </a:r>
            <a:endParaRPr lang="it-IT" sz="16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www.ewsp.it/bacheca/wp-content/uploads/2013/04/fig-1-tipi-conduzione-term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103687" cy="24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encrypted-tbn0.gstatic.com/images?q=tbn:ANd9GcQIP2R6vstcQAZsXgvrL0hfQdmcr14hlsqV9Vf-iMvDgmJG2aaQ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9404"/>
            <a:ext cx="3240038" cy="277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430" y="1095127"/>
            <a:ext cx="289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Programma del corso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171299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1600" dirty="0" smtClean="0"/>
              <a:t> </a:t>
            </a:r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sulla origine ed evoluzione del pianeta Terra. Tettonica a zolle. Struttura interna del pianeta </a:t>
            </a:r>
          </a:p>
        </p:txBody>
      </p:sp>
      <p:pic>
        <p:nvPicPr>
          <p:cNvPr id="5" name="Picture 2" descr="158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2509039" cy="2814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orld_map_p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8" y="2708920"/>
            <a:ext cx="5548687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430" y="1095127"/>
            <a:ext cx="289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Programma del corso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1712997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Gravità e forma della Terra</a:t>
            </a:r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Fluttuazioni dell’asse di rotazione. Gravità ed ellissoide terrestre. Misure ed anomalie di gravità. Geoide e compensazione isostatica. Spessore litosferico in aree isostatico.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736975" cy="354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9"/>
          <a:stretch/>
        </p:blipFill>
        <p:spPr bwMode="auto">
          <a:xfrm>
            <a:off x="4169042" y="2942308"/>
            <a:ext cx="4823202" cy="36011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8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430" y="1095127"/>
            <a:ext cx="289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Programma del corso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1712997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it-IT" sz="1600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Geomagnetismo</a:t>
            </a:r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Magnetizzazione. Magnetizzazione rimanente. Campo magnetico terrestre. Campo di riferimento e anomalie. Variazione secolare. Paleomagnetismo. Variazioni in tempi brevi. Correnti elettriche naturali.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2300493" cy="333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roma2.rm.ingv.it/userfiles/image/tematiche/CampoMagneticoTerrestrePrincipale/world_dipole_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2982778" cy="327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9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430" y="1095127"/>
            <a:ext cx="289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Programma del corso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171299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it-IT" sz="1600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Elasticità</a:t>
            </a:r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Elasticità lineare. Tensioni e deformazioni.  Cerchi di Mohr. Relazione sforzi e deformazioni: legge di Hooke.  Costanti elastiche. Equazioni del moto</a:t>
            </a:r>
          </a:p>
        </p:txBody>
      </p:sp>
      <p:pic>
        <p:nvPicPr>
          <p:cNvPr id="5" name="Picture 2" descr="http://upload.wikimedia.org/wikipedia/commons/thumb/b/b3/Components_stress_tensor_cartesian.svg/505px-Components_stress_tensor_cartesia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53977"/>
            <a:ext cx="4810125" cy="4048125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01008"/>
            <a:ext cx="3577582" cy="172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54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430" y="1095127"/>
            <a:ext cx="289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Programma del corso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171299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it-IT" sz="1600" u="sng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Sismologia</a:t>
            </a:r>
            <a:r>
              <a:rPr lang="it-IT" sz="1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Onde sismiche. Propagazione delle onde elastiche (onde P, S e di superficie).  Terremoti. Sismicità. Sismometria.</a:t>
            </a:r>
          </a:p>
        </p:txBody>
      </p:sp>
      <p:pic>
        <p:nvPicPr>
          <p:cNvPr id="5" name="Picture 2" descr="Risultati immagini per waves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45895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S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4944"/>
            <a:ext cx="3584167" cy="315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1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1114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 err="1"/>
              <a:t>Lezioni</a:t>
            </a:r>
            <a:r>
              <a:rPr lang="en-US" sz="1800" dirty="0"/>
              <a:t>:  </a:t>
            </a:r>
            <a:r>
              <a:rPr lang="en-US" sz="1800" dirty="0" err="1"/>
              <a:t>Lezioni</a:t>
            </a:r>
            <a:r>
              <a:rPr lang="en-US" sz="1800" dirty="0"/>
              <a:t> </a:t>
            </a:r>
            <a:r>
              <a:rPr lang="en-US" sz="1800" dirty="0" err="1"/>
              <a:t>frontali</a:t>
            </a:r>
            <a:r>
              <a:rPr lang="en-US" sz="1800" dirty="0"/>
              <a:t> </a:t>
            </a:r>
            <a:r>
              <a:rPr lang="en-US" sz="1800" dirty="0" smtClean="0"/>
              <a:t>+ </a:t>
            </a:r>
            <a:r>
              <a:rPr lang="en-US" sz="1800" dirty="0" err="1"/>
              <a:t>seminari</a:t>
            </a:r>
            <a:r>
              <a:rPr lang="en-US" sz="1800" dirty="0"/>
              <a:t> (</a:t>
            </a:r>
            <a:r>
              <a:rPr lang="en-US" sz="1800" dirty="0" err="1"/>
              <a:t>eventuali</a:t>
            </a:r>
            <a:r>
              <a:rPr lang="en-US" sz="180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 err="1" smtClean="0"/>
              <a:t>Esercitazioni</a:t>
            </a:r>
            <a:r>
              <a:rPr lang="en-US" sz="1800" dirty="0" smtClean="0"/>
              <a:t> + </a:t>
            </a:r>
            <a:r>
              <a:rPr lang="en-US" sz="1800" dirty="0" err="1" smtClean="0"/>
              <a:t>eventuali</a:t>
            </a:r>
            <a:r>
              <a:rPr lang="en-US" sz="1800" dirty="0" smtClean="0"/>
              <a:t> </a:t>
            </a:r>
            <a:r>
              <a:rPr lang="en-US" sz="1800" dirty="0" err="1" smtClean="0"/>
              <a:t>recuperi</a:t>
            </a:r>
            <a:endParaRPr lang="en-US" sz="1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1800" dirty="0"/>
          </a:p>
          <a:p>
            <a:pPr marL="342900" indent="-342900">
              <a:spcBef>
                <a:spcPct val="20000"/>
              </a:spcBef>
            </a:pPr>
            <a:r>
              <a:rPr lang="it-IT" sz="1800" dirty="0"/>
              <a:t>	</a:t>
            </a:r>
            <a:r>
              <a:rPr lang="it-IT" sz="1800" b="1" dirty="0"/>
              <a:t>Lunedì: </a:t>
            </a:r>
            <a:r>
              <a:rPr lang="it-IT" b="1" dirty="0"/>
              <a:t>9:00 - 11:00, aula </a:t>
            </a:r>
            <a:r>
              <a:rPr lang="it-IT" b="1" dirty="0" smtClean="0"/>
              <a:t>B Pal. Q</a:t>
            </a:r>
          </a:p>
          <a:p>
            <a:pPr marL="342900" indent="-342900">
              <a:spcBef>
                <a:spcPct val="20000"/>
              </a:spcBef>
            </a:pPr>
            <a:r>
              <a:rPr lang="it-IT" sz="1800" b="1" dirty="0"/>
              <a:t>	</a:t>
            </a:r>
            <a:r>
              <a:rPr lang="it-IT" b="1" dirty="0" smtClean="0"/>
              <a:t>Martedì: 11:00 - 13:00, aula B Pal. Q</a:t>
            </a:r>
          </a:p>
          <a:p>
            <a:pPr marL="342900" indent="-342900">
              <a:spcBef>
                <a:spcPct val="20000"/>
              </a:spcBef>
            </a:pPr>
            <a:r>
              <a:rPr lang="it-IT" sz="1800" b="1" dirty="0"/>
              <a:t>	</a:t>
            </a:r>
            <a:r>
              <a:rPr lang="it-IT" sz="1800" b="1" dirty="0" smtClean="0"/>
              <a:t>Mercoledì</a:t>
            </a:r>
            <a:r>
              <a:rPr lang="it-IT" sz="1800" b="1" dirty="0"/>
              <a:t>: 14:00 - 16:00, </a:t>
            </a:r>
            <a:r>
              <a:rPr lang="it-IT" b="1" dirty="0" smtClean="0"/>
              <a:t>aula B Pal. Q</a:t>
            </a:r>
            <a:endParaRPr lang="it-IT" sz="1800" b="1" dirty="0"/>
          </a:p>
          <a:p>
            <a:pPr marL="342900" indent="-342900">
              <a:spcBef>
                <a:spcPct val="20000"/>
              </a:spcBef>
            </a:pPr>
            <a:r>
              <a:rPr lang="it-IT" sz="1800" b="1" dirty="0"/>
              <a:t>	</a:t>
            </a:r>
            <a:endParaRPr lang="it-IT" sz="1800" b="1" dirty="0" smtClean="0"/>
          </a:p>
          <a:p>
            <a:pPr marL="342900" indent="-342900">
              <a:spcBef>
                <a:spcPct val="20000"/>
              </a:spcBef>
            </a:pPr>
            <a:r>
              <a:rPr lang="it-IT" b="1" dirty="0"/>
              <a:t>	</a:t>
            </a:r>
            <a:endParaRPr lang="it-IT" sz="1800" b="1" dirty="0"/>
          </a:p>
          <a:p>
            <a:pPr marL="342900" indent="-342900">
              <a:spcBef>
                <a:spcPct val="20000"/>
              </a:spcBef>
            </a:pPr>
            <a:r>
              <a:rPr lang="it-IT" sz="1800" dirty="0"/>
              <a:t>	</a:t>
            </a:r>
            <a:r>
              <a:rPr lang="en-US" sz="1800" dirty="0" err="1" smtClean="0"/>
              <a:t>Metodo</a:t>
            </a:r>
            <a:r>
              <a:rPr lang="en-US" sz="1800" dirty="0" smtClean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valutazione</a:t>
            </a:r>
            <a:r>
              <a:rPr lang="en-US" sz="1800" dirty="0"/>
              <a:t>: </a:t>
            </a:r>
            <a:r>
              <a:rPr lang="en-US" sz="1800" dirty="0" err="1"/>
              <a:t>prova</a:t>
            </a:r>
            <a:r>
              <a:rPr lang="en-US" sz="1800" dirty="0"/>
              <a:t> </a:t>
            </a:r>
            <a:r>
              <a:rPr lang="en-US" sz="1800" dirty="0" err="1"/>
              <a:t>orale</a:t>
            </a:r>
            <a:r>
              <a:rPr lang="en-US" sz="1800" dirty="0" smtClean="0"/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       </a:t>
            </a: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sz="1800" dirty="0" smtClean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sz="18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23528" y="4437112"/>
            <a:ext cx="8424936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u="sng" dirty="0" err="1"/>
              <a:t>Testi</a:t>
            </a:r>
            <a:r>
              <a:rPr lang="en-US" b="1" u="sng" dirty="0"/>
              <a:t> </a:t>
            </a:r>
            <a:r>
              <a:rPr lang="en-US" b="1" u="sng" dirty="0" err="1"/>
              <a:t>di</a:t>
            </a:r>
            <a:r>
              <a:rPr lang="en-US" b="1" u="sng" dirty="0"/>
              <a:t> </a:t>
            </a:r>
            <a:r>
              <a:rPr lang="en-US" b="1" u="sng" dirty="0" err="1"/>
              <a:t>riferimento</a:t>
            </a:r>
            <a:r>
              <a:rPr lang="en-US" b="1" dirty="0"/>
              <a:t>: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0000"/>
                </a:solidFill>
              </a:rPr>
              <a:t>Fowler </a:t>
            </a:r>
            <a:r>
              <a:rPr lang="it-IT" b="1" dirty="0">
                <a:solidFill>
                  <a:srgbClr val="000000"/>
                </a:solidFill>
              </a:rPr>
              <a:t>C. M. R., 2004. </a:t>
            </a:r>
            <a:r>
              <a:rPr lang="it-IT" b="1" dirty="0" smtClean="0">
                <a:solidFill>
                  <a:srgbClr val="000000"/>
                </a:solidFill>
              </a:rPr>
              <a:t>“ The Solid Earth: An introduction to Global Geophysics”</a:t>
            </a:r>
            <a:r>
              <a:rPr lang="it-IT" b="1" dirty="0" smtClean="0"/>
              <a:t>,    Cambridge </a:t>
            </a:r>
            <a:r>
              <a:rPr lang="it-IT" b="1" dirty="0"/>
              <a:t>University Press.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      W. Lowrie “Fundamentals of Geophysics” Cambridge University Press, 199</a:t>
            </a:r>
          </a:p>
          <a:p>
            <a:pPr>
              <a:buFont typeface="Arial" pitchFamily="34" charset="0"/>
              <a:buChar char="•"/>
            </a:pPr>
            <a:r>
              <a:rPr lang="it-IT" b="1" dirty="0"/>
              <a:t>  </a:t>
            </a:r>
            <a:r>
              <a:rPr lang="it-IT" b="1" dirty="0" smtClean="0"/>
              <a:t>    Dispense del Professore Peter Suhadolc, EgBook</a:t>
            </a:r>
          </a:p>
          <a:p>
            <a:pPr>
              <a:buFont typeface="Arial" charset="0"/>
              <a:buChar char="•"/>
            </a:pPr>
            <a:endParaRPr lang="it-IT" b="1" dirty="0"/>
          </a:p>
          <a:p>
            <a:pPr>
              <a:buFont typeface="Arial" charset="0"/>
              <a:buChar char="•"/>
            </a:pPr>
            <a:endParaRPr lang="it-IT" b="1" dirty="0" smtClean="0"/>
          </a:p>
          <a:p>
            <a:pPr marL="342900" indent="-342900" algn="just">
              <a:spcBef>
                <a:spcPct val="20000"/>
              </a:spcBef>
            </a:pPr>
            <a:endParaRPr lang="en-US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1760" y="98072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Altri utili in inglese ed italiano</a:t>
            </a:r>
            <a:endParaRPr lang="it-IT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628800"/>
            <a:ext cx="39472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S. STEIN &amp; M.WYSESSION</a:t>
            </a:r>
          </a:p>
          <a:p>
            <a:r>
              <a:rPr lang="it-IT" sz="1600" b="1" dirty="0"/>
              <a:t>AN INTRODUCTION TO SEISMOLOGY, </a:t>
            </a:r>
          </a:p>
          <a:p>
            <a:r>
              <a:rPr lang="it-IT" sz="1600" b="1" dirty="0"/>
              <a:t>EARTHQUAKES, AND EARTH STRUCTURE</a:t>
            </a:r>
          </a:p>
          <a:p>
            <a:r>
              <a:rPr lang="it-IT" sz="1600" dirty="0"/>
              <a:t>Blackwell, 2003</a:t>
            </a:r>
          </a:p>
          <a:p>
            <a:r>
              <a:rPr lang="it-IT" sz="1600" dirty="0"/>
              <a:t>T.L</a:t>
            </a:r>
          </a:p>
          <a:p>
            <a:r>
              <a:rPr lang="it-IT" sz="1600" dirty="0"/>
              <a:t>AY &amp; T.C.WALLACE</a:t>
            </a:r>
          </a:p>
          <a:p>
            <a:r>
              <a:rPr lang="it-IT" sz="1600" b="1" dirty="0"/>
              <a:t>MODERN GLOBAL SEISMOLOGY</a:t>
            </a:r>
          </a:p>
          <a:p>
            <a:r>
              <a:rPr lang="it-IT" sz="1600" dirty="0"/>
              <a:t>Academic Press, 1995</a:t>
            </a:r>
          </a:p>
          <a:p>
            <a:r>
              <a:rPr lang="it-IT" sz="1600" dirty="0"/>
              <a:t>D.GUBBINS</a:t>
            </a:r>
          </a:p>
          <a:p>
            <a:r>
              <a:rPr lang="it-IT" sz="1600" b="1" dirty="0"/>
              <a:t>SEISMOLOGY AND PLATE TECTONICS</a:t>
            </a:r>
          </a:p>
          <a:p>
            <a:r>
              <a:rPr lang="it-IT" sz="1600" dirty="0"/>
              <a:t>Cambridge University Press, 1990</a:t>
            </a:r>
          </a:p>
          <a:p>
            <a:r>
              <a:rPr lang="it-IT" sz="1600" dirty="0"/>
              <a:t>A. UDIAS</a:t>
            </a:r>
          </a:p>
          <a:p>
            <a:r>
              <a:rPr lang="it-IT" sz="1600" b="1" dirty="0"/>
              <a:t>PRINCIPLES OF SEISMOLOGY</a:t>
            </a:r>
          </a:p>
          <a:p>
            <a:r>
              <a:rPr lang="it-IT" sz="1600" dirty="0"/>
              <a:t>Cambridge University Press, 1999</a:t>
            </a:r>
          </a:p>
          <a:p>
            <a:r>
              <a:rPr lang="it-IT" sz="1600" dirty="0"/>
              <a:t>K.KASAHARA</a:t>
            </a:r>
          </a:p>
          <a:p>
            <a:r>
              <a:rPr lang="it-IT" sz="1600" b="1" dirty="0"/>
              <a:t>EARTHQUAKE MECHANICS</a:t>
            </a:r>
          </a:p>
          <a:p>
            <a:r>
              <a:rPr lang="it-IT" sz="1600" dirty="0"/>
              <a:t>Cambridge Univers</a:t>
            </a:r>
          </a:p>
          <a:p>
            <a:r>
              <a:rPr lang="it-IT" sz="1600" dirty="0"/>
              <a:t>ity Press, 1981</a:t>
            </a:r>
          </a:p>
          <a:p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1628800"/>
            <a:ext cx="394729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A.COX &amp; R.B.HART</a:t>
            </a:r>
          </a:p>
          <a:p>
            <a:r>
              <a:rPr lang="it-IT" sz="1600" b="1" dirty="0"/>
              <a:t>LA TETTONICA DELLE PLACCHE/ PLATE TECTONICS</a:t>
            </a:r>
          </a:p>
          <a:p>
            <a:r>
              <a:rPr lang="it-IT" sz="1600" dirty="0"/>
              <a:t>Meccanismi e modalita'/How it works</a:t>
            </a:r>
          </a:p>
          <a:p>
            <a:r>
              <a:rPr lang="it-IT" sz="1600" dirty="0"/>
              <a:t>Zanichelli 1986/ Blackwell, 1986</a:t>
            </a:r>
          </a:p>
          <a:p>
            <a:r>
              <a:rPr lang="it-IT" sz="1600" dirty="0"/>
              <a:t>P. KEARY &amp; F.J.VINE</a:t>
            </a:r>
          </a:p>
          <a:p>
            <a:r>
              <a:rPr lang="it-IT" sz="1600" b="1" dirty="0"/>
              <a:t>TETTONICA GLOBALE/ GLOBAL TECTONICS</a:t>
            </a:r>
          </a:p>
          <a:p>
            <a:r>
              <a:rPr lang="it-IT" sz="1600" dirty="0"/>
              <a:t>Zanichelli/ Blackwell, 1996 (S</a:t>
            </a:r>
          </a:p>
          <a:p>
            <a:r>
              <a:rPr lang="it-IT" sz="1600" dirty="0"/>
              <a:t>econd edition)</a:t>
            </a:r>
          </a:p>
          <a:p>
            <a:r>
              <a:rPr lang="it-IT" sz="1600" dirty="0"/>
              <a:t>F.D. STACEY</a:t>
            </a:r>
          </a:p>
          <a:p>
            <a:r>
              <a:rPr lang="it-IT" sz="1600" b="1" dirty="0"/>
              <a:t>PHYSICS OF THE EARTH</a:t>
            </a:r>
          </a:p>
          <a:p>
            <a:r>
              <a:rPr lang="it-IT" sz="1600" dirty="0"/>
              <a:t>Brookfield Press, 1992</a:t>
            </a:r>
          </a:p>
          <a:p>
            <a:r>
              <a:rPr lang="it-IT" sz="1600" dirty="0"/>
              <a:t>N. SLEEP &amp; K. FUJITA</a:t>
            </a:r>
          </a:p>
          <a:p>
            <a:r>
              <a:rPr lang="it-IT" sz="1600" b="1" dirty="0"/>
              <a:t>PRINCIPLES OF GEOPHYSICS</a:t>
            </a:r>
          </a:p>
          <a:p>
            <a:r>
              <a:rPr lang="it-IT" sz="1600" dirty="0"/>
              <a:t>Blackwell Science, 1997</a:t>
            </a:r>
          </a:p>
          <a:p>
            <a:r>
              <a:rPr lang="it-IT" sz="1600" dirty="0"/>
              <a:t>M. FEDI e A. RAPOLLA</a:t>
            </a:r>
          </a:p>
          <a:p>
            <a:r>
              <a:rPr lang="it-IT" sz="1600" b="1" dirty="0"/>
              <a:t>I METODI GRAVIMETRICO E MAGNETICO </a:t>
            </a:r>
          </a:p>
          <a:p>
            <a:r>
              <a:rPr lang="it-IT" sz="1600" b="1" dirty="0"/>
              <a:t>NELLA GEOFISICA DELLA TERRA SOLIDA</a:t>
            </a:r>
          </a:p>
          <a:p>
            <a:r>
              <a:rPr lang="it-IT" sz="1600" dirty="0" smtClean="0"/>
              <a:t>Liguori </a:t>
            </a:r>
            <a:r>
              <a:rPr lang="it-IT" sz="1600" dirty="0"/>
              <a:t>editore, 1993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24744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Slide realizzate con la collaborazione di:</a:t>
            </a:r>
          </a:p>
          <a:p>
            <a:endParaRPr lang="it-IT" dirty="0" smtClean="0"/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Dott.  Giovanni Costa, Gruppo SeisRaM, Dip. Matematica e Geoscienze, Università di Trieste</a:t>
            </a:r>
          </a:p>
          <a:p>
            <a:pPr>
              <a:buFont typeface="Wingdings" pitchFamily="2" charset="2"/>
              <a:buChar char="Ø"/>
            </a:pPr>
            <a:endParaRPr lang="it-IT" dirty="0"/>
          </a:p>
          <a:p>
            <a:pPr>
              <a:buFont typeface="Wingdings" pitchFamily="2" charset="2"/>
              <a:buChar char="Ø"/>
            </a:pPr>
            <a:r>
              <a:rPr lang="it-IT" dirty="0"/>
              <a:t>Prof.   Daniele Spallarossa,  Dipartimento di Scienze della Terra, dell'Ambiente e della Vita – Università di Genova</a:t>
            </a:r>
          </a:p>
          <a:p>
            <a:endParaRPr lang="it-IT" dirty="0"/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Dott.</a:t>
            </a:r>
            <a:r>
              <a:rPr lang="it-IT" sz="1400" dirty="0" smtClean="0"/>
              <a:t>sa</a:t>
            </a:r>
            <a:r>
              <a:rPr lang="it-IT" dirty="0" smtClean="0"/>
              <a:t>  Antonella Gallo, Gruppo SeisRaM, Dip. Matematica e Geoscienze, Università di Trieste</a:t>
            </a:r>
          </a:p>
          <a:p>
            <a:pPr>
              <a:buFont typeface="Wingdings" pitchFamily="2" charset="2"/>
              <a:buChar char="Ø"/>
            </a:pPr>
            <a:endParaRPr lang="it-IT" dirty="0"/>
          </a:p>
          <a:p>
            <a:pPr>
              <a:buFont typeface="Wingdings" pitchFamily="2" charset="2"/>
              <a:buChar char="Ø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ella\Desktop\Lezioni Fisica Terrestre\2016-2017\immagini\per slide sfondo\Diagram-of-Earths-Magnetic-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186985" cy="468964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67744" y="3284984"/>
            <a:ext cx="4608512" cy="83099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FFFF00"/>
                </a:solidFill>
              </a:rPr>
              <a:t>Di cosa si occupa</a:t>
            </a:r>
          </a:p>
          <a:p>
            <a:pPr algn="just"/>
            <a:r>
              <a:rPr lang="it-IT" sz="2400" b="1" dirty="0" smtClean="0">
                <a:solidFill>
                  <a:srgbClr val="FFFF00"/>
                </a:solidFill>
              </a:rPr>
              <a:t>La Fisica </a:t>
            </a:r>
            <a:r>
              <a:rPr lang="it-IT" sz="2400" b="1" dirty="0">
                <a:solidFill>
                  <a:srgbClr val="FFFF00"/>
                </a:solidFill>
              </a:rPr>
              <a:t>Terrestre </a:t>
            </a:r>
            <a:r>
              <a:rPr lang="it-IT" sz="2400" b="1" dirty="0" smtClean="0">
                <a:solidFill>
                  <a:srgbClr val="FFFF00"/>
                </a:solidFill>
              </a:rPr>
              <a:t>e dell’Ambiente?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ntonella\Desktop\Lezioni Fisica Terrestre\2016-2017\immagini\per slide sfondo\Diagram-of-Earths-Magnetic-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186985" cy="468964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11760" y="2924944"/>
            <a:ext cx="4608512" cy="1200329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FFFF00"/>
                </a:solidFill>
              </a:rPr>
              <a:t>Tutta la fisica classica e </a:t>
            </a:r>
            <a:r>
              <a:rPr lang="it-IT" sz="2400" b="1" dirty="0" smtClean="0">
                <a:solidFill>
                  <a:srgbClr val="FFFF00"/>
                </a:solidFill>
              </a:rPr>
              <a:t>moderna trova </a:t>
            </a:r>
            <a:r>
              <a:rPr lang="it-IT" sz="2400" b="1" dirty="0">
                <a:solidFill>
                  <a:srgbClr val="FFFF00"/>
                </a:solidFill>
              </a:rPr>
              <a:t>applicazione nello studio </a:t>
            </a:r>
            <a:r>
              <a:rPr lang="it-IT" sz="2400" b="1" dirty="0" smtClean="0">
                <a:solidFill>
                  <a:srgbClr val="FFFF00"/>
                </a:solidFill>
              </a:rPr>
              <a:t>dei fenomeni </a:t>
            </a:r>
            <a:r>
              <a:rPr lang="it-IT" sz="2400" b="1" dirty="0">
                <a:solidFill>
                  <a:srgbClr val="FFFF00"/>
                </a:solidFill>
              </a:rPr>
              <a:t>geofisici ed </a:t>
            </a:r>
            <a:r>
              <a:rPr lang="it-IT" sz="2400" b="1" dirty="0" smtClean="0">
                <a:solidFill>
                  <a:srgbClr val="FFFF00"/>
                </a:solidFill>
              </a:rPr>
              <a:t>ambientali.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7744" y="1268761"/>
            <a:ext cx="4752528" cy="83099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anchor="ctr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Fisica dell’atmosfera e meteorologia</a:t>
            </a:r>
          </a:p>
          <a:p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48082"/>
            <a:ext cx="4752528" cy="42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7744" y="1453427"/>
            <a:ext cx="4824536" cy="46166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Interazione Sole-Terra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86862"/>
            <a:ext cx="4824536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7744" y="1453427"/>
            <a:ext cx="4968552" cy="46166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Campo Geomagnetico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5180963" cy="405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1760" y="1453427"/>
            <a:ext cx="4464496" cy="46166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Campo Gravitazionale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09378"/>
            <a:ext cx="4493393" cy="43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5776" y="1268762"/>
            <a:ext cx="4392488" cy="83099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Struttura interna della Terra</a:t>
            </a:r>
          </a:p>
          <a:p>
            <a:pPr algn="ctr"/>
            <a:r>
              <a:rPr lang="it-IT" sz="2400" b="1" dirty="0">
                <a:solidFill>
                  <a:srgbClr val="FFFF00"/>
                </a:solidFill>
              </a:rPr>
              <a:t>e sismologia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48880"/>
            <a:ext cx="4392488" cy="379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8136" y="1175782"/>
            <a:ext cx="4595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Corso di Fisica Terrestre 2017-2018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060848"/>
            <a:ext cx="8640960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it-IT" b="1" u="sng" dirty="0" smtClean="0"/>
              <a:t>CFU: 9</a:t>
            </a:r>
          </a:p>
          <a:p>
            <a:pPr lvl="0" algn="ctr">
              <a:spcBef>
                <a:spcPct val="20000"/>
              </a:spcBef>
              <a:defRPr/>
            </a:pPr>
            <a:endParaRPr lang="it-IT" b="1" u="sng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it-IT" u="sng" dirty="0" smtClean="0"/>
              <a:t>Obiettivi </a:t>
            </a:r>
            <a:r>
              <a:rPr lang="it-IT" u="sng" dirty="0"/>
              <a:t>formativi</a:t>
            </a:r>
            <a:r>
              <a:rPr lang="it-IT" dirty="0"/>
              <a:t> : Il corso applica metodologie proprie della </a:t>
            </a:r>
            <a:r>
              <a:rPr lang="it-IT" dirty="0" smtClean="0"/>
              <a:t>matematica per </a:t>
            </a:r>
            <a:r>
              <a:rPr lang="it-IT" dirty="0"/>
              <a:t>lo studio e la modellazione dei fenomeni geologico-fisici che interessano i processi dinamici del pianeta Terra. </a:t>
            </a:r>
            <a:r>
              <a:rPr lang="it-IT" dirty="0" smtClean="0"/>
              <a:t>Tali metodologie permettono allo studente di arrivare ad una comprensione quantitativa dei processi geologici e geofisici. L'obiettivo </a:t>
            </a:r>
            <a:r>
              <a:rPr lang="it-IT" dirty="0"/>
              <a:t>risiede nello sviluppare le capacità di analisi di tali fenomeni fisici fornendo inoltre gli strumenti di base necessari per poterli sfruttare al fine di studiare le caratteristiche del nostro </a:t>
            </a:r>
            <a:r>
              <a:rPr lang="it-IT" dirty="0" smtClean="0"/>
              <a:t>pianeta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it-IT" dirty="0" smtClean="0">
                <a:solidFill>
                  <a:srgbClr val="FF0000"/>
                </a:solidFill>
                <a:cs typeface="Times New Roman" pitchFamily="18" charset="0"/>
              </a:rPr>
              <a:t>E’ fortemente consigliato di aver sostenuto l’esame di matematica e di fisica</a:t>
            </a:r>
          </a:p>
          <a:p>
            <a:pPr lvl="0" algn="just">
              <a:spcBef>
                <a:spcPct val="20000"/>
              </a:spcBef>
              <a:defRPr/>
            </a:pPr>
            <a:endParaRPr lang="en-US" dirty="0"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3600" dirty="0"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2852936"/>
            <a:ext cx="7772400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516" y="5229200"/>
            <a:ext cx="871296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it-IT" dirty="0" smtClean="0"/>
              <a:t>Docente: Dott. Giovanni Costa. </a:t>
            </a:r>
          </a:p>
          <a:p>
            <a:pPr marL="342900" indent="-342900">
              <a:spcBef>
                <a:spcPct val="20000"/>
              </a:spcBef>
            </a:pPr>
            <a:r>
              <a:rPr lang="it-IT" dirty="0" smtClean="0"/>
              <a:t>Recapiti</a:t>
            </a:r>
            <a:r>
              <a:rPr lang="it-IT" dirty="0"/>
              <a:t>: </a:t>
            </a:r>
            <a:r>
              <a:rPr lang="it-IT" dirty="0" smtClean="0"/>
              <a:t>costa@units.it, 0405582124</a:t>
            </a:r>
            <a:endParaRPr lang="it-IT" dirty="0"/>
          </a:p>
          <a:p>
            <a:pPr marL="342900" indent="-342900">
              <a:spcBef>
                <a:spcPct val="20000"/>
              </a:spcBef>
            </a:pPr>
            <a:r>
              <a:rPr lang="it-IT" dirty="0"/>
              <a:t>	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637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Antonella</dc:creator>
  <cp:lastModifiedBy>Giovanni Costa</cp:lastModifiedBy>
  <cp:revision>36</cp:revision>
  <dcterms:created xsi:type="dcterms:W3CDTF">2014-10-06T06:44:18Z</dcterms:created>
  <dcterms:modified xsi:type="dcterms:W3CDTF">2018-10-01T05:32:26Z</dcterms:modified>
</cp:coreProperties>
</file>