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9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4" d="100"/>
          <a:sy n="114" d="100"/>
        </p:scale>
        <p:origin x="848"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B27D4224-7A59-42AE-B094-418763FF6DA9}" type="datetimeFigureOut">
              <a:rPr lang="it-IT" smtClean="0"/>
              <a:pPr/>
              <a:t>01/10/2018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9C5534-B637-4B58-A25B-06F6CCCCDABB}"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B27D4224-7A59-42AE-B094-418763FF6DA9}" type="datetimeFigureOut">
              <a:rPr lang="it-IT" smtClean="0"/>
              <a:pPr/>
              <a:t>01/10/2018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9C5534-B637-4B58-A25B-06F6CCCCDABB}"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B27D4224-7A59-42AE-B094-418763FF6DA9}" type="datetimeFigureOut">
              <a:rPr lang="it-IT" smtClean="0"/>
              <a:pPr/>
              <a:t>01/10/2018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9C5534-B637-4B58-A25B-06F6CCCCDABB}"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B27D4224-7A59-42AE-B094-418763FF6DA9}" type="datetimeFigureOut">
              <a:rPr lang="it-IT" smtClean="0"/>
              <a:pPr/>
              <a:t>01/10/2018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9C5534-B637-4B58-A25B-06F6CCCCDABB}"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7D4224-7A59-42AE-B094-418763FF6DA9}" type="datetimeFigureOut">
              <a:rPr lang="it-IT" smtClean="0"/>
              <a:pPr/>
              <a:t>01/10/2018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49C5534-B637-4B58-A25B-06F6CCCCDABB}"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B27D4224-7A59-42AE-B094-418763FF6DA9}" type="datetimeFigureOut">
              <a:rPr lang="it-IT" smtClean="0"/>
              <a:pPr/>
              <a:t>01/10/2018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9C5534-B637-4B58-A25B-06F6CCCCDABB}"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B27D4224-7A59-42AE-B094-418763FF6DA9}" type="datetimeFigureOut">
              <a:rPr lang="it-IT" smtClean="0"/>
              <a:pPr/>
              <a:t>01/10/2018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49C5534-B637-4B58-A25B-06F6CCCCDABB}"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B27D4224-7A59-42AE-B094-418763FF6DA9}" type="datetimeFigureOut">
              <a:rPr lang="it-IT" smtClean="0"/>
              <a:pPr/>
              <a:t>01/10/2018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49C5534-B637-4B58-A25B-06F6CCCCDABB}"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D4224-7A59-42AE-B094-418763FF6DA9}" type="datetimeFigureOut">
              <a:rPr lang="it-IT" smtClean="0"/>
              <a:pPr/>
              <a:t>01/10/2018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49C5534-B637-4B58-A25B-06F6CCCCDABB}"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D4224-7A59-42AE-B094-418763FF6DA9}" type="datetimeFigureOut">
              <a:rPr lang="it-IT" smtClean="0"/>
              <a:pPr/>
              <a:t>01/10/2018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9C5534-B637-4B58-A25B-06F6CCCCDABB}"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D4224-7A59-42AE-B094-418763FF6DA9}" type="datetimeFigureOut">
              <a:rPr lang="it-IT" smtClean="0"/>
              <a:pPr/>
              <a:t>01/10/2018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49C5534-B637-4B58-A25B-06F6CCCCDABB}"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D4224-7A59-42AE-B094-418763FF6DA9}" type="datetimeFigureOut">
              <a:rPr lang="it-IT" smtClean="0"/>
              <a:pPr/>
              <a:t>01/10/2018</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C5534-B637-4B58-A25B-06F6CCCCDABB}"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gif"/><Relationship Id="rId7" Type="http://schemas.openxmlformats.org/officeDocument/2006/relationships/image" Target="../media/image32.gif"/><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gif"/><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6.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1.xml"/><Relationship Id="rId4" Type="http://schemas.openxmlformats.org/officeDocument/2006/relationships/image" Target="../media/image40.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42.wmf"/><Relationship Id="rId4" Type="http://schemas.openxmlformats.org/officeDocument/2006/relationships/image" Target="../media/image41.wmf"/></Relationships>
</file>

<file path=ppt/slides/_rels/slide2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45.wmf"/><Relationship Id="rId5" Type="http://schemas.openxmlformats.org/officeDocument/2006/relationships/image" Target="../media/image43.w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w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50.wmf"/><Relationship Id="rId4" Type="http://schemas.openxmlformats.org/officeDocument/2006/relationships/image" Target="../media/image49.wmf"/></Relationships>
</file>

<file path=ppt/slides/_rels/slide28.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w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png"/><Relationship Id="rId1" Type="http://schemas.openxmlformats.org/officeDocument/2006/relationships/slideLayout" Target="../slideLayouts/slideLayout1.xml"/><Relationship Id="rId4" Type="http://schemas.openxmlformats.org/officeDocument/2006/relationships/image" Target="../media/image59.wmf"/></Relationships>
</file>

<file path=ppt/slides/_rels/slide35.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132856"/>
            <a:ext cx="9144000" cy="3600986"/>
          </a:xfrm>
          <a:prstGeom prst="rect">
            <a:avLst/>
          </a:prstGeom>
          <a:noFill/>
          <a:ln w="9525">
            <a:noFill/>
            <a:miter lim="800000"/>
            <a:headEnd/>
            <a:tailEnd/>
          </a:ln>
        </p:spPr>
        <p:txBody>
          <a:bodyPr wrap="square">
            <a:spAutoFit/>
          </a:bodyPr>
          <a:lstStyle/>
          <a:p>
            <a:pPr algn="ctr" eaLnBrk="0" hangingPunct="0">
              <a:lnSpc>
                <a:spcPct val="150000"/>
              </a:lnSpc>
            </a:pPr>
            <a:r>
              <a:rPr lang="en-US" sz="2800" b="1" i="1" dirty="0" smtClean="0">
                <a:ea typeface="ＭＳ Ｐゴシック" pitchFamily="34" charset="-128"/>
              </a:rPr>
              <a:t>Earth structure and Plate tectonics</a:t>
            </a:r>
          </a:p>
          <a:p>
            <a:pPr algn="ctr" eaLnBrk="0" hangingPunct="0">
              <a:lnSpc>
                <a:spcPct val="150000"/>
              </a:lnSpc>
            </a:pPr>
            <a:r>
              <a:rPr lang="en-US" sz="2800" b="1" i="1" dirty="0" smtClean="0">
                <a:ea typeface="ＭＳ Ｐゴシック" pitchFamily="34" charset="-128"/>
              </a:rPr>
              <a:t>Summary</a:t>
            </a:r>
            <a:r>
              <a:rPr lang="en-US" sz="2800" b="1" i="1" dirty="0" smtClean="0"/>
              <a:t> </a:t>
            </a:r>
          </a:p>
          <a:p>
            <a:pPr algn="just" eaLnBrk="0" hangingPunct="0">
              <a:lnSpc>
                <a:spcPct val="150000"/>
              </a:lnSpc>
            </a:pPr>
            <a:endParaRPr lang="en-US" sz="2400" b="0" dirty="0" smtClean="0">
              <a:ea typeface="ＭＳ Ｐゴシック" pitchFamily="34" charset="-128"/>
            </a:endParaRPr>
          </a:p>
          <a:p>
            <a:pPr algn="just" eaLnBrk="0" hangingPunct="0">
              <a:lnSpc>
                <a:spcPct val="150000"/>
              </a:lnSpc>
            </a:pPr>
            <a:endParaRPr lang="en-US" sz="2400" b="0" dirty="0" smtClean="0">
              <a:ea typeface="ＭＳ Ｐゴシック" pitchFamily="34" charset="-128"/>
            </a:endParaRPr>
          </a:p>
          <a:p>
            <a:pPr algn="just" eaLnBrk="0" hangingPunct="0"/>
            <a:endParaRPr lang="en-US" sz="2400" b="0" dirty="0" smtClean="0">
              <a:ea typeface="ＭＳ Ｐゴシック" pitchFamily="34" charset="-128"/>
            </a:endParaRPr>
          </a:p>
          <a:p>
            <a:pPr algn="just" eaLnBrk="0" hangingPunct="0"/>
            <a:endParaRPr lang="en-US" sz="2400" b="1" dirty="0" smtClean="0"/>
          </a:p>
          <a:p>
            <a:pPr algn="just" eaLnBrk="0" hangingPunct="0"/>
            <a:r>
              <a:rPr lang="en-US" sz="2400" b="1" dirty="0" smtClean="0"/>
              <a:t> </a:t>
            </a:r>
            <a:endParaRPr lang="en-US" sz="2400" b="0" dirty="0">
              <a:latin typeface="+mj-lt"/>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dissolve">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916832"/>
            <a:ext cx="5486400" cy="1815882"/>
          </a:xfrm>
          <a:prstGeom prst="rect">
            <a:avLst/>
          </a:prstGeom>
          <a:noFill/>
          <a:ln w="9525">
            <a:noFill/>
            <a:miter lim="800000"/>
            <a:headEnd/>
            <a:tailEnd/>
          </a:ln>
        </p:spPr>
        <p:txBody>
          <a:bodyPr>
            <a:spAutoFit/>
          </a:bodyPr>
          <a:lstStyle/>
          <a:p>
            <a:pPr algn="just" eaLnBrk="0" hangingPunct="0">
              <a:buFontTx/>
              <a:buChar char="•"/>
            </a:pPr>
            <a:r>
              <a:rPr lang="en-US" b="0" dirty="0">
                <a:solidFill>
                  <a:srgbClr val="FF3300"/>
                </a:solidFill>
                <a:ea typeface="ＭＳ Ｐゴシック" pitchFamily="34" charset="-128"/>
              </a:rPr>
              <a:t> </a:t>
            </a:r>
            <a:r>
              <a:rPr lang="en-US" dirty="0">
                <a:solidFill>
                  <a:srgbClr val="FF3300"/>
                </a:solidFill>
                <a:ea typeface="ＭＳ Ｐゴシック" pitchFamily="34" charset="-128"/>
              </a:rPr>
              <a:t>D’’:</a:t>
            </a:r>
            <a:r>
              <a:rPr lang="en-US" b="0" dirty="0">
                <a:ea typeface="ＭＳ Ｐゴシック" pitchFamily="34" charset="-128"/>
              </a:rPr>
              <a:t> There is evidence of a seismic discontinuity about 200 km above the core-mantle boundary (CMB). This is known as the D" discontinuity, and while we don't know much about it, it appears to be ubiquitous, although its position varies from less than 100 km to over 300 km above the CMB.</a:t>
            </a:r>
          </a:p>
        </p:txBody>
      </p:sp>
      <p:grpSp>
        <p:nvGrpSpPr>
          <p:cNvPr id="11" name="Group 7"/>
          <p:cNvGrpSpPr>
            <a:grpSpLocks/>
          </p:cNvGrpSpPr>
          <p:nvPr/>
        </p:nvGrpSpPr>
        <p:grpSpPr bwMode="auto">
          <a:xfrm>
            <a:off x="4211960" y="1340768"/>
            <a:ext cx="4663008" cy="5256584"/>
            <a:chOff x="2256" y="572"/>
            <a:chExt cx="3380" cy="3748"/>
          </a:xfrm>
        </p:grpSpPr>
        <p:pic>
          <p:nvPicPr>
            <p:cNvPr id="12" name="Picture 3" descr="transition_zones"/>
            <p:cNvPicPr>
              <a:picLocks noChangeAspect="1" noChangeArrowheads="1"/>
            </p:cNvPicPr>
            <p:nvPr/>
          </p:nvPicPr>
          <p:blipFill>
            <a:blip r:embed="rId2" cstate="print"/>
            <a:srcRect/>
            <a:stretch>
              <a:fillRect/>
            </a:stretch>
          </p:blipFill>
          <p:spPr bwMode="auto">
            <a:xfrm>
              <a:off x="3524" y="572"/>
              <a:ext cx="2112" cy="3748"/>
            </a:xfrm>
            <a:prstGeom prst="rect">
              <a:avLst/>
            </a:prstGeom>
            <a:noFill/>
            <a:ln w="9525">
              <a:solidFill>
                <a:schemeClr val="tx1"/>
              </a:solidFill>
              <a:miter lim="800000"/>
              <a:headEnd/>
              <a:tailEnd/>
            </a:ln>
          </p:spPr>
        </p:pic>
        <p:sp>
          <p:nvSpPr>
            <p:cNvPr id="15" name="Line 5"/>
            <p:cNvSpPr>
              <a:spLocks noChangeShapeType="1"/>
            </p:cNvSpPr>
            <p:nvPr/>
          </p:nvSpPr>
          <p:spPr bwMode="auto">
            <a:xfrm>
              <a:off x="2592" y="3600"/>
              <a:ext cx="912" cy="288"/>
            </a:xfrm>
            <a:prstGeom prst="line">
              <a:avLst/>
            </a:prstGeom>
            <a:noFill/>
            <a:ln w="38100">
              <a:solidFill>
                <a:srgbClr val="D32657"/>
              </a:solidFill>
              <a:round/>
              <a:headEnd/>
              <a:tailEnd type="triangle" w="med" len="med"/>
            </a:ln>
          </p:spPr>
          <p:txBody>
            <a:bodyPr wrap="none" anchor="ctr"/>
            <a:lstStyle/>
            <a:p>
              <a:endParaRPr lang="it-IT"/>
            </a:p>
          </p:txBody>
        </p:sp>
        <p:sp>
          <p:nvSpPr>
            <p:cNvPr id="16" name="Rectangle 6"/>
            <p:cNvSpPr>
              <a:spLocks noChangeArrowheads="1"/>
            </p:cNvSpPr>
            <p:nvPr/>
          </p:nvSpPr>
          <p:spPr bwMode="auto">
            <a:xfrm>
              <a:off x="2256" y="3456"/>
              <a:ext cx="340" cy="288"/>
            </a:xfrm>
            <a:prstGeom prst="rect">
              <a:avLst/>
            </a:prstGeom>
            <a:noFill/>
            <a:ln w="9525">
              <a:noFill/>
              <a:miter lim="800000"/>
              <a:headEnd/>
              <a:tailEnd/>
            </a:ln>
          </p:spPr>
          <p:txBody>
            <a:bodyPr wrap="none">
              <a:spAutoFit/>
            </a:bodyPr>
            <a:lstStyle/>
            <a:p>
              <a:pPr eaLnBrk="0" hangingPunct="0"/>
              <a:r>
                <a:rPr lang="en-US" sz="2400" b="0">
                  <a:solidFill>
                    <a:srgbClr val="D32657"/>
                  </a:solidFill>
                  <a:latin typeface="Arial" pitchFamily="34" charset="0"/>
                  <a:ea typeface="ＭＳ Ｐゴシック" pitchFamily="34" charset="-128"/>
                </a:rPr>
                <a:t>D’’</a:t>
              </a:r>
            </a:p>
          </p:txBody>
        </p:sp>
      </p:grpSp>
      <p:sp>
        <p:nvSpPr>
          <p:cNvPr id="17" name="Rectangle 2"/>
          <p:cNvSpPr>
            <a:spLocks noChangeArrowheads="1"/>
          </p:cNvSpPr>
          <p:nvPr/>
        </p:nvSpPr>
        <p:spPr bwMode="auto">
          <a:xfrm>
            <a:off x="0" y="955576"/>
            <a:ext cx="9144000" cy="457200"/>
          </a:xfrm>
          <a:prstGeom prst="rect">
            <a:avLst/>
          </a:prstGeom>
          <a:noFill/>
          <a:ln w="9525">
            <a:noFill/>
            <a:miter lim="800000"/>
            <a:headEnd/>
            <a:tailEnd/>
          </a:ln>
        </p:spPr>
        <p:txBody>
          <a:bodyPr>
            <a:spAutoFit/>
          </a:bodyPr>
          <a:lstStyle/>
          <a:p>
            <a:pPr algn="ctr" eaLnBrk="0" hangingPunct="0"/>
            <a:r>
              <a:rPr lang="en-US" sz="2400" b="0" dirty="0">
                <a:ea typeface="ＭＳ Ｐゴシック" pitchFamily="34" charset="-128"/>
              </a:rPr>
              <a:t>Earth structure: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dissolve">
                                      <p:cBhvr>
                                        <p:cTn id="1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1124744"/>
            <a:ext cx="9036496" cy="792088"/>
          </a:xfrm>
          <a:prstGeom prst="rect">
            <a:avLst/>
          </a:prstGeom>
        </p:spPr>
        <p:txBody>
          <a:bodyPr vert="horz" lIns="91440" tIns="45720" rIns="91440" bIns="45720" rtlCol="0" anchor="ctr">
            <a:normAutofit/>
          </a:bodyPr>
          <a:lstStyle/>
          <a:p>
            <a:pPr algn="just">
              <a:spcBef>
                <a:spcPct val="0"/>
              </a:spcBef>
            </a:pPr>
            <a:r>
              <a:rPr lang="en-US" dirty="0" smtClean="0"/>
              <a:t>We know how the earth is made through </a:t>
            </a:r>
            <a:r>
              <a:rPr lang="en-US" dirty="0" smtClean="0">
                <a:solidFill>
                  <a:srgbClr val="000000"/>
                </a:solidFill>
              </a:rPr>
              <a:t>geophysical </a:t>
            </a:r>
            <a:r>
              <a:rPr lang="en-US" dirty="0">
                <a:solidFill>
                  <a:srgbClr val="000000"/>
                </a:solidFill>
              </a:rPr>
              <a:t>surveys: seismic, gravity, magnetics, electrical, </a:t>
            </a:r>
            <a:r>
              <a:rPr lang="en-US" dirty="0" smtClean="0">
                <a:solidFill>
                  <a:srgbClr val="000000"/>
                </a:solidFill>
              </a:rPr>
              <a:t>geodesy.</a:t>
            </a:r>
            <a:endParaRPr lang="en-US" dirty="0">
              <a:solidFill>
                <a:srgbClr val="000000"/>
              </a:solidFill>
            </a:endParaRPr>
          </a:p>
          <a:p>
            <a:pPr lvl="0" algn="just">
              <a:spcBef>
                <a:spcPct val="0"/>
              </a:spcBef>
            </a:pPr>
            <a:endParaRPr kumimoji="0" lang="en-US" b="0" i="0" u="none" strike="noStrike" kern="1200" cap="none" spc="0" normalizeH="0" baseline="0" noProof="0" dirty="0" smtClean="0">
              <a:ln>
                <a:noFill/>
              </a:ln>
              <a:solidFill>
                <a:schemeClr val="tx1"/>
              </a:solidFill>
              <a:effectLst/>
              <a:uLnTx/>
              <a:uFillTx/>
              <a:ea typeface="+mj-ea"/>
              <a:cs typeface="+mj-cs"/>
            </a:endParaRPr>
          </a:p>
        </p:txBody>
      </p:sp>
      <p:sp>
        <p:nvSpPr>
          <p:cNvPr id="11" name="Rectangle 3"/>
          <p:cNvSpPr txBox="1">
            <a:spLocks noChangeArrowheads="1"/>
          </p:cNvSpPr>
          <p:nvPr/>
        </p:nvSpPr>
        <p:spPr>
          <a:xfrm>
            <a:off x="250825" y="1600746"/>
            <a:ext cx="8686800" cy="16557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500"/>
              </a:spcBef>
              <a:spcAft>
                <a:spcPts val="500"/>
              </a:spcAft>
              <a:buClrTx/>
              <a:buSzTx/>
              <a:buFontTx/>
              <a:buNone/>
              <a:tabLst/>
              <a:defRPr/>
            </a:pPr>
            <a:endParaRPr kumimoji="0" lang="en-US" sz="2800" b="0" i="0" u="none" strike="noStrike" kern="1200" cap="none" spc="0" normalizeH="0" baseline="0" noProof="0" dirty="0" smtClean="0">
              <a:ln>
                <a:noFill/>
              </a:ln>
              <a:solidFill>
                <a:srgbClr val="000000"/>
              </a:solidFill>
              <a:effectLst/>
              <a:uLnTx/>
              <a:uFillTx/>
              <a:latin typeface="+mn-lt"/>
              <a:ea typeface="+mn-ea"/>
              <a:cs typeface="+mn-cs"/>
            </a:endParaRPr>
          </a:p>
        </p:txBody>
      </p:sp>
      <p:pic>
        <p:nvPicPr>
          <p:cNvPr id="13" name="Picture 2" descr="158345"/>
          <p:cNvPicPr>
            <a:picLocks noChangeAspect="1" noChangeArrowheads="1"/>
          </p:cNvPicPr>
          <p:nvPr/>
        </p:nvPicPr>
        <p:blipFill>
          <a:blip r:embed="rId2" cstate="print"/>
          <a:srcRect/>
          <a:stretch>
            <a:fillRect/>
          </a:stretch>
        </p:blipFill>
        <p:spPr bwMode="auto">
          <a:xfrm>
            <a:off x="5004048" y="2420888"/>
            <a:ext cx="3529982" cy="3960440"/>
          </a:xfrm>
          <a:prstGeom prst="rect">
            <a:avLst/>
          </a:prstGeom>
          <a:noFill/>
          <a:ln w="9525">
            <a:solidFill>
              <a:schemeClr val="tx1"/>
            </a:solidFill>
            <a:miter lim="800000"/>
            <a:headEnd/>
            <a:tailEnd/>
          </a:ln>
        </p:spPr>
      </p:pic>
      <p:sp>
        <p:nvSpPr>
          <p:cNvPr id="14" name="Text Box 3"/>
          <p:cNvSpPr txBox="1">
            <a:spLocks noChangeArrowheads="1"/>
          </p:cNvSpPr>
          <p:nvPr/>
        </p:nvSpPr>
        <p:spPr bwMode="auto">
          <a:xfrm>
            <a:off x="2483768" y="1772816"/>
            <a:ext cx="3893886" cy="369332"/>
          </a:xfrm>
          <a:prstGeom prst="rect">
            <a:avLst/>
          </a:prstGeom>
          <a:noFill/>
          <a:ln w="9525">
            <a:noFill/>
            <a:miter lim="800000"/>
            <a:headEnd/>
            <a:tailEnd/>
          </a:ln>
          <a:effectLst/>
        </p:spPr>
        <p:txBody>
          <a:bodyPr wrap="none">
            <a:spAutoFit/>
          </a:bodyPr>
          <a:lstStyle/>
          <a:p>
            <a:r>
              <a:rPr lang="en-US" b="0" dirty="0">
                <a:cs typeface="Times New Roman" pitchFamily="18" charset="0"/>
              </a:rPr>
              <a:t>Imaging the Earth’s Interior: seismology</a:t>
            </a:r>
          </a:p>
        </p:txBody>
      </p:sp>
      <p:pic>
        <p:nvPicPr>
          <p:cNvPr id="18" name="Picture 2" descr="earthfg1"/>
          <p:cNvPicPr>
            <a:picLocks noChangeAspect="1" noChangeArrowheads="1"/>
          </p:cNvPicPr>
          <p:nvPr/>
        </p:nvPicPr>
        <p:blipFill>
          <a:blip r:embed="rId3" cstate="print"/>
          <a:srcRect/>
          <a:stretch>
            <a:fillRect/>
          </a:stretch>
        </p:blipFill>
        <p:spPr bwMode="auto">
          <a:xfrm>
            <a:off x="755576" y="2413674"/>
            <a:ext cx="3672408" cy="4042813"/>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0" y="1124744"/>
            <a:ext cx="9036496" cy="792088"/>
          </a:xfrm>
          <a:prstGeom prst="rect">
            <a:avLst/>
          </a:prstGeom>
        </p:spPr>
        <p:txBody>
          <a:bodyPr vert="horz" lIns="91440" tIns="45720" rIns="91440" bIns="45720" rtlCol="0" anchor="ctr">
            <a:normAutofit/>
          </a:bodyPr>
          <a:lstStyle/>
          <a:p>
            <a:pPr algn="just">
              <a:spcBef>
                <a:spcPct val="0"/>
              </a:spcBef>
            </a:pPr>
            <a:r>
              <a:rPr lang="en-US" dirty="0" smtClean="0"/>
              <a:t>We know how the earth is made through </a:t>
            </a:r>
            <a:r>
              <a:rPr lang="en-US" dirty="0" smtClean="0">
                <a:solidFill>
                  <a:srgbClr val="000000"/>
                </a:solidFill>
              </a:rPr>
              <a:t>geophysical </a:t>
            </a:r>
            <a:r>
              <a:rPr lang="en-US" dirty="0">
                <a:solidFill>
                  <a:srgbClr val="000000"/>
                </a:solidFill>
              </a:rPr>
              <a:t>surveys: seismic, gravity, magnetics, electrical, </a:t>
            </a:r>
            <a:r>
              <a:rPr lang="en-US" dirty="0" smtClean="0">
                <a:solidFill>
                  <a:srgbClr val="000000"/>
                </a:solidFill>
              </a:rPr>
              <a:t>geodesy.</a:t>
            </a:r>
            <a:endParaRPr lang="en-US" dirty="0">
              <a:solidFill>
                <a:srgbClr val="000000"/>
              </a:solidFill>
            </a:endParaRPr>
          </a:p>
          <a:p>
            <a:pPr lvl="0" algn="just">
              <a:spcBef>
                <a:spcPct val="0"/>
              </a:spcBef>
            </a:pPr>
            <a:endParaRPr kumimoji="0" lang="en-US" b="0" i="0" u="none" strike="noStrike" kern="1200" cap="none" spc="0" normalizeH="0" baseline="0" noProof="0" dirty="0" smtClean="0">
              <a:ln>
                <a:noFill/>
              </a:ln>
              <a:solidFill>
                <a:schemeClr val="tx1"/>
              </a:solidFill>
              <a:effectLst/>
              <a:uLnTx/>
              <a:uFillTx/>
              <a:ea typeface="+mj-ea"/>
              <a:cs typeface="+mj-cs"/>
            </a:endParaRPr>
          </a:p>
        </p:txBody>
      </p:sp>
      <p:sp>
        <p:nvSpPr>
          <p:cNvPr id="11" name="Rectangle 3"/>
          <p:cNvSpPr txBox="1">
            <a:spLocks noChangeArrowheads="1"/>
          </p:cNvSpPr>
          <p:nvPr/>
        </p:nvSpPr>
        <p:spPr>
          <a:xfrm>
            <a:off x="250825" y="1600746"/>
            <a:ext cx="8686800" cy="16557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500"/>
              </a:spcBef>
              <a:spcAft>
                <a:spcPts val="500"/>
              </a:spcAft>
              <a:buClrTx/>
              <a:buSzTx/>
              <a:buFontTx/>
              <a:buNone/>
              <a:tabLst/>
              <a:defRPr/>
            </a:pPr>
            <a:endParaRPr kumimoji="0" lang="en-US" sz="2800" b="0" i="0" u="none" strike="noStrike" kern="1200" cap="none" spc="0" normalizeH="0" baseline="0" noProof="0" dirty="0" smtClean="0">
              <a:ln>
                <a:noFill/>
              </a:ln>
              <a:solidFill>
                <a:srgbClr val="000000"/>
              </a:solidFill>
              <a:effectLst/>
              <a:uLnTx/>
              <a:uFillTx/>
              <a:latin typeface="+mn-lt"/>
              <a:ea typeface="+mn-ea"/>
              <a:cs typeface="+mn-cs"/>
            </a:endParaRPr>
          </a:p>
        </p:txBody>
      </p:sp>
      <p:sp>
        <p:nvSpPr>
          <p:cNvPr id="8" name="Rectangle 3"/>
          <p:cNvSpPr>
            <a:spLocks noChangeArrowheads="1"/>
          </p:cNvSpPr>
          <p:nvPr/>
        </p:nvSpPr>
        <p:spPr bwMode="auto">
          <a:xfrm>
            <a:off x="0" y="2780928"/>
            <a:ext cx="3810000" cy="1200329"/>
          </a:xfrm>
          <a:prstGeom prst="rect">
            <a:avLst/>
          </a:prstGeom>
          <a:noFill/>
          <a:ln w="9525">
            <a:noFill/>
            <a:miter lim="800000"/>
            <a:headEnd/>
            <a:tailEnd/>
          </a:ln>
        </p:spPr>
        <p:txBody>
          <a:bodyPr>
            <a:spAutoFit/>
          </a:bodyPr>
          <a:lstStyle/>
          <a:p>
            <a:pPr algn="just" eaLnBrk="0" hangingPunct="0">
              <a:buFontTx/>
              <a:buChar char="•"/>
            </a:pPr>
            <a:r>
              <a:rPr lang="en-US" b="0" dirty="0">
                <a:ea typeface="ＭＳ Ｐゴシック" pitchFamily="34" charset="-128"/>
              </a:rPr>
              <a:t> It has been suggested, based on tomography (i.e., seismic imaging), that the D’’ is a slab graveyard and/or plume factory</a:t>
            </a:r>
          </a:p>
        </p:txBody>
      </p:sp>
      <p:pic>
        <p:nvPicPr>
          <p:cNvPr id="12" name="Picture 4" descr="sobolev_2_gross"/>
          <p:cNvPicPr>
            <a:picLocks noChangeAspect="1" noChangeArrowheads="1"/>
          </p:cNvPicPr>
          <p:nvPr/>
        </p:nvPicPr>
        <p:blipFill>
          <a:blip r:embed="rId2" cstate="print"/>
          <a:srcRect/>
          <a:stretch>
            <a:fillRect/>
          </a:stretch>
        </p:blipFill>
        <p:spPr bwMode="auto">
          <a:xfrm>
            <a:off x="4644008" y="2708920"/>
            <a:ext cx="3816424" cy="3670740"/>
          </a:xfrm>
          <a:prstGeom prst="rect">
            <a:avLst/>
          </a:prstGeom>
          <a:noFill/>
          <a:ln w="9525">
            <a:solidFill>
              <a:schemeClr val="tx1"/>
            </a:solidFill>
            <a:miter lim="800000"/>
            <a:headEnd/>
            <a:tailEnd/>
          </a:ln>
        </p:spPr>
      </p:pic>
      <p:sp>
        <p:nvSpPr>
          <p:cNvPr id="15" name="Rectangle 6"/>
          <p:cNvSpPr>
            <a:spLocks noChangeArrowheads="1"/>
          </p:cNvSpPr>
          <p:nvPr/>
        </p:nvSpPr>
        <p:spPr bwMode="auto">
          <a:xfrm>
            <a:off x="2627784" y="1988840"/>
            <a:ext cx="4104456" cy="369332"/>
          </a:xfrm>
          <a:prstGeom prst="rect">
            <a:avLst/>
          </a:prstGeom>
          <a:noFill/>
          <a:ln w="9525">
            <a:noFill/>
            <a:miter lim="800000"/>
            <a:headEnd/>
            <a:tailEnd/>
          </a:ln>
        </p:spPr>
        <p:txBody>
          <a:bodyPr wrap="square">
            <a:spAutoFit/>
          </a:bodyPr>
          <a:lstStyle/>
          <a:p>
            <a:pPr algn="ctr" eaLnBrk="0" hangingPunct="0"/>
            <a:r>
              <a:rPr lang="en-US" b="0" dirty="0">
                <a:ea typeface="ＭＳ Ｐゴシック" pitchFamily="34" charset="-128"/>
              </a:rPr>
              <a:t>Earth structure: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par>
                                <p:cTn id="13" presetID="9"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dissolve">
                                      <p:cBhvr>
                                        <p:cTn id="20"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179512" y="3789040"/>
            <a:ext cx="4104456" cy="2862322"/>
          </a:xfrm>
          <a:prstGeom prst="rect">
            <a:avLst/>
          </a:prstGeom>
          <a:noFill/>
          <a:ln w="9525">
            <a:noFill/>
            <a:miter lim="800000"/>
            <a:headEnd/>
            <a:tailEnd/>
          </a:ln>
        </p:spPr>
        <p:txBody>
          <a:bodyPr wrap="square">
            <a:spAutoFit/>
          </a:bodyPr>
          <a:lstStyle/>
          <a:p>
            <a:pPr algn="just" eaLnBrk="0" hangingPunct="0">
              <a:buFontTx/>
              <a:buChar char="•"/>
            </a:pPr>
            <a:r>
              <a:rPr lang="en-US" b="0" dirty="0">
                <a:ea typeface="ＭＳ Ｐゴシック" pitchFamily="34" charset="-128"/>
              </a:rPr>
              <a:t> Earthquakes are organized along belts.</a:t>
            </a:r>
          </a:p>
          <a:p>
            <a:pPr algn="just" eaLnBrk="0" hangingPunct="0">
              <a:buFontTx/>
              <a:buChar char="•"/>
            </a:pPr>
            <a:r>
              <a:rPr lang="en-US" b="0" dirty="0">
                <a:ea typeface="ＭＳ Ｐゴシック" pitchFamily="34" charset="-128"/>
              </a:rPr>
              <a:t> The world's greatest earthquake belt, the circum-Pacific seismic belt, is </a:t>
            </a:r>
            <a:r>
              <a:rPr lang="en-US" b="0" dirty="0" smtClean="0">
                <a:ea typeface="ＭＳ Ｐゴシック" pitchFamily="34" charset="-128"/>
              </a:rPr>
              <a:t>located </a:t>
            </a:r>
            <a:r>
              <a:rPr lang="en-US" b="0" dirty="0">
                <a:ea typeface="ＭＳ Ｐゴシック" pitchFamily="34" charset="-128"/>
              </a:rPr>
              <a:t>along the rim of the Pacific Ocean.</a:t>
            </a:r>
          </a:p>
          <a:p>
            <a:pPr algn="just" eaLnBrk="0" hangingPunct="0">
              <a:buFontTx/>
              <a:buChar char="•"/>
            </a:pPr>
            <a:r>
              <a:rPr lang="en-US" b="0" dirty="0">
                <a:ea typeface="ＭＳ Ｐゴシック" pitchFamily="34" charset="-128"/>
              </a:rPr>
              <a:t> The second important belt, the </a:t>
            </a:r>
            <a:r>
              <a:rPr lang="en-US" b="0" dirty="0" err="1">
                <a:ea typeface="ＭＳ Ｐゴシック" pitchFamily="34" charset="-128"/>
              </a:rPr>
              <a:t>Alpide</a:t>
            </a:r>
            <a:r>
              <a:rPr lang="en-US" b="0" dirty="0">
                <a:ea typeface="ＭＳ Ｐゴシック" pitchFamily="34" charset="-128"/>
              </a:rPr>
              <a:t>, extends from Java to Sumatra </a:t>
            </a:r>
            <a:r>
              <a:rPr lang="en-US" b="0" dirty="0" smtClean="0">
                <a:ea typeface="ＭＳ Ｐゴシック" pitchFamily="34" charset="-128"/>
              </a:rPr>
              <a:t>through </a:t>
            </a:r>
            <a:r>
              <a:rPr lang="en-US" b="0" dirty="0">
                <a:ea typeface="ＭＳ Ｐゴシック" pitchFamily="34" charset="-128"/>
              </a:rPr>
              <a:t>the Himalayas, the Mediterranean, and out into the Atlantic.</a:t>
            </a:r>
          </a:p>
          <a:p>
            <a:pPr algn="just" eaLnBrk="0" hangingPunct="0">
              <a:buFontTx/>
              <a:buChar char="•"/>
            </a:pPr>
            <a:r>
              <a:rPr lang="en-US" b="0" dirty="0">
                <a:ea typeface="ＭＳ Ｐゴシック" pitchFamily="34" charset="-128"/>
              </a:rPr>
              <a:t> The third prominent belt is the mid-Atlantic belt.</a:t>
            </a:r>
          </a:p>
        </p:txBody>
      </p:sp>
      <p:pic>
        <p:nvPicPr>
          <p:cNvPr id="14" name="Picture 4" descr="world_map_seismicity"/>
          <p:cNvPicPr>
            <a:picLocks noChangeAspect="1" noChangeArrowheads="1"/>
          </p:cNvPicPr>
          <p:nvPr/>
        </p:nvPicPr>
        <p:blipFill>
          <a:blip r:embed="rId2" cstate="print"/>
          <a:srcRect/>
          <a:stretch>
            <a:fillRect/>
          </a:stretch>
        </p:blipFill>
        <p:spPr bwMode="auto">
          <a:xfrm>
            <a:off x="251520" y="1700808"/>
            <a:ext cx="4065164" cy="2031752"/>
          </a:xfrm>
          <a:prstGeom prst="rect">
            <a:avLst/>
          </a:prstGeom>
          <a:solidFill>
            <a:schemeClr val="tx1"/>
          </a:solidFill>
          <a:ln w="9525">
            <a:solidFill>
              <a:schemeClr val="tx1"/>
            </a:solidFill>
            <a:miter lim="800000"/>
            <a:headEnd/>
            <a:tailEnd/>
          </a:ln>
        </p:spPr>
      </p:pic>
      <p:sp>
        <p:nvSpPr>
          <p:cNvPr id="16" name="Rectangle 5"/>
          <p:cNvSpPr>
            <a:spLocks noChangeArrowheads="1"/>
          </p:cNvSpPr>
          <p:nvPr/>
        </p:nvSpPr>
        <p:spPr bwMode="auto">
          <a:xfrm>
            <a:off x="72008" y="1196752"/>
            <a:ext cx="4572000" cy="400110"/>
          </a:xfrm>
          <a:prstGeom prst="rect">
            <a:avLst/>
          </a:prstGeom>
          <a:noFill/>
          <a:ln w="9525">
            <a:noFill/>
            <a:miter lim="800000"/>
            <a:headEnd/>
            <a:tailEnd/>
          </a:ln>
        </p:spPr>
        <p:txBody>
          <a:bodyPr wrap="square">
            <a:spAutoFit/>
          </a:bodyPr>
          <a:lstStyle/>
          <a:p>
            <a:pPr algn="ctr" eaLnBrk="0" hangingPunct="0"/>
            <a:r>
              <a:rPr lang="en-US" sz="2000" b="0" dirty="0">
                <a:ea typeface="ＭＳ Ｐゴシック" pitchFamily="34" charset="-128"/>
              </a:rPr>
              <a:t>Earth structure: earthquakes belts</a:t>
            </a:r>
          </a:p>
        </p:txBody>
      </p:sp>
      <p:sp>
        <p:nvSpPr>
          <p:cNvPr id="17" name="Rectangle 3"/>
          <p:cNvSpPr>
            <a:spLocks noChangeArrowheads="1"/>
          </p:cNvSpPr>
          <p:nvPr/>
        </p:nvSpPr>
        <p:spPr bwMode="auto">
          <a:xfrm>
            <a:off x="4788024" y="3933056"/>
            <a:ext cx="4104456" cy="1200329"/>
          </a:xfrm>
          <a:prstGeom prst="rect">
            <a:avLst/>
          </a:prstGeom>
          <a:noFill/>
          <a:ln w="9525">
            <a:noFill/>
            <a:miter lim="800000"/>
            <a:headEnd/>
            <a:tailEnd/>
          </a:ln>
        </p:spPr>
        <p:txBody>
          <a:bodyPr wrap="square">
            <a:spAutoFit/>
          </a:bodyPr>
          <a:lstStyle/>
          <a:p>
            <a:pPr algn="just" eaLnBrk="0" hangingPunct="0">
              <a:buFontTx/>
              <a:buChar char="•"/>
            </a:pPr>
            <a:r>
              <a:rPr lang="en-US" b="0" dirty="0">
                <a:ea typeface="ＭＳ Ｐゴシック" pitchFamily="34" charset="-128"/>
              </a:rPr>
              <a:t> Most of the world’s volcanic activity is concentrated along earthquake </a:t>
            </a:r>
            <a:r>
              <a:rPr lang="en-US" b="0" dirty="0" smtClean="0">
                <a:ea typeface="ＭＳ Ｐゴシック" pitchFamily="34" charset="-128"/>
              </a:rPr>
              <a:t>belts</a:t>
            </a:r>
            <a:r>
              <a:rPr lang="en-US" b="0" dirty="0">
                <a:ea typeface="ＭＳ Ｐゴシック" pitchFamily="34" charset="-128"/>
              </a:rPr>
              <a:t>, i.e. the </a:t>
            </a:r>
            <a:r>
              <a:rPr lang="en-US" b="0" dirty="0" err="1">
                <a:ea typeface="ＭＳ Ｐゴシック" pitchFamily="34" charset="-128"/>
              </a:rPr>
              <a:t>circu</a:t>
            </a:r>
            <a:r>
              <a:rPr lang="en-US" b="0" dirty="0">
                <a:ea typeface="ＭＳ Ｐゴシック" pitchFamily="34" charset="-128"/>
              </a:rPr>
              <a:t>-Pacific and part of the </a:t>
            </a:r>
            <a:r>
              <a:rPr lang="en-US" b="0" dirty="0" err="1">
                <a:ea typeface="ＭＳ Ｐゴシック" pitchFamily="34" charset="-128"/>
              </a:rPr>
              <a:t>Alpide</a:t>
            </a:r>
            <a:r>
              <a:rPr lang="en-US" b="0" dirty="0">
                <a:ea typeface="ＭＳ Ｐゴシック" pitchFamily="34" charset="-128"/>
              </a:rPr>
              <a:t> belts.</a:t>
            </a:r>
          </a:p>
        </p:txBody>
      </p:sp>
      <p:pic>
        <p:nvPicPr>
          <p:cNvPr id="18" name="Picture 4" descr="world_map_volcano_eq"/>
          <p:cNvPicPr>
            <a:picLocks noChangeAspect="1" noChangeArrowheads="1"/>
          </p:cNvPicPr>
          <p:nvPr/>
        </p:nvPicPr>
        <p:blipFill>
          <a:blip r:embed="rId3" cstate="print"/>
          <a:srcRect/>
          <a:stretch>
            <a:fillRect/>
          </a:stretch>
        </p:blipFill>
        <p:spPr bwMode="auto">
          <a:xfrm>
            <a:off x="4788024" y="1700808"/>
            <a:ext cx="4104456" cy="2041540"/>
          </a:xfrm>
          <a:prstGeom prst="rect">
            <a:avLst/>
          </a:prstGeom>
          <a:noFill/>
          <a:ln w="9525">
            <a:solidFill>
              <a:schemeClr val="tx1"/>
            </a:solidFill>
            <a:miter lim="800000"/>
            <a:headEnd/>
            <a:tailEnd/>
          </a:ln>
        </p:spPr>
      </p:pic>
      <p:sp>
        <p:nvSpPr>
          <p:cNvPr id="19" name="Rectangle 5"/>
          <p:cNvSpPr>
            <a:spLocks noChangeArrowheads="1"/>
          </p:cNvSpPr>
          <p:nvPr/>
        </p:nvSpPr>
        <p:spPr bwMode="auto">
          <a:xfrm>
            <a:off x="4716016" y="1156682"/>
            <a:ext cx="4175448" cy="400110"/>
          </a:xfrm>
          <a:prstGeom prst="rect">
            <a:avLst/>
          </a:prstGeom>
          <a:noFill/>
          <a:ln w="9525">
            <a:noFill/>
            <a:miter lim="800000"/>
            <a:headEnd/>
            <a:tailEnd/>
          </a:ln>
        </p:spPr>
        <p:txBody>
          <a:bodyPr wrap="square">
            <a:spAutoFit/>
          </a:bodyPr>
          <a:lstStyle/>
          <a:p>
            <a:pPr algn="ctr" eaLnBrk="0" hangingPunct="0"/>
            <a:r>
              <a:rPr lang="en-US" sz="2000" b="0" dirty="0">
                <a:ea typeface="ＭＳ Ｐゴシック" pitchFamily="34" charset="-128"/>
              </a:rPr>
              <a:t>Earth structure: volcanoes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dissolve">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dissolv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dissolve">
                                      <p:cBhvr>
                                        <p:cTn id="17" dur="5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5687616" y="1700808"/>
            <a:ext cx="3348880" cy="1754326"/>
          </a:xfrm>
          <a:prstGeom prst="rect">
            <a:avLst/>
          </a:prstGeom>
          <a:noFill/>
          <a:ln w="9525">
            <a:noFill/>
            <a:miter lim="800000"/>
            <a:headEnd/>
            <a:tailEnd/>
          </a:ln>
        </p:spPr>
        <p:txBody>
          <a:bodyPr wrap="square">
            <a:spAutoFit/>
          </a:bodyPr>
          <a:lstStyle/>
          <a:p>
            <a:pPr algn="just" eaLnBrk="0" hangingPunct="0">
              <a:buFontTx/>
              <a:buChar char="•"/>
            </a:pPr>
            <a:r>
              <a:rPr lang="en-US" b="0" dirty="0">
                <a:ea typeface="ＭＳ Ｐゴシック" pitchFamily="34" charset="-128"/>
              </a:rPr>
              <a:t> The seismic belts divide the earth surface into plates.</a:t>
            </a:r>
          </a:p>
          <a:p>
            <a:pPr algn="just" eaLnBrk="0" hangingPunct="0">
              <a:buFontTx/>
              <a:buChar char="•"/>
            </a:pPr>
            <a:r>
              <a:rPr lang="en-US" b="0" dirty="0">
                <a:ea typeface="ＭＳ Ｐゴシック" pitchFamily="34" charset="-128"/>
              </a:rPr>
              <a:t> While some of the plates are huge, e.g. the Pacific, some are tiny, i.e. the </a:t>
            </a:r>
            <a:r>
              <a:rPr lang="en-US" b="0" dirty="0" err="1" smtClean="0">
                <a:ea typeface="ＭＳ Ｐゴシック" pitchFamily="34" charset="-128"/>
              </a:rPr>
              <a:t>Gorda</a:t>
            </a:r>
            <a:r>
              <a:rPr lang="en-US" b="0" dirty="0" smtClean="0">
                <a:ea typeface="ＭＳ Ｐゴシック" pitchFamily="34" charset="-128"/>
              </a:rPr>
              <a:t> </a:t>
            </a:r>
            <a:r>
              <a:rPr lang="en-US" b="0" dirty="0">
                <a:ea typeface="ＭＳ Ｐゴシック" pitchFamily="34" charset="-128"/>
              </a:rPr>
              <a:t>and the </a:t>
            </a:r>
            <a:r>
              <a:rPr lang="en-US" b="0" dirty="0" err="1">
                <a:ea typeface="ＭＳ Ｐゴシック" pitchFamily="34" charset="-128"/>
              </a:rPr>
              <a:t>Coccos</a:t>
            </a:r>
            <a:r>
              <a:rPr lang="en-US" b="0" dirty="0">
                <a:ea typeface="ＭＳ Ｐゴシック" pitchFamily="34" charset="-128"/>
              </a:rPr>
              <a:t> plates.</a:t>
            </a:r>
          </a:p>
        </p:txBody>
      </p:sp>
      <p:pic>
        <p:nvPicPr>
          <p:cNvPr id="11" name="Picture 4" descr="world_map_plates"/>
          <p:cNvPicPr>
            <a:picLocks noChangeAspect="1" noChangeArrowheads="1"/>
          </p:cNvPicPr>
          <p:nvPr/>
        </p:nvPicPr>
        <p:blipFill>
          <a:blip r:embed="rId2" cstate="print"/>
          <a:srcRect/>
          <a:stretch>
            <a:fillRect/>
          </a:stretch>
        </p:blipFill>
        <p:spPr bwMode="auto">
          <a:xfrm>
            <a:off x="755576" y="1484784"/>
            <a:ext cx="4032448" cy="2302556"/>
          </a:xfrm>
          <a:prstGeom prst="rect">
            <a:avLst/>
          </a:prstGeom>
          <a:noFill/>
          <a:ln w="9525">
            <a:solidFill>
              <a:schemeClr val="tx1"/>
            </a:solidFill>
            <a:miter lim="800000"/>
            <a:headEnd/>
            <a:tailEnd/>
          </a:ln>
        </p:spPr>
      </p:pic>
      <p:sp>
        <p:nvSpPr>
          <p:cNvPr id="12" name="Rectangle 5"/>
          <p:cNvSpPr>
            <a:spLocks noChangeArrowheads="1"/>
          </p:cNvSpPr>
          <p:nvPr/>
        </p:nvSpPr>
        <p:spPr bwMode="auto">
          <a:xfrm>
            <a:off x="0" y="1000447"/>
            <a:ext cx="9144000" cy="400110"/>
          </a:xfrm>
          <a:prstGeom prst="rect">
            <a:avLst/>
          </a:prstGeom>
          <a:noFill/>
          <a:ln w="9525">
            <a:noFill/>
            <a:miter lim="800000"/>
            <a:headEnd/>
            <a:tailEnd/>
          </a:ln>
        </p:spPr>
        <p:txBody>
          <a:bodyPr>
            <a:spAutoFit/>
          </a:bodyPr>
          <a:lstStyle/>
          <a:p>
            <a:pPr algn="ctr" eaLnBrk="0" hangingPunct="0"/>
            <a:r>
              <a:rPr lang="en-US" sz="2000" b="0" dirty="0">
                <a:ea typeface="ＭＳ Ｐゴシック" pitchFamily="34" charset="-128"/>
              </a:rPr>
              <a:t>Earth structure: plates</a:t>
            </a:r>
          </a:p>
        </p:txBody>
      </p:sp>
      <p:sp>
        <p:nvSpPr>
          <p:cNvPr id="15" name="Rectangle 4"/>
          <p:cNvSpPr txBox="1">
            <a:spLocks noChangeArrowheads="1"/>
          </p:cNvSpPr>
          <p:nvPr/>
        </p:nvSpPr>
        <p:spPr>
          <a:xfrm>
            <a:off x="1403648" y="4077072"/>
            <a:ext cx="6824663" cy="598487"/>
          </a:xfrm>
          <a:prstGeom prst="rect">
            <a:avLst/>
          </a:prstGeom>
        </p:spPr>
        <p:txBody>
          <a:bodyPr vert="horz" lIns="91440" tIns="45720" rIns="91440" bIns="45720" rtlCol="0" anchor="ctr">
            <a:normAutofit/>
          </a:bodyPr>
          <a:lstStyle/>
          <a:p>
            <a:pPr lvl="0" algn="ctr">
              <a:spcBef>
                <a:spcPct val="0"/>
              </a:spcBef>
            </a:pPr>
            <a:r>
              <a:rPr kumimoji="0" lang="en-US" sz="2000" b="1" i="0" u="none" strike="noStrike" kern="1200" cap="none" spc="0" normalizeH="0" baseline="0" noProof="0" dirty="0" smtClean="0">
                <a:ln>
                  <a:noFill/>
                </a:ln>
                <a:solidFill>
                  <a:schemeClr val="tx1"/>
                </a:solidFill>
                <a:uLnTx/>
                <a:uFillTx/>
                <a:ea typeface="+mj-ea"/>
                <a:cs typeface="+mj-cs"/>
              </a:rPr>
              <a:t>Continental drift (</a:t>
            </a:r>
            <a:r>
              <a:rPr lang="en-US" sz="2000" b="0" dirty="0" smtClean="0"/>
              <a:t>Alfred Wegener</a:t>
            </a:r>
            <a:r>
              <a:rPr lang="en-US" sz="2000" b="0" dirty="0" smtClean="0">
                <a:latin typeface="Comic Sans MS" pitchFamily="66" charset="0"/>
              </a:rPr>
              <a:t>)</a:t>
            </a:r>
            <a:endParaRPr kumimoji="0" lang="en-US" sz="2000" b="1" i="0" u="none" strike="noStrike" kern="1200" cap="none" spc="0" normalizeH="0" baseline="0" noProof="0" dirty="0" smtClean="0">
              <a:ln>
                <a:noFill/>
              </a:ln>
              <a:solidFill>
                <a:schemeClr val="tx1"/>
              </a:solidFill>
              <a:uLnTx/>
              <a:uFillTx/>
              <a:ea typeface="+mj-ea"/>
              <a:cs typeface="+mj-cs"/>
            </a:endParaRPr>
          </a:p>
        </p:txBody>
      </p:sp>
      <p:sp>
        <p:nvSpPr>
          <p:cNvPr id="20" name="Rectangle 4"/>
          <p:cNvSpPr>
            <a:spLocks noChangeArrowheads="1"/>
          </p:cNvSpPr>
          <p:nvPr/>
        </p:nvSpPr>
        <p:spPr bwMode="auto">
          <a:xfrm>
            <a:off x="395536" y="4941168"/>
            <a:ext cx="4724400" cy="1599284"/>
          </a:xfrm>
          <a:prstGeom prst="rect">
            <a:avLst/>
          </a:prstGeom>
          <a:noFill/>
          <a:ln w="9525">
            <a:noFill/>
            <a:miter lim="800000"/>
            <a:headEnd/>
            <a:tailEnd/>
          </a:ln>
          <a:effectLst/>
        </p:spPr>
        <p:txBody>
          <a:bodyPr>
            <a:spAutoFit/>
          </a:bodyPr>
          <a:lstStyle/>
          <a:p>
            <a:pPr>
              <a:spcBef>
                <a:spcPct val="48000"/>
              </a:spcBef>
              <a:buFontTx/>
              <a:buChar char="•"/>
            </a:pPr>
            <a:r>
              <a:rPr lang="en-US" dirty="0"/>
              <a:t> Fossil record</a:t>
            </a:r>
          </a:p>
          <a:p>
            <a:pPr>
              <a:spcBef>
                <a:spcPct val="48000"/>
              </a:spcBef>
              <a:buFontTx/>
              <a:buChar char="•"/>
            </a:pPr>
            <a:r>
              <a:rPr lang="en-US" dirty="0"/>
              <a:t> Magnetism and the Earth’s magnetic field</a:t>
            </a:r>
          </a:p>
          <a:p>
            <a:pPr>
              <a:spcBef>
                <a:spcPct val="48000"/>
              </a:spcBef>
              <a:buFontTx/>
              <a:buChar char="•"/>
            </a:pPr>
            <a:r>
              <a:rPr lang="en-US" dirty="0"/>
              <a:t> </a:t>
            </a:r>
            <a:r>
              <a:rPr lang="en-US" dirty="0" err="1"/>
              <a:t>Paleomagnetism</a:t>
            </a:r>
            <a:endParaRPr lang="en-US" dirty="0"/>
          </a:p>
          <a:p>
            <a:pPr>
              <a:spcBef>
                <a:spcPct val="48000"/>
              </a:spcBef>
            </a:pPr>
            <a:endParaRPr lang="en-US" dirty="0"/>
          </a:p>
        </p:txBody>
      </p:sp>
      <p:sp>
        <p:nvSpPr>
          <p:cNvPr id="21" name="Rectangle 4"/>
          <p:cNvSpPr>
            <a:spLocks noChangeArrowheads="1"/>
          </p:cNvSpPr>
          <p:nvPr/>
        </p:nvSpPr>
        <p:spPr bwMode="auto">
          <a:xfrm>
            <a:off x="5220072" y="4869160"/>
            <a:ext cx="4724400" cy="1599284"/>
          </a:xfrm>
          <a:prstGeom prst="rect">
            <a:avLst/>
          </a:prstGeom>
          <a:noFill/>
          <a:ln w="9525">
            <a:noFill/>
            <a:miter lim="800000"/>
            <a:headEnd/>
            <a:tailEnd/>
          </a:ln>
          <a:effectLst/>
        </p:spPr>
        <p:txBody>
          <a:bodyPr>
            <a:spAutoFit/>
          </a:bodyPr>
          <a:lstStyle/>
          <a:p>
            <a:pPr>
              <a:spcBef>
                <a:spcPct val="48000"/>
              </a:spcBef>
              <a:buFontTx/>
              <a:buChar char="•"/>
            </a:pPr>
            <a:r>
              <a:rPr lang="en-US" dirty="0" smtClean="0"/>
              <a:t>Magnetic </a:t>
            </a:r>
            <a:r>
              <a:rPr lang="en-US" dirty="0"/>
              <a:t>reversals</a:t>
            </a:r>
          </a:p>
          <a:p>
            <a:pPr>
              <a:spcBef>
                <a:spcPct val="48000"/>
              </a:spcBef>
              <a:buFontTx/>
              <a:buChar char="•"/>
            </a:pPr>
            <a:r>
              <a:rPr lang="en-US" dirty="0"/>
              <a:t> The topography of the seafloor</a:t>
            </a:r>
          </a:p>
          <a:p>
            <a:pPr>
              <a:spcBef>
                <a:spcPct val="48000"/>
              </a:spcBef>
              <a:buFontTx/>
              <a:buChar char="•"/>
            </a:pPr>
            <a:r>
              <a:rPr lang="en-US" dirty="0"/>
              <a:t> Age of the seafloor</a:t>
            </a:r>
          </a:p>
          <a:p>
            <a:pPr>
              <a:spcBef>
                <a:spcPct val="48000"/>
              </a:spcBef>
            </a:pPr>
            <a:r>
              <a:rPr lang="en-US" dirty="0"/>
              <a:t>Seafloor spreading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dissolve">
                                      <p:cBhvr>
                                        <p:cTn id="12" dur="500"/>
                                        <p:tgtEl>
                                          <p:spTgt spid="9">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dissolv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dissolve">
                                      <p:cBhvr>
                                        <p:cTn id="25" dur="500"/>
                                        <p:tgtEl>
                                          <p:spTgt spid="2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0">
                                            <p:txEl>
                                              <p:pRg st="1" end="1"/>
                                            </p:txEl>
                                          </p:spTgt>
                                        </p:tgtEl>
                                        <p:attrNameLst>
                                          <p:attrName>style.visibility</p:attrName>
                                        </p:attrNameLst>
                                      </p:cBhvr>
                                      <p:to>
                                        <p:strVal val="visible"/>
                                      </p:to>
                                    </p:set>
                                    <p:animEffect transition="in" filter="dissolve">
                                      <p:cBhvr>
                                        <p:cTn id="30" dur="500"/>
                                        <p:tgtEl>
                                          <p:spTgt spid="2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0">
                                            <p:txEl>
                                              <p:pRg st="2" end="2"/>
                                            </p:txEl>
                                          </p:spTgt>
                                        </p:tgtEl>
                                        <p:attrNameLst>
                                          <p:attrName>style.visibility</p:attrName>
                                        </p:attrNameLst>
                                      </p:cBhvr>
                                      <p:to>
                                        <p:strVal val="visible"/>
                                      </p:to>
                                    </p:set>
                                    <p:animEffect transition="in" filter="dissolve">
                                      <p:cBhvr>
                                        <p:cTn id="35" dur="500"/>
                                        <p:tgtEl>
                                          <p:spTgt spid="2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1">
                                            <p:txEl>
                                              <p:pRg st="0" end="0"/>
                                            </p:txEl>
                                          </p:spTgt>
                                        </p:tgtEl>
                                        <p:attrNameLst>
                                          <p:attrName>style.visibility</p:attrName>
                                        </p:attrNameLst>
                                      </p:cBhvr>
                                      <p:to>
                                        <p:strVal val="visible"/>
                                      </p:to>
                                    </p:set>
                                    <p:animEffect transition="in" filter="dissolve">
                                      <p:cBhvr>
                                        <p:cTn id="40" dur="500"/>
                                        <p:tgtEl>
                                          <p:spTgt spid="2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21">
                                            <p:txEl>
                                              <p:pRg st="1" end="1"/>
                                            </p:txEl>
                                          </p:spTgt>
                                        </p:tgtEl>
                                        <p:attrNameLst>
                                          <p:attrName>style.visibility</p:attrName>
                                        </p:attrNameLst>
                                      </p:cBhvr>
                                      <p:to>
                                        <p:strVal val="visible"/>
                                      </p:to>
                                    </p:set>
                                    <p:animEffect transition="in" filter="dissolve">
                                      <p:cBhvr>
                                        <p:cTn id="45" dur="500"/>
                                        <p:tgtEl>
                                          <p:spTgt spid="21">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21">
                                            <p:txEl>
                                              <p:pRg st="2" end="2"/>
                                            </p:txEl>
                                          </p:spTgt>
                                        </p:tgtEl>
                                        <p:attrNameLst>
                                          <p:attrName>style.visibility</p:attrName>
                                        </p:attrNameLst>
                                      </p:cBhvr>
                                      <p:to>
                                        <p:strVal val="visible"/>
                                      </p:to>
                                    </p:set>
                                    <p:animEffect transition="in" filter="dissolve">
                                      <p:cBhvr>
                                        <p:cTn id="50" dur="500"/>
                                        <p:tgtEl>
                                          <p:spTgt spid="21">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21">
                                            <p:txEl>
                                              <p:pRg st="3" end="3"/>
                                            </p:txEl>
                                          </p:spTgt>
                                        </p:tgtEl>
                                        <p:attrNameLst>
                                          <p:attrName>style.visibility</p:attrName>
                                        </p:attrNameLst>
                                      </p:cBhvr>
                                      <p:to>
                                        <p:strVal val="visible"/>
                                      </p:to>
                                    </p:set>
                                    <p:animEffect transition="in" filter="dissolve">
                                      <p:cBhvr>
                                        <p:cTn id="55"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txBox="1">
            <a:spLocks noChangeArrowheads="1"/>
          </p:cNvSpPr>
          <p:nvPr/>
        </p:nvSpPr>
        <p:spPr>
          <a:xfrm>
            <a:off x="1331640" y="963218"/>
            <a:ext cx="6824663" cy="598487"/>
          </a:xfrm>
          <a:prstGeom prst="rect">
            <a:avLst/>
          </a:prstGeom>
        </p:spPr>
        <p:txBody>
          <a:bodyPr vert="horz" lIns="91440" tIns="45720" rIns="91440" bIns="45720" rtlCol="0" anchor="ctr">
            <a:normAutofit/>
          </a:bodyPr>
          <a:lstStyle/>
          <a:p>
            <a:pPr lvl="0" algn="ctr">
              <a:spcBef>
                <a:spcPct val="0"/>
              </a:spcBef>
            </a:pPr>
            <a:r>
              <a:rPr kumimoji="0" lang="en-US" sz="2000" b="1" i="0" u="none" strike="noStrike" kern="1200" cap="none" spc="0" normalizeH="0" baseline="0" noProof="0" dirty="0" smtClean="0">
                <a:ln>
                  <a:noFill/>
                </a:ln>
                <a:solidFill>
                  <a:schemeClr val="tx1"/>
                </a:solidFill>
                <a:uLnTx/>
                <a:uFillTx/>
                <a:ea typeface="+mj-ea"/>
                <a:cs typeface="+mj-cs"/>
              </a:rPr>
              <a:t>Continental drift: </a:t>
            </a:r>
            <a:r>
              <a:rPr lang="en-US" sz="2000" dirty="0" smtClean="0">
                <a:solidFill>
                  <a:schemeClr val="tx1"/>
                </a:solidFill>
              </a:rPr>
              <a:t>Accumulating Evidence</a:t>
            </a:r>
            <a:endParaRPr kumimoji="0" lang="en-US" sz="2000" b="1" i="0" u="none" strike="noStrike" kern="1200" cap="none" spc="0" normalizeH="0" baseline="0" noProof="0" dirty="0" smtClean="0">
              <a:ln>
                <a:noFill/>
              </a:ln>
              <a:solidFill>
                <a:schemeClr val="tx1"/>
              </a:solidFill>
              <a:uLnTx/>
              <a:uFillTx/>
              <a:ea typeface="+mj-ea"/>
              <a:cs typeface="+mj-cs"/>
            </a:endParaRPr>
          </a:p>
        </p:txBody>
      </p:sp>
      <p:sp>
        <p:nvSpPr>
          <p:cNvPr id="20" name="Rectangle 4"/>
          <p:cNvSpPr>
            <a:spLocks noChangeArrowheads="1"/>
          </p:cNvSpPr>
          <p:nvPr/>
        </p:nvSpPr>
        <p:spPr bwMode="auto">
          <a:xfrm>
            <a:off x="179512" y="2060848"/>
            <a:ext cx="2664296" cy="338554"/>
          </a:xfrm>
          <a:prstGeom prst="rect">
            <a:avLst/>
          </a:prstGeom>
          <a:noFill/>
          <a:ln w="9525">
            <a:noFill/>
            <a:miter lim="800000"/>
            <a:headEnd/>
            <a:tailEnd/>
          </a:ln>
          <a:effectLst/>
        </p:spPr>
        <p:txBody>
          <a:bodyPr wrap="square">
            <a:spAutoFit/>
          </a:bodyPr>
          <a:lstStyle/>
          <a:p>
            <a:pPr>
              <a:spcBef>
                <a:spcPct val="48000"/>
              </a:spcBef>
            </a:pPr>
            <a:r>
              <a:rPr lang="en-US" sz="1600" dirty="0"/>
              <a:t> Fossil </a:t>
            </a:r>
            <a:r>
              <a:rPr lang="en-US" sz="1600" dirty="0" smtClean="0"/>
              <a:t>record</a:t>
            </a:r>
            <a:endParaRPr lang="en-US" sz="1600" dirty="0"/>
          </a:p>
        </p:txBody>
      </p:sp>
      <p:pic>
        <p:nvPicPr>
          <p:cNvPr id="14" name="Picture 4" descr="fossil_break"/>
          <p:cNvPicPr>
            <a:picLocks noChangeAspect="1" noChangeArrowheads="1"/>
          </p:cNvPicPr>
          <p:nvPr/>
        </p:nvPicPr>
        <p:blipFill>
          <a:blip r:embed="rId2" cstate="print"/>
          <a:srcRect/>
          <a:stretch>
            <a:fillRect/>
          </a:stretch>
        </p:blipFill>
        <p:spPr bwMode="auto">
          <a:xfrm>
            <a:off x="107504" y="2636912"/>
            <a:ext cx="2949147" cy="2264991"/>
          </a:xfrm>
          <a:prstGeom prst="rect">
            <a:avLst/>
          </a:prstGeom>
          <a:noFill/>
          <a:ln w="9525">
            <a:solidFill>
              <a:schemeClr val="tx1"/>
            </a:solidFill>
            <a:miter lim="800000"/>
            <a:headEnd/>
            <a:tailEnd/>
          </a:ln>
        </p:spPr>
      </p:pic>
      <p:pic>
        <p:nvPicPr>
          <p:cNvPr id="19" name="Picture 5" descr="12_C"/>
          <p:cNvPicPr>
            <a:picLocks noChangeAspect="1" noChangeArrowheads="1"/>
          </p:cNvPicPr>
          <p:nvPr/>
        </p:nvPicPr>
        <p:blipFill>
          <a:blip r:embed="rId3" cstate="print"/>
          <a:srcRect/>
          <a:stretch>
            <a:fillRect/>
          </a:stretch>
        </p:blipFill>
        <p:spPr bwMode="auto">
          <a:xfrm>
            <a:off x="3563888" y="2636912"/>
            <a:ext cx="2746704" cy="2376264"/>
          </a:xfrm>
          <a:prstGeom prst="rect">
            <a:avLst/>
          </a:prstGeom>
          <a:noFill/>
        </p:spPr>
      </p:pic>
      <p:sp>
        <p:nvSpPr>
          <p:cNvPr id="22" name="Rectangle 4"/>
          <p:cNvSpPr>
            <a:spLocks noChangeArrowheads="1"/>
          </p:cNvSpPr>
          <p:nvPr/>
        </p:nvSpPr>
        <p:spPr bwMode="auto">
          <a:xfrm>
            <a:off x="6876256" y="1916832"/>
            <a:ext cx="1584176" cy="748538"/>
          </a:xfrm>
          <a:prstGeom prst="rect">
            <a:avLst/>
          </a:prstGeom>
          <a:noFill/>
          <a:ln w="9525">
            <a:noFill/>
            <a:miter lim="800000"/>
            <a:headEnd/>
            <a:tailEnd/>
          </a:ln>
          <a:effectLst/>
        </p:spPr>
        <p:txBody>
          <a:bodyPr wrap="square">
            <a:spAutoFit/>
          </a:bodyPr>
          <a:lstStyle/>
          <a:p>
            <a:pPr>
              <a:spcBef>
                <a:spcPct val="48000"/>
              </a:spcBef>
            </a:pPr>
            <a:r>
              <a:rPr lang="en-US" sz="1600" dirty="0" err="1" smtClean="0"/>
              <a:t>Paleomagnetism</a:t>
            </a:r>
            <a:endParaRPr lang="en-US" sz="1600" dirty="0"/>
          </a:p>
          <a:p>
            <a:pPr>
              <a:spcBef>
                <a:spcPct val="48000"/>
              </a:spcBef>
            </a:pPr>
            <a:endParaRPr lang="en-US" dirty="0"/>
          </a:p>
        </p:txBody>
      </p:sp>
      <p:sp>
        <p:nvSpPr>
          <p:cNvPr id="23" name="Rectangle 4"/>
          <p:cNvSpPr>
            <a:spLocks noChangeArrowheads="1"/>
          </p:cNvSpPr>
          <p:nvPr/>
        </p:nvSpPr>
        <p:spPr bwMode="auto">
          <a:xfrm>
            <a:off x="3563888" y="1844824"/>
            <a:ext cx="2736304" cy="615553"/>
          </a:xfrm>
          <a:prstGeom prst="rect">
            <a:avLst/>
          </a:prstGeom>
          <a:noFill/>
          <a:ln w="9525">
            <a:noFill/>
            <a:miter lim="800000"/>
            <a:headEnd/>
            <a:tailEnd/>
          </a:ln>
          <a:effectLst/>
        </p:spPr>
        <p:txBody>
          <a:bodyPr wrap="square">
            <a:spAutoFit/>
          </a:bodyPr>
          <a:lstStyle/>
          <a:p>
            <a:pPr algn="ctr">
              <a:spcBef>
                <a:spcPct val="48000"/>
              </a:spcBef>
            </a:pPr>
            <a:r>
              <a:rPr lang="en-US" sz="1600" dirty="0" smtClean="0"/>
              <a:t>Magnetism </a:t>
            </a:r>
            <a:r>
              <a:rPr lang="en-US" sz="1600" dirty="0"/>
              <a:t>and the Earth’s </a:t>
            </a:r>
            <a:r>
              <a:rPr lang="en-US" dirty="0" smtClean="0"/>
              <a:t>magnetic field</a:t>
            </a:r>
            <a:endParaRPr lang="en-US" dirty="0"/>
          </a:p>
        </p:txBody>
      </p:sp>
      <p:pic>
        <p:nvPicPr>
          <p:cNvPr id="24" name="Picture 3" descr="f3-8_a_lines-of-force_o"/>
          <p:cNvPicPr>
            <a:picLocks noChangeAspect="1" noChangeArrowheads="1"/>
          </p:cNvPicPr>
          <p:nvPr/>
        </p:nvPicPr>
        <p:blipFill>
          <a:blip r:embed="rId4" cstate="print"/>
          <a:srcRect t="2499"/>
          <a:stretch>
            <a:fillRect/>
          </a:stretch>
        </p:blipFill>
        <p:spPr>
          <a:xfrm>
            <a:off x="6948264" y="2780928"/>
            <a:ext cx="1614413" cy="2629421"/>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dissolve">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dissolve">
                                      <p:cBhvr>
                                        <p:cTn id="22" dur="500"/>
                                        <p:tgtEl>
                                          <p:spTgt spid="2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dissolve">
                                      <p:cBhvr>
                                        <p:cTn id="2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txBox="1">
            <a:spLocks noChangeArrowheads="1"/>
          </p:cNvSpPr>
          <p:nvPr/>
        </p:nvSpPr>
        <p:spPr>
          <a:xfrm>
            <a:off x="1411696" y="829705"/>
            <a:ext cx="6824663" cy="598487"/>
          </a:xfrm>
          <a:prstGeom prst="rect">
            <a:avLst/>
          </a:prstGeom>
        </p:spPr>
        <p:txBody>
          <a:bodyPr vert="horz" lIns="91440" tIns="45720" rIns="91440" bIns="45720" rtlCol="0" anchor="ctr">
            <a:normAutofit/>
          </a:bodyPr>
          <a:lstStyle/>
          <a:p>
            <a:pPr lvl="0" algn="ctr">
              <a:spcBef>
                <a:spcPct val="0"/>
              </a:spcBef>
            </a:pPr>
            <a:r>
              <a:rPr kumimoji="0" lang="en-US" sz="2000" b="1" i="0" u="none" strike="noStrike" kern="1200" cap="none" spc="0" normalizeH="0" baseline="0" noProof="0" dirty="0" smtClean="0">
                <a:ln>
                  <a:noFill/>
                </a:ln>
                <a:solidFill>
                  <a:schemeClr val="tx1"/>
                </a:solidFill>
                <a:uLnTx/>
                <a:uFillTx/>
                <a:ea typeface="+mj-ea"/>
                <a:cs typeface="+mj-cs"/>
              </a:rPr>
              <a:t>Continental drift: </a:t>
            </a:r>
            <a:r>
              <a:rPr lang="en-US" sz="2000" dirty="0" smtClean="0">
                <a:solidFill>
                  <a:schemeClr val="tx1"/>
                </a:solidFill>
              </a:rPr>
              <a:t>Accumulating Evidence</a:t>
            </a:r>
            <a:endParaRPr kumimoji="0" lang="en-US" sz="2000" b="1" i="0" u="none" strike="noStrike" kern="1200" cap="none" spc="0" normalizeH="0" baseline="0" noProof="0" dirty="0" smtClean="0">
              <a:ln>
                <a:noFill/>
              </a:ln>
              <a:solidFill>
                <a:schemeClr val="tx1"/>
              </a:solidFill>
              <a:uLnTx/>
              <a:uFillTx/>
              <a:ea typeface="+mj-ea"/>
              <a:cs typeface="+mj-cs"/>
            </a:endParaRPr>
          </a:p>
        </p:txBody>
      </p:sp>
      <p:sp>
        <p:nvSpPr>
          <p:cNvPr id="21" name="Rectangle 4"/>
          <p:cNvSpPr>
            <a:spLocks noChangeArrowheads="1"/>
          </p:cNvSpPr>
          <p:nvPr/>
        </p:nvSpPr>
        <p:spPr bwMode="auto">
          <a:xfrm>
            <a:off x="6732240" y="1484784"/>
            <a:ext cx="2016224" cy="338554"/>
          </a:xfrm>
          <a:prstGeom prst="rect">
            <a:avLst/>
          </a:prstGeom>
          <a:noFill/>
          <a:ln w="9525">
            <a:noFill/>
            <a:miter lim="800000"/>
            <a:headEnd/>
            <a:tailEnd/>
          </a:ln>
          <a:effectLst/>
        </p:spPr>
        <p:txBody>
          <a:bodyPr wrap="square">
            <a:spAutoFit/>
          </a:bodyPr>
          <a:lstStyle/>
          <a:p>
            <a:pPr>
              <a:spcBef>
                <a:spcPct val="48000"/>
              </a:spcBef>
            </a:pPr>
            <a:r>
              <a:rPr lang="en-US" sz="1600" dirty="0" smtClean="0"/>
              <a:t>Seafloor </a:t>
            </a:r>
            <a:r>
              <a:rPr lang="en-US" sz="1600" dirty="0"/>
              <a:t>spreading</a:t>
            </a:r>
          </a:p>
        </p:txBody>
      </p:sp>
      <p:pic>
        <p:nvPicPr>
          <p:cNvPr id="11" name="Picture 4"/>
          <p:cNvPicPr>
            <a:picLocks noChangeAspect="1" noChangeArrowheads="1"/>
          </p:cNvPicPr>
          <p:nvPr/>
        </p:nvPicPr>
        <p:blipFill>
          <a:blip r:embed="rId2" cstate="print"/>
          <a:srcRect b="2499"/>
          <a:stretch>
            <a:fillRect/>
          </a:stretch>
        </p:blipFill>
        <p:spPr bwMode="auto">
          <a:xfrm>
            <a:off x="0" y="1916832"/>
            <a:ext cx="3212802" cy="2041203"/>
          </a:xfrm>
          <a:prstGeom prst="rect">
            <a:avLst/>
          </a:prstGeom>
          <a:noFill/>
          <a:ln w="12700">
            <a:noFill/>
            <a:miter lim="800000"/>
            <a:headEnd/>
            <a:tailEnd/>
          </a:ln>
        </p:spPr>
      </p:pic>
      <p:sp>
        <p:nvSpPr>
          <p:cNvPr id="12" name="Rectangle 4"/>
          <p:cNvSpPr>
            <a:spLocks noChangeArrowheads="1"/>
          </p:cNvSpPr>
          <p:nvPr/>
        </p:nvSpPr>
        <p:spPr bwMode="auto">
          <a:xfrm>
            <a:off x="395536" y="1340768"/>
            <a:ext cx="2088232" cy="338554"/>
          </a:xfrm>
          <a:prstGeom prst="rect">
            <a:avLst/>
          </a:prstGeom>
          <a:noFill/>
          <a:ln w="9525">
            <a:noFill/>
            <a:miter lim="800000"/>
            <a:headEnd/>
            <a:tailEnd/>
          </a:ln>
          <a:effectLst/>
        </p:spPr>
        <p:txBody>
          <a:bodyPr wrap="square">
            <a:spAutoFit/>
          </a:bodyPr>
          <a:lstStyle/>
          <a:p>
            <a:pPr>
              <a:spcBef>
                <a:spcPct val="48000"/>
              </a:spcBef>
            </a:pPr>
            <a:r>
              <a:rPr lang="en-US" sz="1600" dirty="0" smtClean="0"/>
              <a:t>Magnetic reversals</a:t>
            </a:r>
            <a:endParaRPr lang="en-US" sz="1600" dirty="0"/>
          </a:p>
        </p:txBody>
      </p:sp>
      <p:pic>
        <p:nvPicPr>
          <p:cNvPr id="13" name="Picture 2"/>
          <p:cNvPicPr>
            <a:picLocks noChangeAspect="1" noChangeArrowheads="1"/>
          </p:cNvPicPr>
          <p:nvPr/>
        </p:nvPicPr>
        <p:blipFill>
          <a:blip r:embed="rId3" cstate="print"/>
          <a:srcRect/>
          <a:stretch>
            <a:fillRect/>
          </a:stretch>
        </p:blipFill>
        <p:spPr bwMode="auto">
          <a:xfrm>
            <a:off x="3419872" y="1628800"/>
            <a:ext cx="2809493" cy="3055169"/>
          </a:xfrm>
          <a:prstGeom prst="rect">
            <a:avLst/>
          </a:prstGeom>
          <a:noFill/>
        </p:spPr>
      </p:pic>
      <p:sp>
        <p:nvSpPr>
          <p:cNvPr id="16" name="Rectangle 4"/>
          <p:cNvSpPr>
            <a:spLocks noChangeArrowheads="1"/>
          </p:cNvSpPr>
          <p:nvPr/>
        </p:nvSpPr>
        <p:spPr bwMode="auto">
          <a:xfrm>
            <a:off x="3203848" y="1340768"/>
            <a:ext cx="3240360" cy="338554"/>
          </a:xfrm>
          <a:prstGeom prst="rect">
            <a:avLst/>
          </a:prstGeom>
          <a:noFill/>
          <a:ln w="9525">
            <a:noFill/>
            <a:miter lim="800000"/>
            <a:headEnd/>
            <a:tailEnd/>
          </a:ln>
          <a:effectLst/>
        </p:spPr>
        <p:txBody>
          <a:bodyPr wrap="square">
            <a:spAutoFit/>
          </a:bodyPr>
          <a:lstStyle/>
          <a:p>
            <a:pPr>
              <a:spcBef>
                <a:spcPct val="48000"/>
              </a:spcBef>
            </a:pPr>
            <a:r>
              <a:rPr lang="en-US" sz="1600" dirty="0" smtClean="0"/>
              <a:t>The </a:t>
            </a:r>
            <a:r>
              <a:rPr lang="en-US" sz="1600" dirty="0"/>
              <a:t>topography of the </a:t>
            </a:r>
            <a:r>
              <a:rPr lang="en-US" sz="1600" dirty="0" smtClean="0"/>
              <a:t>seafloor</a:t>
            </a:r>
            <a:endParaRPr lang="en-US" sz="1600" dirty="0"/>
          </a:p>
        </p:txBody>
      </p:sp>
      <p:pic>
        <p:nvPicPr>
          <p:cNvPr id="17" name="Picture 4"/>
          <p:cNvPicPr>
            <a:picLocks noChangeAspect="1" noChangeArrowheads="1"/>
          </p:cNvPicPr>
          <p:nvPr/>
        </p:nvPicPr>
        <p:blipFill>
          <a:blip r:embed="rId4" cstate="print"/>
          <a:srcRect b="3015"/>
          <a:stretch>
            <a:fillRect/>
          </a:stretch>
        </p:blipFill>
        <p:spPr bwMode="auto">
          <a:xfrm>
            <a:off x="6471460" y="2060848"/>
            <a:ext cx="2672540" cy="2417763"/>
          </a:xfrm>
          <a:prstGeom prst="rect">
            <a:avLst/>
          </a:prstGeom>
          <a:noFill/>
          <a:ln w="12700">
            <a:noFill/>
            <a:miter lim="800000"/>
            <a:headEnd/>
            <a:tailEnd/>
          </a:ln>
        </p:spPr>
      </p:pic>
      <p:sp>
        <p:nvSpPr>
          <p:cNvPr id="18" name="Rectangle 4"/>
          <p:cNvSpPr>
            <a:spLocks noChangeArrowheads="1"/>
          </p:cNvSpPr>
          <p:nvPr/>
        </p:nvSpPr>
        <p:spPr bwMode="auto">
          <a:xfrm>
            <a:off x="1763688" y="5733256"/>
            <a:ext cx="2088232" cy="338554"/>
          </a:xfrm>
          <a:prstGeom prst="rect">
            <a:avLst/>
          </a:prstGeom>
          <a:noFill/>
          <a:ln w="9525">
            <a:noFill/>
            <a:miter lim="800000"/>
            <a:headEnd/>
            <a:tailEnd/>
          </a:ln>
          <a:effectLst/>
        </p:spPr>
        <p:txBody>
          <a:bodyPr wrap="square">
            <a:spAutoFit/>
          </a:bodyPr>
          <a:lstStyle/>
          <a:p>
            <a:pPr>
              <a:spcBef>
                <a:spcPct val="48000"/>
              </a:spcBef>
            </a:pPr>
            <a:r>
              <a:rPr lang="en-US" sz="1600" dirty="0" smtClean="0"/>
              <a:t>Age of the seafloor</a:t>
            </a:r>
          </a:p>
        </p:txBody>
      </p:sp>
      <p:pic>
        <p:nvPicPr>
          <p:cNvPr id="25" name="Picture 4"/>
          <p:cNvPicPr>
            <a:picLocks noChangeAspect="1" noChangeArrowheads="1"/>
          </p:cNvPicPr>
          <p:nvPr/>
        </p:nvPicPr>
        <p:blipFill>
          <a:blip r:embed="rId5" cstate="print"/>
          <a:srcRect l="3244" t="2550" r="1686" b="1649"/>
          <a:stretch>
            <a:fillRect/>
          </a:stretch>
        </p:blipFill>
        <p:spPr>
          <a:xfrm>
            <a:off x="3923929" y="5085184"/>
            <a:ext cx="1926686" cy="1666379"/>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dissolv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dissolv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dissolv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dissolve">
                                      <p:cBhvr>
                                        <p:cTn id="2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0" y="1052736"/>
            <a:ext cx="9144000" cy="400110"/>
          </a:xfrm>
          <a:prstGeom prst="rect">
            <a:avLst/>
          </a:prstGeom>
          <a:noFill/>
          <a:ln w="9525">
            <a:noFill/>
            <a:miter lim="800000"/>
            <a:headEnd/>
            <a:tailEnd/>
          </a:ln>
        </p:spPr>
        <p:txBody>
          <a:bodyPr>
            <a:spAutoFit/>
          </a:bodyPr>
          <a:lstStyle/>
          <a:p>
            <a:pPr algn="ctr" eaLnBrk="0" hangingPunct="0"/>
            <a:r>
              <a:rPr lang="en-US" sz="2000" b="0" dirty="0">
                <a:ea typeface="ＭＳ Ｐゴシック" pitchFamily="34" charset="-128"/>
              </a:rPr>
              <a:t>The key principles: Plate tectonics basic assumptions</a:t>
            </a:r>
          </a:p>
        </p:txBody>
      </p:sp>
      <p:sp>
        <p:nvSpPr>
          <p:cNvPr id="19" name="Rectangle 3"/>
          <p:cNvSpPr>
            <a:spLocks noChangeArrowheads="1"/>
          </p:cNvSpPr>
          <p:nvPr/>
        </p:nvSpPr>
        <p:spPr bwMode="auto">
          <a:xfrm>
            <a:off x="0" y="1484784"/>
            <a:ext cx="9144000" cy="2646878"/>
          </a:xfrm>
          <a:prstGeom prst="rect">
            <a:avLst/>
          </a:prstGeom>
          <a:noFill/>
          <a:ln w="9525">
            <a:noFill/>
            <a:miter lim="800000"/>
            <a:headEnd/>
            <a:tailEnd/>
          </a:ln>
        </p:spPr>
        <p:txBody>
          <a:bodyPr>
            <a:spAutoFit/>
          </a:bodyPr>
          <a:lstStyle/>
          <a:p>
            <a:pPr algn="just" eaLnBrk="0" hangingPunct="0">
              <a:buFontTx/>
              <a:buChar char="•"/>
            </a:pPr>
            <a:r>
              <a:rPr lang="en-US" sz="2200" b="0" dirty="0">
                <a:latin typeface="Arial" pitchFamily="34" charset="0"/>
                <a:ea typeface="ＭＳ Ｐゴシック" pitchFamily="34" charset="-128"/>
              </a:rPr>
              <a:t> </a:t>
            </a:r>
            <a:r>
              <a:rPr lang="en-US" b="0" dirty="0">
                <a:ea typeface="ＭＳ Ｐゴシック" pitchFamily="34" charset="-128"/>
              </a:rPr>
              <a:t>Generation of new plate material occurs by seafloor spreading; that is, new material is generated along mid-ocean ridges.</a:t>
            </a:r>
          </a:p>
          <a:p>
            <a:pPr algn="just" eaLnBrk="0" hangingPunct="0">
              <a:buFontTx/>
              <a:buChar char="•"/>
            </a:pPr>
            <a:endParaRPr lang="en-US" b="0" dirty="0">
              <a:ea typeface="ＭＳ Ｐゴシック" pitchFamily="34" charset="-128"/>
            </a:endParaRPr>
          </a:p>
          <a:p>
            <a:pPr algn="just" eaLnBrk="0" hangingPunct="0">
              <a:buFontTx/>
              <a:buChar char="•"/>
            </a:pPr>
            <a:r>
              <a:rPr lang="en-US" b="0" dirty="0">
                <a:ea typeface="ＭＳ Ｐゴシック" pitchFamily="34" charset="-128"/>
              </a:rPr>
              <a:t> The new oceanic lithosphere, once created, forms part of a rigid plate.</a:t>
            </a:r>
          </a:p>
          <a:p>
            <a:pPr algn="just" eaLnBrk="0" hangingPunct="0">
              <a:buFontTx/>
              <a:buChar char="•"/>
            </a:pPr>
            <a:endParaRPr lang="en-US" b="0" dirty="0">
              <a:ea typeface="ＭＳ Ｐゴシック" pitchFamily="34" charset="-128"/>
            </a:endParaRPr>
          </a:p>
          <a:p>
            <a:pPr algn="just" eaLnBrk="0" hangingPunct="0">
              <a:buFontTx/>
              <a:buChar char="•"/>
            </a:pPr>
            <a:r>
              <a:rPr lang="en-US" b="0" dirty="0">
                <a:ea typeface="ＭＳ Ｐゴシック" pitchFamily="34" charset="-128"/>
              </a:rPr>
              <a:t> The earth’s surface area remains constant; therefore seafloor spreading must be balanced by consumption of plate elsewhere.</a:t>
            </a:r>
          </a:p>
          <a:p>
            <a:pPr algn="just" eaLnBrk="0" hangingPunct="0">
              <a:buFontTx/>
              <a:buChar char="•"/>
            </a:pPr>
            <a:endParaRPr lang="en-US" b="0" dirty="0">
              <a:ea typeface="ＭＳ Ｐゴシック" pitchFamily="34" charset="-128"/>
            </a:endParaRPr>
          </a:p>
          <a:p>
            <a:pPr algn="just" eaLnBrk="0" hangingPunct="0">
              <a:buFontTx/>
              <a:buChar char="•"/>
            </a:pPr>
            <a:r>
              <a:rPr lang="en-US" b="0" dirty="0">
                <a:ea typeface="ＭＳ Ｐゴシック" pitchFamily="34" charset="-128"/>
              </a:rPr>
              <a:t> The relative motion between plates is taken up only along plate boundaries.</a:t>
            </a:r>
          </a:p>
        </p:txBody>
      </p:sp>
      <p:pic>
        <p:nvPicPr>
          <p:cNvPr id="20" name="Picture 2" descr="PlateMovements"/>
          <p:cNvPicPr>
            <a:picLocks noChangeAspect="1" noChangeArrowheads="1"/>
          </p:cNvPicPr>
          <p:nvPr/>
        </p:nvPicPr>
        <p:blipFill>
          <a:blip r:embed="rId2" cstate="print"/>
          <a:srcRect/>
          <a:stretch>
            <a:fillRect/>
          </a:stretch>
        </p:blipFill>
        <p:spPr bwMode="auto">
          <a:xfrm>
            <a:off x="2195736" y="4221088"/>
            <a:ext cx="4464620" cy="2560007"/>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dissolv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dissolve">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
                                            <p:txEl>
                                              <p:pRg st="4" end="4"/>
                                            </p:txEl>
                                          </p:spTgt>
                                        </p:tgtEl>
                                        <p:attrNameLst>
                                          <p:attrName>style.visibility</p:attrName>
                                        </p:attrNameLst>
                                      </p:cBhvr>
                                      <p:to>
                                        <p:strVal val="visible"/>
                                      </p:to>
                                    </p:set>
                                    <p:animEffect transition="in" filter="dissolve">
                                      <p:cBhvr>
                                        <p:cTn id="22" dur="500"/>
                                        <p:tgtEl>
                                          <p:spTgt spid="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9">
                                            <p:txEl>
                                              <p:pRg st="6" end="6"/>
                                            </p:txEl>
                                          </p:spTgt>
                                        </p:tgtEl>
                                        <p:attrNameLst>
                                          <p:attrName>style.visibility</p:attrName>
                                        </p:attrNameLst>
                                      </p:cBhvr>
                                      <p:to>
                                        <p:strVal val="visible"/>
                                      </p:to>
                                    </p:set>
                                    <p:animEffect transition="in" filter="dissolve">
                                      <p:cBhvr>
                                        <p:cTn id="27"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058226"/>
            <a:ext cx="9144000" cy="400110"/>
          </a:xfrm>
          <a:prstGeom prst="rect">
            <a:avLst/>
          </a:prstGeom>
          <a:noFill/>
          <a:ln w="9525">
            <a:noFill/>
            <a:miter lim="800000"/>
            <a:headEnd/>
            <a:tailEnd/>
          </a:ln>
        </p:spPr>
        <p:txBody>
          <a:bodyPr>
            <a:spAutoFit/>
          </a:bodyPr>
          <a:lstStyle/>
          <a:p>
            <a:pPr algn="ctr" eaLnBrk="0" hangingPunct="0"/>
            <a:r>
              <a:rPr lang="en-US" sz="2000" b="0" dirty="0">
                <a:ea typeface="ＭＳ Ｐゴシック" pitchFamily="34" charset="-128"/>
              </a:rPr>
              <a:t>The key principles: Types of plate boundaries</a:t>
            </a:r>
          </a:p>
        </p:txBody>
      </p:sp>
      <p:sp>
        <p:nvSpPr>
          <p:cNvPr id="7" name="Rectangle 3"/>
          <p:cNvSpPr>
            <a:spLocks noChangeArrowheads="1"/>
          </p:cNvSpPr>
          <p:nvPr/>
        </p:nvSpPr>
        <p:spPr bwMode="auto">
          <a:xfrm>
            <a:off x="251520" y="1556792"/>
            <a:ext cx="4788024" cy="1415772"/>
          </a:xfrm>
          <a:prstGeom prst="rect">
            <a:avLst/>
          </a:prstGeom>
          <a:noFill/>
          <a:ln w="9525">
            <a:noFill/>
            <a:miter lim="800000"/>
            <a:headEnd/>
            <a:tailEnd/>
          </a:ln>
        </p:spPr>
        <p:txBody>
          <a:bodyPr wrap="square">
            <a:spAutoFit/>
          </a:bodyPr>
          <a:lstStyle/>
          <a:p>
            <a:pPr algn="just" eaLnBrk="0" hangingPunct="0">
              <a:buFontTx/>
              <a:buChar char="•"/>
            </a:pPr>
            <a:r>
              <a:rPr lang="en-US" sz="2200" b="0" dirty="0">
                <a:latin typeface="Arial" pitchFamily="34" charset="0"/>
                <a:ea typeface="ＭＳ Ｐゴシック" pitchFamily="34" charset="-128"/>
              </a:rPr>
              <a:t> </a:t>
            </a:r>
            <a:r>
              <a:rPr lang="en-US" sz="1600" b="0" u="sng" dirty="0">
                <a:solidFill>
                  <a:srgbClr val="CC0000"/>
                </a:solidFill>
                <a:ea typeface="ＭＳ Ｐゴシック" pitchFamily="34" charset="-128"/>
              </a:rPr>
              <a:t>Divergent boundary</a:t>
            </a:r>
            <a:r>
              <a:rPr lang="en-US" sz="1600" b="0" dirty="0">
                <a:ea typeface="ＭＳ Ｐゴシック" pitchFamily="34" charset="-128"/>
              </a:rPr>
              <a:t>, also called accreting or constructive, plates are moving away from each other, and new plate material, derived from the mantle, is added to the lithosphere. The divergent boundary is represented by the mid ocean ridge system.</a:t>
            </a:r>
          </a:p>
        </p:txBody>
      </p:sp>
      <p:pic>
        <p:nvPicPr>
          <p:cNvPr id="8" name="Picture 4" descr="plate_boundary_divergent"/>
          <p:cNvPicPr>
            <a:picLocks noChangeAspect="1" noChangeArrowheads="1"/>
          </p:cNvPicPr>
          <p:nvPr/>
        </p:nvPicPr>
        <p:blipFill>
          <a:blip r:embed="rId2" cstate="print"/>
          <a:srcRect/>
          <a:stretch>
            <a:fillRect/>
          </a:stretch>
        </p:blipFill>
        <p:spPr bwMode="auto">
          <a:xfrm>
            <a:off x="5508104" y="1726181"/>
            <a:ext cx="3141657" cy="1368152"/>
          </a:xfrm>
          <a:prstGeom prst="rect">
            <a:avLst/>
          </a:prstGeom>
          <a:noFill/>
          <a:ln w="9525">
            <a:solidFill>
              <a:schemeClr val="tx1"/>
            </a:solidFill>
            <a:miter lim="800000"/>
            <a:headEnd/>
            <a:tailEnd/>
          </a:ln>
        </p:spPr>
      </p:pic>
      <p:pic>
        <p:nvPicPr>
          <p:cNvPr id="15" name="Picture 2"/>
          <p:cNvPicPr>
            <a:picLocks noChangeArrowheads="1"/>
          </p:cNvPicPr>
          <p:nvPr/>
        </p:nvPicPr>
        <p:blipFill>
          <a:blip r:embed="rId3" cstate="print"/>
          <a:srcRect/>
          <a:stretch>
            <a:fillRect/>
          </a:stretch>
        </p:blipFill>
        <p:spPr bwMode="auto">
          <a:xfrm>
            <a:off x="107504" y="3471130"/>
            <a:ext cx="3311599" cy="2335858"/>
          </a:xfrm>
          <a:prstGeom prst="rect">
            <a:avLst/>
          </a:prstGeom>
          <a:noFill/>
          <a:ln w="12700">
            <a:solidFill>
              <a:schemeClr val="tx1"/>
            </a:solidFill>
            <a:miter lim="800000"/>
            <a:headEnd/>
            <a:tailEnd/>
          </a:ln>
          <a:effectLst/>
        </p:spPr>
      </p:pic>
      <p:pic>
        <p:nvPicPr>
          <p:cNvPr id="16" name="Picture 2" descr="Diverging Plate Boundaries"/>
          <p:cNvPicPr>
            <a:picLocks noChangeAspect="1" noChangeArrowheads="1"/>
          </p:cNvPicPr>
          <p:nvPr/>
        </p:nvPicPr>
        <p:blipFill>
          <a:blip r:embed="rId4" cstate="print"/>
          <a:srcRect/>
          <a:stretch>
            <a:fillRect/>
          </a:stretch>
        </p:blipFill>
        <p:spPr bwMode="auto">
          <a:xfrm>
            <a:off x="3563888" y="3471130"/>
            <a:ext cx="2751627" cy="28521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084997"/>
            <a:ext cx="9144000" cy="400110"/>
          </a:xfrm>
          <a:prstGeom prst="rect">
            <a:avLst/>
          </a:prstGeom>
          <a:noFill/>
          <a:ln w="9525">
            <a:noFill/>
            <a:miter lim="800000"/>
            <a:headEnd/>
            <a:tailEnd/>
          </a:ln>
        </p:spPr>
        <p:txBody>
          <a:bodyPr>
            <a:spAutoFit/>
          </a:bodyPr>
          <a:lstStyle/>
          <a:p>
            <a:pPr algn="ctr" eaLnBrk="0" hangingPunct="0"/>
            <a:r>
              <a:rPr lang="en-US" sz="2000" b="0" dirty="0">
                <a:ea typeface="ＭＳ Ｐゴシック" pitchFamily="34" charset="-128"/>
              </a:rPr>
              <a:t>The key principles: Types of plate boundaries</a:t>
            </a:r>
          </a:p>
        </p:txBody>
      </p:sp>
      <p:sp>
        <p:nvSpPr>
          <p:cNvPr id="9" name="Rectangle 3"/>
          <p:cNvSpPr>
            <a:spLocks noChangeArrowheads="1"/>
          </p:cNvSpPr>
          <p:nvPr/>
        </p:nvSpPr>
        <p:spPr bwMode="auto">
          <a:xfrm>
            <a:off x="251520" y="1580508"/>
            <a:ext cx="4896544" cy="1661993"/>
          </a:xfrm>
          <a:prstGeom prst="rect">
            <a:avLst/>
          </a:prstGeom>
          <a:noFill/>
          <a:ln w="9525">
            <a:noFill/>
            <a:miter lim="800000"/>
            <a:headEnd/>
            <a:tailEnd/>
          </a:ln>
        </p:spPr>
        <p:txBody>
          <a:bodyPr wrap="square">
            <a:spAutoFit/>
          </a:bodyPr>
          <a:lstStyle/>
          <a:p>
            <a:pPr algn="just" eaLnBrk="0" hangingPunct="0">
              <a:buFontTx/>
              <a:buChar char="•"/>
            </a:pPr>
            <a:r>
              <a:rPr lang="en-US" sz="2200" b="0" dirty="0">
                <a:latin typeface="Arial" pitchFamily="34" charset="0"/>
                <a:ea typeface="ＭＳ Ｐゴシック" pitchFamily="34" charset="-128"/>
              </a:rPr>
              <a:t> </a:t>
            </a:r>
            <a:r>
              <a:rPr lang="en-US" sz="1600" b="0" u="sng" dirty="0">
                <a:solidFill>
                  <a:srgbClr val="CC0000"/>
                </a:solidFill>
                <a:ea typeface="ＭＳ Ｐゴシック" pitchFamily="34" charset="-128"/>
              </a:rPr>
              <a:t>Convergent boundary</a:t>
            </a:r>
            <a:r>
              <a:rPr lang="en-US" sz="1600" b="0" dirty="0">
                <a:ea typeface="ＭＳ Ｐゴシック" pitchFamily="34" charset="-128"/>
              </a:rPr>
              <a:t>, also called consuming or destructive, plates are approaching each other. These boundaries are represented by the oceanic trench, island arc systems or </a:t>
            </a:r>
            <a:r>
              <a:rPr lang="en-US" sz="1600" b="0" dirty="0" err="1">
                <a:ea typeface="ＭＳ Ｐゴシック" pitchFamily="34" charset="-128"/>
              </a:rPr>
              <a:t>subduction</a:t>
            </a:r>
            <a:r>
              <a:rPr lang="en-US" sz="1600" b="0" dirty="0">
                <a:ea typeface="ＭＳ Ｐゴシック" pitchFamily="34" charset="-128"/>
              </a:rPr>
              <a:t> zones where one of the colliding plates descends into the mantle and is destroyed.</a:t>
            </a:r>
          </a:p>
        </p:txBody>
      </p:sp>
      <p:pic>
        <p:nvPicPr>
          <p:cNvPr id="11" name="Picture 4" descr="plate_boundary_convergent"/>
          <p:cNvPicPr>
            <a:picLocks noChangeAspect="1" noChangeArrowheads="1"/>
          </p:cNvPicPr>
          <p:nvPr/>
        </p:nvPicPr>
        <p:blipFill>
          <a:blip r:embed="rId2" cstate="print"/>
          <a:srcRect/>
          <a:stretch>
            <a:fillRect/>
          </a:stretch>
        </p:blipFill>
        <p:spPr bwMode="auto">
          <a:xfrm>
            <a:off x="5652120" y="1744958"/>
            <a:ext cx="3199073" cy="1368152"/>
          </a:xfrm>
          <a:prstGeom prst="rect">
            <a:avLst/>
          </a:prstGeom>
          <a:noFill/>
          <a:ln w="9525">
            <a:solidFill>
              <a:schemeClr val="tx1"/>
            </a:solidFill>
            <a:miter lim="800000"/>
            <a:headEnd/>
            <a:tailEnd/>
          </a:ln>
        </p:spPr>
      </p:pic>
      <p:grpSp>
        <p:nvGrpSpPr>
          <p:cNvPr id="14" name="Group 6"/>
          <p:cNvGrpSpPr>
            <a:grpSpLocks/>
          </p:cNvGrpSpPr>
          <p:nvPr/>
        </p:nvGrpSpPr>
        <p:grpSpPr bwMode="auto">
          <a:xfrm>
            <a:off x="35496" y="3573016"/>
            <a:ext cx="2952328" cy="3068960"/>
            <a:chOff x="1392" y="576"/>
            <a:chExt cx="2880" cy="3521"/>
          </a:xfrm>
        </p:grpSpPr>
        <p:pic>
          <p:nvPicPr>
            <p:cNvPr id="15" name="Picture 2" descr="http://geology.com/nsta/convergent-boundary-oceanic-continental.gif"/>
            <p:cNvPicPr>
              <a:picLocks noChangeAspect="1" noChangeArrowheads="1" noCrop="1"/>
            </p:cNvPicPr>
            <p:nvPr/>
          </p:nvPicPr>
          <p:blipFill>
            <a:blip r:embed="rId3" cstate="print"/>
            <a:srcRect/>
            <a:stretch>
              <a:fillRect/>
            </a:stretch>
          </p:blipFill>
          <p:spPr bwMode="auto">
            <a:xfrm>
              <a:off x="1440" y="576"/>
              <a:ext cx="2832" cy="1856"/>
            </a:xfrm>
            <a:prstGeom prst="rect">
              <a:avLst/>
            </a:prstGeom>
            <a:noFill/>
            <a:ln w="9525">
              <a:noFill/>
              <a:miter lim="800000"/>
              <a:headEnd/>
              <a:tailEnd/>
            </a:ln>
          </p:spPr>
        </p:pic>
        <p:pic>
          <p:nvPicPr>
            <p:cNvPr id="16" name="Picture 5" descr="Oceanic-Continental Converging Plates"/>
            <p:cNvPicPr>
              <a:picLocks noChangeAspect="1" noChangeArrowheads="1"/>
            </p:cNvPicPr>
            <p:nvPr/>
          </p:nvPicPr>
          <p:blipFill>
            <a:blip r:embed="rId4" cstate="print"/>
            <a:srcRect/>
            <a:stretch>
              <a:fillRect/>
            </a:stretch>
          </p:blipFill>
          <p:spPr bwMode="auto">
            <a:xfrm>
              <a:off x="1392" y="2400"/>
              <a:ext cx="2880" cy="1697"/>
            </a:xfrm>
            <a:prstGeom prst="rect">
              <a:avLst/>
            </a:prstGeom>
            <a:noFill/>
            <a:ln w="9525">
              <a:noFill/>
              <a:miter lim="800000"/>
              <a:headEnd/>
              <a:tailEnd/>
            </a:ln>
          </p:spPr>
        </p:pic>
      </p:grpSp>
      <p:grpSp>
        <p:nvGrpSpPr>
          <p:cNvPr id="17" name="Group 7"/>
          <p:cNvGrpSpPr>
            <a:grpSpLocks/>
          </p:cNvGrpSpPr>
          <p:nvPr/>
        </p:nvGrpSpPr>
        <p:grpSpPr bwMode="auto">
          <a:xfrm>
            <a:off x="3203848" y="3672408"/>
            <a:ext cx="3096344" cy="2924944"/>
            <a:chOff x="1104" y="609"/>
            <a:chExt cx="3606" cy="3551"/>
          </a:xfrm>
        </p:grpSpPr>
        <p:pic>
          <p:nvPicPr>
            <p:cNvPr id="18" name="Picture 2" descr="http://geology.com/nsta/convergent-boundary-oceanic-oceanic.gif"/>
            <p:cNvPicPr>
              <a:picLocks noChangeAspect="1" noChangeArrowheads="1" noCrop="1"/>
            </p:cNvPicPr>
            <p:nvPr/>
          </p:nvPicPr>
          <p:blipFill>
            <a:blip r:embed="rId5" cstate="print"/>
            <a:srcRect/>
            <a:stretch>
              <a:fillRect/>
            </a:stretch>
          </p:blipFill>
          <p:spPr bwMode="auto">
            <a:xfrm>
              <a:off x="1104" y="609"/>
              <a:ext cx="3606" cy="1455"/>
            </a:xfrm>
            <a:prstGeom prst="rect">
              <a:avLst/>
            </a:prstGeom>
            <a:noFill/>
            <a:ln w="9525">
              <a:noFill/>
              <a:miter lim="800000"/>
              <a:headEnd/>
              <a:tailEnd/>
            </a:ln>
          </p:spPr>
        </p:pic>
        <p:pic>
          <p:nvPicPr>
            <p:cNvPr id="19" name="Picture 5" descr="Oceanic-Oceanic Converging Plates"/>
            <p:cNvPicPr>
              <a:picLocks noChangeAspect="1" noChangeArrowheads="1"/>
            </p:cNvPicPr>
            <p:nvPr/>
          </p:nvPicPr>
          <p:blipFill>
            <a:blip r:embed="rId6" cstate="print"/>
            <a:srcRect/>
            <a:stretch>
              <a:fillRect/>
            </a:stretch>
          </p:blipFill>
          <p:spPr bwMode="auto">
            <a:xfrm>
              <a:off x="1152" y="2208"/>
              <a:ext cx="3312" cy="1952"/>
            </a:xfrm>
            <a:prstGeom prst="rect">
              <a:avLst/>
            </a:prstGeom>
            <a:noFill/>
            <a:ln w="9525">
              <a:noFill/>
              <a:miter lim="800000"/>
              <a:headEnd/>
              <a:tailEnd/>
            </a:ln>
          </p:spPr>
        </p:pic>
      </p:grpSp>
      <p:grpSp>
        <p:nvGrpSpPr>
          <p:cNvPr id="20" name="Group 6"/>
          <p:cNvGrpSpPr>
            <a:grpSpLocks/>
          </p:cNvGrpSpPr>
          <p:nvPr/>
        </p:nvGrpSpPr>
        <p:grpSpPr bwMode="auto">
          <a:xfrm>
            <a:off x="6479704" y="3573016"/>
            <a:ext cx="2664296" cy="3009900"/>
            <a:chOff x="1152" y="912"/>
            <a:chExt cx="3254" cy="3144"/>
          </a:xfrm>
        </p:grpSpPr>
        <p:pic>
          <p:nvPicPr>
            <p:cNvPr id="21" name="Picture 2" descr="http://geology.com/nsta/convergent-boundary.gif"/>
            <p:cNvPicPr>
              <a:picLocks noChangeAspect="1" noChangeArrowheads="1" noCrop="1"/>
            </p:cNvPicPr>
            <p:nvPr/>
          </p:nvPicPr>
          <p:blipFill>
            <a:blip r:embed="rId7" cstate="print"/>
            <a:srcRect/>
            <a:stretch>
              <a:fillRect/>
            </a:stretch>
          </p:blipFill>
          <p:spPr bwMode="auto">
            <a:xfrm>
              <a:off x="1152" y="912"/>
              <a:ext cx="3254" cy="1063"/>
            </a:xfrm>
            <a:prstGeom prst="rect">
              <a:avLst/>
            </a:prstGeom>
            <a:noFill/>
            <a:ln w="9525">
              <a:noFill/>
              <a:miter lim="800000"/>
              <a:headEnd/>
              <a:tailEnd/>
            </a:ln>
          </p:spPr>
        </p:pic>
        <p:pic>
          <p:nvPicPr>
            <p:cNvPr id="22" name="Picture 5" descr="Continental-Continental Converging Plates"/>
            <p:cNvPicPr>
              <a:picLocks noChangeAspect="1" noChangeArrowheads="1"/>
            </p:cNvPicPr>
            <p:nvPr/>
          </p:nvPicPr>
          <p:blipFill>
            <a:blip r:embed="rId8" cstate="print"/>
            <a:srcRect/>
            <a:stretch>
              <a:fillRect/>
            </a:stretch>
          </p:blipFill>
          <p:spPr bwMode="auto">
            <a:xfrm>
              <a:off x="1152" y="2160"/>
              <a:ext cx="3216" cy="189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107504" y="1595021"/>
            <a:ext cx="9144000" cy="5220000"/>
          </a:xfrm>
          <a:prstGeom prst="rect">
            <a:avLst/>
          </a:prstGeom>
          <a:noFill/>
          <a:ln w="9525">
            <a:noFill/>
            <a:miter lim="800000"/>
            <a:headEnd/>
            <a:tailEnd/>
          </a:ln>
        </p:spPr>
        <p:txBody>
          <a:bodyPr wrap="square">
            <a:spAutoFit/>
          </a:bodyPr>
          <a:lstStyle/>
          <a:p>
            <a:pPr algn="just" eaLnBrk="0" hangingPunct="0">
              <a:lnSpc>
                <a:spcPct val="150000"/>
              </a:lnSpc>
              <a:buFont typeface="Arial" pitchFamily="34" charset="0"/>
              <a:buChar char="•"/>
            </a:pPr>
            <a:r>
              <a:rPr lang="en-US" sz="2400" b="1" dirty="0" smtClean="0">
                <a:ea typeface="ＭＳ Ｐゴシック" pitchFamily="34" charset="-128"/>
              </a:rPr>
              <a:t>Earth structure</a:t>
            </a:r>
            <a:r>
              <a:rPr lang="en-US" sz="2400" b="1" dirty="0"/>
              <a:t> </a:t>
            </a:r>
            <a:endParaRPr lang="en-US" sz="2400" b="1" dirty="0" smtClean="0"/>
          </a:p>
          <a:p>
            <a:pPr algn="just" eaLnBrk="0" hangingPunct="0">
              <a:lnSpc>
                <a:spcPct val="150000"/>
              </a:lnSpc>
              <a:buFont typeface="Arial" pitchFamily="34" charset="0"/>
              <a:buChar char="•"/>
            </a:pPr>
            <a:r>
              <a:rPr lang="en-US" sz="2400" b="1" dirty="0" smtClean="0"/>
              <a:t>Continental drift</a:t>
            </a:r>
            <a:r>
              <a:rPr lang="en-US" sz="2400" b="1" dirty="0" smtClean="0">
                <a:ea typeface="ＭＳ Ｐゴシック" pitchFamily="34" charset="-128"/>
              </a:rPr>
              <a:t> </a:t>
            </a:r>
          </a:p>
          <a:p>
            <a:pPr algn="just" eaLnBrk="0" hangingPunct="0">
              <a:lnSpc>
                <a:spcPct val="150000"/>
              </a:lnSpc>
              <a:buFont typeface="Arial" pitchFamily="34" charset="0"/>
              <a:buChar char="•"/>
            </a:pPr>
            <a:r>
              <a:rPr lang="en-US" sz="2400" b="1" dirty="0" smtClean="0">
                <a:ea typeface="ＭＳ Ｐゴシック" pitchFamily="34" charset="-128"/>
              </a:rPr>
              <a:t>Plate tectonics basic assumptions </a:t>
            </a:r>
          </a:p>
          <a:p>
            <a:pPr algn="just" eaLnBrk="0" hangingPunct="0">
              <a:lnSpc>
                <a:spcPct val="150000"/>
              </a:lnSpc>
              <a:buFont typeface="Arial" pitchFamily="34" charset="0"/>
              <a:buChar char="•"/>
            </a:pPr>
            <a:r>
              <a:rPr lang="en-US" sz="2400" b="1" dirty="0" smtClean="0">
                <a:ea typeface="ＭＳ Ｐゴシック" pitchFamily="34" charset="-128"/>
              </a:rPr>
              <a:t>Types of plate boundaries </a:t>
            </a:r>
          </a:p>
          <a:p>
            <a:pPr algn="just" eaLnBrk="0" hangingPunct="0">
              <a:lnSpc>
                <a:spcPct val="150000"/>
              </a:lnSpc>
              <a:buFont typeface="Arial" pitchFamily="34" charset="0"/>
              <a:buChar char="•"/>
            </a:pPr>
            <a:r>
              <a:rPr lang="en-US" sz="2400" b="1" dirty="0" smtClean="0">
                <a:ea typeface="ＭＳ Ｐゴシック" pitchFamily="34" charset="-128"/>
              </a:rPr>
              <a:t>Relative velocity </a:t>
            </a:r>
          </a:p>
          <a:p>
            <a:pPr algn="just" eaLnBrk="0" hangingPunct="0">
              <a:lnSpc>
                <a:spcPct val="150000"/>
              </a:lnSpc>
              <a:buFont typeface="Arial" pitchFamily="34" charset="0"/>
              <a:buChar char="•"/>
            </a:pPr>
            <a:r>
              <a:rPr lang="en-US" sz="2400" b="1" dirty="0" smtClean="0">
                <a:ea typeface="ＭＳ Ｐゴシック" pitchFamily="34" charset="-128"/>
              </a:rPr>
              <a:t>Plate tectonics on a spherical earth: Rotation axes and rotation poles</a:t>
            </a:r>
          </a:p>
          <a:p>
            <a:pPr algn="just" eaLnBrk="0" hangingPunct="0">
              <a:lnSpc>
                <a:spcPct val="150000"/>
              </a:lnSpc>
              <a:buFont typeface="Arial" pitchFamily="34" charset="0"/>
              <a:buChar char="•"/>
            </a:pPr>
            <a:r>
              <a:rPr lang="en-US" sz="2400" b="1" dirty="0" smtClean="0">
                <a:ea typeface="ＭＳ Ｐゴシック" pitchFamily="34" charset="-128"/>
              </a:rPr>
              <a:t>Present-Day Plate Motions</a:t>
            </a:r>
          </a:p>
          <a:p>
            <a:pPr lvl="0" algn="just" eaLnBrk="0" hangingPunct="0">
              <a:lnSpc>
                <a:spcPct val="150000"/>
              </a:lnSpc>
              <a:buFont typeface="Arial" pitchFamily="34" charset="0"/>
              <a:buChar char="•"/>
            </a:pPr>
            <a:r>
              <a:rPr lang="en-US" sz="2400" b="1" dirty="0" smtClean="0">
                <a:ea typeface="ＭＳ Ｐゴシック" pitchFamily="34" charset="-128"/>
              </a:rPr>
              <a:t>Triple junctions</a:t>
            </a:r>
          </a:p>
          <a:p>
            <a:pPr lvl="0" algn="just" eaLnBrk="0" hangingPunct="0">
              <a:lnSpc>
                <a:spcPct val="150000"/>
              </a:lnSpc>
              <a:buFont typeface="Arial" pitchFamily="34" charset="0"/>
              <a:buChar char="•"/>
            </a:pPr>
            <a:r>
              <a:rPr lang="en-US" sz="2400" b="1" dirty="0" smtClean="0"/>
              <a:t>Hot </a:t>
            </a:r>
            <a:r>
              <a:rPr lang="en-US" sz="2400" b="1" dirty="0"/>
              <a:t>Spots</a:t>
            </a:r>
          </a:p>
          <a:p>
            <a:pPr algn="just" eaLnBrk="0" hangingPunct="0">
              <a:lnSpc>
                <a:spcPct val="150000"/>
              </a:lnSpc>
            </a:pPr>
            <a:endParaRPr lang="en-US" sz="2400" b="0" dirty="0" smtClean="0">
              <a:ea typeface="ＭＳ Ｐゴシック" pitchFamily="34" charset="-128"/>
            </a:endParaRPr>
          </a:p>
          <a:p>
            <a:pPr algn="just" eaLnBrk="0" hangingPunct="0">
              <a:lnSpc>
                <a:spcPct val="150000"/>
              </a:lnSpc>
            </a:pPr>
            <a:endParaRPr lang="en-US" sz="2400" b="0" dirty="0" smtClean="0">
              <a:ea typeface="ＭＳ Ｐゴシック" pitchFamily="34" charset="-128"/>
            </a:endParaRPr>
          </a:p>
          <a:p>
            <a:pPr algn="just" eaLnBrk="0" hangingPunct="0"/>
            <a:endParaRPr lang="en-US" sz="2400" b="0" dirty="0" smtClean="0">
              <a:ea typeface="ＭＳ Ｐゴシック" pitchFamily="34" charset="-128"/>
            </a:endParaRPr>
          </a:p>
          <a:p>
            <a:pPr algn="just" eaLnBrk="0" hangingPunct="0"/>
            <a:endParaRPr lang="en-US" sz="2400" b="1" dirty="0" smtClean="0"/>
          </a:p>
          <a:p>
            <a:pPr algn="just" eaLnBrk="0" hangingPunct="0"/>
            <a:r>
              <a:rPr lang="en-US" sz="2400" b="1" dirty="0" smtClean="0"/>
              <a:t> </a:t>
            </a:r>
            <a:endParaRPr lang="en-US" sz="2400" b="0" dirty="0">
              <a:latin typeface="+mj-lt"/>
              <a:ea typeface="ＭＳ Ｐゴシック" pitchFamily="34" charset="-128"/>
            </a:endParaRPr>
          </a:p>
        </p:txBody>
      </p:sp>
      <p:sp>
        <p:nvSpPr>
          <p:cNvPr id="12" name="TextBox 11"/>
          <p:cNvSpPr txBox="1"/>
          <p:nvPr/>
        </p:nvSpPr>
        <p:spPr>
          <a:xfrm>
            <a:off x="3707904" y="1023119"/>
            <a:ext cx="1707070" cy="461665"/>
          </a:xfrm>
          <a:prstGeom prst="rect">
            <a:avLst/>
          </a:prstGeom>
          <a:noFill/>
        </p:spPr>
        <p:txBody>
          <a:bodyPr wrap="none" rtlCol="0">
            <a:spAutoFit/>
          </a:bodyPr>
          <a:lstStyle/>
          <a:p>
            <a:r>
              <a:rPr lang="it-IT" sz="2400" b="1" dirty="0" smtClean="0"/>
              <a:t>CONTENTES</a:t>
            </a:r>
            <a:endParaRPr lang="it-IT"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dissolv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dissolv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dissolv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dissolv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dissolve">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dissolve">
                                      <p:cBhvr>
                                        <p:cTn id="42" dur="500"/>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Effect transition="in" filter="dissolve">
                                      <p:cBhvr>
                                        <p:cTn id="47" dur="500"/>
                                        <p:tgtEl>
                                          <p:spTgt spid="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1">
                                            <p:txEl>
                                              <p:pRg st="13" end="13"/>
                                            </p:txEl>
                                          </p:spTgt>
                                        </p:tgtEl>
                                        <p:attrNameLst>
                                          <p:attrName>style.visibility</p:attrName>
                                        </p:attrNameLst>
                                      </p:cBhvr>
                                      <p:to>
                                        <p:strVal val="visible"/>
                                      </p:to>
                                    </p:set>
                                    <p:animEffect transition="in" filter="dissolve">
                                      <p:cBhvr>
                                        <p:cTn id="52" dur="500"/>
                                        <p:tgtEl>
                                          <p:spTgt spid="1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3021" y="978353"/>
            <a:ext cx="9144000" cy="400110"/>
          </a:xfrm>
          <a:prstGeom prst="rect">
            <a:avLst/>
          </a:prstGeom>
          <a:noFill/>
          <a:ln w="9525">
            <a:noFill/>
            <a:miter lim="800000"/>
            <a:headEnd/>
            <a:tailEnd/>
          </a:ln>
        </p:spPr>
        <p:txBody>
          <a:bodyPr>
            <a:spAutoFit/>
          </a:bodyPr>
          <a:lstStyle/>
          <a:p>
            <a:pPr algn="ctr" eaLnBrk="0" hangingPunct="0"/>
            <a:r>
              <a:rPr lang="en-US" sz="2000" b="0" dirty="0">
                <a:ea typeface="ＭＳ Ｐゴシック" pitchFamily="34" charset="-128"/>
              </a:rPr>
              <a:t>The key principles: Types of plate boundaries</a:t>
            </a:r>
          </a:p>
        </p:txBody>
      </p:sp>
      <p:sp>
        <p:nvSpPr>
          <p:cNvPr id="17" name="Rectangle 3"/>
          <p:cNvSpPr>
            <a:spLocks noChangeArrowheads="1"/>
          </p:cNvSpPr>
          <p:nvPr/>
        </p:nvSpPr>
        <p:spPr bwMode="auto">
          <a:xfrm>
            <a:off x="13021" y="1505859"/>
            <a:ext cx="5076056" cy="1077218"/>
          </a:xfrm>
          <a:prstGeom prst="rect">
            <a:avLst/>
          </a:prstGeom>
          <a:noFill/>
          <a:ln w="9525">
            <a:noFill/>
            <a:miter lim="800000"/>
            <a:headEnd/>
            <a:tailEnd/>
          </a:ln>
        </p:spPr>
        <p:txBody>
          <a:bodyPr wrap="square">
            <a:spAutoFit/>
          </a:bodyPr>
          <a:lstStyle/>
          <a:p>
            <a:pPr algn="just" eaLnBrk="0" hangingPunct="0">
              <a:buFontTx/>
              <a:buChar char="•"/>
            </a:pPr>
            <a:r>
              <a:rPr lang="en-US" sz="1600" b="0" dirty="0">
                <a:ea typeface="ＭＳ Ｐゴシック" pitchFamily="34" charset="-128"/>
              </a:rPr>
              <a:t> </a:t>
            </a:r>
            <a:r>
              <a:rPr lang="en-US" sz="1600" b="0" dirty="0">
                <a:solidFill>
                  <a:srgbClr val="CC0000"/>
                </a:solidFill>
                <a:ea typeface="ＭＳ Ｐゴシック" pitchFamily="34" charset="-128"/>
              </a:rPr>
              <a:t>Conservative boundary</a:t>
            </a:r>
            <a:r>
              <a:rPr lang="en-US" sz="1600" b="0" dirty="0">
                <a:ea typeface="ＭＳ Ｐゴシック" pitchFamily="34" charset="-128"/>
              </a:rPr>
              <a:t>, lithosphere is neither created nor destroyed. The plates move laterally relative to each other. These plate boundary are represented by transform faults.</a:t>
            </a:r>
          </a:p>
        </p:txBody>
      </p:sp>
      <p:pic>
        <p:nvPicPr>
          <p:cNvPr id="20" name="Picture 4" descr="plate_boundary_conservative"/>
          <p:cNvPicPr>
            <a:picLocks noChangeAspect="1" noChangeArrowheads="1"/>
          </p:cNvPicPr>
          <p:nvPr/>
        </p:nvPicPr>
        <p:blipFill>
          <a:blip r:embed="rId2" cstate="print"/>
          <a:srcRect/>
          <a:stretch>
            <a:fillRect/>
          </a:stretch>
        </p:blipFill>
        <p:spPr bwMode="auto">
          <a:xfrm>
            <a:off x="5652120" y="1505859"/>
            <a:ext cx="2808312" cy="1275069"/>
          </a:xfrm>
          <a:prstGeom prst="rect">
            <a:avLst/>
          </a:prstGeom>
          <a:noFill/>
          <a:ln w="9525">
            <a:solidFill>
              <a:schemeClr val="tx1"/>
            </a:solidFill>
            <a:miter lim="800000"/>
            <a:headEnd/>
            <a:tailEnd/>
          </a:ln>
        </p:spPr>
      </p:pic>
      <p:pic>
        <p:nvPicPr>
          <p:cNvPr id="23" name="Picture 3" descr="plate boundaries"/>
          <p:cNvPicPr>
            <a:picLocks noChangeAspect="1" noChangeArrowheads="1"/>
          </p:cNvPicPr>
          <p:nvPr/>
        </p:nvPicPr>
        <p:blipFill>
          <a:blip r:embed="rId3" cstate="print"/>
          <a:srcRect/>
          <a:stretch>
            <a:fillRect/>
          </a:stretch>
        </p:blipFill>
        <p:spPr bwMode="auto">
          <a:xfrm>
            <a:off x="1907704" y="3212976"/>
            <a:ext cx="5663482" cy="3645024"/>
          </a:xfrm>
          <a:prstGeom prst="rect">
            <a:avLst/>
          </a:prstGeom>
          <a:noFill/>
        </p:spPr>
      </p:pic>
      <p:sp>
        <p:nvSpPr>
          <p:cNvPr id="24" name="Rectangle 4"/>
          <p:cNvSpPr>
            <a:spLocks noChangeArrowheads="1"/>
          </p:cNvSpPr>
          <p:nvPr/>
        </p:nvSpPr>
        <p:spPr bwMode="auto">
          <a:xfrm>
            <a:off x="0" y="2852936"/>
            <a:ext cx="9144000" cy="400110"/>
          </a:xfrm>
          <a:prstGeom prst="rect">
            <a:avLst/>
          </a:prstGeom>
          <a:noFill/>
          <a:ln w="9525">
            <a:noFill/>
            <a:miter lim="800000"/>
            <a:headEnd/>
            <a:tailEnd/>
          </a:ln>
        </p:spPr>
        <p:txBody>
          <a:bodyPr>
            <a:spAutoFit/>
          </a:bodyPr>
          <a:lstStyle/>
          <a:p>
            <a:pPr algn="ctr" eaLnBrk="0" hangingPunct="0"/>
            <a:r>
              <a:rPr lang="en-US" sz="2000" b="0" dirty="0">
                <a:ea typeface="ＭＳ Ｐゴシック" pitchFamily="34" charset="-128"/>
              </a:rPr>
              <a:t>Earth Plates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dissolv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par>
                                <p:cTn id="13" presetID="9"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dissolv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1"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468313" y="1056407"/>
            <a:ext cx="7920037" cy="523220"/>
          </a:xfrm>
          <a:prstGeom prst="rect">
            <a:avLst/>
          </a:prstGeom>
          <a:noFill/>
          <a:ln w="9525">
            <a:noFill/>
            <a:miter lim="800000"/>
            <a:headEnd/>
            <a:tailEnd/>
          </a:ln>
          <a:effectLst/>
        </p:spPr>
        <p:txBody>
          <a:bodyPr>
            <a:spAutoFit/>
          </a:bodyPr>
          <a:lstStyle/>
          <a:p>
            <a:pPr algn="ctr"/>
            <a:r>
              <a:rPr lang="en-US" sz="2800" b="0" dirty="0" smtClean="0"/>
              <a:t>What </a:t>
            </a:r>
            <a:r>
              <a:rPr lang="en-US" sz="2800" b="0" dirty="0"/>
              <a:t>drives plate tectonics?</a:t>
            </a:r>
            <a:endParaRPr lang="en-CA" sz="2800" b="0" dirty="0"/>
          </a:p>
        </p:txBody>
      </p:sp>
      <p:pic>
        <p:nvPicPr>
          <p:cNvPr id="9" name="Picture 6" descr="Plate17"/>
          <p:cNvPicPr>
            <a:picLocks noChangeAspect="1" noChangeArrowheads="1"/>
          </p:cNvPicPr>
          <p:nvPr/>
        </p:nvPicPr>
        <p:blipFill>
          <a:blip r:embed="rId3" cstate="print"/>
          <a:srcRect/>
          <a:stretch>
            <a:fillRect/>
          </a:stretch>
        </p:blipFill>
        <p:spPr bwMode="auto">
          <a:xfrm>
            <a:off x="2051050" y="1848569"/>
            <a:ext cx="4581525" cy="2611438"/>
          </a:xfrm>
          <a:prstGeom prst="rect">
            <a:avLst/>
          </a:prstGeom>
          <a:noFill/>
          <a:ln w="9525">
            <a:solidFill>
              <a:schemeClr val="tx1"/>
            </a:solidFill>
            <a:miter lim="800000"/>
            <a:headEnd/>
            <a:tailEnd/>
          </a:ln>
        </p:spPr>
      </p:pic>
      <p:sp>
        <p:nvSpPr>
          <p:cNvPr id="11" name="Rectangle 7"/>
          <p:cNvSpPr>
            <a:spLocks noChangeArrowheads="1"/>
          </p:cNvSpPr>
          <p:nvPr/>
        </p:nvSpPr>
        <p:spPr bwMode="auto">
          <a:xfrm>
            <a:off x="395536" y="4797152"/>
            <a:ext cx="2820452" cy="461665"/>
          </a:xfrm>
          <a:prstGeom prst="rect">
            <a:avLst/>
          </a:prstGeom>
          <a:noFill/>
          <a:ln w="9525">
            <a:noFill/>
            <a:miter lim="800000"/>
            <a:headEnd/>
            <a:tailEnd/>
          </a:ln>
          <a:effectLst/>
        </p:spPr>
        <p:txBody>
          <a:bodyPr wrap="none">
            <a:spAutoFit/>
          </a:bodyPr>
          <a:lstStyle/>
          <a:p>
            <a:r>
              <a:rPr lang="en-CA" sz="2400" b="0" dirty="0">
                <a:cs typeface="Times New Roman" pitchFamily="18" charset="0"/>
              </a:rPr>
              <a:t>F</a:t>
            </a:r>
            <a:r>
              <a:rPr lang="en-CA" sz="2400" b="0" baseline="-25000" dirty="0">
                <a:cs typeface="Times New Roman" pitchFamily="18" charset="0"/>
              </a:rPr>
              <a:t>SD</a:t>
            </a:r>
            <a:r>
              <a:rPr lang="en-CA" sz="2400" b="0" dirty="0">
                <a:cs typeface="Times New Roman" pitchFamily="18" charset="0"/>
              </a:rPr>
              <a:t> =“</a:t>
            </a:r>
            <a:r>
              <a:rPr lang="en-CA" sz="2400" b="0" dirty="0" err="1">
                <a:cs typeface="Times New Roman" pitchFamily="18" charset="0"/>
              </a:rPr>
              <a:t>Forza</a:t>
            </a:r>
            <a:r>
              <a:rPr lang="en-CA" sz="2400" b="0" dirty="0">
                <a:cs typeface="Times New Roman" pitchFamily="18" charset="0"/>
              </a:rPr>
              <a:t> </a:t>
            </a:r>
            <a:r>
              <a:rPr lang="en-CA" sz="2400" b="0" dirty="0" err="1">
                <a:cs typeface="Times New Roman" pitchFamily="18" charset="0"/>
              </a:rPr>
              <a:t>di</a:t>
            </a:r>
            <a:r>
              <a:rPr lang="en-CA" sz="2400" b="0" dirty="0">
                <a:cs typeface="Times New Roman" pitchFamily="18" charset="0"/>
              </a:rPr>
              <a:t> </a:t>
            </a:r>
            <a:r>
              <a:rPr lang="en-CA" sz="2400" b="0" dirty="0" err="1">
                <a:cs typeface="Times New Roman" pitchFamily="18" charset="0"/>
              </a:rPr>
              <a:t>spinta</a:t>
            </a:r>
            <a:r>
              <a:rPr lang="en-CA" sz="2400" b="0" dirty="0">
                <a:cs typeface="Times New Roman" pitchFamily="18" charset="0"/>
              </a:rPr>
              <a:t>”</a:t>
            </a:r>
          </a:p>
        </p:txBody>
      </p:sp>
      <p:graphicFrame>
        <p:nvGraphicFramePr>
          <p:cNvPr id="12" name="Object 8"/>
          <p:cNvGraphicFramePr>
            <a:graphicFrameLocks noChangeAspect="1"/>
          </p:cNvGraphicFramePr>
          <p:nvPr/>
        </p:nvGraphicFramePr>
        <p:xfrm>
          <a:off x="2339975" y="5449019"/>
          <a:ext cx="4175125" cy="1076325"/>
        </p:xfrm>
        <a:graphic>
          <a:graphicData uri="http://schemas.openxmlformats.org/presentationml/2006/ole">
            <mc:AlternateContent xmlns:mc="http://schemas.openxmlformats.org/markup-compatibility/2006">
              <mc:Choice xmlns:v="urn:schemas-microsoft-com:vml" Requires="v">
                <p:oleObj spid="_x0000_s1030" name="Equation" r:id="rId4" imgW="1676160" imgH="431640" progId="Equation.3">
                  <p:embed/>
                </p:oleObj>
              </mc:Choice>
              <mc:Fallback>
                <p:oleObj name="Equation" r:id="rId4" imgW="167616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5449019"/>
                        <a:ext cx="41751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FF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6"/>
          <p:cNvGrpSpPr>
            <a:grpSpLocks/>
          </p:cNvGrpSpPr>
          <p:nvPr/>
        </p:nvGrpSpPr>
        <p:grpSpPr bwMode="auto">
          <a:xfrm>
            <a:off x="1043608" y="1556792"/>
            <a:ext cx="7128594" cy="1425500"/>
            <a:chOff x="340" y="572"/>
            <a:chExt cx="4944" cy="1171"/>
          </a:xfrm>
        </p:grpSpPr>
        <p:grpSp>
          <p:nvGrpSpPr>
            <p:cNvPr id="13" name="Group 20"/>
            <p:cNvGrpSpPr>
              <a:grpSpLocks/>
            </p:cNvGrpSpPr>
            <p:nvPr/>
          </p:nvGrpSpPr>
          <p:grpSpPr bwMode="auto">
            <a:xfrm>
              <a:off x="340" y="572"/>
              <a:ext cx="4944" cy="1171"/>
              <a:chOff x="340" y="572"/>
              <a:chExt cx="4944" cy="1171"/>
            </a:xfrm>
          </p:grpSpPr>
          <p:sp>
            <p:nvSpPr>
              <p:cNvPr id="15" name="Rectangle 9"/>
              <p:cNvSpPr>
                <a:spLocks noChangeArrowheads="1"/>
              </p:cNvSpPr>
              <p:nvPr/>
            </p:nvSpPr>
            <p:spPr bwMode="auto">
              <a:xfrm>
                <a:off x="3061" y="754"/>
                <a:ext cx="2223" cy="256"/>
              </a:xfrm>
              <a:prstGeom prst="rect">
                <a:avLst/>
              </a:prstGeom>
              <a:noFill/>
              <a:ln w="9525">
                <a:solidFill>
                  <a:schemeClr val="tx1"/>
                </a:solidFill>
                <a:miter lim="800000"/>
                <a:headEnd/>
                <a:tailEnd/>
              </a:ln>
            </p:spPr>
            <p:txBody>
              <a:bodyPr>
                <a:spAutoFit/>
              </a:bodyPr>
              <a:lstStyle/>
              <a:p>
                <a:pPr algn="just" eaLnBrk="0" hangingPunct="0"/>
                <a:r>
                  <a:rPr lang="en-US" b="0" dirty="0">
                    <a:latin typeface="Comic Sans MS" pitchFamily="66" charset="0"/>
                    <a:ea typeface="ＭＳ Ｐゴシック" pitchFamily="34" charset="-128"/>
                  </a:rPr>
                  <a:t>a) </a:t>
                </a:r>
                <a:r>
                  <a:rPr lang="en-US" b="0" dirty="0">
                    <a:solidFill>
                      <a:srgbClr val="CC0000"/>
                    </a:solidFill>
                    <a:latin typeface="Comic Sans MS" pitchFamily="66" charset="0"/>
                    <a:ea typeface="ＭＳ Ｐゴシック" pitchFamily="34" charset="-128"/>
                  </a:rPr>
                  <a:t>Constructive boundary</a:t>
                </a:r>
              </a:p>
            </p:txBody>
          </p:sp>
          <p:pic>
            <p:nvPicPr>
              <p:cNvPr id="16" name="Picture 14"/>
              <p:cNvPicPr>
                <a:picLocks noChangeAspect="1" noChangeArrowheads="1"/>
              </p:cNvPicPr>
              <p:nvPr/>
            </p:nvPicPr>
            <p:blipFill>
              <a:blip r:embed="rId2" cstate="print"/>
              <a:srcRect/>
              <a:stretch>
                <a:fillRect/>
              </a:stretch>
            </p:blipFill>
            <p:spPr bwMode="auto">
              <a:xfrm>
                <a:off x="340" y="572"/>
                <a:ext cx="2354" cy="1171"/>
              </a:xfrm>
              <a:prstGeom prst="rect">
                <a:avLst/>
              </a:prstGeom>
              <a:noFill/>
              <a:ln w="9525">
                <a:solidFill>
                  <a:schemeClr val="tx1"/>
                </a:solidFill>
                <a:miter lim="800000"/>
                <a:headEnd/>
                <a:tailEnd/>
              </a:ln>
              <a:effectLst/>
            </p:spPr>
          </p:pic>
        </p:grpSp>
        <p:sp>
          <p:nvSpPr>
            <p:cNvPr id="14" name="Rectangle 17"/>
            <p:cNvSpPr>
              <a:spLocks noChangeArrowheads="1"/>
            </p:cNvSpPr>
            <p:nvPr/>
          </p:nvSpPr>
          <p:spPr bwMode="auto">
            <a:xfrm>
              <a:off x="1791" y="663"/>
              <a:ext cx="182" cy="182"/>
            </a:xfrm>
            <a:prstGeom prst="rect">
              <a:avLst/>
            </a:prstGeom>
            <a:solidFill>
              <a:schemeClr val="bg1"/>
            </a:solidFill>
            <a:ln w="9525">
              <a:noFill/>
              <a:miter lim="800000"/>
              <a:headEnd/>
              <a:tailEnd/>
            </a:ln>
            <a:effectLst/>
          </p:spPr>
          <p:txBody>
            <a:bodyPr wrap="none" anchor="ctr"/>
            <a:lstStyle/>
            <a:p>
              <a:endParaRPr lang="it-IT"/>
            </a:p>
          </p:txBody>
        </p:sp>
      </p:grpSp>
      <p:grpSp>
        <p:nvGrpSpPr>
          <p:cNvPr id="17" name="Group 27"/>
          <p:cNvGrpSpPr>
            <a:grpSpLocks/>
          </p:cNvGrpSpPr>
          <p:nvPr/>
        </p:nvGrpSpPr>
        <p:grpSpPr bwMode="auto">
          <a:xfrm>
            <a:off x="1043608" y="3212976"/>
            <a:ext cx="7002040" cy="1582687"/>
            <a:chOff x="329" y="1780"/>
            <a:chExt cx="4955" cy="1196"/>
          </a:xfrm>
        </p:grpSpPr>
        <p:grpSp>
          <p:nvGrpSpPr>
            <p:cNvPr id="18" name="Group 21"/>
            <p:cNvGrpSpPr>
              <a:grpSpLocks/>
            </p:cNvGrpSpPr>
            <p:nvPr/>
          </p:nvGrpSpPr>
          <p:grpSpPr bwMode="auto">
            <a:xfrm>
              <a:off x="329" y="1780"/>
              <a:ext cx="4955" cy="1196"/>
              <a:chOff x="329" y="1780"/>
              <a:chExt cx="4955" cy="1196"/>
            </a:xfrm>
          </p:grpSpPr>
          <p:sp>
            <p:nvSpPr>
              <p:cNvPr id="20" name="Rectangle 10"/>
              <p:cNvSpPr>
                <a:spLocks noChangeArrowheads="1"/>
              </p:cNvSpPr>
              <p:nvPr/>
            </p:nvSpPr>
            <p:spPr bwMode="auto">
              <a:xfrm>
                <a:off x="3061" y="2069"/>
                <a:ext cx="2223" cy="256"/>
              </a:xfrm>
              <a:prstGeom prst="rect">
                <a:avLst/>
              </a:prstGeom>
              <a:noFill/>
              <a:ln w="9525">
                <a:solidFill>
                  <a:schemeClr val="tx1"/>
                </a:solidFill>
                <a:miter lim="800000"/>
                <a:headEnd/>
                <a:tailEnd/>
              </a:ln>
            </p:spPr>
            <p:txBody>
              <a:bodyPr>
                <a:spAutoFit/>
              </a:bodyPr>
              <a:lstStyle/>
              <a:p>
                <a:pPr algn="just" eaLnBrk="0" hangingPunct="0"/>
                <a:r>
                  <a:rPr lang="en-US" b="0" dirty="0">
                    <a:latin typeface="Comic Sans MS" pitchFamily="66" charset="0"/>
                    <a:ea typeface="ＭＳ Ｐゴシック" pitchFamily="34" charset="-128"/>
                  </a:rPr>
                  <a:t>b) </a:t>
                </a:r>
                <a:r>
                  <a:rPr lang="en-US" b="0" dirty="0">
                    <a:solidFill>
                      <a:srgbClr val="CC0000"/>
                    </a:solidFill>
                    <a:latin typeface="Comic Sans MS" pitchFamily="66" charset="0"/>
                    <a:ea typeface="ＭＳ Ｐゴシック" pitchFamily="34" charset="-128"/>
                  </a:rPr>
                  <a:t>Destructive boundary</a:t>
                </a:r>
              </a:p>
            </p:txBody>
          </p:sp>
          <p:pic>
            <p:nvPicPr>
              <p:cNvPr id="21" name="Picture 15"/>
              <p:cNvPicPr>
                <a:picLocks noChangeAspect="1" noChangeArrowheads="1"/>
              </p:cNvPicPr>
              <p:nvPr/>
            </p:nvPicPr>
            <p:blipFill>
              <a:blip r:embed="rId3" cstate="print"/>
              <a:srcRect r="4597"/>
              <a:stretch>
                <a:fillRect/>
              </a:stretch>
            </p:blipFill>
            <p:spPr bwMode="auto">
              <a:xfrm>
                <a:off x="329" y="1780"/>
                <a:ext cx="2391" cy="1196"/>
              </a:xfrm>
              <a:prstGeom prst="rect">
                <a:avLst/>
              </a:prstGeom>
              <a:noFill/>
              <a:ln w="9525">
                <a:solidFill>
                  <a:schemeClr val="tx1"/>
                </a:solidFill>
                <a:miter lim="800000"/>
                <a:headEnd/>
                <a:tailEnd/>
              </a:ln>
              <a:effectLst/>
            </p:spPr>
          </p:pic>
        </p:grpSp>
        <p:sp>
          <p:nvSpPr>
            <p:cNvPr id="19" name="Rectangle 18"/>
            <p:cNvSpPr>
              <a:spLocks noChangeArrowheads="1"/>
            </p:cNvSpPr>
            <p:nvPr/>
          </p:nvSpPr>
          <p:spPr bwMode="auto">
            <a:xfrm>
              <a:off x="1791" y="1933"/>
              <a:ext cx="182" cy="182"/>
            </a:xfrm>
            <a:prstGeom prst="rect">
              <a:avLst/>
            </a:prstGeom>
            <a:solidFill>
              <a:schemeClr val="bg1"/>
            </a:solidFill>
            <a:ln w="9525">
              <a:noFill/>
              <a:miter lim="800000"/>
              <a:headEnd/>
              <a:tailEnd/>
            </a:ln>
            <a:effectLst/>
          </p:spPr>
          <p:txBody>
            <a:bodyPr wrap="none" anchor="ctr"/>
            <a:lstStyle/>
            <a:p>
              <a:endParaRPr lang="it-IT"/>
            </a:p>
          </p:txBody>
        </p:sp>
      </p:grpSp>
      <p:grpSp>
        <p:nvGrpSpPr>
          <p:cNvPr id="22" name="Group 28"/>
          <p:cNvGrpSpPr>
            <a:grpSpLocks/>
          </p:cNvGrpSpPr>
          <p:nvPr/>
        </p:nvGrpSpPr>
        <p:grpSpPr bwMode="auto">
          <a:xfrm>
            <a:off x="1043608" y="4941168"/>
            <a:ext cx="7056784" cy="1728192"/>
            <a:chOff x="340" y="3019"/>
            <a:chExt cx="5057" cy="1228"/>
          </a:xfrm>
        </p:grpSpPr>
        <p:grpSp>
          <p:nvGrpSpPr>
            <p:cNvPr id="23" name="Group 22"/>
            <p:cNvGrpSpPr>
              <a:grpSpLocks/>
            </p:cNvGrpSpPr>
            <p:nvPr/>
          </p:nvGrpSpPr>
          <p:grpSpPr bwMode="auto">
            <a:xfrm>
              <a:off x="340" y="3019"/>
              <a:ext cx="5057" cy="1228"/>
              <a:chOff x="318" y="3019"/>
              <a:chExt cx="5057" cy="1228"/>
            </a:xfrm>
          </p:grpSpPr>
          <p:sp>
            <p:nvSpPr>
              <p:cNvPr id="25" name="Rectangle 11"/>
              <p:cNvSpPr>
                <a:spLocks noChangeArrowheads="1"/>
              </p:cNvSpPr>
              <p:nvPr/>
            </p:nvSpPr>
            <p:spPr bwMode="auto">
              <a:xfrm>
                <a:off x="3152" y="3158"/>
                <a:ext cx="2223" cy="256"/>
              </a:xfrm>
              <a:prstGeom prst="rect">
                <a:avLst/>
              </a:prstGeom>
              <a:noFill/>
              <a:ln w="9525">
                <a:solidFill>
                  <a:schemeClr val="tx1"/>
                </a:solidFill>
                <a:miter lim="800000"/>
                <a:headEnd/>
                <a:tailEnd/>
              </a:ln>
            </p:spPr>
            <p:txBody>
              <a:bodyPr>
                <a:spAutoFit/>
              </a:bodyPr>
              <a:lstStyle/>
              <a:p>
                <a:pPr algn="just" eaLnBrk="0" hangingPunct="0"/>
                <a:r>
                  <a:rPr lang="en-US" b="0" dirty="0">
                    <a:latin typeface="Comic Sans MS" pitchFamily="66" charset="0"/>
                    <a:ea typeface="ＭＳ Ｐゴシック" pitchFamily="34" charset="-128"/>
                  </a:rPr>
                  <a:t>c) </a:t>
                </a:r>
                <a:r>
                  <a:rPr lang="en-US" b="0" dirty="0">
                    <a:solidFill>
                      <a:srgbClr val="CC0000"/>
                    </a:solidFill>
                    <a:latin typeface="Comic Sans MS" pitchFamily="66" charset="0"/>
                    <a:ea typeface="ＭＳ Ｐゴシック" pitchFamily="34" charset="-128"/>
                  </a:rPr>
                  <a:t>Conservative boundary</a:t>
                </a:r>
              </a:p>
            </p:txBody>
          </p:sp>
          <p:pic>
            <p:nvPicPr>
              <p:cNvPr id="26" name="Picture 16"/>
              <p:cNvPicPr>
                <a:picLocks noChangeAspect="1" noChangeArrowheads="1"/>
              </p:cNvPicPr>
              <p:nvPr/>
            </p:nvPicPr>
            <p:blipFill>
              <a:blip r:embed="rId4" cstate="print"/>
              <a:srcRect r="6627"/>
              <a:stretch>
                <a:fillRect/>
              </a:stretch>
            </p:blipFill>
            <p:spPr bwMode="auto">
              <a:xfrm>
                <a:off x="318" y="3019"/>
                <a:ext cx="2434" cy="1228"/>
              </a:xfrm>
              <a:prstGeom prst="rect">
                <a:avLst/>
              </a:prstGeom>
              <a:noFill/>
              <a:ln w="9525">
                <a:solidFill>
                  <a:schemeClr val="tx1"/>
                </a:solidFill>
                <a:miter lim="800000"/>
                <a:headEnd/>
                <a:tailEnd/>
              </a:ln>
              <a:effectLst/>
            </p:spPr>
          </p:pic>
        </p:grpSp>
        <p:sp>
          <p:nvSpPr>
            <p:cNvPr id="24" name="Rectangle 19"/>
            <p:cNvSpPr>
              <a:spLocks noChangeArrowheads="1"/>
            </p:cNvSpPr>
            <p:nvPr/>
          </p:nvSpPr>
          <p:spPr bwMode="auto">
            <a:xfrm>
              <a:off x="1746" y="3113"/>
              <a:ext cx="182" cy="182"/>
            </a:xfrm>
            <a:prstGeom prst="rect">
              <a:avLst/>
            </a:prstGeom>
            <a:solidFill>
              <a:schemeClr val="bg1"/>
            </a:solidFill>
            <a:ln w="9525">
              <a:noFill/>
              <a:miter lim="800000"/>
              <a:headEnd/>
              <a:tailEnd/>
            </a:ln>
            <a:effectLst/>
          </p:spPr>
          <p:txBody>
            <a:bodyPr wrap="none" anchor="ctr"/>
            <a:lstStyle/>
            <a:p>
              <a:endParaRPr lang="it-IT"/>
            </a:p>
          </p:txBody>
        </p:sp>
      </p:grpSp>
      <p:sp>
        <p:nvSpPr>
          <p:cNvPr id="27" name="Rectangle 23"/>
          <p:cNvSpPr>
            <a:spLocks noChangeArrowheads="1"/>
          </p:cNvSpPr>
          <p:nvPr/>
        </p:nvSpPr>
        <p:spPr bwMode="auto">
          <a:xfrm>
            <a:off x="323850" y="1051247"/>
            <a:ext cx="7993063" cy="400110"/>
          </a:xfrm>
          <a:prstGeom prst="rect">
            <a:avLst/>
          </a:prstGeom>
          <a:noFill/>
          <a:ln w="9525">
            <a:noFill/>
            <a:miter lim="800000"/>
            <a:headEnd/>
            <a:tailEnd/>
          </a:ln>
        </p:spPr>
        <p:txBody>
          <a:bodyPr>
            <a:spAutoFit/>
          </a:bodyPr>
          <a:lstStyle/>
          <a:p>
            <a:pPr algn="ctr" eaLnBrk="0" hangingPunct="0"/>
            <a:r>
              <a:rPr lang="en-US" sz="2000" b="0" dirty="0">
                <a:ea typeface="ＭＳ Ｐゴシック" pitchFamily="34" charset="-128"/>
              </a:rPr>
              <a:t>Plate tectonics on a flat earth: Relative velocity between two plates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dissolv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4"/>
          <p:cNvSpPr>
            <a:spLocks noChangeArrowheads="1"/>
          </p:cNvSpPr>
          <p:nvPr/>
        </p:nvSpPr>
        <p:spPr bwMode="auto">
          <a:xfrm>
            <a:off x="323850" y="1138287"/>
            <a:ext cx="7993063" cy="400110"/>
          </a:xfrm>
          <a:prstGeom prst="rect">
            <a:avLst/>
          </a:prstGeom>
          <a:noFill/>
          <a:ln w="9525">
            <a:noFill/>
            <a:miter lim="800000"/>
            <a:headEnd/>
            <a:tailEnd/>
          </a:ln>
        </p:spPr>
        <p:txBody>
          <a:bodyPr>
            <a:spAutoFit/>
          </a:bodyPr>
          <a:lstStyle/>
          <a:p>
            <a:pPr algn="ctr" eaLnBrk="0" hangingPunct="0"/>
            <a:r>
              <a:rPr lang="en-US" sz="2000" b="0" dirty="0">
                <a:ea typeface="ＭＳ Ｐゴシック" pitchFamily="34" charset="-128"/>
              </a:rPr>
              <a:t>Plate tectonics on a flat earth: Relative velocity between two plates</a:t>
            </a:r>
          </a:p>
        </p:txBody>
      </p:sp>
      <p:graphicFrame>
        <p:nvGraphicFramePr>
          <p:cNvPr id="23" name="Object 15"/>
          <p:cNvGraphicFramePr>
            <a:graphicFrameLocks noChangeAspect="1"/>
          </p:cNvGraphicFramePr>
          <p:nvPr/>
        </p:nvGraphicFramePr>
        <p:xfrm>
          <a:off x="7236296" y="1628800"/>
          <a:ext cx="1676400" cy="538163"/>
        </p:xfrm>
        <a:graphic>
          <a:graphicData uri="http://schemas.openxmlformats.org/presentationml/2006/ole">
            <mc:AlternateContent xmlns:mc="http://schemas.openxmlformats.org/markup-compatibility/2006">
              <mc:Choice xmlns:v="urn:schemas-microsoft-com:vml" Requires="v">
                <p:oleObj spid="_x0000_s3078" name="Equation" r:id="rId3" imgW="672840" imgH="215640" progId="Equation.3">
                  <p:embed/>
                </p:oleObj>
              </mc:Choice>
              <mc:Fallback>
                <p:oleObj name="Equation" r:id="rId3" imgW="67284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1628800"/>
                        <a:ext cx="1676400" cy="538163"/>
                      </a:xfrm>
                      <a:prstGeom prst="rect">
                        <a:avLst/>
                      </a:prstGeom>
                      <a:noFill/>
                      <a:ln w="158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28" name="Rectangle 16"/>
          <p:cNvSpPr>
            <a:spLocks noChangeArrowheads="1"/>
          </p:cNvSpPr>
          <p:nvPr/>
        </p:nvSpPr>
        <p:spPr bwMode="auto">
          <a:xfrm>
            <a:off x="107504" y="1556792"/>
            <a:ext cx="8353425" cy="707886"/>
          </a:xfrm>
          <a:prstGeom prst="rect">
            <a:avLst/>
          </a:prstGeom>
          <a:noFill/>
          <a:ln w="9525">
            <a:noFill/>
            <a:miter lim="800000"/>
            <a:headEnd/>
            <a:tailEnd/>
          </a:ln>
        </p:spPr>
        <p:txBody>
          <a:bodyPr>
            <a:spAutoFit/>
          </a:bodyPr>
          <a:lstStyle/>
          <a:p>
            <a:pPr algn="just" eaLnBrk="0" hangingPunct="0">
              <a:buFontTx/>
              <a:buChar char="•"/>
            </a:pPr>
            <a:r>
              <a:rPr lang="en-US" sz="2200" b="0" dirty="0">
                <a:latin typeface="Arial" pitchFamily="34" charset="0"/>
                <a:ea typeface="ＭＳ Ｐゴシック" pitchFamily="34" charset="-128"/>
              </a:rPr>
              <a:t> </a:t>
            </a:r>
            <a:r>
              <a:rPr lang="en-US" b="0" dirty="0">
                <a:ea typeface="ＭＳ Ｐゴシック" pitchFamily="34" charset="-128"/>
              </a:rPr>
              <a:t>The velocity of plate A with respect to plate B is written: </a:t>
            </a:r>
            <a:r>
              <a:rPr lang="en-US" b="0" baseline="-25000" dirty="0">
                <a:ea typeface="ＭＳ Ｐゴシック" pitchFamily="34" charset="-128"/>
              </a:rPr>
              <a:t>B</a:t>
            </a:r>
            <a:r>
              <a:rPr lang="en-US" b="0" dirty="0">
                <a:ea typeface="ＭＳ Ｐゴシック" pitchFamily="34" charset="-128"/>
              </a:rPr>
              <a:t>V</a:t>
            </a:r>
            <a:r>
              <a:rPr lang="en-US" b="0" baseline="-25000" dirty="0">
                <a:ea typeface="ＭＳ Ｐゴシック" pitchFamily="34" charset="-128"/>
              </a:rPr>
              <a:t>A</a:t>
            </a:r>
            <a:r>
              <a:rPr lang="en-US" b="0" dirty="0" smtClean="0">
                <a:ea typeface="ＭＳ Ｐゴシック" pitchFamily="34" charset="-128"/>
              </a:rPr>
              <a:t>.</a:t>
            </a:r>
            <a:endParaRPr lang="en-US" b="0" dirty="0">
              <a:ea typeface="ＭＳ Ｐゴシック" pitchFamily="34" charset="-128"/>
            </a:endParaRPr>
          </a:p>
          <a:p>
            <a:pPr algn="just" eaLnBrk="0" hangingPunct="0">
              <a:buFontTx/>
              <a:buChar char="•"/>
            </a:pPr>
            <a:r>
              <a:rPr lang="en-US" b="0" dirty="0">
                <a:ea typeface="ＭＳ Ｐゴシック" pitchFamily="34" charset="-128"/>
              </a:rPr>
              <a:t> Conversely, The velocity of plate B with respect to plate A is written: </a:t>
            </a:r>
            <a:r>
              <a:rPr lang="en-US" b="0" baseline="-25000" dirty="0">
                <a:ea typeface="ＭＳ Ｐゴシック" pitchFamily="34" charset="-128"/>
              </a:rPr>
              <a:t>A</a:t>
            </a:r>
            <a:r>
              <a:rPr lang="en-US" b="0" dirty="0">
                <a:ea typeface="ＭＳ Ｐゴシック" pitchFamily="34" charset="-128"/>
              </a:rPr>
              <a:t>V</a:t>
            </a:r>
            <a:r>
              <a:rPr lang="en-US" b="0" baseline="-25000" dirty="0">
                <a:ea typeface="ＭＳ Ｐゴシック" pitchFamily="34" charset="-128"/>
              </a:rPr>
              <a:t>B</a:t>
            </a:r>
            <a:r>
              <a:rPr lang="en-US" b="0" dirty="0">
                <a:ea typeface="ＭＳ Ｐゴシック" pitchFamily="34" charset="-128"/>
              </a:rPr>
              <a:t>.</a:t>
            </a:r>
          </a:p>
        </p:txBody>
      </p:sp>
      <p:sp>
        <p:nvSpPr>
          <p:cNvPr id="29" name="Rectangle 3"/>
          <p:cNvSpPr>
            <a:spLocks noChangeArrowheads="1"/>
          </p:cNvSpPr>
          <p:nvPr/>
        </p:nvSpPr>
        <p:spPr bwMode="auto">
          <a:xfrm>
            <a:off x="179388" y="2924944"/>
            <a:ext cx="8964612" cy="646331"/>
          </a:xfrm>
          <a:prstGeom prst="rect">
            <a:avLst/>
          </a:prstGeom>
          <a:noFill/>
          <a:ln w="9525">
            <a:noFill/>
            <a:miter lim="800000"/>
            <a:headEnd/>
            <a:tailEnd/>
          </a:ln>
        </p:spPr>
        <p:txBody>
          <a:bodyPr>
            <a:spAutoFit/>
          </a:bodyPr>
          <a:lstStyle/>
          <a:p>
            <a:pPr algn="just" eaLnBrk="0" hangingPunct="0">
              <a:buFontTx/>
              <a:buChar char="•"/>
            </a:pPr>
            <a:r>
              <a:rPr lang="en-US" b="0" dirty="0">
                <a:ea typeface="ＭＳ Ｐゴシック" pitchFamily="34" charset="-128"/>
              </a:rPr>
              <a:t> Transform faults can be grouped into six basic classes. By far the most common type of transform fault is the </a:t>
            </a:r>
            <a:r>
              <a:rPr lang="en-US" b="0" u="sng" dirty="0">
                <a:solidFill>
                  <a:srgbClr val="CC0000"/>
                </a:solidFill>
                <a:ea typeface="ＭＳ Ｐゴシック" pitchFamily="34" charset="-128"/>
              </a:rPr>
              <a:t>ridge-ridge fault</a:t>
            </a:r>
            <a:r>
              <a:rPr lang="en-US" b="0" dirty="0">
                <a:ea typeface="ＭＳ Ｐゴシック" pitchFamily="34" charset="-128"/>
              </a:rPr>
              <a:t>.</a:t>
            </a:r>
          </a:p>
        </p:txBody>
      </p:sp>
      <p:sp>
        <p:nvSpPr>
          <p:cNvPr id="30" name="Rectangle 7"/>
          <p:cNvSpPr>
            <a:spLocks noChangeArrowheads="1"/>
          </p:cNvSpPr>
          <p:nvPr/>
        </p:nvSpPr>
        <p:spPr bwMode="auto">
          <a:xfrm>
            <a:off x="179512" y="2420888"/>
            <a:ext cx="9144000" cy="400110"/>
          </a:xfrm>
          <a:prstGeom prst="rect">
            <a:avLst/>
          </a:prstGeom>
          <a:noFill/>
          <a:ln w="9525">
            <a:noFill/>
            <a:miter lim="800000"/>
            <a:headEnd/>
            <a:tailEnd/>
          </a:ln>
        </p:spPr>
        <p:txBody>
          <a:bodyPr>
            <a:spAutoFit/>
          </a:bodyPr>
          <a:lstStyle/>
          <a:p>
            <a:pPr algn="ctr" eaLnBrk="0" hangingPunct="0"/>
            <a:r>
              <a:rPr lang="en-US" sz="2000" b="0" dirty="0">
                <a:ea typeface="ＭＳ Ｐゴシック" pitchFamily="34" charset="-128"/>
              </a:rPr>
              <a:t>The key principles: Types of plate boundaries</a:t>
            </a:r>
          </a:p>
        </p:txBody>
      </p:sp>
      <p:grpSp>
        <p:nvGrpSpPr>
          <p:cNvPr id="33" name="Group 32"/>
          <p:cNvGrpSpPr/>
          <p:nvPr/>
        </p:nvGrpSpPr>
        <p:grpSpPr>
          <a:xfrm>
            <a:off x="3131840" y="3645024"/>
            <a:ext cx="3816378" cy="2993281"/>
            <a:chOff x="3131840" y="3645024"/>
            <a:chExt cx="3816378" cy="2993281"/>
          </a:xfrm>
        </p:grpSpPr>
        <p:pic>
          <p:nvPicPr>
            <p:cNvPr id="31" name="Picture 8"/>
            <p:cNvPicPr>
              <a:picLocks noChangeAspect="1" noChangeArrowheads="1"/>
            </p:cNvPicPr>
            <p:nvPr/>
          </p:nvPicPr>
          <p:blipFill>
            <a:blip r:embed="rId5" cstate="print"/>
            <a:srcRect/>
            <a:stretch>
              <a:fillRect/>
            </a:stretch>
          </p:blipFill>
          <p:spPr bwMode="auto">
            <a:xfrm>
              <a:off x="3131840" y="3645024"/>
              <a:ext cx="3816378" cy="2993281"/>
            </a:xfrm>
            <a:prstGeom prst="rect">
              <a:avLst/>
            </a:prstGeom>
            <a:noFill/>
            <a:ln w="9525">
              <a:solidFill>
                <a:schemeClr val="tx1"/>
              </a:solidFill>
              <a:miter lim="800000"/>
              <a:headEnd/>
              <a:tailEnd/>
            </a:ln>
            <a:effectLst/>
          </p:spPr>
        </p:pic>
        <p:sp>
          <p:nvSpPr>
            <p:cNvPr id="32" name="Rectangle 11"/>
            <p:cNvSpPr>
              <a:spLocks noChangeArrowheads="1"/>
            </p:cNvSpPr>
            <p:nvPr/>
          </p:nvSpPr>
          <p:spPr bwMode="auto">
            <a:xfrm>
              <a:off x="3131840" y="3645024"/>
              <a:ext cx="1008087" cy="1368152"/>
            </a:xfrm>
            <a:prstGeom prst="rect">
              <a:avLst/>
            </a:prstGeom>
            <a:noFill/>
            <a:ln w="22225">
              <a:solidFill>
                <a:srgbClr val="CC0000"/>
              </a:solidFill>
              <a:miter lim="800000"/>
              <a:headEnd/>
              <a:tailEnd/>
            </a:ln>
            <a:effectLst/>
          </p:spPr>
          <p:txBody>
            <a:bodyPr wrap="none" anchor="ct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dissolve">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dissolve">
                                      <p:cBhvr>
                                        <p:cTn id="17" dur="500"/>
                                        <p:tgtEl>
                                          <p:spTgt spid="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dissolve">
                                      <p:cBhvr>
                                        <p:cTn id="27" dur="500"/>
                                        <p:tgtEl>
                                          <p:spTgt spid="3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dissolve">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1041151"/>
            <a:ext cx="9144000" cy="400110"/>
          </a:xfrm>
          <a:prstGeom prst="rect">
            <a:avLst/>
          </a:prstGeom>
          <a:noFill/>
          <a:ln w="9525">
            <a:noFill/>
            <a:miter lim="800000"/>
            <a:headEnd/>
            <a:tailEnd/>
          </a:ln>
        </p:spPr>
        <p:txBody>
          <a:bodyPr>
            <a:spAutoFit/>
          </a:bodyPr>
          <a:lstStyle/>
          <a:p>
            <a:pPr algn="ctr" eaLnBrk="0" hangingPunct="0"/>
            <a:r>
              <a:rPr lang="en-US" sz="2000" b="0" dirty="0">
                <a:ea typeface="ＭＳ Ｐゴシック" pitchFamily="34" charset="-128"/>
              </a:rPr>
              <a:t>Plate tectonics on a flat earth: Three plates</a:t>
            </a:r>
          </a:p>
        </p:txBody>
      </p:sp>
      <p:sp>
        <p:nvSpPr>
          <p:cNvPr id="12" name="Rectangle 4"/>
          <p:cNvSpPr>
            <a:spLocks noChangeArrowheads="1"/>
          </p:cNvSpPr>
          <p:nvPr/>
        </p:nvSpPr>
        <p:spPr bwMode="auto">
          <a:xfrm>
            <a:off x="4067944" y="1484784"/>
            <a:ext cx="4787900" cy="731837"/>
          </a:xfrm>
          <a:prstGeom prst="rect">
            <a:avLst/>
          </a:prstGeom>
          <a:noFill/>
          <a:ln w="9525">
            <a:noFill/>
            <a:miter lim="800000"/>
            <a:headEnd/>
            <a:tailEnd/>
          </a:ln>
        </p:spPr>
        <p:txBody>
          <a:bodyPr>
            <a:spAutoFit/>
          </a:bodyPr>
          <a:lstStyle/>
          <a:p>
            <a:pPr algn="just" eaLnBrk="0" hangingPunct="0">
              <a:buFontTx/>
              <a:buChar char="•"/>
            </a:pPr>
            <a:r>
              <a:rPr lang="en-US" sz="2200" b="0" dirty="0">
                <a:latin typeface="Arial" pitchFamily="34" charset="0"/>
                <a:ea typeface="ＭＳ Ｐゴシック" pitchFamily="34" charset="-128"/>
              </a:rPr>
              <a:t> </a:t>
            </a:r>
            <a:r>
              <a:rPr lang="en-US" b="0" dirty="0">
                <a:ea typeface="ＭＳ Ｐゴシック" pitchFamily="34" charset="-128"/>
              </a:rPr>
              <a:t>Plates A and B are spreading away at a half-rate of 2 cm /yr.</a:t>
            </a:r>
          </a:p>
        </p:txBody>
      </p:sp>
      <p:pic>
        <p:nvPicPr>
          <p:cNvPr id="13" name="Picture 7"/>
          <p:cNvPicPr>
            <a:picLocks noChangeAspect="1" noChangeArrowheads="1"/>
          </p:cNvPicPr>
          <p:nvPr/>
        </p:nvPicPr>
        <p:blipFill>
          <a:blip r:embed="rId3" cstate="print"/>
          <a:srcRect/>
          <a:stretch>
            <a:fillRect/>
          </a:stretch>
        </p:blipFill>
        <p:spPr bwMode="auto">
          <a:xfrm>
            <a:off x="683568" y="1484784"/>
            <a:ext cx="2762615" cy="2168450"/>
          </a:xfrm>
          <a:prstGeom prst="rect">
            <a:avLst/>
          </a:prstGeom>
          <a:noFill/>
          <a:ln w="9525">
            <a:solidFill>
              <a:schemeClr val="tx1"/>
            </a:solidFill>
            <a:miter lim="800000"/>
            <a:headEnd/>
            <a:tailEnd/>
          </a:ln>
          <a:effectLst/>
        </p:spPr>
      </p:pic>
      <p:sp>
        <p:nvSpPr>
          <p:cNvPr id="14" name="Rectangle 9"/>
          <p:cNvSpPr>
            <a:spLocks noChangeArrowheads="1"/>
          </p:cNvSpPr>
          <p:nvPr/>
        </p:nvSpPr>
        <p:spPr bwMode="auto">
          <a:xfrm>
            <a:off x="539552" y="4581128"/>
            <a:ext cx="3816350" cy="1477328"/>
          </a:xfrm>
          <a:prstGeom prst="rect">
            <a:avLst/>
          </a:prstGeom>
          <a:noFill/>
          <a:ln w="9525">
            <a:noFill/>
            <a:miter lim="800000"/>
            <a:headEnd/>
            <a:tailEnd/>
          </a:ln>
        </p:spPr>
        <p:txBody>
          <a:bodyPr>
            <a:spAutoFit/>
          </a:bodyPr>
          <a:lstStyle/>
          <a:p>
            <a:pPr algn="just">
              <a:buFontTx/>
              <a:buChar char="•"/>
            </a:pPr>
            <a:r>
              <a:rPr lang="en-US" b="0" dirty="0"/>
              <a:t>The northern and southern boundaries of plate B are transform faults, and the eastern boundary is a </a:t>
            </a:r>
            <a:r>
              <a:rPr lang="en-US" b="0" dirty="0" err="1"/>
              <a:t>subduction</a:t>
            </a:r>
            <a:r>
              <a:rPr lang="en-US" b="0" dirty="0"/>
              <a:t> zone with plate C overriding plate B at 10cm/yr</a:t>
            </a:r>
          </a:p>
        </p:txBody>
      </p:sp>
      <p:graphicFrame>
        <p:nvGraphicFramePr>
          <p:cNvPr id="15" name="Object 14"/>
          <p:cNvGraphicFramePr>
            <a:graphicFrameLocks noChangeAspect="1"/>
          </p:cNvGraphicFramePr>
          <p:nvPr/>
        </p:nvGraphicFramePr>
        <p:xfrm>
          <a:off x="5292080" y="3429000"/>
          <a:ext cx="2212975" cy="569913"/>
        </p:xfrm>
        <a:graphic>
          <a:graphicData uri="http://schemas.openxmlformats.org/presentationml/2006/ole">
            <mc:AlternateContent xmlns:mc="http://schemas.openxmlformats.org/markup-compatibility/2006">
              <mc:Choice xmlns:v="urn:schemas-microsoft-com:vml" Requires="v">
                <p:oleObj spid="_x0000_s4103" name="Equation" r:id="rId4" imgW="888840" imgH="228600" progId="Equation.3">
                  <p:embed/>
                </p:oleObj>
              </mc:Choice>
              <mc:Fallback>
                <p:oleObj name="Equation" r:id="rId4" imgW="888840" imgH="2286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429000"/>
                        <a:ext cx="2212975" cy="569913"/>
                      </a:xfrm>
                      <a:prstGeom prst="rect">
                        <a:avLst/>
                      </a:prstGeom>
                      <a:noFill/>
                      <a:ln w="158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16" name="Rectangle 15"/>
          <p:cNvSpPr>
            <a:spLocks noChangeArrowheads="1"/>
          </p:cNvSpPr>
          <p:nvPr/>
        </p:nvSpPr>
        <p:spPr bwMode="auto">
          <a:xfrm>
            <a:off x="4139952" y="2204864"/>
            <a:ext cx="4608512" cy="1200329"/>
          </a:xfrm>
          <a:prstGeom prst="rect">
            <a:avLst/>
          </a:prstGeom>
          <a:noFill/>
          <a:ln w="9525">
            <a:noFill/>
            <a:miter lim="800000"/>
            <a:headEnd/>
            <a:tailEnd/>
          </a:ln>
        </p:spPr>
        <p:txBody>
          <a:bodyPr>
            <a:spAutoFit/>
          </a:bodyPr>
          <a:lstStyle/>
          <a:p>
            <a:pPr algn="just" eaLnBrk="0" hangingPunct="0">
              <a:buFontTx/>
              <a:buChar char="•"/>
            </a:pPr>
            <a:r>
              <a:rPr lang="en-US" b="0" dirty="0">
                <a:ea typeface="ＭＳ Ｐゴシック" pitchFamily="34" charset="-128"/>
              </a:rPr>
              <a:t> Plate A being </a:t>
            </a:r>
            <a:r>
              <a:rPr lang="en-US" b="0" dirty="0" err="1">
                <a:ea typeface="ＭＳ Ｐゴシック" pitchFamily="34" charset="-128"/>
              </a:rPr>
              <a:t>subducted</a:t>
            </a:r>
            <a:r>
              <a:rPr lang="en-US" b="0" dirty="0">
                <a:ea typeface="ＭＳ Ｐゴシック" pitchFamily="34" charset="-128"/>
              </a:rPr>
              <a:t> underneath plate C at a rate of 6 cm/yr.</a:t>
            </a:r>
          </a:p>
          <a:p>
            <a:pPr algn="just" eaLnBrk="0" hangingPunct="0">
              <a:buFontTx/>
              <a:buChar char="•"/>
            </a:pPr>
            <a:r>
              <a:rPr lang="en-US" b="0" dirty="0">
                <a:ea typeface="ＭＳ Ｐゴシック" pitchFamily="34" charset="-128"/>
              </a:rPr>
              <a:t> To determine the relative rate between plate B and C we use vector addition:</a:t>
            </a:r>
          </a:p>
        </p:txBody>
      </p:sp>
      <p:pic>
        <p:nvPicPr>
          <p:cNvPr id="17" name="Picture 17"/>
          <p:cNvPicPr>
            <a:picLocks noChangeAspect="1" noChangeArrowheads="1"/>
          </p:cNvPicPr>
          <p:nvPr/>
        </p:nvPicPr>
        <p:blipFill>
          <a:blip r:embed="rId6" cstate="print"/>
          <a:srcRect/>
          <a:stretch>
            <a:fillRect/>
          </a:stretch>
        </p:blipFill>
        <p:spPr bwMode="auto">
          <a:xfrm>
            <a:off x="4932040" y="4365104"/>
            <a:ext cx="3384550" cy="234315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dissolv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dissolv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dissolve">
                                      <p:cBhvr>
                                        <p:cTn id="27" dur="500"/>
                                        <p:tgtEl>
                                          <p:spTgt spid="1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par>
                                <p:cTn id="38" presetID="9"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ChangeArrowheads="1"/>
          </p:cNvSpPr>
          <p:nvPr/>
        </p:nvSpPr>
        <p:spPr bwMode="auto">
          <a:xfrm>
            <a:off x="4140200" y="1640209"/>
            <a:ext cx="4537075" cy="1538883"/>
          </a:xfrm>
          <a:prstGeom prst="rect">
            <a:avLst/>
          </a:prstGeom>
          <a:noFill/>
          <a:ln w="9525">
            <a:noFill/>
            <a:miter lim="800000"/>
            <a:headEnd/>
            <a:tailEnd/>
          </a:ln>
        </p:spPr>
        <p:txBody>
          <a:bodyPr>
            <a:spAutoFit/>
          </a:bodyPr>
          <a:lstStyle/>
          <a:p>
            <a:pPr algn="just" eaLnBrk="0" hangingPunct="0">
              <a:buFont typeface="Arial" pitchFamily="34" charset="0"/>
              <a:buChar char="•"/>
            </a:pPr>
            <a:r>
              <a:rPr lang="en-US" sz="2200" b="0" dirty="0">
                <a:latin typeface="Comic Sans MS" pitchFamily="66" charset="0"/>
                <a:ea typeface="ＭＳ Ｐゴシック" pitchFamily="34" charset="-128"/>
              </a:rPr>
              <a:t> </a:t>
            </a:r>
            <a:r>
              <a:rPr lang="en-US" b="0" dirty="0">
                <a:ea typeface="ＭＳ Ｐゴシック" pitchFamily="34" charset="-128"/>
              </a:rPr>
              <a:t>Plates A and B are spreading away at a half-rate of 2 cm /yr.</a:t>
            </a:r>
          </a:p>
          <a:p>
            <a:pPr algn="just" eaLnBrk="0" hangingPunct="0">
              <a:buFont typeface="Arial" pitchFamily="34" charset="0"/>
              <a:buChar char="•"/>
            </a:pPr>
            <a:r>
              <a:rPr lang="en-US" b="0" dirty="0">
                <a:ea typeface="ＭＳ Ｐゴシック" pitchFamily="34" charset="-128"/>
              </a:rPr>
              <a:t> The boundary between </a:t>
            </a:r>
            <a:r>
              <a:rPr lang="en-US" b="0" dirty="0" err="1">
                <a:ea typeface="ＭＳ Ｐゴシック" pitchFamily="34" charset="-128"/>
              </a:rPr>
              <a:t>between</a:t>
            </a:r>
            <a:r>
              <a:rPr lang="en-US" b="0" dirty="0">
                <a:ea typeface="ＭＳ Ｐゴシック" pitchFamily="34" charset="-128"/>
              </a:rPr>
              <a:t> plates A and C is a transform fault with a relative motion of 3 cm/yr.</a:t>
            </a:r>
          </a:p>
        </p:txBody>
      </p:sp>
      <p:grpSp>
        <p:nvGrpSpPr>
          <p:cNvPr id="19" name="Group 8"/>
          <p:cNvGrpSpPr>
            <a:grpSpLocks/>
          </p:cNvGrpSpPr>
          <p:nvPr/>
        </p:nvGrpSpPr>
        <p:grpSpPr bwMode="auto">
          <a:xfrm>
            <a:off x="107950" y="1063947"/>
            <a:ext cx="9144000" cy="3014662"/>
            <a:chOff x="68" y="73"/>
            <a:chExt cx="5760" cy="1899"/>
          </a:xfrm>
        </p:grpSpPr>
        <p:pic>
          <p:nvPicPr>
            <p:cNvPr id="20" name="Picture 5"/>
            <p:cNvPicPr>
              <a:picLocks noChangeAspect="1" noChangeArrowheads="1"/>
            </p:cNvPicPr>
            <p:nvPr/>
          </p:nvPicPr>
          <p:blipFill>
            <a:blip r:embed="rId2" cstate="print"/>
            <a:srcRect/>
            <a:stretch>
              <a:fillRect/>
            </a:stretch>
          </p:blipFill>
          <p:spPr bwMode="auto">
            <a:xfrm>
              <a:off x="158" y="436"/>
              <a:ext cx="2314" cy="1536"/>
            </a:xfrm>
            <a:prstGeom prst="rect">
              <a:avLst/>
            </a:prstGeom>
            <a:noFill/>
            <a:ln w="9525">
              <a:solidFill>
                <a:schemeClr val="tx1"/>
              </a:solidFill>
              <a:miter lim="800000"/>
              <a:headEnd/>
              <a:tailEnd/>
            </a:ln>
            <a:effectLst/>
          </p:spPr>
        </p:pic>
        <p:sp>
          <p:nvSpPr>
            <p:cNvPr id="21" name="Rectangle 6"/>
            <p:cNvSpPr>
              <a:spLocks noChangeArrowheads="1"/>
            </p:cNvSpPr>
            <p:nvPr/>
          </p:nvSpPr>
          <p:spPr bwMode="auto">
            <a:xfrm>
              <a:off x="68" y="73"/>
              <a:ext cx="5760" cy="252"/>
            </a:xfrm>
            <a:prstGeom prst="rect">
              <a:avLst/>
            </a:prstGeom>
            <a:noFill/>
            <a:ln w="9525">
              <a:noFill/>
              <a:miter lim="800000"/>
              <a:headEnd/>
              <a:tailEnd/>
            </a:ln>
          </p:spPr>
          <p:txBody>
            <a:bodyPr>
              <a:spAutoFit/>
            </a:bodyPr>
            <a:lstStyle/>
            <a:p>
              <a:pPr algn="ctr" eaLnBrk="0" hangingPunct="0"/>
              <a:r>
                <a:rPr lang="en-US" sz="2000" b="0" dirty="0">
                  <a:ea typeface="ＭＳ Ｐゴシック" pitchFamily="34" charset="-128"/>
                </a:rPr>
                <a:t>Plate tectonics on a flat earth: Two plates</a:t>
              </a:r>
            </a:p>
          </p:txBody>
        </p:sp>
      </p:grpSp>
      <p:grpSp>
        <p:nvGrpSpPr>
          <p:cNvPr id="22" name="Group 11"/>
          <p:cNvGrpSpPr>
            <a:grpSpLocks/>
          </p:cNvGrpSpPr>
          <p:nvPr/>
        </p:nvGrpSpPr>
        <p:grpSpPr bwMode="auto">
          <a:xfrm>
            <a:off x="250825" y="4089722"/>
            <a:ext cx="8569325" cy="2451100"/>
            <a:chOff x="158" y="1979"/>
            <a:chExt cx="5398" cy="1544"/>
          </a:xfrm>
        </p:grpSpPr>
        <p:sp>
          <p:nvSpPr>
            <p:cNvPr id="23" name="Rectangle 7"/>
            <p:cNvSpPr>
              <a:spLocks noChangeArrowheads="1"/>
            </p:cNvSpPr>
            <p:nvPr/>
          </p:nvSpPr>
          <p:spPr bwMode="auto">
            <a:xfrm>
              <a:off x="158" y="2069"/>
              <a:ext cx="2858" cy="1454"/>
            </a:xfrm>
            <a:prstGeom prst="rect">
              <a:avLst/>
            </a:prstGeom>
            <a:noFill/>
            <a:ln w="9525">
              <a:noFill/>
              <a:miter lim="800000"/>
              <a:headEnd/>
              <a:tailEnd/>
            </a:ln>
          </p:spPr>
          <p:txBody>
            <a:bodyPr>
              <a:spAutoFit/>
            </a:bodyPr>
            <a:lstStyle/>
            <a:p>
              <a:pPr algn="just">
                <a:buFont typeface="Arial" pitchFamily="34" charset="0"/>
                <a:buChar char="•"/>
              </a:pPr>
              <a:r>
                <a:rPr lang="en-US" b="0" dirty="0">
                  <a:latin typeface="Comic Sans MS" pitchFamily="66" charset="0"/>
                </a:rPr>
                <a:t> </a:t>
              </a:r>
              <a:r>
                <a:rPr lang="en-US" b="0" dirty="0"/>
                <a:t>Plate B undergoes oblique </a:t>
              </a:r>
              <a:r>
                <a:rPr lang="en-US" b="0" dirty="0" err="1"/>
                <a:t>subduction</a:t>
              </a:r>
              <a:r>
                <a:rPr lang="en-US" b="0" dirty="0"/>
                <a:t> beneath plate C at 5 cm yr/1. </a:t>
              </a:r>
            </a:p>
            <a:p>
              <a:pPr algn="just">
                <a:buSzPct val="80000"/>
                <a:buFont typeface="Arial" pitchFamily="34" charset="0"/>
                <a:buChar char="•"/>
              </a:pPr>
              <a:r>
                <a:rPr lang="en-US" b="0" dirty="0"/>
                <a:t> The other possible solution is for plate C to be </a:t>
              </a:r>
              <a:r>
                <a:rPr lang="en-US" b="0" dirty="0" err="1"/>
                <a:t>subducted</a:t>
              </a:r>
              <a:r>
                <a:rPr lang="en-US" b="0" dirty="0"/>
                <a:t> beneath plate B at 5 cm yr/1. In that case, the boundary between plates C and B would not remain collinear with the boundary between plates B and C but would move steadily to the east. </a:t>
              </a:r>
              <a:endParaRPr lang="en-US" b="0" dirty="0">
                <a:ea typeface="ＭＳ Ｐゴシック" pitchFamily="34" charset="-128"/>
              </a:endParaRPr>
            </a:p>
          </p:txBody>
        </p:sp>
        <p:pic>
          <p:nvPicPr>
            <p:cNvPr id="24" name="Picture 10"/>
            <p:cNvPicPr>
              <a:picLocks noChangeAspect="1" noChangeArrowheads="1"/>
            </p:cNvPicPr>
            <p:nvPr/>
          </p:nvPicPr>
          <p:blipFill>
            <a:blip r:embed="rId3" cstate="print"/>
            <a:srcRect/>
            <a:stretch>
              <a:fillRect/>
            </a:stretch>
          </p:blipFill>
          <p:spPr bwMode="auto">
            <a:xfrm>
              <a:off x="3061" y="1979"/>
              <a:ext cx="2495" cy="1438"/>
            </a:xfrm>
            <a:prstGeom prst="rect">
              <a:avLst/>
            </a:prstGeom>
            <a:noFill/>
            <a:ln w="9525">
              <a:solidFill>
                <a:schemeClr val="tx1"/>
              </a:solid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dissolv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dissolv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95250" y="1480716"/>
            <a:ext cx="9048750" cy="2308324"/>
          </a:xfrm>
          <a:prstGeom prst="rect">
            <a:avLst/>
          </a:prstGeom>
          <a:noFill/>
          <a:ln w="9525">
            <a:noFill/>
            <a:miter lim="800000"/>
            <a:headEnd/>
            <a:tailEnd/>
          </a:ln>
        </p:spPr>
        <p:txBody>
          <a:bodyPr>
            <a:spAutoFit/>
          </a:bodyPr>
          <a:lstStyle/>
          <a:p>
            <a:pPr algn="just" eaLnBrk="0" hangingPunct="0">
              <a:buFontTx/>
              <a:buChar char="•"/>
            </a:pPr>
            <a:r>
              <a:rPr lang="en-US" b="0" dirty="0">
                <a:solidFill>
                  <a:srgbClr val="CC0000"/>
                </a:solidFill>
              </a:rPr>
              <a:t> Euler’s fixed point theorem</a:t>
            </a:r>
            <a:r>
              <a:rPr lang="en-US" b="0" dirty="0"/>
              <a:t>: “The most general displacement of a rigid body with a fixed point is equivalent to a rotation about an axis thought that fixed”</a:t>
            </a:r>
            <a:endParaRPr lang="en-US" b="0" dirty="0">
              <a:solidFill>
                <a:srgbClr val="CC0000"/>
              </a:solidFill>
              <a:ea typeface="ＭＳ Ｐゴシック" pitchFamily="34" charset="-128"/>
            </a:endParaRPr>
          </a:p>
          <a:p>
            <a:pPr algn="just" eaLnBrk="0" hangingPunct="0">
              <a:buFontTx/>
              <a:buChar char="•"/>
            </a:pPr>
            <a:r>
              <a:rPr lang="en-US" b="0" dirty="0">
                <a:solidFill>
                  <a:srgbClr val="CC0000"/>
                </a:solidFill>
                <a:ea typeface="ＭＳ Ｐゴシック" pitchFamily="34" charset="-128"/>
              </a:rPr>
              <a:t> Euler’s fixed point theorem</a:t>
            </a:r>
            <a:r>
              <a:rPr lang="en-US" b="0" dirty="0">
                <a:ea typeface="ＭＳ Ｐゴシック" pitchFamily="34" charset="-128"/>
              </a:rPr>
              <a:t>: “Every displacement from one position to another on the surface earth can be regarded as a rotation about a suitably chosen axis passing through the center of the earth.”</a:t>
            </a:r>
          </a:p>
          <a:p>
            <a:pPr algn="just" eaLnBrk="0" hangingPunct="0">
              <a:buFontTx/>
              <a:buChar char="•"/>
            </a:pPr>
            <a:r>
              <a:rPr lang="en-US" b="0" dirty="0">
                <a:ea typeface="ＭＳ Ｐゴシック" pitchFamily="34" charset="-128"/>
              </a:rPr>
              <a:t> The </a:t>
            </a:r>
            <a:r>
              <a:rPr lang="en-US" b="0" dirty="0">
                <a:solidFill>
                  <a:srgbClr val="CC0000"/>
                </a:solidFill>
                <a:ea typeface="ＭＳ Ｐゴシック" pitchFamily="34" charset="-128"/>
              </a:rPr>
              <a:t>axis of rotation</a:t>
            </a:r>
            <a:r>
              <a:rPr lang="en-US" b="0" dirty="0">
                <a:ea typeface="ＭＳ Ｐゴシック" pitchFamily="34" charset="-128"/>
              </a:rPr>
              <a:t> is the suitably chosen axis passing through the center of the earth.</a:t>
            </a:r>
          </a:p>
          <a:p>
            <a:pPr algn="just" eaLnBrk="0" hangingPunct="0">
              <a:buFontTx/>
              <a:buChar char="•"/>
            </a:pPr>
            <a:r>
              <a:rPr lang="en-US" b="0" dirty="0">
                <a:ea typeface="ＭＳ Ｐゴシック" pitchFamily="34" charset="-128"/>
              </a:rPr>
              <a:t> The </a:t>
            </a:r>
            <a:r>
              <a:rPr lang="en-US" b="0" dirty="0">
                <a:solidFill>
                  <a:srgbClr val="CC0000"/>
                </a:solidFill>
                <a:ea typeface="ＭＳ Ｐゴシック" pitchFamily="34" charset="-128"/>
              </a:rPr>
              <a:t>poles of rotation</a:t>
            </a:r>
            <a:r>
              <a:rPr lang="en-US" b="0" dirty="0">
                <a:ea typeface="ＭＳ Ｐゴシック" pitchFamily="34" charset="-128"/>
              </a:rPr>
              <a:t> or the </a:t>
            </a:r>
            <a:r>
              <a:rPr lang="en-US" b="0" dirty="0">
                <a:solidFill>
                  <a:srgbClr val="CC0000"/>
                </a:solidFill>
                <a:ea typeface="ＭＳ Ｐゴシック" pitchFamily="34" charset="-128"/>
              </a:rPr>
              <a:t>Euler’s poles</a:t>
            </a:r>
            <a:r>
              <a:rPr lang="en-US" b="0" dirty="0">
                <a:ea typeface="ＭＳ Ｐゴシック" pitchFamily="34" charset="-128"/>
              </a:rPr>
              <a:t> are the two points where the axis of rotation cuts through the earth surface.</a:t>
            </a:r>
          </a:p>
        </p:txBody>
      </p:sp>
      <p:pic>
        <p:nvPicPr>
          <p:cNvPr id="12" name="Picture 5" descr="Plate15"/>
          <p:cNvPicPr>
            <a:picLocks noChangeAspect="1" noChangeArrowheads="1"/>
          </p:cNvPicPr>
          <p:nvPr/>
        </p:nvPicPr>
        <p:blipFill>
          <a:blip r:embed="rId2" cstate="print"/>
          <a:srcRect/>
          <a:stretch>
            <a:fillRect/>
          </a:stretch>
        </p:blipFill>
        <p:spPr bwMode="auto">
          <a:xfrm>
            <a:off x="251520" y="3861048"/>
            <a:ext cx="2881313" cy="2624138"/>
          </a:xfrm>
          <a:prstGeom prst="rect">
            <a:avLst/>
          </a:prstGeom>
          <a:noFill/>
          <a:ln w="9525">
            <a:solidFill>
              <a:schemeClr val="tx1"/>
            </a:solidFill>
            <a:miter lim="800000"/>
            <a:headEnd/>
            <a:tailEnd/>
          </a:ln>
        </p:spPr>
      </p:pic>
      <p:sp>
        <p:nvSpPr>
          <p:cNvPr id="13" name="Rectangle 6"/>
          <p:cNvSpPr>
            <a:spLocks noChangeArrowheads="1"/>
          </p:cNvSpPr>
          <p:nvPr/>
        </p:nvSpPr>
        <p:spPr bwMode="auto">
          <a:xfrm>
            <a:off x="3419475" y="4332237"/>
            <a:ext cx="5616575" cy="1754326"/>
          </a:xfrm>
          <a:prstGeom prst="rect">
            <a:avLst/>
          </a:prstGeom>
          <a:noFill/>
          <a:ln w="9525">
            <a:noFill/>
            <a:miter lim="800000"/>
            <a:headEnd/>
            <a:tailEnd/>
          </a:ln>
        </p:spPr>
        <p:txBody>
          <a:bodyPr>
            <a:spAutoFit/>
          </a:bodyPr>
          <a:lstStyle/>
          <a:p>
            <a:pPr algn="just" eaLnBrk="0" hangingPunct="0"/>
            <a:r>
              <a:rPr lang="en-US" sz="1800" b="0" dirty="0">
                <a:ea typeface="ＭＳ Ｐゴシック" pitchFamily="34" charset="-128"/>
              </a:rPr>
              <a:t>The magnitude of the angular velocity about the axis then define the magnitude of the relative motion between the two plates. Angular velocity behave as a vector, the relative motion between two plates can be written as: </a:t>
            </a:r>
            <a:r>
              <a:rPr lang="en-US" sz="1800" dirty="0">
                <a:ea typeface="ＭＳ Ｐゴシック" pitchFamily="34" charset="-128"/>
                <a:sym typeface="Symbol" pitchFamily="18" charset="2"/>
              </a:rPr>
              <a:t></a:t>
            </a:r>
            <a:r>
              <a:rPr lang="en-US" sz="1800" b="0" dirty="0">
                <a:ea typeface="ＭＳ Ｐゴシック" pitchFamily="34" charset="-128"/>
                <a:sym typeface="Symbol" pitchFamily="18" charset="2"/>
              </a:rPr>
              <a:t>=</a:t>
            </a:r>
            <a:r>
              <a:rPr lang="en-US" sz="1800" dirty="0">
                <a:ea typeface="ＭＳ Ｐゴシック" pitchFamily="34" charset="-128"/>
                <a:sym typeface="Symbol" pitchFamily="18" charset="2"/>
              </a:rPr>
              <a:t>k</a:t>
            </a:r>
            <a:r>
              <a:rPr lang="en-US" sz="1800" b="0" dirty="0">
                <a:ea typeface="ＭＳ Ｐゴシック" pitchFamily="34" charset="-128"/>
              </a:rPr>
              <a:t> , where </a:t>
            </a:r>
            <a:r>
              <a:rPr lang="en-US" sz="1800" dirty="0">
                <a:sym typeface="Symbol" pitchFamily="18" charset="2"/>
              </a:rPr>
              <a:t>k</a:t>
            </a:r>
            <a:r>
              <a:rPr lang="en-US" sz="1800" b="0" dirty="0">
                <a:ea typeface="ＭＳ Ｐゴシック" pitchFamily="34" charset="-128"/>
              </a:rPr>
              <a:t> is unit vector along the rotation axis and </a:t>
            </a:r>
            <a:r>
              <a:rPr lang="en-US" sz="1800" b="0" dirty="0">
                <a:sym typeface="Symbol" pitchFamily="18" charset="2"/>
              </a:rPr>
              <a:t></a:t>
            </a:r>
            <a:r>
              <a:rPr lang="en-US" sz="1800" b="0" dirty="0">
                <a:ea typeface="ＭＳ Ｐゴシック" pitchFamily="34" charset="-128"/>
              </a:rPr>
              <a:t> is the angular velocity </a:t>
            </a:r>
          </a:p>
        </p:txBody>
      </p:sp>
      <p:sp>
        <p:nvSpPr>
          <p:cNvPr id="15" name="Rectangle 2"/>
          <p:cNvSpPr>
            <a:spLocks noChangeArrowheads="1"/>
          </p:cNvSpPr>
          <p:nvPr/>
        </p:nvSpPr>
        <p:spPr bwMode="auto">
          <a:xfrm>
            <a:off x="0" y="1084674"/>
            <a:ext cx="9144000" cy="400110"/>
          </a:xfrm>
          <a:prstGeom prst="rect">
            <a:avLst/>
          </a:prstGeom>
          <a:noFill/>
          <a:ln w="9525">
            <a:noFill/>
            <a:miter lim="800000"/>
            <a:headEnd/>
            <a:tailEnd/>
          </a:ln>
        </p:spPr>
        <p:txBody>
          <a:bodyPr>
            <a:spAutoFit/>
          </a:bodyPr>
          <a:lstStyle/>
          <a:p>
            <a:pPr algn="ctr" eaLnBrk="0" hangingPunct="0"/>
            <a:r>
              <a:rPr lang="en-US" sz="2000" b="0" dirty="0">
                <a:ea typeface="ＭＳ Ｐゴシック" pitchFamily="34" charset="-128"/>
              </a:rPr>
              <a:t>Plate tectonics on a spherical earth: Rotation axes and rotation poles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dissolv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dissolv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dissolve">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dissolve">
                                      <p:cBhvr>
                                        <p:cTn id="3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0" y="1010816"/>
            <a:ext cx="9144000" cy="400110"/>
          </a:xfrm>
          <a:prstGeom prst="rect">
            <a:avLst/>
          </a:prstGeom>
          <a:noFill/>
          <a:ln w="9525">
            <a:noFill/>
            <a:miter lim="800000"/>
            <a:headEnd/>
            <a:tailEnd/>
          </a:ln>
        </p:spPr>
        <p:txBody>
          <a:bodyPr>
            <a:spAutoFit/>
          </a:bodyPr>
          <a:lstStyle/>
          <a:p>
            <a:pPr algn="ctr" eaLnBrk="0" hangingPunct="0"/>
            <a:r>
              <a:rPr lang="en-US" sz="2000" b="0" dirty="0">
                <a:ea typeface="ＭＳ Ｐゴシック" pitchFamily="34" charset="-128"/>
              </a:rPr>
              <a:t>Plate tectonics on a spherical earth: Angular velocity and relative velocity</a:t>
            </a:r>
          </a:p>
        </p:txBody>
      </p:sp>
      <p:grpSp>
        <p:nvGrpSpPr>
          <p:cNvPr id="8" name="Group 7"/>
          <p:cNvGrpSpPr>
            <a:grpSpLocks/>
          </p:cNvGrpSpPr>
          <p:nvPr/>
        </p:nvGrpSpPr>
        <p:grpSpPr bwMode="auto">
          <a:xfrm>
            <a:off x="179512" y="3429000"/>
            <a:ext cx="8713788" cy="3116262"/>
            <a:chOff x="158" y="2115"/>
            <a:chExt cx="5489" cy="1963"/>
          </a:xfrm>
        </p:grpSpPr>
        <p:sp>
          <p:nvSpPr>
            <p:cNvPr id="9" name="Rectangle 4"/>
            <p:cNvSpPr>
              <a:spLocks noChangeArrowheads="1"/>
            </p:cNvSpPr>
            <p:nvPr/>
          </p:nvSpPr>
          <p:spPr bwMode="auto">
            <a:xfrm>
              <a:off x="158" y="2115"/>
              <a:ext cx="5489" cy="1963"/>
            </a:xfrm>
            <a:prstGeom prst="rect">
              <a:avLst/>
            </a:prstGeom>
            <a:noFill/>
            <a:ln w="9525">
              <a:noFill/>
              <a:miter lim="800000"/>
              <a:headEnd/>
              <a:tailEnd/>
            </a:ln>
          </p:spPr>
          <p:txBody>
            <a:bodyPr>
              <a:spAutoFit/>
            </a:bodyPr>
            <a:lstStyle/>
            <a:p>
              <a:pPr eaLnBrk="0" hangingPunct="0">
                <a:buFontTx/>
                <a:buChar char="•"/>
              </a:pPr>
              <a:r>
                <a:rPr lang="en-US" sz="2200" b="0" dirty="0">
                  <a:latin typeface="Arial" pitchFamily="34" charset="0"/>
                  <a:ea typeface="ＭＳ Ｐゴシック" pitchFamily="34" charset="-128"/>
                </a:rPr>
                <a:t> </a:t>
              </a:r>
              <a:r>
                <a:rPr lang="en-US" sz="1600" b="0" dirty="0">
                  <a:ea typeface="ＭＳ Ｐゴシック" pitchFamily="34" charset="-128"/>
                </a:rPr>
                <a:t>The relative velocity, </a:t>
              </a:r>
              <a:r>
                <a:rPr lang="en-US" sz="1600" b="0" dirty="0">
                  <a:ea typeface="ＭＳ Ｐゴシック" pitchFamily="34" charset="-128"/>
                  <a:sym typeface="Symbol" pitchFamily="18" charset="2"/>
                </a:rPr>
                <a:t></a:t>
              </a:r>
              <a:r>
                <a:rPr lang="en-US" sz="1600" b="0" dirty="0">
                  <a:ea typeface="ＭＳ Ｐゴシック" pitchFamily="34" charset="-128"/>
                </a:rPr>
                <a:t>, of a certain point on the earth surface is a function of the angular velocity, </a:t>
              </a:r>
              <a:r>
                <a:rPr lang="en-US" sz="1600" b="0" dirty="0">
                  <a:ea typeface="ＭＳ Ｐゴシック" pitchFamily="34" charset="-128"/>
                  <a:sym typeface="Symbol" pitchFamily="18" charset="2"/>
                </a:rPr>
                <a:t></a:t>
              </a:r>
              <a:r>
                <a:rPr lang="en-US" sz="1600" b="0" dirty="0">
                  <a:ea typeface="ＭＳ Ｐゴシック" pitchFamily="34" charset="-128"/>
                </a:rPr>
                <a:t>, according to:</a:t>
              </a:r>
            </a:p>
            <a:p>
              <a:pPr eaLnBrk="0" hangingPunct="0"/>
              <a:endParaRPr lang="en-US" sz="1600" b="0" dirty="0">
                <a:ea typeface="ＭＳ Ｐゴシック" pitchFamily="34" charset="-128"/>
              </a:endParaRPr>
            </a:p>
            <a:p>
              <a:pPr eaLnBrk="0" hangingPunct="0">
                <a:buFontTx/>
                <a:buChar char="•"/>
              </a:pPr>
              <a:r>
                <a:rPr lang="en-US" sz="1600" b="0" dirty="0">
                  <a:ea typeface="ＭＳ Ｐゴシック" pitchFamily="34" charset="-128"/>
                </a:rPr>
                <a:t> where R is the earth radius and </a:t>
              </a:r>
              <a:r>
                <a:rPr lang="en-US" sz="1600" b="0" dirty="0">
                  <a:ea typeface="ＭＳ Ｐゴシック" pitchFamily="34" charset="-128"/>
                  <a:sym typeface="Symbol" pitchFamily="18" charset="2"/>
                </a:rPr>
                <a:t></a:t>
              </a:r>
              <a:r>
                <a:rPr lang="en-US" sz="1600" b="0" dirty="0">
                  <a:ea typeface="ＭＳ Ｐゴシック" pitchFamily="34" charset="-128"/>
                </a:rPr>
                <a:t> is the angular distance between the pole of rotation and point in question.</a:t>
              </a:r>
            </a:p>
            <a:p>
              <a:pPr eaLnBrk="0" hangingPunct="0"/>
              <a:endParaRPr lang="en-US" sz="1600" b="0" dirty="0">
                <a:ea typeface="ＭＳ Ｐゴシック" pitchFamily="34" charset="-128"/>
              </a:endParaRPr>
            </a:p>
            <a:p>
              <a:pPr eaLnBrk="0" hangingPunct="0">
                <a:buFontTx/>
                <a:buChar char="•"/>
              </a:pPr>
              <a:r>
                <a:rPr lang="en-US" sz="1600" b="0" dirty="0">
                  <a:ea typeface="ＭＳ Ｐゴシック" pitchFamily="34" charset="-128"/>
                </a:rPr>
                <a:t> Thus, the relative velocity is equal to zero at the poles, where </a:t>
              </a:r>
              <a:r>
                <a:rPr lang="en-US" sz="1600" b="0" dirty="0">
                  <a:ea typeface="ＭＳ Ｐゴシック" pitchFamily="34" charset="-128"/>
                  <a:sym typeface="Symbol" pitchFamily="18" charset="2"/>
                </a:rPr>
                <a:t></a:t>
              </a:r>
              <a:r>
                <a:rPr lang="en-US" sz="1600" b="0" dirty="0">
                  <a:ea typeface="ＭＳ Ｐゴシック" pitchFamily="34" charset="-128"/>
                </a:rPr>
                <a:t>=0 degrees, and is a maximum at the equator, where </a:t>
              </a:r>
              <a:r>
                <a:rPr lang="en-US" sz="1600" b="0" dirty="0">
                  <a:ea typeface="ＭＳ Ｐゴシック" pitchFamily="34" charset="-128"/>
                  <a:sym typeface="Symbol" pitchFamily="18" charset="2"/>
                </a:rPr>
                <a:t></a:t>
              </a:r>
              <a:r>
                <a:rPr lang="en-US" sz="1600" b="0" dirty="0">
                  <a:ea typeface="ＭＳ Ｐゴシック" pitchFamily="34" charset="-128"/>
                </a:rPr>
                <a:t>=90 degrees.</a:t>
              </a:r>
            </a:p>
            <a:p>
              <a:pPr eaLnBrk="0" hangingPunct="0">
                <a:buFontTx/>
                <a:buChar char="•"/>
              </a:pPr>
              <a:endParaRPr lang="en-US" sz="1600" b="0" dirty="0">
                <a:ea typeface="ＭＳ Ｐゴシック" pitchFamily="34" charset="-128"/>
              </a:endParaRPr>
            </a:p>
            <a:p>
              <a:pPr eaLnBrk="0" hangingPunct="0">
                <a:buFontTx/>
                <a:buChar char="•"/>
              </a:pPr>
              <a:r>
                <a:rPr lang="en-US" sz="1600" b="0" dirty="0">
                  <a:ea typeface="ＭＳ Ｐゴシック" pitchFamily="34" charset="-128"/>
                </a:rPr>
                <a:t> The relative velocity is constant along small circles defined by </a:t>
              </a:r>
              <a:r>
                <a:rPr lang="en-US" sz="1600" b="0" dirty="0">
                  <a:ea typeface="ＭＳ Ｐゴシック" pitchFamily="34" charset="-128"/>
                  <a:sym typeface="Symbol" pitchFamily="18" charset="2"/>
                </a:rPr>
                <a:t></a:t>
              </a:r>
              <a:r>
                <a:rPr lang="en-US" sz="1600" b="0" dirty="0">
                  <a:ea typeface="ＭＳ Ｐゴシック" pitchFamily="34" charset="-128"/>
                </a:rPr>
                <a:t>=constant.</a:t>
              </a:r>
            </a:p>
            <a:p>
              <a:pPr eaLnBrk="0" hangingPunct="0">
                <a:buFontTx/>
                <a:buChar char="•"/>
              </a:pPr>
              <a:endParaRPr lang="en-US" sz="1600" b="0" dirty="0">
                <a:ea typeface="ＭＳ Ｐゴシック" pitchFamily="34" charset="-128"/>
              </a:endParaRPr>
            </a:p>
            <a:p>
              <a:pPr eaLnBrk="0" hangingPunct="0">
                <a:buFontTx/>
                <a:buChar char="•"/>
              </a:pPr>
              <a:r>
                <a:rPr lang="en-US" sz="1600" b="0" dirty="0">
                  <a:ea typeface="ＭＳ Ｐゴシック" pitchFamily="34" charset="-128"/>
                </a:rPr>
                <a:t> Note that large angular velocity does not mean large relative velocity.</a:t>
              </a:r>
            </a:p>
          </p:txBody>
        </p:sp>
        <p:graphicFrame>
          <p:nvGraphicFramePr>
            <p:cNvPr id="15" name="Object 5"/>
            <p:cNvGraphicFramePr>
              <a:graphicFrameLocks noChangeAspect="1"/>
            </p:cNvGraphicFramePr>
            <p:nvPr/>
          </p:nvGraphicFramePr>
          <p:xfrm>
            <a:off x="2200" y="2387"/>
            <a:ext cx="953" cy="242"/>
          </p:xfrm>
          <a:graphic>
            <a:graphicData uri="http://schemas.openxmlformats.org/presentationml/2006/ole">
              <mc:AlternateContent xmlns:mc="http://schemas.openxmlformats.org/markup-compatibility/2006">
                <mc:Choice xmlns:v="urn:schemas-microsoft-com:vml" Requires="v">
                  <p:oleObj spid="_x0000_s6150" name="Equation" r:id="rId3" imgW="799920" imgH="203040" progId="Equation.3">
                    <p:embed/>
                  </p:oleObj>
                </mc:Choice>
                <mc:Fallback>
                  <p:oleObj name="Equation" r:id="rId3" imgW="79992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 y="2387"/>
                          <a:ext cx="953" cy="242"/>
                        </a:xfrm>
                        <a:prstGeom prst="rect">
                          <a:avLst/>
                        </a:prstGeom>
                        <a:solidFill>
                          <a:srgbClr val="FF6600"/>
                        </a:solidFill>
                        <a:ln w="9525">
                          <a:solidFill>
                            <a:schemeClr val="tx1"/>
                          </a:solidFill>
                          <a:miter lim="800000"/>
                          <a:headEnd/>
                          <a:tailEnd/>
                        </a:ln>
                      </p:spPr>
                    </p:pic>
                  </p:oleObj>
                </mc:Fallback>
              </mc:AlternateContent>
            </a:graphicData>
          </a:graphic>
        </p:graphicFrame>
      </p:grpSp>
      <p:pic>
        <p:nvPicPr>
          <p:cNvPr id="16" name="Picture 6"/>
          <p:cNvPicPr>
            <a:picLocks noChangeAspect="1" noChangeArrowheads="1"/>
          </p:cNvPicPr>
          <p:nvPr/>
        </p:nvPicPr>
        <p:blipFill>
          <a:blip r:embed="rId5" cstate="print"/>
          <a:srcRect/>
          <a:stretch>
            <a:fillRect/>
          </a:stretch>
        </p:blipFill>
        <p:spPr bwMode="auto">
          <a:xfrm>
            <a:off x="2123728" y="1501738"/>
            <a:ext cx="4824536" cy="1927262"/>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0" y="908720"/>
            <a:ext cx="9144000" cy="369332"/>
          </a:xfrm>
          <a:prstGeom prst="rect">
            <a:avLst/>
          </a:prstGeom>
          <a:noFill/>
          <a:ln w="9525">
            <a:noFill/>
            <a:miter lim="800000"/>
            <a:headEnd/>
            <a:tailEnd/>
          </a:ln>
        </p:spPr>
        <p:txBody>
          <a:bodyPr>
            <a:spAutoFit/>
          </a:bodyPr>
          <a:lstStyle/>
          <a:p>
            <a:pPr algn="ctr" eaLnBrk="0" hangingPunct="0"/>
            <a:r>
              <a:rPr lang="en-US" b="0" dirty="0">
                <a:ea typeface="ＭＳ Ｐゴシック" pitchFamily="34" charset="-128"/>
              </a:rPr>
              <a:t>Present-Day Plate Motions</a:t>
            </a:r>
          </a:p>
        </p:txBody>
      </p:sp>
      <p:sp>
        <p:nvSpPr>
          <p:cNvPr id="11" name="Rectangle 3"/>
          <p:cNvSpPr>
            <a:spLocks noChangeArrowheads="1"/>
          </p:cNvSpPr>
          <p:nvPr/>
        </p:nvSpPr>
        <p:spPr bwMode="auto">
          <a:xfrm>
            <a:off x="3923928" y="1412776"/>
            <a:ext cx="4825231" cy="1569660"/>
          </a:xfrm>
          <a:prstGeom prst="rect">
            <a:avLst/>
          </a:prstGeom>
          <a:noFill/>
          <a:ln w="9525">
            <a:noFill/>
            <a:miter lim="800000"/>
            <a:headEnd/>
            <a:tailEnd/>
          </a:ln>
        </p:spPr>
        <p:txBody>
          <a:bodyPr wrap="square">
            <a:spAutoFit/>
          </a:bodyPr>
          <a:lstStyle/>
          <a:p>
            <a:pPr algn="just"/>
            <a:r>
              <a:rPr lang="en-US" sz="1600" b="0" dirty="0"/>
              <a:t>On a spherical Earth the motion of plate A relative to plate B </a:t>
            </a:r>
            <a:r>
              <a:rPr lang="en-US" sz="1600" b="0" dirty="0" err="1"/>
              <a:t>mustbe</a:t>
            </a:r>
            <a:r>
              <a:rPr lang="en-US" sz="1600" b="0" dirty="0"/>
              <a:t> a rotation about some pole. All the transform faults on the boundary between plates A and B must be small circles about that pole. Transform faults can be used to locate the pole: it lies at the intersection of the great circles which are perpendicular</a:t>
            </a:r>
          </a:p>
        </p:txBody>
      </p:sp>
      <p:pic>
        <p:nvPicPr>
          <p:cNvPr id="12" name="Picture 5"/>
          <p:cNvPicPr>
            <a:picLocks noChangeAspect="1" noChangeArrowheads="1"/>
          </p:cNvPicPr>
          <p:nvPr/>
        </p:nvPicPr>
        <p:blipFill>
          <a:blip r:embed="rId2" cstate="print"/>
          <a:srcRect/>
          <a:stretch>
            <a:fillRect/>
          </a:stretch>
        </p:blipFill>
        <p:spPr bwMode="auto">
          <a:xfrm>
            <a:off x="611560" y="1340768"/>
            <a:ext cx="2880320" cy="1924952"/>
          </a:xfrm>
          <a:prstGeom prst="rect">
            <a:avLst/>
          </a:prstGeom>
          <a:noFill/>
          <a:ln w="9525">
            <a:solidFill>
              <a:schemeClr val="tx1"/>
            </a:solidFill>
            <a:miter lim="800000"/>
            <a:headEnd/>
            <a:tailEnd/>
          </a:ln>
          <a:effectLst/>
        </p:spPr>
      </p:pic>
      <p:sp>
        <p:nvSpPr>
          <p:cNvPr id="13" name="Rectangle 3"/>
          <p:cNvSpPr>
            <a:spLocks noChangeArrowheads="1"/>
          </p:cNvSpPr>
          <p:nvPr/>
        </p:nvSpPr>
        <p:spPr bwMode="auto">
          <a:xfrm>
            <a:off x="0" y="3356992"/>
            <a:ext cx="9048750" cy="830997"/>
          </a:xfrm>
          <a:prstGeom prst="rect">
            <a:avLst/>
          </a:prstGeom>
          <a:noFill/>
          <a:ln w="9525">
            <a:noFill/>
            <a:miter lim="800000"/>
            <a:headEnd/>
            <a:tailEnd/>
          </a:ln>
        </p:spPr>
        <p:txBody>
          <a:bodyPr>
            <a:spAutoFit/>
          </a:bodyPr>
          <a:lstStyle/>
          <a:p>
            <a:pPr algn="just"/>
            <a:r>
              <a:rPr lang="en-US" sz="1600" b="0" dirty="0"/>
              <a:t>Several methods can be used to find the present-day </a:t>
            </a:r>
            <a:r>
              <a:rPr lang="en-US" sz="1600" b="0" dirty="0">
                <a:solidFill>
                  <a:srgbClr val="FF3300"/>
                </a:solidFill>
              </a:rPr>
              <a:t>instantaneous poles of rotation and relative angular</a:t>
            </a:r>
            <a:r>
              <a:rPr lang="en-US" sz="1600" b="0" dirty="0"/>
              <a:t> velocities between pairs of plates. Instantaneous refers to a geological instant; it means a value averaged over a period of time ranging from a few years to a few million years, depending on the method used.</a:t>
            </a:r>
          </a:p>
        </p:txBody>
      </p:sp>
      <p:sp>
        <p:nvSpPr>
          <p:cNvPr id="17" name="Rectangle 16"/>
          <p:cNvSpPr/>
          <p:nvPr/>
        </p:nvSpPr>
        <p:spPr>
          <a:xfrm>
            <a:off x="0" y="4149080"/>
            <a:ext cx="9144000" cy="2554545"/>
          </a:xfrm>
          <a:prstGeom prst="rect">
            <a:avLst/>
          </a:prstGeom>
        </p:spPr>
        <p:txBody>
          <a:bodyPr wrap="square">
            <a:spAutoFit/>
          </a:bodyPr>
          <a:lstStyle/>
          <a:p>
            <a:pPr marL="342900" indent="-342900">
              <a:buAutoNum type="arabicParenR"/>
            </a:pPr>
            <a:r>
              <a:rPr lang="en-US" sz="1600" dirty="0" smtClean="0"/>
              <a:t>A </a:t>
            </a:r>
            <a:r>
              <a:rPr lang="en-US" sz="1600" dirty="0"/>
              <a:t>local determination of the direction of relative motion between two plates can be made from the strike of active </a:t>
            </a:r>
            <a:r>
              <a:rPr lang="en-US" sz="1600" dirty="0">
                <a:solidFill>
                  <a:srgbClr val="FF3300"/>
                </a:solidFill>
              </a:rPr>
              <a:t>transform faults</a:t>
            </a:r>
            <a:r>
              <a:rPr lang="en-US" sz="1600" dirty="0"/>
              <a:t>. </a:t>
            </a:r>
            <a:endParaRPr lang="en-US" sz="1600" dirty="0">
              <a:latin typeface="Comic Sans MS" pitchFamily="66" charset="0"/>
            </a:endParaRPr>
          </a:p>
          <a:p>
            <a:pPr marL="342900" indent="-342900">
              <a:buAutoNum type="arabicParenR"/>
            </a:pPr>
            <a:r>
              <a:rPr lang="en-US" sz="1600" b="0" dirty="0" smtClean="0"/>
              <a:t>The </a:t>
            </a:r>
            <a:r>
              <a:rPr lang="en-US" sz="1600" b="0" dirty="0" smtClean="0">
                <a:solidFill>
                  <a:srgbClr val="FF3300"/>
                </a:solidFill>
              </a:rPr>
              <a:t>spreading rate</a:t>
            </a:r>
            <a:r>
              <a:rPr lang="en-US" sz="1600" b="0" dirty="0" smtClean="0"/>
              <a:t> along a constructive plate boundary changes as the sine of the angular distance θ from the rotation pole.</a:t>
            </a:r>
          </a:p>
          <a:p>
            <a:pPr marL="342900" indent="-342900">
              <a:buAutoNum type="arabicParenR"/>
            </a:pPr>
            <a:r>
              <a:rPr lang="en-US" sz="1600" b="0" dirty="0" smtClean="0"/>
              <a:t>The analysis of data from an </a:t>
            </a:r>
            <a:r>
              <a:rPr lang="en-US" sz="1600" b="0" dirty="0" smtClean="0">
                <a:solidFill>
                  <a:srgbClr val="FF3300"/>
                </a:solidFill>
              </a:rPr>
              <a:t>earthquake</a:t>
            </a:r>
            <a:r>
              <a:rPr lang="en-US" sz="1600" b="0" dirty="0" smtClean="0"/>
              <a:t> can give the direction of motion and the plane of the fault on which the earthquake occurred.</a:t>
            </a:r>
          </a:p>
          <a:p>
            <a:pPr marL="342900" indent="-342900">
              <a:buAutoNum type="arabicParenR"/>
            </a:pPr>
            <a:r>
              <a:rPr lang="en-US" sz="1600" b="0" dirty="0" smtClean="0"/>
              <a:t>Where plate boundaries cross land, </a:t>
            </a:r>
            <a:r>
              <a:rPr lang="en-US" sz="1600" b="0" dirty="0" smtClean="0">
                <a:solidFill>
                  <a:srgbClr val="FF3300"/>
                </a:solidFill>
              </a:rPr>
              <a:t>surveys of displacements</a:t>
            </a:r>
            <a:r>
              <a:rPr lang="en-US" sz="1600" b="0" dirty="0" smtClean="0"/>
              <a:t> can be used (over large distances and long periods of time) to determine the local relative motion.</a:t>
            </a:r>
          </a:p>
          <a:p>
            <a:pPr marL="342900" indent="-342900">
              <a:buClr>
                <a:schemeClr val="tx1"/>
              </a:buClr>
              <a:buAutoNum type="arabicParenR"/>
            </a:pPr>
            <a:r>
              <a:rPr lang="en-US" sz="1600" b="0" dirty="0" smtClean="0">
                <a:solidFill>
                  <a:srgbClr val="FF0000"/>
                </a:solidFill>
              </a:rPr>
              <a:t>Satellites</a:t>
            </a:r>
            <a:r>
              <a:rPr lang="en-US" sz="1600" b="0" dirty="0" smtClean="0"/>
              <a:t> have made it possible to measure instantaneous plate motions with some accuracy.</a:t>
            </a:r>
          </a:p>
          <a:p>
            <a:pPr marL="342900" indent="-342900"/>
            <a:endParaRPr lang="it-IT"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dissolv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dissolve">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2"/>
          <p:cNvGrpSpPr>
            <a:grpSpLocks/>
          </p:cNvGrpSpPr>
          <p:nvPr/>
        </p:nvGrpSpPr>
        <p:grpSpPr bwMode="auto">
          <a:xfrm>
            <a:off x="323850" y="1052736"/>
            <a:ext cx="7993063" cy="2722563"/>
            <a:chOff x="204" y="73"/>
            <a:chExt cx="5035" cy="1715"/>
          </a:xfrm>
        </p:grpSpPr>
        <p:sp>
          <p:nvSpPr>
            <p:cNvPr id="14" name="Rectangle 2"/>
            <p:cNvSpPr>
              <a:spLocks noChangeArrowheads="1"/>
            </p:cNvSpPr>
            <p:nvPr/>
          </p:nvSpPr>
          <p:spPr bwMode="auto">
            <a:xfrm>
              <a:off x="204" y="73"/>
              <a:ext cx="5035" cy="252"/>
            </a:xfrm>
            <a:prstGeom prst="rect">
              <a:avLst/>
            </a:prstGeom>
            <a:noFill/>
            <a:ln w="9525">
              <a:noFill/>
              <a:miter lim="800000"/>
              <a:headEnd/>
              <a:tailEnd/>
            </a:ln>
          </p:spPr>
          <p:txBody>
            <a:bodyPr>
              <a:spAutoFit/>
            </a:bodyPr>
            <a:lstStyle/>
            <a:p>
              <a:pPr algn="ctr" eaLnBrk="0" hangingPunct="0"/>
              <a:r>
                <a:rPr lang="en-US" sz="2000" b="0" dirty="0">
                  <a:ea typeface="ＭＳ Ｐゴシック" pitchFamily="34" charset="-128"/>
                </a:rPr>
                <a:t>Plate boundaries can change with time</a:t>
              </a:r>
            </a:p>
          </p:txBody>
        </p:sp>
        <p:grpSp>
          <p:nvGrpSpPr>
            <p:cNvPr id="15" name="Group 8"/>
            <p:cNvGrpSpPr>
              <a:grpSpLocks/>
            </p:cNvGrpSpPr>
            <p:nvPr/>
          </p:nvGrpSpPr>
          <p:grpSpPr bwMode="auto">
            <a:xfrm>
              <a:off x="295" y="345"/>
              <a:ext cx="2354" cy="1443"/>
              <a:chOff x="295" y="345"/>
              <a:chExt cx="2354" cy="1443"/>
            </a:xfrm>
          </p:grpSpPr>
          <p:pic>
            <p:nvPicPr>
              <p:cNvPr id="16" name="Picture 6"/>
              <p:cNvPicPr>
                <a:picLocks noChangeAspect="1" noChangeArrowheads="1"/>
              </p:cNvPicPr>
              <p:nvPr/>
            </p:nvPicPr>
            <p:blipFill>
              <a:blip r:embed="rId2" cstate="print"/>
              <a:srcRect/>
              <a:stretch>
                <a:fillRect/>
              </a:stretch>
            </p:blipFill>
            <p:spPr bwMode="auto">
              <a:xfrm>
                <a:off x="295" y="345"/>
                <a:ext cx="2354" cy="1443"/>
              </a:xfrm>
              <a:prstGeom prst="rect">
                <a:avLst/>
              </a:prstGeom>
              <a:noFill/>
              <a:ln w="9525">
                <a:solidFill>
                  <a:schemeClr val="tx1"/>
                </a:solidFill>
                <a:miter lim="800000"/>
                <a:headEnd/>
                <a:tailEnd/>
              </a:ln>
              <a:effectLst/>
            </p:spPr>
          </p:pic>
          <p:sp>
            <p:nvSpPr>
              <p:cNvPr id="18" name="Rectangle 7"/>
              <p:cNvSpPr>
                <a:spLocks noChangeArrowheads="1"/>
              </p:cNvSpPr>
              <p:nvPr/>
            </p:nvSpPr>
            <p:spPr bwMode="auto">
              <a:xfrm>
                <a:off x="1882" y="754"/>
                <a:ext cx="182" cy="181"/>
              </a:xfrm>
              <a:prstGeom prst="rect">
                <a:avLst/>
              </a:prstGeom>
              <a:solidFill>
                <a:schemeClr val="bg1"/>
              </a:solidFill>
              <a:ln w="9525">
                <a:noFill/>
                <a:miter lim="800000"/>
                <a:headEnd/>
                <a:tailEnd/>
              </a:ln>
              <a:effectLst/>
            </p:spPr>
            <p:txBody>
              <a:bodyPr wrap="none" anchor="ctr"/>
              <a:lstStyle/>
              <a:p>
                <a:endParaRPr lang="it-IT"/>
              </a:p>
            </p:txBody>
          </p:sp>
        </p:grpSp>
      </p:grpSp>
      <p:sp>
        <p:nvSpPr>
          <p:cNvPr id="19" name="Rectangle 9"/>
          <p:cNvSpPr>
            <a:spLocks noChangeArrowheads="1"/>
          </p:cNvSpPr>
          <p:nvPr/>
        </p:nvSpPr>
        <p:spPr bwMode="auto">
          <a:xfrm>
            <a:off x="4427538" y="1484536"/>
            <a:ext cx="4537075" cy="1754326"/>
          </a:xfrm>
          <a:prstGeom prst="rect">
            <a:avLst/>
          </a:prstGeom>
          <a:noFill/>
          <a:ln w="9525">
            <a:noFill/>
            <a:miter lim="800000"/>
            <a:headEnd/>
            <a:tailEnd/>
          </a:ln>
        </p:spPr>
        <p:txBody>
          <a:bodyPr>
            <a:spAutoFit/>
          </a:bodyPr>
          <a:lstStyle/>
          <a:p>
            <a:pPr algn="just">
              <a:buFontTx/>
              <a:buChar char="•"/>
            </a:pPr>
            <a:r>
              <a:rPr lang="en-US" b="0" dirty="0"/>
              <a:t> A three-plate model. Point T, where plates A, B and C meet, is the triple junction. The western boundary of plate C consists of transform faults. Plate B is overriding plate A at 4 cm/yr. The circled part of the boundary of plate C changes with time.</a:t>
            </a:r>
            <a:endParaRPr lang="en-US" b="0" dirty="0">
              <a:ea typeface="ＭＳ Ｐゴシック" pitchFamily="34" charset="-128"/>
            </a:endParaRPr>
          </a:p>
        </p:txBody>
      </p:sp>
      <p:grpSp>
        <p:nvGrpSpPr>
          <p:cNvPr id="20" name="Group 15"/>
          <p:cNvGrpSpPr>
            <a:grpSpLocks/>
          </p:cNvGrpSpPr>
          <p:nvPr/>
        </p:nvGrpSpPr>
        <p:grpSpPr bwMode="auto">
          <a:xfrm>
            <a:off x="395288" y="4364261"/>
            <a:ext cx="3816350" cy="2209800"/>
            <a:chOff x="113" y="2432"/>
            <a:chExt cx="2404" cy="1392"/>
          </a:xfrm>
        </p:grpSpPr>
        <p:pic>
          <p:nvPicPr>
            <p:cNvPr id="21" name="Picture 13"/>
            <p:cNvPicPr>
              <a:picLocks noChangeAspect="1" noChangeArrowheads="1"/>
            </p:cNvPicPr>
            <p:nvPr/>
          </p:nvPicPr>
          <p:blipFill>
            <a:blip r:embed="rId3" cstate="print"/>
            <a:srcRect/>
            <a:stretch>
              <a:fillRect/>
            </a:stretch>
          </p:blipFill>
          <p:spPr bwMode="auto">
            <a:xfrm>
              <a:off x="113" y="2432"/>
              <a:ext cx="2404" cy="1392"/>
            </a:xfrm>
            <a:prstGeom prst="rect">
              <a:avLst/>
            </a:prstGeom>
            <a:noFill/>
            <a:ln w="9525">
              <a:solidFill>
                <a:schemeClr val="tx1"/>
              </a:solidFill>
              <a:miter lim="800000"/>
              <a:headEnd/>
              <a:tailEnd/>
            </a:ln>
            <a:effectLst/>
          </p:spPr>
        </p:pic>
        <p:sp>
          <p:nvSpPr>
            <p:cNvPr id="22" name="Rectangle 14"/>
            <p:cNvSpPr>
              <a:spLocks noChangeArrowheads="1"/>
            </p:cNvSpPr>
            <p:nvPr/>
          </p:nvSpPr>
          <p:spPr bwMode="auto">
            <a:xfrm>
              <a:off x="1655" y="2614"/>
              <a:ext cx="182" cy="181"/>
            </a:xfrm>
            <a:prstGeom prst="rect">
              <a:avLst/>
            </a:prstGeom>
            <a:solidFill>
              <a:schemeClr val="bg1"/>
            </a:solidFill>
            <a:ln w="9525">
              <a:noFill/>
              <a:miter lim="800000"/>
              <a:headEnd/>
              <a:tailEnd/>
            </a:ln>
            <a:effectLst/>
          </p:spPr>
          <p:txBody>
            <a:bodyPr wrap="none" anchor="ctr"/>
            <a:lstStyle/>
            <a:p>
              <a:endParaRPr lang="it-IT"/>
            </a:p>
          </p:txBody>
        </p:sp>
      </p:grpSp>
      <p:sp>
        <p:nvSpPr>
          <p:cNvPr id="23" name="Rectangle 17"/>
          <p:cNvSpPr>
            <a:spLocks noChangeArrowheads="1"/>
          </p:cNvSpPr>
          <p:nvPr/>
        </p:nvSpPr>
        <p:spPr bwMode="auto">
          <a:xfrm>
            <a:off x="4500563" y="4292823"/>
            <a:ext cx="4392612" cy="2123658"/>
          </a:xfrm>
          <a:prstGeom prst="rect">
            <a:avLst/>
          </a:prstGeom>
          <a:noFill/>
          <a:ln w="9525">
            <a:noFill/>
            <a:miter lim="800000"/>
            <a:headEnd/>
            <a:tailEnd/>
          </a:ln>
          <a:effectLst/>
        </p:spPr>
        <p:txBody>
          <a:bodyPr>
            <a:spAutoFit/>
          </a:bodyPr>
          <a:lstStyle/>
          <a:p>
            <a:pPr algn="just">
              <a:buFontTx/>
              <a:buChar char="•"/>
            </a:pPr>
            <a:r>
              <a:rPr lang="it-IT" sz="2400" b="0" dirty="0"/>
              <a:t> </a:t>
            </a:r>
            <a:r>
              <a:rPr lang="it-IT" b="0" dirty="0"/>
              <a:t>Point T, where plates A, B and C meet, is the triple junction. The boundary between plates A and B is a ridge, that between plates A and C is a transform fault and that between plates B and C is a subduction zone. The circled part of the boundary changes with time.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96752"/>
            <a:ext cx="9144000" cy="461665"/>
          </a:xfrm>
          <a:prstGeom prst="rect">
            <a:avLst/>
          </a:prstGeom>
          <a:noFill/>
          <a:ln w="9525">
            <a:noFill/>
            <a:miter lim="800000"/>
            <a:headEnd/>
            <a:tailEnd/>
          </a:ln>
        </p:spPr>
        <p:txBody>
          <a:bodyPr>
            <a:spAutoFit/>
          </a:bodyPr>
          <a:lstStyle/>
          <a:p>
            <a:pPr algn="ctr" eaLnBrk="0" hangingPunct="0"/>
            <a:r>
              <a:rPr lang="en-US" sz="2400" dirty="0">
                <a:latin typeface="+mj-lt"/>
                <a:ea typeface="ＭＳ Ｐゴシック" pitchFamily="34" charset="-128"/>
              </a:rPr>
              <a:t>Plate tectonics: Earth structure and plate geometry</a:t>
            </a:r>
            <a:r>
              <a:rPr lang="en-US" sz="2400" b="0" dirty="0">
                <a:latin typeface="+mj-lt"/>
                <a:ea typeface="ＭＳ Ｐゴシック" pitchFamily="34" charset="-128"/>
              </a:rPr>
              <a:t> </a:t>
            </a:r>
          </a:p>
        </p:txBody>
      </p:sp>
      <p:sp>
        <p:nvSpPr>
          <p:cNvPr id="5" name="Rectangle 5"/>
          <p:cNvSpPr>
            <a:spLocks noChangeArrowheads="1"/>
          </p:cNvSpPr>
          <p:nvPr/>
        </p:nvSpPr>
        <p:spPr bwMode="auto">
          <a:xfrm>
            <a:off x="0" y="1772816"/>
            <a:ext cx="8785225" cy="369332"/>
          </a:xfrm>
          <a:prstGeom prst="rect">
            <a:avLst/>
          </a:prstGeom>
          <a:noFill/>
          <a:ln w="9525">
            <a:noFill/>
            <a:miter lim="800000"/>
            <a:headEnd/>
            <a:tailEnd/>
          </a:ln>
        </p:spPr>
        <p:txBody>
          <a:bodyPr>
            <a:spAutoFit/>
          </a:bodyPr>
          <a:lstStyle/>
          <a:p>
            <a:pPr eaLnBrk="0" hangingPunct="0"/>
            <a:r>
              <a:rPr lang="en-US" b="0" dirty="0">
                <a:ea typeface="ＭＳ Ｐゴシック" pitchFamily="34" charset="-128"/>
              </a:rPr>
              <a:t>Plate tectonics - a theory that explains the function of the upper most layer of the planet.</a:t>
            </a:r>
          </a:p>
        </p:txBody>
      </p:sp>
      <p:sp>
        <p:nvSpPr>
          <p:cNvPr id="7" name="Rectangle 6"/>
          <p:cNvSpPr>
            <a:spLocks noChangeArrowheads="1"/>
          </p:cNvSpPr>
          <p:nvPr/>
        </p:nvSpPr>
        <p:spPr bwMode="auto">
          <a:xfrm>
            <a:off x="323528" y="2204864"/>
            <a:ext cx="8569325" cy="369332"/>
          </a:xfrm>
          <a:prstGeom prst="rect">
            <a:avLst/>
          </a:prstGeom>
          <a:noFill/>
          <a:ln w="9525">
            <a:noFill/>
            <a:miter lim="800000"/>
            <a:headEnd/>
            <a:tailEnd/>
          </a:ln>
        </p:spPr>
        <p:txBody>
          <a:bodyPr>
            <a:spAutoFit/>
          </a:bodyPr>
          <a:lstStyle/>
          <a:p>
            <a:pPr algn="ctr" eaLnBrk="0" hangingPunct="0"/>
            <a:r>
              <a:rPr lang="en-US" b="0" dirty="0">
                <a:solidFill>
                  <a:schemeClr val="tx2"/>
                </a:solidFill>
                <a:latin typeface="+mj-lt"/>
                <a:ea typeface="ＭＳ Ｐゴシック" pitchFamily="34" charset="-128"/>
              </a:rPr>
              <a:t>Earth structure: The main units</a:t>
            </a:r>
          </a:p>
        </p:txBody>
      </p:sp>
      <p:pic>
        <p:nvPicPr>
          <p:cNvPr id="8" name="Picture 7" descr="earth_structure"/>
          <p:cNvPicPr>
            <a:picLocks noChangeAspect="1" noChangeArrowheads="1"/>
          </p:cNvPicPr>
          <p:nvPr/>
        </p:nvPicPr>
        <p:blipFill>
          <a:blip r:embed="rId2" cstate="print"/>
          <a:srcRect/>
          <a:stretch>
            <a:fillRect/>
          </a:stretch>
        </p:blipFill>
        <p:spPr bwMode="auto">
          <a:xfrm>
            <a:off x="4716016" y="2708920"/>
            <a:ext cx="4212282" cy="3884971"/>
          </a:xfrm>
          <a:prstGeom prst="rect">
            <a:avLst/>
          </a:prstGeom>
          <a:noFill/>
          <a:ln w="9525">
            <a:solidFill>
              <a:schemeClr val="tx1"/>
            </a:solidFill>
            <a:miter lim="800000"/>
            <a:headEnd/>
            <a:tailEnd/>
          </a:ln>
        </p:spPr>
      </p:pic>
      <p:sp>
        <p:nvSpPr>
          <p:cNvPr id="9" name="Rectangle 8"/>
          <p:cNvSpPr>
            <a:spLocks noChangeArrowheads="1"/>
          </p:cNvSpPr>
          <p:nvPr/>
        </p:nvSpPr>
        <p:spPr bwMode="auto">
          <a:xfrm>
            <a:off x="1259632" y="3284984"/>
            <a:ext cx="1772473" cy="2585323"/>
          </a:xfrm>
          <a:prstGeom prst="rect">
            <a:avLst/>
          </a:prstGeom>
          <a:noFill/>
          <a:ln w="9525">
            <a:noFill/>
            <a:miter lim="800000"/>
            <a:headEnd/>
            <a:tailEnd/>
          </a:ln>
        </p:spPr>
        <p:txBody>
          <a:bodyPr wrap="none">
            <a:spAutoFit/>
          </a:bodyPr>
          <a:lstStyle/>
          <a:p>
            <a:pPr eaLnBrk="0" hangingPunct="0"/>
            <a:r>
              <a:rPr lang="en-US" dirty="0">
                <a:solidFill>
                  <a:srgbClr val="CC3300"/>
                </a:solidFill>
                <a:ea typeface="ＭＳ Ｐゴシック" pitchFamily="34" charset="-128"/>
              </a:rPr>
              <a:t>Compositional:</a:t>
            </a:r>
          </a:p>
          <a:p>
            <a:pPr eaLnBrk="0" hangingPunct="0">
              <a:buFontTx/>
              <a:buChar char="•"/>
            </a:pPr>
            <a:r>
              <a:rPr lang="en-US" dirty="0">
                <a:solidFill>
                  <a:srgbClr val="CC3300"/>
                </a:solidFill>
                <a:ea typeface="ＭＳ Ｐゴシック" pitchFamily="34" charset="-128"/>
              </a:rPr>
              <a:t> Crust</a:t>
            </a:r>
          </a:p>
          <a:p>
            <a:pPr eaLnBrk="0" hangingPunct="0">
              <a:buFontTx/>
              <a:buChar char="•"/>
            </a:pPr>
            <a:r>
              <a:rPr lang="en-US" dirty="0">
                <a:solidFill>
                  <a:srgbClr val="CC3300"/>
                </a:solidFill>
                <a:ea typeface="ＭＳ Ｐゴシック" pitchFamily="34" charset="-128"/>
              </a:rPr>
              <a:t> Mantle</a:t>
            </a:r>
          </a:p>
          <a:p>
            <a:pPr eaLnBrk="0" hangingPunct="0">
              <a:buFontTx/>
              <a:buChar char="•"/>
            </a:pPr>
            <a:r>
              <a:rPr lang="en-US" dirty="0">
                <a:solidFill>
                  <a:srgbClr val="CC3300"/>
                </a:solidFill>
                <a:ea typeface="ＭＳ Ｐゴシック" pitchFamily="34" charset="-128"/>
              </a:rPr>
              <a:t> Core</a:t>
            </a:r>
          </a:p>
          <a:p>
            <a:pPr eaLnBrk="0" hangingPunct="0">
              <a:buFontTx/>
              <a:buChar char="•"/>
            </a:pPr>
            <a:endParaRPr lang="en-US" dirty="0">
              <a:solidFill>
                <a:srgbClr val="CC3300"/>
              </a:solidFill>
              <a:ea typeface="ＭＳ Ｐゴシック" pitchFamily="34" charset="-128"/>
            </a:endParaRPr>
          </a:p>
          <a:p>
            <a:pPr eaLnBrk="0" hangingPunct="0"/>
            <a:r>
              <a:rPr lang="en-US" dirty="0">
                <a:solidFill>
                  <a:srgbClr val="CC3300"/>
                </a:solidFill>
                <a:ea typeface="ＭＳ Ｐゴシック" pitchFamily="34" charset="-128"/>
              </a:rPr>
              <a:t>Rheological:</a:t>
            </a:r>
          </a:p>
          <a:p>
            <a:pPr eaLnBrk="0" hangingPunct="0">
              <a:buFontTx/>
              <a:buChar char="•"/>
            </a:pPr>
            <a:r>
              <a:rPr lang="en-US" dirty="0">
                <a:solidFill>
                  <a:srgbClr val="CC3300"/>
                </a:solidFill>
                <a:ea typeface="ＭＳ Ｐゴシック" pitchFamily="34" charset="-128"/>
              </a:rPr>
              <a:t> Lithosphere</a:t>
            </a:r>
          </a:p>
          <a:p>
            <a:pPr eaLnBrk="0" hangingPunct="0">
              <a:buFontTx/>
              <a:buChar char="•"/>
            </a:pPr>
            <a:r>
              <a:rPr lang="en-US" dirty="0">
                <a:solidFill>
                  <a:srgbClr val="CC3300"/>
                </a:solidFill>
                <a:ea typeface="ＭＳ Ｐゴシック" pitchFamily="34" charset="-128"/>
              </a:rPr>
              <a:t> </a:t>
            </a:r>
            <a:r>
              <a:rPr lang="en-US" dirty="0" err="1">
                <a:solidFill>
                  <a:srgbClr val="CC3300"/>
                </a:solidFill>
                <a:ea typeface="ＭＳ Ｐゴシック" pitchFamily="34" charset="-128"/>
              </a:rPr>
              <a:t>Asthenosphere</a:t>
            </a:r>
            <a:endParaRPr lang="en-US" dirty="0">
              <a:solidFill>
                <a:srgbClr val="CC3300"/>
              </a:solidFill>
              <a:ea typeface="ＭＳ Ｐゴシック" pitchFamily="34" charset="-128"/>
            </a:endParaRPr>
          </a:p>
          <a:p>
            <a:pPr eaLnBrk="0" hangingPunct="0">
              <a:buFontTx/>
              <a:buChar char="•"/>
            </a:pPr>
            <a:r>
              <a:rPr lang="en-US" dirty="0">
                <a:solidFill>
                  <a:srgbClr val="CC3300"/>
                </a:solidFill>
                <a:ea typeface="ＭＳ Ｐゴシック" pitchFamily="34" charset="-128"/>
              </a:rPr>
              <a:t> Mesosphere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dissolve">
                                      <p:cBhvr>
                                        <p:cTn id="17" dur="500"/>
                                        <p:tgtEl>
                                          <p:spTgt spid="9">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dissolve">
                                      <p:cBhvr>
                                        <p:cTn id="20" dur="500"/>
                                        <p:tgtEl>
                                          <p:spTgt spid="9">
                                            <p:txEl>
                                              <p:pRg st="1" end="1"/>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dissolve">
                                      <p:cBhvr>
                                        <p:cTn id="23" dur="500"/>
                                        <p:tgtEl>
                                          <p:spTgt spid="9">
                                            <p:txEl>
                                              <p:pRg st="2" end="2"/>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dissolv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dissolve">
                                      <p:cBhvr>
                                        <p:cTn id="31" dur="500"/>
                                        <p:tgtEl>
                                          <p:spTgt spid="9">
                                            <p:txEl>
                                              <p:pRg st="5" end="5"/>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Effect transition="in" filter="dissolve">
                                      <p:cBhvr>
                                        <p:cTn id="34" dur="500"/>
                                        <p:tgtEl>
                                          <p:spTgt spid="9">
                                            <p:txEl>
                                              <p:pRg st="6" end="6"/>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dissolve">
                                      <p:cBhvr>
                                        <p:cTn id="37" dur="500"/>
                                        <p:tgtEl>
                                          <p:spTgt spid="9">
                                            <p:txEl>
                                              <p:pRg st="7" end="7"/>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9">
                                            <p:txEl>
                                              <p:pRg st="8" end="8"/>
                                            </p:txEl>
                                          </p:spTgt>
                                        </p:tgtEl>
                                        <p:attrNameLst>
                                          <p:attrName>style.visibility</p:attrName>
                                        </p:attrNameLst>
                                      </p:cBhvr>
                                      <p:to>
                                        <p:strVal val="visible"/>
                                      </p:to>
                                    </p:set>
                                    <p:animEffect transition="in" filter="dissolve">
                                      <p:cBhvr>
                                        <p:cTn id="40"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323528" y="979021"/>
            <a:ext cx="7993063" cy="400110"/>
          </a:xfrm>
          <a:prstGeom prst="rect">
            <a:avLst/>
          </a:prstGeom>
          <a:noFill/>
          <a:ln w="9525">
            <a:noFill/>
            <a:miter lim="800000"/>
            <a:headEnd/>
            <a:tailEnd/>
          </a:ln>
        </p:spPr>
        <p:txBody>
          <a:bodyPr>
            <a:spAutoFit/>
          </a:bodyPr>
          <a:lstStyle/>
          <a:p>
            <a:pPr algn="ctr" eaLnBrk="0" hangingPunct="0"/>
            <a:r>
              <a:rPr lang="en-US" sz="2000" b="0" dirty="0">
                <a:ea typeface="ＭＳ Ｐゴシック" pitchFamily="34" charset="-128"/>
              </a:rPr>
              <a:t>Triple junctions</a:t>
            </a:r>
          </a:p>
        </p:txBody>
      </p:sp>
      <p:sp>
        <p:nvSpPr>
          <p:cNvPr id="15" name="Rectangle 12"/>
          <p:cNvSpPr>
            <a:spLocks noChangeArrowheads="1"/>
          </p:cNvSpPr>
          <p:nvPr/>
        </p:nvSpPr>
        <p:spPr bwMode="auto">
          <a:xfrm>
            <a:off x="468313" y="1613420"/>
            <a:ext cx="7962900" cy="5105400"/>
          </a:xfrm>
          <a:prstGeom prst="rect">
            <a:avLst/>
          </a:prstGeom>
          <a:noFill/>
          <a:ln w="9525">
            <a:noFill/>
            <a:miter lim="800000"/>
            <a:headEnd/>
            <a:tailEnd/>
          </a:ln>
          <a:effectLst/>
        </p:spPr>
        <p:txBody>
          <a:bodyPr/>
          <a:lstStyle/>
          <a:p>
            <a:pPr marL="342900" indent="-342900" algn="just">
              <a:spcBef>
                <a:spcPct val="20000"/>
              </a:spcBef>
              <a:buFontTx/>
              <a:buChar char="•"/>
            </a:pPr>
            <a:r>
              <a:rPr lang="en-US" u="sng" dirty="0"/>
              <a:t>Triple junction:</a:t>
            </a:r>
            <a:r>
              <a:rPr lang="en-US" b="0" dirty="0"/>
              <a:t>  A special type of plate boundary where three plates meet at a single point.</a:t>
            </a:r>
          </a:p>
          <a:p>
            <a:pPr marL="342900" indent="-342900" algn="just">
              <a:spcBef>
                <a:spcPct val="20000"/>
              </a:spcBef>
              <a:buFontTx/>
              <a:buChar char="•"/>
            </a:pPr>
            <a:r>
              <a:rPr lang="en-US" b="0" dirty="0"/>
              <a:t>There are three types of plate boundaries:</a:t>
            </a:r>
          </a:p>
          <a:p>
            <a:pPr marL="342900" indent="-342900" algn="just">
              <a:spcBef>
                <a:spcPct val="20000"/>
              </a:spcBef>
            </a:pPr>
            <a:r>
              <a:rPr lang="en-US" b="0" dirty="0" smtClean="0"/>
              <a:t>		Ridge </a:t>
            </a:r>
            <a:r>
              <a:rPr lang="en-US" b="0" dirty="0"/>
              <a:t>(R)</a:t>
            </a:r>
          </a:p>
          <a:p>
            <a:pPr marL="342900" indent="-342900" algn="just">
              <a:spcBef>
                <a:spcPct val="20000"/>
              </a:spcBef>
            </a:pPr>
            <a:r>
              <a:rPr lang="en-US" b="0" dirty="0" smtClean="0"/>
              <a:t>		Transform </a:t>
            </a:r>
            <a:r>
              <a:rPr lang="en-US" b="0" dirty="0"/>
              <a:t>fault (F)</a:t>
            </a:r>
          </a:p>
          <a:p>
            <a:pPr marL="342900" indent="-342900" algn="just">
              <a:spcBef>
                <a:spcPct val="20000"/>
              </a:spcBef>
            </a:pPr>
            <a:r>
              <a:rPr lang="en-US" b="0" dirty="0" smtClean="0"/>
              <a:t>		Subduction </a:t>
            </a:r>
            <a:r>
              <a:rPr lang="en-US" b="0" dirty="0"/>
              <a:t>zone or trench (T)</a:t>
            </a:r>
          </a:p>
        </p:txBody>
      </p:sp>
      <p:pic>
        <p:nvPicPr>
          <p:cNvPr id="17" name="Picture 13"/>
          <p:cNvPicPr>
            <a:picLocks noChangeAspect="1" noChangeArrowheads="1"/>
          </p:cNvPicPr>
          <p:nvPr/>
        </p:nvPicPr>
        <p:blipFill>
          <a:blip r:embed="rId2" cstate="print"/>
          <a:srcRect/>
          <a:stretch>
            <a:fillRect/>
          </a:stretch>
        </p:blipFill>
        <p:spPr bwMode="auto">
          <a:xfrm>
            <a:off x="2555776" y="3789040"/>
            <a:ext cx="4067175" cy="2751138"/>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dissolv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dissolv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dissolve">
                                      <p:cBhvr>
                                        <p:cTn id="22" dur="500"/>
                                        <p:tgtEl>
                                          <p:spTgt spid="15">
                                            <p:txEl>
                                              <p:pRg st="2" end="2"/>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dissolve">
                                      <p:cBhvr>
                                        <p:cTn id="25" dur="500"/>
                                        <p:tgtEl>
                                          <p:spTgt spid="15">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5">
                                            <p:txEl>
                                              <p:pRg st="4" end="4"/>
                                            </p:txEl>
                                          </p:spTgt>
                                        </p:tgtEl>
                                        <p:attrNameLst>
                                          <p:attrName>style.visibility</p:attrName>
                                        </p:attrNameLst>
                                      </p:cBhvr>
                                      <p:to>
                                        <p:strVal val="visible"/>
                                      </p:to>
                                    </p:set>
                                    <p:animEffect transition="in" filter="dissolve">
                                      <p:cBhvr>
                                        <p:cTn id="28" dur="500"/>
                                        <p:tgtEl>
                                          <p:spTgt spid="1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323850" y="1012666"/>
            <a:ext cx="7993063" cy="400110"/>
          </a:xfrm>
          <a:prstGeom prst="rect">
            <a:avLst/>
          </a:prstGeom>
          <a:noFill/>
          <a:ln w="9525">
            <a:noFill/>
            <a:miter lim="800000"/>
            <a:headEnd/>
            <a:tailEnd/>
          </a:ln>
        </p:spPr>
        <p:txBody>
          <a:bodyPr>
            <a:spAutoFit/>
          </a:bodyPr>
          <a:lstStyle/>
          <a:p>
            <a:pPr algn="ctr" eaLnBrk="0" hangingPunct="0"/>
            <a:r>
              <a:rPr lang="en-US" sz="2000" b="0" dirty="0">
                <a:ea typeface="ＭＳ Ｐゴシック" pitchFamily="34" charset="-128"/>
              </a:rPr>
              <a:t>Triple junctions</a:t>
            </a:r>
          </a:p>
        </p:txBody>
      </p:sp>
      <p:sp>
        <p:nvSpPr>
          <p:cNvPr id="6" name="Rectangle 4"/>
          <p:cNvSpPr>
            <a:spLocks noChangeArrowheads="1"/>
          </p:cNvSpPr>
          <p:nvPr/>
        </p:nvSpPr>
        <p:spPr bwMode="auto">
          <a:xfrm>
            <a:off x="395288" y="1427292"/>
            <a:ext cx="8353425" cy="1569660"/>
          </a:xfrm>
          <a:prstGeom prst="rect">
            <a:avLst/>
          </a:prstGeom>
          <a:noFill/>
          <a:ln w="9525">
            <a:noFill/>
            <a:miter lim="800000"/>
            <a:headEnd/>
            <a:tailEnd/>
          </a:ln>
        </p:spPr>
        <p:txBody>
          <a:bodyPr>
            <a:spAutoFit/>
          </a:bodyPr>
          <a:lstStyle/>
          <a:p>
            <a:pPr algn="just">
              <a:buFontTx/>
              <a:buChar char="•"/>
            </a:pPr>
            <a:r>
              <a:rPr lang="en-US" sz="1600" b="0" dirty="0"/>
              <a:t> A triple junction is said to be ‘stable’ when the relative motions of the three plates and the azimuth of their boundaries are such that the configuration of the junction does not change with time. </a:t>
            </a:r>
          </a:p>
          <a:p>
            <a:pPr algn="just">
              <a:buFontTx/>
              <a:buChar char="•"/>
            </a:pPr>
            <a:r>
              <a:rPr lang="en-US" sz="1600" b="0" dirty="0"/>
              <a:t> An ‘unstable’ triple junction exists only momentarily before evolving to a different geometry. </a:t>
            </a:r>
          </a:p>
          <a:p>
            <a:pPr algn="just">
              <a:buFontTx/>
              <a:buChar char="•"/>
            </a:pPr>
            <a:r>
              <a:rPr lang="en-US" sz="1600" b="0" dirty="0"/>
              <a:t> If four or more plates meet at one point, the configuration is always unstable, and the system will evolve into two or more triple junctions.</a:t>
            </a:r>
          </a:p>
        </p:txBody>
      </p:sp>
      <p:sp>
        <p:nvSpPr>
          <p:cNvPr id="7" name="Rectangle 5"/>
          <p:cNvSpPr>
            <a:spLocks noChangeArrowheads="1"/>
          </p:cNvSpPr>
          <p:nvPr/>
        </p:nvSpPr>
        <p:spPr bwMode="auto">
          <a:xfrm>
            <a:off x="3635896" y="5085184"/>
            <a:ext cx="5113338" cy="1323439"/>
          </a:xfrm>
          <a:prstGeom prst="rect">
            <a:avLst/>
          </a:prstGeom>
          <a:noFill/>
          <a:ln w="9525">
            <a:noFill/>
            <a:miter lim="800000"/>
            <a:headEnd/>
            <a:tailEnd/>
          </a:ln>
        </p:spPr>
        <p:txBody>
          <a:bodyPr>
            <a:spAutoFit/>
          </a:bodyPr>
          <a:lstStyle/>
          <a:p>
            <a:pPr algn="just"/>
            <a:r>
              <a:rPr lang="en-US" sz="1600" b="0" dirty="0"/>
              <a:t>the original triple junction was unstable; however, the new triple junction is stable (meaning that its geometry and the relative velocities of the plates are unchanging), though the triple junction itself continues to move northwards along the north–south edge of plate A. </a:t>
            </a:r>
          </a:p>
        </p:txBody>
      </p:sp>
      <p:pic>
        <p:nvPicPr>
          <p:cNvPr id="8" name="Picture 6"/>
          <p:cNvPicPr>
            <a:picLocks noChangeAspect="1" noChangeArrowheads="1"/>
          </p:cNvPicPr>
          <p:nvPr/>
        </p:nvPicPr>
        <p:blipFill>
          <a:blip r:embed="rId2" cstate="print"/>
          <a:srcRect/>
          <a:stretch>
            <a:fillRect/>
          </a:stretch>
        </p:blipFill>
        <p:spPr bwMode="auto">
          <a:xfrm>
            <a:off x="3779912" y="3068960"/>
            <a:ext cx="2232025" cy="1947862"/>
          </a:xfrm>
          <a:prstGeom prst="rect">
            <a:avLst/>
          </a:prstGeom>
          <a:noFill/>
          <a:ln w="9525">
            <a:solidFill>
              <a:schemeClr val="tx1"/>
            </a:solidFill>
            <a:miter lim="800000"/>
            <a:headEnd/>
            <a:tailEnd/>
          </a:ln>
          <a:effectLst/>
        </p:spPr>
      </p:pic>
      <p:grpSp>
        <p:nvGrpSpPr>
          <p:cNvPr id="9" name="Group 7"/>
          <p:cNvGrpSpPr>
            <a:grpSpLocks/>
          </p:cNvGrpSpPr>
          <p:nvPr/>
        </p:nvGrpSpPr>
        <p:grpSpPr bwMode="auto">
          <a:xfrm>
            <a:off x="107950" y="3573016"/>
            <a:ext cx="3240088" cy="2814637"/>
            <a:chOff x="68" y="2069"/>
            <a:chExt cx="2041" cy="1773"/>
          </a:xfrm>
        </p:grpSpPr>
        <p:grpSp>
          <p:nvGrpSpPr>
            <p:cNvPr id="11" name="Group 8"/>
            <p:cNvGrpSpPr>
              <a:grpSpLocks/>
            </p:cNvGrpSpPr>
            <p:nvPr/>
          </p:nvGrpSpPr>
          <p:grpSpPr bwMode="auto">
            <a:xfrm>
              <a:off x="68" y="2069"/>
              <a:ext cx="2041" cy="1773"/>
              <a:chOff x="68" y="2069"/>
              <a:chExt cx="2041" cy="1773"/>
            </a:xfrm>
          </p:grpSpPr>
          <p:pic>
            <p:nvPicPr>
              <p:cNvPr id="14" name="Picture 9"/>
              <p:cNvPicPr>
                <a:picLocks noChangeAspect="1" noChangeArrowheads="1"/>
              </p:cNvPicPr>
              <p:nvPr/>
            </p:nvPicPr>
            <p:blipFill>
              <a:blip r:embed="rId3" cstate="print"/>
              <a:srcRect/>
              <a:stretch>
                <a:fillRect/>
              </a:stretch>
            </p:blipFill>
            <p:spPr bwMode="auto">
              <a:xfrm>
                <a:off x="113" y="2659"/>
                <a:ext cx="1951" cy="1183"/>
              </a:xfrm>
              <a:prstGeom prst="rect">
                <a:avLst/>
              </a:prstGeom>
              <a:solidFill>
                <a:schemeClr val="tx2"/>
              </a:solidFill>
              <a:ln w="9525">
                <a:solidFill>
                  <a:schemeClr val="tx1"/>
                </a:solidFill>
                <a:miter lim="800000"/>
                <a:headEnd/>
                <a:tailEnd/>
              </a:ln>
              <a:effectLst/>
            </p:spPr>
          </p:pic>
          <p:sp>
            <p:nvSpPr>
              <p:cNvPr id="16" name="Rectangle 10"/>
              <p:cNvSpPr>
                <a:spLocks noChangeArrowheads="1"/>
              </p:cNvSpPr>
              <p:nvPr/>
            </p:nvSpPr>
            <p:spPr bwMode="auto">
              <a:xfrm>
                <a:off x="68" y="2069"/>
                <a:ext cx="2041" cy="368"/>
              </a:xfrm>
              <a:prstGeom prst="rect">
                <a:avLst/>
              </a:prstGeom>
              <a:noFill/>
              <a:ln w="9525">
                <a:noFill/>
                <a:miter lim="800000"/>
                <a:headEnd/>
                <a:tailEnd/>
              </a:ln>
            </p:spPr>
            <p:txBody>
              <a:bodyPr>
                <a:spAutoFit/>
              </a:bodyPr>
              <a:lstStyle/>
              <a:p>
                <a:pPr algn="just"/>
                <a:r>
                  <a:rPr lang="en-US" sz="1600" b="0" dirty="0"/>
                  <a:t>Plate A is overriding plates B and C, and plate C is overriding plate B. </a:t>
                </a:r>
              </a:p>
            </p:txBody>
          </p:sp>
        </p:grpSp>
        <p:sp>
          <p:nvSpPr>
            <p:cNvPr id="12" name="Rectangle 11"/>
            <p:cNvSpPr>
              <a:spLocks noChangeArrowheads="1"/>
            </p:cNvSpPr>
            <p:nvPr/>
          </p:nvSpPr>
          <p:spPr bwMode="auto">
            <a:xfrm>
              <a:off x="1429" y="2795"/>
              <a:ext cx="90" cy="136"/>
            </a:xfrm>
            <a:prstGeom prst="rect">
              <a:avLst/>
            </a:prstGeom>
            <a:solidFill>
              <a:schemeClr val="bg1"/>
            </a:solidFill>
            <a:ln w="9525">
              <a:noFill/>
              <a:miter lim="800000"/>
              <a:headEnd/>
              <a:tailEnd/>
            </a:ln>
            <a:effectLst/>
          </p:spPr>
          <p:txBody>
            <a:bodyPr wrap="none" anchor="ct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ssolv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dissolv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323850" y="940658"/>
            <a:ext cx="7993063" cy="400110"/>
          </a:xfrm>
          <a:prstGeom prst="rect">
            <a:avLst/>
          </a:prstGeom>
          <a:noFill/>
          <a:ln w="9525">
            <a:noFill/>
            <a:miter lim="800000"/>
            <a:headEnd/>
            <a:tailEnd/>
          </a:ln>
        </p:spPr>
        <p:txBody>
          <a:bodyPr>
            <a:spAutoFit/>
          </a:bodyPr>
          <a:lstStyle/>
          <a:p>
            <a:pPr algn="ctr" eaLnBrk="0" hangingPunct="0"/>
            <a:r>
              <a:rPr lang="en-US" sz="2000" b="0" dirty="0">
                <a:ea typeface="ＭＳ Ｐゴシック" pitchFamily="34" charset="-128"/>
              </a:rPr>
              <a:t>Triple junctions</a:t>
            </a:r>
          </a:p>
        </p:txBody>
      </p:sp>
      <p:sp>
        <p:nvSpPr>
          <p:cNvPr id="15" name="Rectangle 5"/>
          <p:cNvSpPr>
            <a:spLocks noChangeArrowheads="1"/>
          </p:cNvSpPr>
          <p:nvPr/>
        </p:nvSpPr>
        <p:spPr bwMode="auto">
          <a:xfrm>
            <a:off x="3635375" y="1367532"/>
            <a:ext cx="5113338" cy="2349500"/>
          </a:xfrm>
          <a:prstGeom prst="rect">
            <a:avLst/>
          </a:prstGeom>
          <a:noFill/>
          <a:ln w="9525">
            <a:noFill/>
            <a:miter lim="800000"/>
            <a:headEnd/>
            <a:tailEnd/>
          </a:ln>
        </p:spPr>
        <p:txBody>
          <a:bodyPr>
            <a:spAutoFit/>
          </a:bodyPr>
          <a:lstStyle/>
          <a:p>
            <a:pPr algn="just">
              <a:buFontTx/>
              <a:buChar char="•"/>
            </a:pPr>
            <a:r>
              <a:rPr lang="en-US" b="0" dirty="0"/>
              <a:t> </a:t>
            </a:r>
            <a:r>
              <a:rPr lang="en-US" sz="1800" b="0" dirty="0"/>
              <a:t>It can be seen that, although the original triple junction is not stable, it would be stable if </a:t>
            </a:r>
            <a:r>
              <a:rPr lang="en-US" sz="1800" b="0" baseline="-25000" dirty="0" err="1"/>
              <a:t>A</a:t>
            </a:r>
            <a:r>
              <a:rPr lang="en-US" sz="1800" dirty="0" err="1"/>
              <a:t>v</a:t>
            </a:r>
            <a:r>
              <a:rPr lang="en-US" sz="1800" b="0" baseline="-25000" dirty="0" err="1"/>
              <a:t>c</a:t>
            </a:r>
            <a:r>
              <a:rPr lang="en-US" sz="1800" b="0" dirty="0"/>
              <a:t> were parallel to the</a:t>
            </a:r>
          </a:p>
          <a:p>
            <a:pPr algn="just"/>
            <a:r>
              <a:rPr lang="en-US" sz="1800" b="0" dirty="0"/>
              <a:t>boundary between plates B and C. Then the boundary between B and C would not move in a north–south direction relative to A, so the geometry of the triple junction would be unchanging with time.</a:t>
            </a:r>
            <a:r>
              <a:rPr lang="en-US" b="0" dirty="0"/>
              <a:t> </a:t>
            </a:r>
          </a:p>
        </p:txBody>
      </p:sp>
      <p:grpSp>
        <p:nvGrpSpPr>
          <p:cNvPr id="17" name="Group 12"/>
          <p:cNvGrpSpPr>
            <a:grpSpLocks/>
          </p:cNvGrpSpPr>
          <p:nvPr/>
        </p:nvGrpSpPr>
        <p:grpSpPr bwMode="auto">
          <a:xfrm>
            <a:off x="323850" y="1550987"/>
            <a:ext cx="3097213" cy="1878013"/>
            <a:chOff x="204" y="436"/>
            <a:chExt cx="1951" cy="1183"/>
          </a:xfrm>
        </p:grpSpPr>
        <p:pic>
          <p:nvPicPr>
            <p:cNvPr id="18" name="Picture 9"/>
            <p:cNvPicPr>
              <a:picLocks noChangeAspect="1" noChangeArrowheads="1"/>
            </p:cNvPicPr>
            <p:nvPr/>
          </p:nvPicPr>
          <p:blipFill>
            <a:blip r:embed="rId2" cstate="print"/>
            <a:srcRect/>
            <a:stretch>
              <a:fillRect/>
            </a:stretch>
          </p:blipFill>
          <p:spPr bwMode="auto">
            <a:xfrm>
              <a:off x="204" y="436"/>
              <a:ext cx="1951" cy="1183"/>
            </a:xfrm>
            <a:prstGeom prst="rect">
              <a:avLst/>
            </a:prstGeom>
            <a:solidFill>
              <a:schemeClr val="tx2"/>
            </a:solidFill>
            <a:ln w="9525">
              <a:solidFill>
                <a:schemeClr val="tx1"/>
              </a:solidFill>
              <a:miter lim="800000"/>
              <a:headEnd/>
              <a:tailEnd/>
            </a:ln>
            <a:effectLst/>
          </p:spPr>
        </p:pic>
        <p:sp>
          <p:nvSpPr>
            <p:cNvPr id="19" name="Rectangle 11"/>
            <p:cNvSpPr>
              <a:spLocks noChangeArrowheads="1"/>
            </p:cNvSpPr>
            <p:nvPr/>
          </p:nvSpPr>
          <p:spPr bwMode="auto">
            <a:xfrm>
              <a:off x="1519" y="572"/>
              <a:ext cx="136" cy="136"/>
            </a:xfrm>
            <a:prstGeom prst="rect">
              <a:avLst/>
            </a:prstGeom>
            <a:solidFill>
              <a:schemeClr val="bg1"/>
            </a:solidFill>
            <a:ln w="9525">
              <a:noFill/>
              <a:miter lim="800000"/>
              <a:headEnd/>
              <a:tailEnd/>
            </a:ln>
            <a:effectLst/>
          </p:spPr>
          <p:txBody>
            <a:bodyPr wrap="none" anchor="ctr"/>
            <a:lstStyle/>
            <a:p>
              <a:endParaRPr lang="it-IT"/>
            </a:p>
          </p:txBody>
        </p:sp>
      </p:grpSp>
      <p:sp>
        <p:nvSpPr>
          <p:cNvPr id="20" name="Rectangle 13"/>
          <p:cNvSpPr>
            <a:spLocks noChangeArrowheads="1"/>
          </p:cNvSpPr>
          <p:nvPr/>
        </p:nvSpPr>
        <p:spPr bwMode="auto">
          <a:xfrm>
            <a:off x="179388" y="3706316"/>
            <a:ext cx="8785225" cy="671512"/>
          </a:xfrm>
          <a:prstGeom prst="rect">
            <a:avLst/>
          </a:prstGeom>
          <a:noFill/>
          <a:ln w="9525">
            <a:noFill/>
            <a:miter lim="800000"/>
            <a:headEnd/>
            <a:tailEnd/>
          </a:ln>
        </p:spPr>
        <p:txBody>
          <a:bodyPr>
            <a:spAutoFit/>
          </a:bodyPr>
          <a:lstStyle/>
          <a:p>
            <a:pPr algn="just">
              <a:buFontTx/>
              <a:buChar char="•"/>
            </a:pPr>
            <a:r>
              <a:rPr lang="en-US" b="0" dirty="0"/>
              <a:t> </a:t>
            </a:r>
            <a:r>
              <a:rPr lang="en-US" sz="1800" b="0" dirty="0"/>
              <a:t>The other configuration in which the triple junction would be stable occurs when the edge of the plate either side of the triple junction is straight. </a:t>
            </a:r>
          </a:p>
        </p:txBody>
      </p:sp>
      <p:sp>
        <p:nvSpPr>
          <p:cNvPr id="21" name="Rectangle 14"/>
          <p:cNvSpPr>
            <a:spLocks noChangeArrowheads="1"/>
          </p:cNvSpPr>
          <p:nvPr/>
        </p:nvSpPr>
        <p:spPr bwMode="auto">
          <a:xfrm>
            <a:off x="179388" y="4642941"/>
            <a:ext cx="8785225" cy="1754326"/>
          </a:xfrm>
          <a:prstGeom prst="rect">
            <a:avLst/>
          </a:prstGeom>
          <a:noFill/>
          <a:ln w="9525">
            <a:noFill/>
            <a:miter lim="800000"/>
            <a:headEnd/>
            <a:tailEnd/>
          </a:ln>
        </p:spPr>
        <p:txBody>
          <a:bodyPr>
            <a:spAutoFit/>
          </a:bodyPr>
          <a:lstStyle/>
          <a:p>
            <a:pPr algn="just">
              <a:buFontTx/>
              <a:buChar char="•"/>
            </a:pPr>
            <a:r>
              <a:rPr lang="en-US" b="0" dirty="0"/>
              <a:t> There are </a:t>
            </a:r>
            <a:r>
              <a:rPr lang="en-US" dirty="0">
                <a:solidFill>
                  <a:srgbClr val="CC0000"/>
                </a:solidFill>
              </a:rPr>
              <a:t>sixteen possible</a:t>
            </a:r>
            <a:r>
              <a:rPr lang="en-US" b="0" dirty="0"/>
              <a:t> types of triple junction, all shown in Of these sixteen triple junctions, one is always stable (the </a:t>
            </a:r>
            <a:r>
              <a:rPr lang="en-US" b="0" dirty="0" smtClean="0"/>
              <a:t>ridge–ridge–ridge </a:t>
            </a:r>
            <a:r>
              <a:rPr lang="en-US" b="0" dirty="0"/>
              <a:t>junction), and two are always unstable (the fault–fault–fault and fault–ridge–ridge junctions). The other thirteen junctions are stable under certain conditions. In the notation used to classify the types of triple junction, a ridge is written as R, a transform fault as F and a </a:t>
            </a:r>
            <a:r>
              <a:rPr lang="en-US" b="0" dirty="0" err="1"/>
              <a:t>subduction</a:t>
            </a:r>
            <a:r>
              <a:rPr lang="en-US" b="0" dirty="0"/>
              <a:t> zone (or trench) as T. Thus, a ridge–ridge–ridge junction is RRR, a fault–fault– ridge junction is FFR, and so 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323528" y="980728"/>
            <a:ext cx="7993063" cy="400110"/>
          </a:xfrm>
          <a:prstGeom prst="rect">
            <a:avLst/>
          </a:prstGeom>
          <a:noFill/>
          <a:ln w="9525">
            <a:noFill/>
            <a:miter lim="800000"/>
            <a:headEnd/>
            <a:tailEnd/>
          </a:ln>
        </p:spPr>
        <p:txBody>
          <a:bodyPr>
            <a:spAutoFit/>
          </a:bodyPr>
          <a:lstStyle/>
          <a:p>
            <a:pPr algn="ctr" eaLnBrk="0" hangingPunct="0"/>
            <a:r>
              <a:rPr lang="en-US" sz="2000" b="0" dirty="0">
                <a:ea typeface="ＭＳ Ｐゴシック" pitchFamily="34" charset="-128"/>
              </a:rPr>
              <a:t>Triple junctions</a:t>
            </a:r>
          </a:p>
        </p:txBody>
      </p:sp>
      <p:sp>
        <p:nvSpPr>
          <p:cNvPr id="11" name="Rectangle 22"/>
          <p:cNvSpPr>
            <a:spLocks noChangeArrowheads="1"/>
          </p:cNvSpPr>
          <p:nvPr/>
        </p:nvSpPr>
        <p:spPr bwMode="auto">
          <a:xfrm>
            <a:off x="250825" y="1568301"/>
            <a:ext cx="8569325" cy="3139321"/>
          </a:xfrm>
          <a:prstGeom prst="rect">
            <a:avLst/>
          </a:prstGeom>
          <a:noFill/>
          <a:ln w="9525">
            <a:noFill/>
            <a:miter lim="800000"/>
            <a:headEnd/>
            <a:tailEnd/>
          </a:ln>
        </p:spPr>
        <p:txBody>
          <a:bodyPr>
            <a:spAutoFit/>
          </a:bodyPr>
          <a:lstStyle/>
          <a:p>
            <a:r>
              <a:rPr lang="en-US" b="0" dirty="0" smtClean="0"/>
              <a:t>1) RRR</a:t>
            </a:r>
            <a:r>
              <a:rPr lang="en-US" b="0" dirty="0"/>
              <a:t>: E. Pacific Rise- Galapagos</a:t>
            </a:r>
          </a:p>
          <a:p>
            <a:pPr marL="457200" indent="-457200">
              <a:buFontTx/>
              <a:buAutoNum type="arabicParenR"/>
            </a:pPr>
            <a:endParaRPr lang="en-US" b="0" dirty="0"/>
          </a:p>
          <a:p>
            <a:pPr marL="457200" indent="-457200"/>
            <a:r>
              <a:rPr lang="en-US" b="0" dirty="0"/>
              <a:t>2) TTT: Central Japan</a:t>
            </a:r>
          </a:p>
          <a:p>
            <a:pPr marL="457200" indent="-457200"/>
            <a:endParaRPr lang="en-US" b="0" dirty="0"/>
          </a:p>
          <a:p>
            <a:pPr marL="457200" indent="-457200"/>
            <a:r>
              <a:rPr lang="en-US" b="0" dirty="0"/>
              <a:t>3) TTF: Peru-Chile trench\and West Chile Rise</a:t>
            </a:r>
          </a:p>
          <a:p>
            <a:pPr marL="457200" indent="-457200"/>
            <a:endParaRPr lang="en-US" b="0" dirty="0"/>
          </a:p>
          <a:p>
            <a:pPr marL="457200" indent="-457200"/>
            <a:r>
              <a:rPr lang="en-US" b="0" dirty="0"/>
              <a:t>4) FFR: Owen Fracture Zone– Sheba Ridge</a:t>
            </a:r>
          </a:p>
          <a:p>
            <a:pPr marL="457200" indent="-457200"/>
            <a:endParaRPr lang="en-US" b="0" dirty="0"/>
          </a:p>
          <a:p>
            <a:pPr marL="457200" indent="-457200"/>
            <a:r>
              <a:rPr lang="en-US" b="0" dirty="0"/>
              <a:t>5) FFT: California</a:t>
            </a:r>
          </a:p>
          <a:p>
            <a:pPr marL="457200" indent="-457200"/>
            <a:endParaRPr lang="en-US" b="0" dirty="0"/>
          </a:p>
          <a:p>
            <a:pPr marL="457200" indent="-457200"/>
            <a:r>
              <a:rPr lang="en-US" b="0" dirty="0"/>
              <a:t>6) RTF: Gulf of California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dissolv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dissolv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dissolve">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dissolve">
                                      <p:cBhvr>
                                        <p:cTn id="27" dur="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dissolve">
                                      <p:cBhvr>
                                        <p:cTn id="32" dur="500"/>
                                        <p:tgtEl>
                                          <p:spTgt spid="11">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animEffect transition="in" filter="dissolve">
                                      <p:cBhvr>
                                        <p:cTn id="37"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323850" y="1012666"/>
            <a:ext cx="7993063" cy="400110"/>
          </a:xfrm>
          <a:prstGeom prst="rect">
            <a:avLst/>
          </a:prstGeom>
          <a:noFill/>
          <a:ln w="9525">
            <a:noFill/>
            <a:miter lim="800000"/>
            <a:headEnd/>
            <a:tailEnd/>
          </a:ln>
        </p:spPr>
        <p:txBody>
          <a:bodyPr>
            <a:spAutoFit/>
          </a:bodyPr>
          <a:lstStyle/>
          <a:p>
            <a:pPr algn="ctr" eaLnBrk="0" hangingPunct="0"/>
            <a:r>
              <a:rPr lang="en-US" sz="2000" b="0" dirty="0">
                <a:ea typeface="ＭＳ Ｐゴシック" pitchFamily="34" charset="-128"/>
              </a:rPr>
              <a:t>Triple junctions</a:t>
            </a:r>
          </a:p>
        </p:txBody>
      </p:sp>
      <p:pic>
        <p:nvPicPr>
          <p:cNvPr id="5" name="Picture 4"/>
          <p:cNvPicPr>
            <a:picLocks noChangeAspect="1" noChangeArrowheads="1"/>
          </p:cNvPicPr>
          <p:nvPr/>
        </p:nvPicPr>
        <p:blipFill>
          <a:blip r:embed="rId2" cstate="print"/>
          <a:srcRect/>
          <a:stretch>
            <a:fillRect/>
          </a:stretch>
        </p:blipFill>
        <p:spPr bwMode="auto">
          <a:xfrm>
            <a:off x="251520" y="1484784"/>
            <a:ext cx="5100251" cy="4604494"/>
          </a:xfrm>
          <a:prstGeom prst="rect">
            <a:avLst/>
          </a:prstGeom>
          <a:noFill/>
          <a:ln w="9525">
            <a:solidFill>
              <a:schemeClr val="tx1"/>
            </a:solidFill>
            <a:miter lim="800000"/>
            <a:headEnd/>
            <a:tailEnd/>
          </a:ln>
          <a:effectLst/>
        </p:spPr>
      </p:pic>
      <p:sp>
        <p:nvSpPr>
          <p:cNvPr id="6" name="Rectangle 2"/>
          <p:cNvSpPr>
            <a:spLocks noChangeArrowheads="1"/>
          </p:cNvSpPr>
          <p:nvPr/>
        </p:nvSpPr>
        <p:spPr bwMode="auto">
          <a:xfrm>
            <a:off x="5436096" y="1300698"/>
            <a:ext cx="3888432" cy="400110"/>
          </a:xfrm>
          <a:prstGeom prst="rect">
            <a:avLst/>
          </a:prstGeom>
          <a:noFill/>
          <a:ln w="9525">
            <a:noFill/>
            <a:miter lim="800000"/>
            <a:headEnd/>
            <a:tailEnd/>
          </a:ln>
        </p:spPr>
        <p:txBody>
          <a:bodyPr wrap="square">
            <a:spAutoFit/>
          </a:bodyPr>
          <a:lstStyle/>
          <a:p>
            <a:pPr algn="ctr" eaLnBrk="0" hangingPunct="0"/>
            <a:r>
              <a:rPr lang="en-US" sz="2000" b="0" dirty="0">
                <a:ea typeface="ＭＳ Ｐゴシック" pitchFamily="34" charset="-128"/>
              </a:rPr>
              <a:t>TTT Triple junctions</a:t>
            </a:r>
          </a:p>
        </p:txBody>
      </p:sp>
      <p:grpSp>
        <p:nvGrpSpPr>
          <p:cNvPr id="7" name="Group 7"/>
          <p:cNvGrpSpPr>
            <a:grpSpLocks/>
          </p:cNvGrpSpPr>
          <p:nvPr/>
        </p:nvGrpSpPr>
        <p:grpSpPr bwMode="auto">
          <a:xfrm>
            <a:off x="6012160" y="1772816"/>
            <a:ext cx="2808487" cy="1583878"/>
            <a:chOff x="204" y="518"/>
            <a:chExt cx="2404" cy="1234"/>
          </a:xfrm>
        </p:grpSpPr>
        <p:pic>
          <p:nvPicPr>
            <p:cNvPr id="8" name="Picture 4"/>
            <p:cNvPicPr>
              <a:picLocks noChangeAspect="1" noChangeArrowheads="1"/>
            </p:cNvPicPr>
            <p:nvPr/>
          </p:nvPicPr>
          <p:blipFill>
            <a:blip r:embed="rId3" cstate="print"/>
            <a:srcRect/>
            <a:stretch>
              <a:fillRect/>
            </a:stretch>
          </p:blipFill>
          <p:spPr bwMode="auto">
            <a:xfrm>
              <a:off x="204" y="518"/>
              <a:ext cx="2404" cy="1234"/>
            </a:xfrm>
            <a:prstGeom prst="rect">
              <a:avLst/>
            </a:prstGeom>
            <a:noFill/>
            <a:ln w="9525">
              <a:solidFill>
                <a:schemeClr val="tx1"/>
              </a:solidFill>
              <a:miter lim="800000"/>
              <a:headEnd/>
              <a:tailEnd/>
            </a:ln>
            <a:effectLst/>
          </p:spPr>
        </p:pic>
        <p:sp>
          <p:nvSpPr>
            <p:cNvPr id="9" name="Rectangle 6"/>
            <p:cNvSpPr>
              <a:spLocks noChangeArrowheads="1"/>
            </p:cNvSpPr>
            <p:nvPr/>
          </p:nvSpPr>
          <p:spPr bwMode="auto">
            <a:xfrm>
              <a:off x="1655" y="709"/>
              <a:ext cx="182" cy="136"/>
            </a:xfrm>
            <a:prstGeom prst="rect">
              <a:avLst/>
            </a:prstGeom>
            <a:solidFill>
              <a:schemeClr val="bg1"/>
            </a:solidFill>
            <a:ln w="9525">
              <a:noFill/>
              <a:miter lim="800000"/>
              <a:headEnd/>
              <a:tailEnd/>
            </a:ln>
            <a:effectLst/>
          </p:spPr>
          <p:txBody>
            <a:bodyPr wrap="none" anchor="ctr"/>
            <a:lstStyle/>
            <a:p>
              <a:endParaRPr lang="it-IT"/>
            </a:p>
          </p:txBody>
        </p:sp>
      </p:grpSp>
      <p:grpSp>
        <p:nvGrpSpPr>
          <p:cNvPr id="12" name="Group 13"/>
          <p:cNvGrpSpPr>
            <a:grpSpLocks/>
          </p:cNvGrpSpPr>
          <p:nvPr/>
        </p:nvGrpSpPr>
        <p:grpSpPr bwMode="auto">
          <a:xfrm>
            <a:off x="5940152" y="4509120"/>
            <a:ext cx="2952328" cy="1505719"/>
            <a:chOff x="204" y="2024"/>
            <a:chExt cx="2432" cy="1266"/>
          </a:xfrm>
        </p:grpSpPr>
        <p:pic>
          <p:nvPicPr>
            <p:cNvPr id="14" name="Picture 5"/>
            <p:cNvPicPr>
              <a:picLocks noChangeAspect="1" noChangeArrowheads="1"/>
            </p:cNvPicPr>
            <p:nvPr/>
          </p:nvPicPr>
          <p:blipFill>
            <a:blip r:embed="rId4" cstate="print"/>
            <a:srcRect/>
            <a:stretch>
              <a:fillRect/>
            </a:stretch>
          </p:blipFill>
          <p:spPr bwMode="auto">
            <a:xfrm>
              <a:off x="204" y="2024"/>
              <a:ext cx="2432" cy="1266"/>
            </a:xfrm>
            <a:prstGeom prst="rect">
              <a:avLst/>
            </a:prstGeom>
            <a:noFill/>
            <a:ln w="9525">
              <a:solidFill>
                <a:schemeClr val="tx1"/>
              </a:solidFill>
              <a:miter lim="800000"/>
              <a:headEnd/>
              <a:tailEnd/>
            </a:ln>
            <a:effectLst/>
          </p:spPr>
        </p:pic>
        <p:sp>
          <p:nvSpPr>
            <p:cNvPr id="15" name="Rectangle 8"/>
            <p:cNvSpPr>
              <a:spLocks noChangeArrowheads="1"/>
            </p:cNvSpPr>
            <p:nvPr/>
          </p:nvSpPr>
          <p:spPr bwMode="auto">
            <a:xfrm>
              <a:off x="1383" y="2523"/>
              <a:ext cx="1089" cy="726"/>
            </a:xfrm>
            <a:prstGeom prst="rect">
              <a:avLst/>
            </a:prstGeom>
            <a:solidFill>
              <a:schemeClr val="bg1"/>
            </a:solidFill>
            <a:ln w="9525">
              <a:noFill/>
              <a:miter lim="800000"/>
              <a:headEnd/>
              <a:tailEnd/>
            </a:ln>
            <a:effectLst/>
          </p:spPr>
          <p:txBody>
            <a:bodyPr wrap="none" anchor="ctr"/>
            <a:lstStyle/>
            <a:p>
              <a:endParaRPr lang="it-IT"/>
            </a:p>
          </p:txBody>
        </p:sp>
        <p:sp>
          <p:nvSpPr>
            <p:cNvPr id="16" name="Rectangle 10"/>
            <p:cNvSpPr>
              <a:spLocks noChangeArrowheads="1"/>
            </p:cNvSpPr>
            <p:nvPr/>
          </p:nvSpPr>
          <p:spPr bwMode="auto">
            <a:xfrm>
              <a:off x="340" y="2024"/>
              <a:ext cx="136" cy="91"/>
            </a:xfrm>
            <a:prstGeom prst="rect">
              <a:avLst/>
            </a:prstGeom>
            <a:solidFill>
              <a:schemeClr val="bg1"/>
            </a:solidFill>
            <a:ln w="9525">
              <a:noFill/>
              <a:miter lim="800000"/>
              <a:headEnd/>
              <a:tailEnd/>
            </a:ln>
            <a:effectLst/>
          </p:spPr>
          <p:txBody>
            <a:bodyPr wrap="none" anchor="ctr"/>
            <a:lstStyle/>
            <a:p>
              <a:endParaRPr lang="it-IT"/>
            </a:p>
          </p:txBody>
        </p:sp>
        <p:sp>
          <p:nvSpPr>
            <p:cNvPr id="17" name="Rectangle 12"/>
            <p:cNvSpPr>
              <a:spLocks noChangeArrowheads="1"/>
            </p:cNvSpPr>
            <p:nvPr/>
          </p:nvSpPr>
          <p:spPr bwMode="auto">
            <a:xfrm>
              <a:off x="1383" y="2024"/>
              <a:ext cx="136" cy="91"/>
            </a:xfrm>
            <a:prstGeom prst="rect">
              <a:avLst/>
            </a:prstGeom>
            <a:solidFill>
              <a:schemeClr val="bg1"/>
            </a:solidFill>
            <a:ln w="9525">
              <a:noFill/>
              <a:miter lim="800000"/>
              <a:headEnd/>
              <a:tailEnd/>
            </a:ln>
            <a:effectLst/>
          </p:spPr>
          <p:txBody>
            <a:bodyPr wrap="none" anchor="ctr"/>
            <a:lstStyle/>
            <a:p>
              <a:endParaRPr lang="it-IT"/>
            </a:p>
          </p:txBody>
        </p:sp>
      </p:grpSp>
      <p:sp>
        <p:nvSpPr>
          <p:cNvPr id="18" name="Rectangle 14"/>
          <p:cNvSpPr>
            <a:spLocks noChangeArrowheads="1"/>
          </p:cNvSpPr>
          <p:nvPr/>
        </p:nvSpPr>
        <p:spPr bwMode="auto">
          <a:xfrm>
            <a:off x="5508103" y="3789040"/>
            <a:ext cx="3635897" cy="400110"/>
          </a:xfrm>
          <a:prstGeom prst="rect">
            <a:avLst/>
          </a:prstGeom>
          <a:noFill/>
          <a:ln w="9525">
            <a:noFill/>
            <a:miter lim="800000"/>
            <a:headEnd/>
            <a:tailEnd/>
          </a:ln>
        </p:spPr>
        <p:txBody>
          <a:bodyPr wrap="square">
            <a:spAutoFit/>
          </a:bodyPr>
          <a:lstStyle/>
          <a:p>
            <a:pPr algn="ctr" eaLnBrk="0" hangingPunct="0"/>
            <a:r>
              <a:rPr lang="en-US" sz="2000" b="0" dirty="0">
                <a:ea typeface="ＭＳ Ｐゴシック" pitchFamily="34" charset="-128"/>
              </a:rPr>
              <a:t>FFR Triple junctions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611560" y="908720"/>
            <a:ext cx="7772400" cy="56673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ea typeface="+mj-ea"/>
                <a:cs typeface="+mj-cs"/>
              </a:rPr>
              <a:t>Hot Spots</a:t>
            </a:r>
          </a:p>
        </p:txBody>
      </p:sp>
      <p:sp>
        <p:nvSpPr>
          <p:cNvPr id="20" name="Content Placeholder 2"/>
          <p:cNvSpPr txBox="1">
            <a:spLocks/>
          </p:cNvSpPr>
          <p:nvPr/>
        </p:nvSpPr>
        <p:spPr>
          <a:xfrm>
            <a:off x="251520" y="1484784"/>
            <a:ext cx="8640960" cy="792088"/>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ea typeface="+mn-ea"/>
                <a:cs typeface="+mn-cs"/>
              </a:rPr>
              <a:t>Hot Spots are places in the world where molten material from a source near the mantle-core boundary works its way up to the surface of the Earth</a:t>
            </a: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ea typeface="+mn-ea"/>
                <a:cs typeface="+mn-cs"/>
              </a:rPr>
              <a:t>The molten material is not derived from the </a:t>
            </a:r>
            <a:r>
              <a:rPr kumimoji="0" lang="en-US" b="0" i="0" u="none" strike="noStrike" kern="1200" cap="none" spc="0" normalizeH="0" baseline="0" noProof="0" dirty="0" err="1" smtClean="0">
                <a:ln>
                  <a:noFill/>
                </a:ln>
                <a:solidFill>
                  <a:schemeClr val="tx1"/>
                </a:solidFill>
                <a:effectLst/>
                <a:uLnTx/>
                <a:uFillTx/>
                <a:ea typeface="+mn-ea"/>
                <a:cs typeface="+mn-cs"/>
              </a:rPr>
              <a:t>subduction</a:t>
            </a:r>
            <a:r>
              <a:rPr kumimoji="0" lang="en-US" b="0" i="0" u="none" strike="noStrike" kern="1200" cap="none" spc="0" normalizeH="0" baseline="0" noProof="0" dirty="0" smtClean="0">
                <a:ln>
                  <a:noFill/>
                </a:ln>
                <a:solidFill>
                  <a:schemeClr val="tx1"/>
                </a:solidFill>
                <a:effectLst/>
                <a:uLnTx/>
                <a:uFillTx/>
                <a:ea typeface="+mn-ea"/>
                <a:cs typeface="+mn-cs"/>
              </a:rPr>
              <a:t> of plates</a:t>
            </a:r>
          </a:p>
        </p:txBody>
      </p:sp>
      <p:pic>
        <p:nvPicPr>
          <p:cNvPr id="21" name="Picture 2" descr="Cross sectional view of Hawaii"/>
          <p:cNvPicPr>
            <a:picLocks noChangeAspect="1" noChangeArrowheads="1"/>
          </p:cNvPicPr>
          <p:nvPr/>
        </p:nvPicPr>
        <p:blipFill>
          <a:blip r:embed="rId2" cstate="print"/>
          <a:srcRect/>
          <a:stretch>
            <a:fillRect/>
          </a:stretch>
        </p:blipFill>
        <p:spPr bwMode="auto">
          <a:xfrm>
            <a:off x="3995936" y="5013176"/>
            <a:ext cx="5076825" cy="1638300"/>
          </a:xfrm>
          <a:prstGeom prst="rect">
            <a:avLst/>
          </a:prstGeom>
          <a:noFill/>
          <a:ln w="9525">
            <a:solidFill>
              <a:schemeClr val="tx1"/>
            </a:solidFill>
            <a:miter lim="800000"/>
            <a:headEnd/>
            <a:tailEnd/>
          </a:ln>
        </p:spPr>
      </p:pic>
      <p:pic>
        <p:nvPicPr>
          <p:cNvPr id="22" name="Picture 7"/>
          <p:cNvPicPr>
            <a:picLocks noChangeAspect="1" noChangeArrowheads="1"/>
          </p:cNvPicPr>
          <p:nvPr/>
        </p:nvPicPr>
        <p:blipFill>
          <a:blip r:embed="rId3" cstate="print"/>
          <a:srcRect/>
          <a:stretch>
            <a:fillRect/>
          </a:stretch>
        </p:blipFill>
        <p:spPr bwMode="auto">
          <a:xfrm>
            <a:off x="179512" y="3501008"/>
            <a:ext cx="3805237" cy="3181350"/>
          </a:xfrm>
          <a:prstGeom prst="rect">
            <a:avLst/>
          </a:prstGeom>
          <a:noFill/>
          <a:ln w="9525">
            <a:solidFill>
              <a:schemeClr val="tx1"/>
            </a:solidFill>
            <a:miter lim="800000"/>
            <a:headEnd/>
            <a:tailEnd/>
          </a:ln>
          <a:effectLst/>
        </p:spPr>
      </p:pic>
      <p:sp>
        <p:nvSpPr>
          <p:cNvPr id="23" name="Content Placeholder 2"/>
          <p:cNvSpPr>
            <a:spLocks/>
          </p:cNvSpPr>
          <p:nvPr/>
        </p:nvSpPr>
        <p:spPr bwMode="auto">
          <a:xfrm>
            <a:off x="4644008" y="2348880"/>
            <a:ext cx="4176464" cy="2568086"/>
          </a:xfrm>
          <a:prstGeom prst="rect">
            <a:avLst/>
          </a:prstGeom>
          <a:noFill/>
          <a:ln w="9525">
            <a:noFill/>
            <a:miter lim="800000"/>
            <a:headEnd/>
            <a:tailEnd/>
          </a:ln>
          <a:effectLst/>
        </p:spPr>
        <p:txBody>
          <a:bodyPr/>
          <a:lstStyle/>
          <a:p>
            <a:pPr marL="342900" indent="-342900">
              <a:spcBef>
                <a:spcPct val="20000"/>
              </a:spcBef>
              <a:buFontTx/>
              <a:buChar char="•"/>
            </a:pPr>
            <a:r>
              <a:rPr lang="en-US" sz="1600" b="0" dirty="0" smtClean="0"/>
              <a:t>Hawaii</a:t>
            </a:r>
            <a:endParaRPr lang="en-US" sz="1600" b="0" dirty="0"/>
          </a:p>
          <a:p>
            <a:pPr marL="342900" indent="-342900">
              <a:spcBef>
                <a:spcPct val="20000"/>
              </a:spcBef>
              <a:buFontTx/>
              <a:buChar char="•"/>
            </a:pPr>
            <a:r>
              <a:rPr lang="en-US" sz="1600" b="0" dirty="0" smtClean="0"/>
              <a:t>Yellowstone</a:t>
            </a:r>
            <a:endParaRPr lang="en-US" sz="1600" b="0" dirty="0"/>
          </a:p>
          <a:p>
            <a:pPr marL="342900" indent="-342900">
              <a:spcBef>
                <a:spcPct val="20000"/>
              </a:spcBef>
              <a:buFontTx/>
              <a:buChar char="•"/>
            </a:pPr>
            <a:r>
              <a:rPr lang="en-US" sz="1600" b="0" dirty="0"/>
              <a:t>Galapagos Islands (pacific off South America</a:t>
            </a:r>
            <a:r>
              <a:rPr lang="en-US" sz="1600" b="0" dirty="0" smtClean="0"/>
              <a:t>)</a:t>
            </a:r>
            <a:endParaRPr lang="en-US" sz="1600" b="0" dirty="0"/>
          </a:p>
          <a:p>
            <a:pPr marL="342900" indent="-342900">
              <a:spcBef>
                <a:spcPct val="20000"/>
              </a:spcBef>
              <a:buFontTx/>
              <a:buChar char="•"/>
            </a:pPr>
            <a:r>
              <a:rPr lang="en-US" sz="1600" b="0" dirty="0" smtClean="0"/>
              <a:t>Iceland</a:t>
            </a:r>
            <a:endParaRPr lang="en-US" sz="1600" b="0" dirty="0"/>
          </a:p>
          <a:p>
            <a:pPr marL="342900" indent="-342900">
              <a:spcBef>
                <a:spcPct val="20000"/>
              </a:spcBef>
              <a:buFontTx/>
              <a:buChar char="•"/>
            </a:pPr>
            <a:r>
              <a:rPr lang="en-US" sz="1600" b="0" dirty="0"/>
              <a:t>Azores  Atlantic (at junction between </a:t>
            </a:r>
            <a:r>
              <a:rPr lang="en-US" b="0" dirty="0"/>
              <a:t>NA, Europe and African plate)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dissolve">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dissolve">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dissolv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
                                            <p:txEl>
                                              <p:pRg st="1" end="1"/>
                                            </p:txEl>
                                          </p:spTgt>
                                        </p:tgtEl>
                                        <p:attrNameLst>
                                          <p:attrName>style.visibility</p:attrName>
                                        </p:attrNameLst>
                                      </p:cBhvr>
                                      <p:to>
                                        <p:strVal val="visible"/>
                                      </p:to>
                                    </p:set>
                                    <p:animEffect transition="in" filter="dissolve">
                                      <p:cBhvr>
                                        <p:cTn id="27" dur="500"/>
                                        <p:tgtEl>
                                          <p:spTgt spid="2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3">
                                            <p:txEl>
                                              <p:pRg st="2" end="2"/>
                                            </p:txEl>
                                          </p:spTgt>
                                        </p:tgtEl>
                                        <p:attrNameLst>
                                          <p:attrName>style.visibility</p:attrName>
                                        </p:attrNameLst>
                                      </p:cBhvr>
                                      <p:to>
                                        <p:strVal val="visible"/>
                                      </p:to>
                                    </p:set>
                                    <p:animEffect transition="in" filter="dissolve">
                                      <p:cBhvr>
                                        <p:cTn id="32" dur="500"/>
                                        <p:tgtEl>
                                          <p:spTgt spid="2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3">
                                            <p:txEl>
                                              <p:pRg st="3" end="3"/>
                                            </p:txEl>
                                          </p:spTgt>
                                        </p:tgtEl>
                                        <p:attrNameLst>
                                          <p:attrName>style.visibility</p:attrName>
                                        </p:attrNameLst>
                                      </p:cBhvr>
                                      <p:to>
                                        <p:strVal val="visible"/>
                                      </p:to>
                                    </p:set>
                                    <p:animEffect transition="in" filter="dissolve">
                                      <p:cBhvr>
                                        <p:cTn id="37" dur="500"/>
                                        <p:tgtEl>
                                          <p:spTgt spid="2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3">
                                            <p:txEl>
                                              <p:pRg st="4" end="4"/>
                                            </p:txEl>
                                          </p:spTgt>
                                        </p:tgtEl>
                                        <p:attrNameLst>
                                          <p:attrName>style.visibility</p:attrName>
                                        </p:attrNameLst>
                                      </p:cBhvr>
                                      <p:to>
                                        <p:strVal val="visible"/>
                                      </p:to>
                                    </p:set>
                                    <p:animEffect transition="in" filter="dissolve">
                                      <p:cBhvr>
                                        <p:cTn id="42"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980728"/>
            <a:ext cx="9144000" cy="400110"/>
          </a:xfrm>
          <a:prstGeom prst="rect">
            <a:avLst/>
          </a:prstGeom>
          <a:noFill/>
          <a:ln w="9525">
            <a:noFill/>
            <a:miter lim="800000"/>
            <a:headEnd/>
            <a:tailEnd/>
          </a:ln>
        </p:spPr>
        <p:txBody>
          <a:bodyPr>
            <a:spAutoFit/>
          </a:bodyPr>
          <a:lstStyle/>
          <a:p>
            <a:pPr algn="ctr" eaLnBrk="0" hangingPunct="0"/>
            <a:r>
              <a:rPr lang="en-US" sz="2000" b="0" dirty="0">
                <a:ea typeface="ＭＳ Ｐゴシック" pitchFamily="34" charset="-128"/>
              </a:rPr>
              <a:t>Earth structure: the main units</a:t>
            </a:r>
          </a:p>
        </p:txBody>
      </p:sp>
      <p:sp>
        <p:nvSpPr>
          <p:cNvPr id="12" name="Rectangle 3"/>
          <p:cNvSpPr>
            <a:spLocks noChangeArrowheads="1"/>
          </p:cNvSpPr>
          <p:nvPr/>
        </p:nvSpPr>
        <p:spPr bwMode="auto">
          <a:xfrm>
            <a:off x="0" y="1340768"/>
            <a:ext cx="8964488" cy="2646878"/>
          </a:xfrm>
          <a:prstGeom prst="rect">
            <a:avLst/>
          </a:prstGeom>
          <a:noFill/>
          <a:ln w="9525">
            <a:noFill/>
            <a:miter lim="800000"/>
            <a:headEnd/>
            <a:tailEnd/>
          </a:ln>
        </p:spPr>
        <p:txBody>
          <a:bodyPr wrap="square">
            <a:spAutoFit/>
          </a:bodyPr>
          <a:lstStyle/>
          <a:p>
            <a:pPr algn="just" eaLnBrk="0" hangingPunct="0">
              <a:buFontTx/>
              <a:buChar char="•"/>
            </a:pPr>
            <a:r>
              <a:rPr lang="en-US" sz="2200" b="0" dirty="0">
                <a:latin typeface="Arial" pitchFamily="34" charset="0"/>
                <a:ea typeface="ＭＳ Ｐゴシック" pitchFamily="34" charset="-128"/>
              </a:rPr>
              <a:t> </a:t>
            </a:r>
            <a:r>
              <a:rPr lang="en-US" u="sng" dirty="0">
                <a:solidFill>
                  <a:srgbClr val="FF3300"/>
                </a:solidFill>
                <a:ea typeface="ＭＳ Ｐゴシック" pitchFamily="34" charset="-128"/>
              </a:rPr>
              <a:t>Crust versus mantle</a:t>
            </a:r>
            <a:r>
              <a:rPr lang="en-US" b="0" dirty="0">
                <a:ea typeface="ＭＳ Ｐゴシック" pitchFamily="34" charset="-128"/>
              </a:rPr>
              <a:t>: The crust is a product of mantle melting. Typical mantle rocks have a higher magnesium to iron ratio, and a smaller portion of silicon and aluminum than the crust</a:t>
            </a:r>
            <a:r>
              <a:rPr lang="en-US" b="0" dirty="0" smtClean="0">
                <a:ea typeface="ＭＳ Ｐゴシック" pitchFamily="34" charset="-128"/>
              </a:rPr>
              <a:t>.</a:t>
            </a:r>
            <a:endParaRPr lang="en-US" b="0" dirty="0">
              <a:ea typeface="ＭＳ Ｐゴシック" pitchFamily="34" charset="-128"/>
            </a:endParaRPr>
          </a:p>
          <a:p>
            <a:pPr algn="just" eaLnBrk="0" hangingPunct="0">
              <a:buFontTx/>
              <a:buChar char="•"/>
            </a:pPr>
            <a:r>
              <a:rPr lang="en-US" b="0" dirty="0">
                <a:ea typeface="ＭＳ Ｐゴシック" pitchFamily="34" charset="-128"/>
              </a:rPr>
              <a:t> </a:t>
            </a:r>
            <a:r>
              <a:rPr lang="en-US" u="sng" dirty="0">
                <a:solidFill>
                  <a:srgbClr val="FF3300"/>
                </a:solidFill>
                <a:ea typeface="ＭＳ Ｐゴシック" pitchFamily="34" charset="-128"/>
              </a:rPr>
              <a:t>Lithosphere versus </a:t>
            </a:r>
            <a:r>
              <a:rPr lang="en-US" u="sng" dirty="0" err="1">
                <a:solidFill>
                  <a:srgbClr val="FF3300"/>
                </a:solidFill>
                <a:ea typeface="ＭＳ Ｐゴシック" pitchFamily="34" charset="-128"/>
              </a:rPr>
              <a:t>asthenosphere</a:t>
            </a:r>
            <a:r>
              <a:rPr lang="en-US" b="0" dirty="0">
                <a:ea typeface="ＭＳ Ｐゴシック" pitchFamily="34" charset="-128"/>
              </a:rPr>
              <a:t>: While the lithosphere behaves as a rigid body over geologic time scales, the </a:t>
            </a:r>
            <a:r>
              <a:rPr lang="en-US" b="0" dirty="0" err="1">
                <a:ea typeface="ＭＳ Ｐゴシック" pitchFamily="34" charset="-128"/>
              </a:rPr>
              <a:t>asthenosphere</a:t>
            </a:r>
            <a:r>
              <a:rPr lang="en-US" b="0" dirty="0">
                <a:ea typeface="ＭＳ Ｐゴシック" pitchFamily="34" charset="-128"/>
              </a:rPr>
              <a:t> deforms in ductile fashion. The lithosphere is fragmented into tectonic plates, which move relative to one another. There are two types of lithosphere: oceanic and continental</a:t>
            </a:r>
            <a:r>
              <a:rPr lang="en-US" b="0" dirty="0" smtClean="0">
                <a:ea typeface="ＭＳ Ｐゴシック" pitchFamily="34" charset="-128"/>
              </a:rPr>
              <a:t>.</a:t>
            </a:r>
            <a:endParaRPr lang="en-US" b="0" dirty="0">
              <a:ea typeface="ＭＳ Ｐゴシック" pitchFamily="34" charset="-128"/>
            </a:endParaRPr>
          </a:p>
          <a:p>
            <a:pPr algn="just" eaLnBrk="0" hangingPunct="0">
              <a:buFontTx/>
              <a:buChar char="•"/>
            </a:pPr>
            <a:r>
              <a:rPr lang="en-US" b="0" dirty="0">
                <a:ea typeface="ＭＳ Ｐゴシック" pitchFamily="34" charset="-128"/>
              </a:rPr>
              <a:t> </a:t>
            </a:r>
            <a:r>
              <a:rPr lang="en-US" u="sng" dirty="0">
                <a:solidFill>
                  <a:srgbClr val="FF3300"/>
                </a:solidFill>
                <a:ea typeface="ＭＳ Ｐゴシック" pitchFamily="34" charset="-128"/>
              </a:rPr>
              <a:t>Upper versus lower mantle</a:t>
            </a:r>
            <a:r>
              <a:rPr lang="en-US" dirty="0">
                <a:solidFill>
                  <a:srgbClr val="FF3300"/>
                </a:solidFill>
                <a:ea typeface="ＭＳ Ｐゴシック" pitchFamily="34" charset="-128"/>
              </a:rPr>
              <a:t>:</a:t>
            </a:r>
            <a:r>
              <a:rPr lang="en-US" b="0" dirty="0">
                <a:ea typeface="ＭＳ Ｐゴシック" pitchFamily="34" charset="-128"/>
              </a:rPr>
              <a:t> Together the lithosphere and the </a:t>
            </a:r>
            <a:r>
              <a:rPr lang="en-US" b="0" dirty="0" err="1">
                <a:ea typeface="ＭＳ Ｐゴシック" pitchFamily="34" charset="-128"/>
              </a:rPr>
              <a:t>asthenosphere</a:t>
            </a:r>
            <a:r>
              <a:rPr lang="en-US" b="0" dirty="0">
                <a:ea typeface="ＭＳ Ｐゴシック" pitchFamily="34" charset="-128"/>
              </a:rPr>
              <a:t> form the upper mantle. The mesosphere, extending between the 660 boundary and the outer core, corresponds to the lower mantle.</a:t>
            </a:r>
          </a:p>
        </p:txBody>
      </p:sp>
      <p:pic>
        <p:nvPicPr>
          <p:cNvPr id="13" name="Picture 4" descr="earthint"/>
          <p:cNvPicPr>
            <a:picLocks noChangeAspect="1" noChangeArrowheads="1"/>
          </p:cNvPicPr>
          <p:nvPr/>
        </p:nvPicPr>
        <p:blipFill>
          <a:blip r:embed="rId2" cstate="print"/>
          <a:srcRect/>
          <a:stretch>
            <a:fillRect/>
          </a:stretch>
        </p:blipFill>
        <p:spPr bwMode="auto">
          <a:xfrm>
            <a:off x="2411760" y="3966294"/>
            <a:ext cx="4816923" cy="2847082"/>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dissolv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dissolv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8312"/>
          <p:cNvPicPr>
            <a:picLocks noChangeAspect="1" noChangeArrowheads="1"/>
          </p:cNvPicPr>
          <p:nvPr/>
        </p:nvPicPr>
        <p:blipFill>
          <a:blip r:embed="rId2" cstate="print"/>
          <a:srcRect/>
          <a:stretch>
            <a:fillRect/>
          </a:stretch>
        </p:blipFill>
        <p:spPr bwMode="auto">
          <a:xfrm>
            <a:off x="1187624" y="1988840"/>
            <a:ext cx="7200155" cy="4419143"/>
          </a:xfrm>
          <a:prstGeom prst="rect">
            <a:avLst/>
          </a:prstGeom>
          <a:noFill/>
        </p:spPr>
      </p:pic>
      <p:sp>
        <p:nvSpPr>
          <p:cNvPr id="7" name="Rectangle 3"/>
          <p:cNvSpPr>
            <a:spLocks noChangeArrowheads="1"/>
          </p:cNvSpPr>
          <p:nvPr/>
        </p:nvSpPr>
        <p:spPr bwMode="auto">
          <a:xfrm>
            <a:off x="0" y="1268760"/>
            <a:ext cx="9144000" cy="457200"/>
          </a:xfrm>
          <a:prstGeom prst="rect">
            <a:avLst/>
          </a:prstGeom>
          <a:noFill/>
          <a:ln w="9525">
            <a:noFill/>
            <a:miter lim="800000"/>
            <a:headEnd/>
            <a:tailEnd/>
          </a:ln>
        </p:spPr>
        <p:txBody>
          <a:bodyPr>
            <a:spAutoFit/>
          </a:bodyPr>
          <a:lstStyle/>
          <a:p>
            <a:pPr algn="ctr" eaLnBrk="0" hangingPunct="0"/>
            <a:r>
              <a:rPr lang="en-US" sz="2400" b="0" dirty="0"/>
              <a:t>Earth structure:</a:t>
            </a:r>
            <a:r>
              <a:rPr lang="en-US" sz="2400" dirty="0"/>
              <a:t>  </a:t>
            </a:r>
            <a:r>
              <a:rPr lang="en-US" sz="2400" b="0" dirty="0">
                <a:ea typeface="ＭＳ Ｐゴシック" pitchFamily="34" charset="-128"/>
              </a:rPr>
              <a:t>lithosphere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9552" y="2636912"/>
            <a:ext cx="4320480" cy="830997"/>
          </a:xfrm>
          <a:prstGeom prst="rect">
            <a:avLst/>
          </a:prstGeom>
          <a:noFill/>
          <a:ln w="9525">
            <a:noFill/>
            <a:miter lim="800000"/>
            <a:headEnd/>
            <a:tailEnd/>
          </a:ln>
        </p:spPr>
        <p:txBody>
          <a:bodyPr wrap="square">
            <a:spAutoFit/>
          </a:bodyPr>
          <a:lstStyle/>
          <a:p>
            <a:pPr algn="ctr" eaLnBrk="0" hangingPunct="0"/>
            <a:r>
              <a:rPr lang="en-US" sz="2400" b="0" dirty="0">
                <a:ea typeface="ＭＳ Ｐゴシック" pitchFamily="34" charset="-128"/>
              </a:rPr>
              <a:t>Earth structure: mantle phase changes</a:t>
            </a:r>
          </a:p>
        </p:txBody>
      </p:sp>
      <p:pic>
        <p:nvPicPr>
          <p:cNvPr id="8" name="Picture 3" descr="transition_zones"/>
          <p:cNvPicPr>
            <a:picLocks noChangeAspect="1" noChangeArrowheads="1"/>
          </p:cNvPicPr>
          <p:nvPr/>
        </p:nvPicPr>
        <p:blipFill>
          <a:blip r:embed="rId2" cstate="print"/>
          <a:srcRect/>
          <a:stretch>
            <a:fillRect/>
          </a:stretch>
        </p:blipFill>
        <p:spPr bwMode="auto">
          <a:xfrm>
            <a:off x="5148064" y="1052736"/>
            <a:ext cx="3189288" cy="566102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077491"/>
            <a:ext cx="9144000" cy="457200"/>
          </a:xfrm>
          <a:prstGeom prst="rect">
            <a:avLst/>
          </a:prstGeom>
          <a:noFill/>
          <a:ln w="9525">
            <a:noFill/>
            <a:miter lim="800000"/>
            <a:headEnd/>
            <a:tailEnd/>
          </a:ln>
        </p:spPr>
        <p:txBody>
          <a:bodyPr>
            <a:spAutoFit/>
          </a:bodyPr>
          <a:lstStyle/>
          <a:p>
            <a:pPr algn="ctr" eaLnBrk="0" hangingPunct="0"/>
            <a:r>
              <a:rPr lang="en-US" sz="2400" b="0" dirty="0">
                <a:ea typeface="ＭＳ Ｐゴシック" pitchFamily="34" charset="-128"/>
              </a:rPr>
              <a:t>Earth structure: </a:t>
            </a:r>
            <a:r>
              <a:rPr lang="en-US" sz="2400" b="0" dirty="0" err="1">
                <a:ea typeface="ＭＳ Ｐゴシック" pitchFamily="34" charset="-128"/>
              </a:rPr>
              <a:t>Moho</a:t>
            </a:r>
            <a:endParaRPr lang="en-US" sz="2400" b="0" dirty="0">
              <a:ea typeface="ＭＳ Ｐゴシック" pitchFamily="34" charset="-128"/>
            </a:endParaRPr>
          </a:p>
        </p:txBody>
      </p:sp>
      <p:pic>
        <p:nvPicPr>
          <p:cNvPr id="7" name="Picture 3" descr="moho_lvz"/>
          <p:cNvPicPr>
            <a:picLocks noChangeAspect="1" noChangeArrowheads="1"/>
          </p:cNvPicPr>
          <p:nvPr/>
        </p:nvPicPr>
        <p:blipFill>
          <a:blip r:embed="rId2" cstate="print"/>
          <a:srcRect/>
          <a:stretch>
            <a:fillRect/>
          </a:stretch>
        </p:blipFill>
        <p:spPr bwMode="auto">
          <a:xfrm>
            <a:off x="5076825" y="1796628"/>
            <a:ext cx="3594100" cy="4584700"/>
          </a:xfrm>
          <a:prstGeom prst="rect">
            <a:avLst/>
          </a:prstGeom>
          <a:solidFill>
            <a:schemeClr val="tx1"/>
          </a:solidFill>
          <a:ln w="9525">
            <a:solidFill>
              <a:schemeClr val="tx1"/>
            </a:solidFill>
            <a:miter lim="800000"/>
            <a:headEnd/>
            <a:tailEnd/>
          </a:ln>
        </p:spPr>
      </p:pic>
      <p:sp>
        <p:nvSpPr>
          <p:cNvPr id="9" name="Rectangle 4"/>
          <p:cNvSpPr>
            <a:spLocks noChangeArrowheads="1"/>
          </p:cNvSpPr>
          <p:nvPr/>
        </p:nvSpPr>
        <p:spPr bwMode="auto">
          <a:xfrm>
            <a:off x="179388" y="1796628"/>
            <a:ext cx="4679950" cy="1815882"/>
          </a:xfrm>
          <a:prstGeom prst="rect">
            <a:avLst/>
          </a:prstGeom>
          <a:noFill/>
          <a:ln w="9525">
            <a:noFill/>
            <a:miter lim="800000"/>
            <a:headEnd/>
            <a:tailEnd/>
          </a:ln>
        </p:spPr>
        <p:txBody>
          <a:bodyPr>
            <a:spAutoFit/>
          </a:bodyPr>
          <a:lstStyle/>
          <a:p>
            <a:pPr algn="just" eaLnBrk="0" hangingPunct="0">
              <a:buFontTx/>
              <a:buChar char="•"/>
            </a:pPr>
            <a:r>
              <a:rPr lang="en-US" b="0" dirty="0">
                <a:ea typeface="ＭＳ Ｐゴシック" pitchFamily="34" charset="-128"/>
              </a:rPr>
              <a:t> </a:t>
            </a:r>
            <a:r>
              <a:rPr lang="en-US" dirty="0" err="1">
                <a:solidFill>
                  <a:srgbClr val="FF3300"/>
                </a:solidFill>
                <a:ea typeface="ＭＳ Ｐゴシック" pitchFamily="34" charset="-128"/>
              </a:rPr>
              <a:t>Moho</a:t>
            </a:r>
            <a:r>
              <a:rPr lang="en-US" dirty="0">
                <a:solidFill>
                  <a:srgbClr val="FF3300"/>
                </a:solidFill>
                <a:ea typeface="ＭＳ Ｐゴシック" pitchFamily="34" charset="-128"/>
              </a:rPr>
              <a:t>:</a:t>
            </a:r>
            <a:r>
              <a:rPr lang="en-US" b="0" dirty="0">
                <a:ea typeface="ＭＳ Ｐゴシック" pitchFamily="34" charset="-128"/>
              </a:rPr>
              <a:t> The dept at which the P-wave velocity exceeds 8.1 Km/S is referred to as the </a:t>
            </a:r>
            <a:r>
              <a:rPr lang="en-US" b="0" dirty="0" err="1">
                <a:ea typeface="ＭＳ Ｐゴシック" pitchFamily="34" charset="-128"/>
              </a:rPr>
              <a:t>moho</a:t>
            </a:r>
            <a:r>
              <a:rPr lang="en-US" b="0" dirty="0">
                <a:ea typeface="ＭＳ Ｐゴシック" pitchFamily="34" charset="-128"/>
              </a:rPr>
              <a:t> (after the seismologist </a:t>
            </a:r>
            <a:r>
              <a:rPr lang="en-US" b="0" dirty="0" err="1">
                <a:ea typeface="ＭＳ Ｐゴシック" pitchFamily="34" charset="-128"/>
              </a:rPr>
              <a:t>Mohorovicic</a:t>
            </a:r>
            <a:r>
              <a:rPr lang="en-US" b="0" dirty="0">
                <a:ea typeface="ＭＳ Ｐゴシック" pitchFamily="34" charset="-128"/>
              </a:rPr>
              <a:t>). The </a:t>
            </a:r>
            <a:r>
              <a:rPr lang="en-US" b="0" dirty="0" err="1">
                <a:ea typeface="ＭＳ Ｐゴシック" pitchFamily="34" charset="-128"/>
              </a:rPr>
              <a:t>moho</a:t>
            </a:r>
            <a:r>
              <a:rPr lang="en-US" b="0" dirty="0">
                <a:ea typeface="ＭＳ Ｐゴシック" pitchFamily="34" charset="-128"/>
              </a:rPr>
              <a:t> is both a seismic and a compositional boundary, marking the transition between crust and mantle materials.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0" y="1027584"/>
            <a:ext cx="9144000" cy="457200"/>
          </a:xfrm>
          <a:prstGeom prst="rect">
            <a:avLst/>
          </a:prstGeom>
          <a:noFill/>
          <a:ln w="9525">
            <a:noFill/>
            <a:miter lim="800000"/>
            <a:headEnd/>
            <a:tailEnd/>
          </a:ln>
        </p:spPr>
        <p:txBody>
          <a:bodyPr>
            <a:spAutoFit/>
          </a:bodyPr>
          <a:lstStyle/>
          <a:p>
            <a:pPr algn="ctr" eaLnBrk="0" hangingPunct="0"/>
            <a:r>
              <a:rPr lang="en-US" sz="2400" b="0" dirty="0">
                <a:ea typeface="ＭＳ Ｐゴシック" pitchFamily="34" charset="-128"/>
              </a:rPr>
              <a:t>Earth structure: crust</a:t>
            </a:r>
          </a:p>
        </p:txBody>
      </p:sp>
      <p:pic>
        <p:nvPicPr>
          <p:cNvPr id="11" name="Picture 3"/>
          <p:cNvPicPr>
            <a:picLocks noChangeAspect="1" noChangeArrowheads="1"/>
          </p:cNvPicPr>
          <p:nvPr/>
        </p:nvPicPr>
        <p:blipFill>
          <a:blip r:embed="rId2" cstate="print"/>
          <a:srcRect/>
          <a:stretch>
            <a:fillRect/>
          </a:stretch>
        </p:blipFill>
        <p:spPr bwMode="auto">
          <a:xfrm>
            <a:off x="5004048" y="1519585"/>
            <a:ext cx="3888432" cy="3853631"/>
          </a:xfrm>
          <a:prstGeom prst="rect">
            <a:avLst/>
          </a:prstGeom>
          <a:noFill/>
          <a:ln w="9525">
            <a:noFill/>
            <a:miter lim="800000"/>
            <a:headEnd/>
            <a:tailEnd/>
          </a:ln>
          <a:effectLst/>
        </p:spPr>
      </p:pic>
      <p:sp>
        <p:nvSpPr>
          <p:cNvPr id="12" name="Rectangle 4"/>
          <p:cNvSpPr>
            <a:spLocks noChangeArrowheads="1"/>
          </p:cNvSpPr>
          <p:nvPr/>
        </p:nvSpPr>
        <p:spPr bwMode="auto">
          <a:xfrm>
            <a:off x="1043608" y="1628800"/>
            <a:ext cx="3810000" cy="1200329"/>
          </a:xfrm>
          <a:prstGeom prst="rect">
            <a:avLst/>
          </a:prstGeom>
          <a:noFill/>
          <a:ln w="9525">
            <a:noFill/>
            <a:miter lim="800000"/>
            <a:headEnd/>
            <a:tailEnd/>
          </a:ln>
        </p:spPr>
        <p:txBody>
          <a:bodyPr>
            <a:spAutoFit/>
          </a:bodyPr>
          <a:lstStyle/>
          <a:p>
            <a:pPr algn="just" eaLnBrk="0" hangingPunct="0"/>
            <a:r>
              <a:rPr lang="en-US" b="0" dirty="0">
                <a:ea typeface="ＭＳ Ｐゴシック" pitchFamily="34" charset="-128"/>
              </a:rPr>
              <a:t>Thickness of the Earth's crust (by the USGS). Since the </a:t>
            </a:r>
            <a:r>
              <a:rPr lang="en-US" b="0" dirty="0" err="1">
                <a:ea typeface="ＭＳ Ｐゴシック" pitchFamily="34" charset="-128"/>
              </a:rPr>
              <a:t>Moho</a:t>
            </a:r>
            <a:r>
              <a:rPr lang="en-US" b="0" dirty="0">
                <a:ea typeface="ＭＳ Ｐゴシック" pitchFamily="34" charset="-128"/>
              </a:rPr>
              <a:t> is at the base of the crust this map also shows depth to </a:t>
            </a:r>
            <a:r>
              <a:rPr lang="en-US" b="0" dirty="0" err="1">
                <a:ea typeface="ＭＳ Ｐゴシック" pitchFamily="34" charset="-128"/>
              </a:rPr>
              <a:t>Moho</a:t>
            </a:r>
            <a:r>
              <a:rPr lang="en-US" b="0" dirty="0">
                <a:ea typeface="ＭＳ Ｐゴシック" pitchFamily="34" charset="-128"/>
              </a:rPr>
              <a:t>.</a:t>
            </a:r>
          </a:p>
        </p:txBody>
      </p:sp>
      <p:pic>
        <p:nvPicPr>
          <p:cNvPr id="13" name="Picture 3" descr="crust"/>
          <p:cNvPicPr preferRelativeResize="0">
            <a:picLocks noChangeAspect="1" noChangeArrowheads="1"/>
          </p:cNvPicPr>
          <p:nvPr/>
        </p:nvPicPr>
        <p:blipFill>
          <a:blip r:embed="rId3" cstate="print"/>
          <a:srcRect/>
          <a:stretch>
            <a:fillRect/>
          </a:stretch>
        </p:blipFill>
        <p:spPr bwMode="auto">
          <a:xfrm>
            <a:off x="251520" y="3501522"/>
            <a:ext cx="3850613" cy="3183632"/>
          </a:xfrm>
          <a:prstGeom prst="rect">
            <a:avLst/>
          </a:prstGeom>
          <a:noFill/>
          <a:ln w="22225">
            <a:solidFill>
              <a:schemeClr val="tx1"/>
            </a:solidFill>
            <a:miter lim="800000"/>
            <a:headEnd/>
            <a:tailEnd/>
          </a:ln>
        </p:spPr>
      </p:pic>
      <p:sp>
        <p:nvSpPr>
          <p:cNvPr id="14" name="Rectangle 4"/>
          <p:cNvSpPr>
            <a:spLocks noChangeArrowheads="1"/>
          </p:cNvSpPr>
          <p:nvPr/>
        </p:nvSpPr>
        <p:spPr bwMode="auto">
          <a:xfrm>
            <a:off x="4283968" y="6093296"/>
            <a:ext cx="2878032" cy="369332"/>
          </a:xfrm>
          <a:prstGeom prst="rect">
            <a:avLst/>
          </a:prstGeom>
          <a:noFill/>
          <a:ln w="22225">
            <a:noFill/>
            <a:miter lim="800000"/>
            <a:headEnd/>
            <a:tailEnd/>
          </a:ln>
        </p:spPr>
        <p:txBody>
          <a:bodyPr wrap="none">
            <a:spAutoFit/>
          </a:bodyPr>
          <a:lstStyle/>
          <a:p>
            <a:pPr eaLnBrk="0" hangingPunct="0"/>
            <a:r>
              <a:rPr lang="en-US" b="0" dirty="0">
                <a:ea typeface="ＭＳ Ｐゴシック" pitchFamily="34" charset="-128"/>
              </a:rPr>
              <a:t>The composition of the crust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9"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moho_lvz"/>
          <p:cNvPicPr>
            <a:picLocks noChangeAspect="1" noChangeArrowheads="1"/>
          </p:cNvPicPr>
          <p:nvPr/>
        </p:nvPicPr>
        <p:blipFill>
          <a:blip r:embed="rId2" cstate="print"/>
          <a:srcRect/>
          <a:stretch>
            <a:fillRect/>
          </a:stretch>
        </p:blipFill>
        <p:spPr bwMode="auto">
          <a:xfrm>
            <a:off x="5508104" y="1412776"/>
            <a:ext cx="3048272" cy="3888432"/>
          </a:xfrm>
          <a:prstGeom prst="rect">
            <a:avLst/>
          </a:prstGeom>
          <a:noFill/>
          <a:ln w="9525">
            <a:solidFill>
              <a:schemeClr val="tx1"/>
            </a:solidFill>
            <a:miter lim="800000"/>
            <a:headEnd/>
            <a:tailEnd/>
          </a:ln>
        </p:spPr>
      </p:pic>
      <p:sp>
        <p:nvSpPr>
          <p:cNvPr id="7" name="Rectangle 4"/>
          <p:cNvSpPr>
            <a:spLocks noChangeArrowheads="1"/>
          </p:cNvSpPr>
          <p:nvPr/>
        </p:nvSpPr>
        <p:spPr bwMode="auto">
          <a:xfrm>
            <a:off x="683568" y="1436583"/>
            <a:ext cx="4716785" cy="1200329"/>
          </a:xfrm>
          <a:prstGeom prst="rect">
            <a:avLst/>
          </a:prstGeom>
          <a:noFill/>
          <a:ln w="9525">
            <a:noFill/>
            <a:miter lim="800000"/>
            <a:headEnd/>
            <a:tailEnd/>
          </a:ln>
        </p:spPr>
        <p:txBody>
          <a:bodyPr wrap="square">
            <a:spAutoFit/>
          </a:bodyPr>
          <a:lstStyle/>
          <a:p>
            <a:pPr algn="just" eaLnBrk="0" hangingPunct="0">
              <a:buFontTx/>
              <a:buChar char="•"/>
            </a:pPr>
            <a:r>
              <a:rPr lang="en-US" b="0" dirty="0">
                <a:solidFill>
                  <a:srgbClr val="D32657"/>
                </a:solidFill>
                <a:ea typeface="ＭＳ Ｐゴシック" pitchFamily="34" charset="-128"/>
              </a:rPr>
              <a:t> </a:t>
            </a:r>
            <a:r>
              <a:rPr lang="en-US" dirty="0">
                <a:solidFill>
                  <a:srgbClr val="FF3300"/>
                </a:solidFill>
                <a:ea typeface="ＭＳ Ｐゴシック" pitchFamily="34" charset="-128"/>
              </a:rPr>
              <a:t>Low Velocity Zone (LVZ):</a:t>
            </a:r>
            <a:r>
              <a:rPr lang="en-US" b="0" dirty="0">
                <a:ea typeface="ＭＳ Ｐゴシック" pitchFamily="34" charset="-128"/>
              </a:rPr>
              <a:t> The low velocity is more strongly visible for S-waves than for P-waves. It marks the boundary between the lithosphere and the </a:t>
            </a:r>
            <a:r>
              <a:rPr lang="en-US" b="0" dirty="0" err="1">
                <a:ea typeface="ＭＳ Ｐゴシック" pitchFamily="34" charset="-128"/>
              </a:rPr>
              <a:t>asthenosphere</a:t>
            </a:r>
            <a:r>
              <a:rPr lang="en-US" b="0" dirty="0">
                <a:ea typeface="ＭＳ Ｐゴシック" pitchFamily="34" charset="-128"/>
              </a:rPr>
              <a:t>.</a:t>
            </a:r>
          </a:p>
        </p:txBody>
      </p:sp>
      <p:sp>
        <p:nvSpPr>
          <p:cNvPr id="9" name="Rectangle 5"/>
          <p:cNvSpPr>
            <a:spLocks noChangeArrowheads="1"/>
          </p:cNvSpPr>
          <p:nvPr/>
        </p:nvSpPr>
        <p:spPr bwMode="auto">
          <a:xfrm>
            <a:off x="-108520" y="968152"/>
            <a:ext cx="9144000" cy="457200"/>
          </a:xfrm>
          <a:prstGeom prst="rect">
            <a:avLst/>
          </a:prstGeom>
          <a:noFill/>
          <a:ln w="9525">
            <a:noFill/>
            <a:miter lim="800000"/>
            <a:headEnd/>
            <a:tailEnd/>
          </a:ln>
        </p:spPr>
        <p:txBody>
          <a:bodyPr>
            <a:spAutoFit/>
          </a:bodyPr>
          <a:lstStyle/>
          <a:p>
            <a:pPr algn="ctr" eaLnBrk="0" hangingPunct="0"/>
            <a:r>
              <a:rPr lang="en-US" sz="2400" b="0" dirty="0">
                <a:ea typeface="ＭＳ Ｐゴシック" pitchFamily="34" charset="-128"/>
              </a:rPr>
              <a:t>Earth structure: LVZ</a:t>
            </a:r>
          </a:p>
        </p:txBody>
      </p:sp>
      <p:pic>
        <p:nvPicPr>
          <p:cNvPr id="13" name="Picture 3" descr="20040923193727414_0004"/>
          <p:cNvPicPr>
            <a:picLocks noChangeAspect="1" noChangeArrowheads="1"/>
          </p:cNvPicPr>
          <p:nvPr/>
        </p:nvPicPr>
        <p:blipFill>
          <a:blip r:embed="rId3" cstate="print"/>
          <a:srcRect l="10712" t="50575" r="35895" b="13831"/>
          <a:stretch>
            <a:fillRect/>
          </a:stretch>
        </p:blipFill>
        <p:spPr bwMode="auto">
          <a:xfrm>
            <a:off x="179512" y="3122654"/>
            <a:ext cx="3960440" cy="3735346"/>
          </a:xfrm>
          <a:prstGeom prst="rect">
            <a:avLst/>
          </a:prstGeom>
          <a:noFill/>
          <a:ln w="9525">
            <a:solidFill>
              <a:schemeClr val="tx1"/>
            </a:solidFill>
            <a:miter lim="800000"/>
            <a:headEnd/>
            <a:tailEnd/>
          </a:ln>
        </p:spPr>
      </p:pic>
      <p:sp>
        <p:nvSpPr>
          <p:cNvPr id="14" name="Rectangle 4"/>
          <p:cNvSpPr>
            <a:spLocks noChangeArrowheads="1"/>
          </p:cNvSpPr>
          <p:nvPr/>
        </p:nvSpPr>
        <p:spPr bwMode="auto">
          <a:xfrm>
            <a:off x="4211960" y="5805264"/>
            <a:ext cx="3635375" cy="923330"/>
          </a:xfrm>
          <a:prstGeom prst="rect">
            <a:avLst/>
          </a:prstGeom>
          <a:noFill/>
          <a:ln w="9525">
            <a:noFill/>
            <a:miter lim="800000"/>
            <a:headEnd/>
            <a:tailEnd/>
          </a:ln>
        </p:spPr>
        <p:txBody>
          <a:bodyPr>
            <a:spAutoFit/>
          </a:bodyPr>
          <a:lstStyle/>
          <a:p>
            <a:pPr algn="just" eaLnBrk="0" hangingPunct="0"/>
            <a:r>
              <a:rPr lang="en-US" b="0" dirty="0">
                <a:ea typeface="ＭＳ Ｐゴシック" pitchFamily="34" charset="-128"/>
              </a:rPr>
              <a:t>The </a:t>
            </a:r>
            <a:r>
              <a:rPr lang="en-US" dirty="0">
                <a:solidFill>
                  <a:srgbClr val="FF3300"/>
                </a:solidFill>
                <a:ea typeface="ＭＳ Ｐゴシック" pitchFamily="34" charset="-128"/>
              </a:rPr>
              <a:t>LVZ</a:t>
            </a:r>
            <a:r>
              <a:rPr lang="en-US" b="0" dirty="0">
                <a:ea typeface="ＭＳ Ｐゴシック" pitchFamily="34" charset="-128"/>
              </a:rPr>
              <a:t> is deeper under shield and platforms, than it is under oceanic basins and continental rifts.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par>
                                <p:cTn id="21" presetID="9"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2423</Words>
  <Application>Microsoft Office PowerPoint</Application>
  <PresentationFormat>On-screen Show (4:3)</PresentationFormat>
  <Paragraphs>186</Paragraphs>
  <Slides>35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ＭＳ Ｐゴシック</vt:lpstr>
      <vt:lpstr>Arial</vt:lpstr>
      <vt:lpstr>Calibri</vt:lpstr>
      <vt:lpstr>Comic Sans MS</vt:lpstr>
      <vt:lpstr>Symbol</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Antonella</dc:creator>
  <cp:lastModifiedBy>Giovanni Costa</cp:lastModifiedBy>
  <cp:revision>43</cp:revision>
  <dcterms:created xsi:type="dcterms:W3CDTF">2014-10-03T13:24:29Z</dcterms:created>
  <dcterms:modified xsi:type="dcterms:W3CDTF">2018-10-01T06:49:50Z</dcterms:modified>
</cp:coreProperties>
</file>