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1" r:id="rId3"/>
    <p:sldId id="270" r:id="rId4"/>
    <p:sldId id="272" r:id="rId5"/>
    <p:sldId id="273" r:id="rId6"/>
    <p:sldId id="291" r:id="rId7"/>
    <p:sldId id="292" r:id="rId8"/>
    <p:sldId id="293" r:id="rId9"/>
    <p:sldId id="294" r:id="rId10"/>
    <p:sldId id="295" r:id="rId11"/>
    <p:sldId id="267" r:id="rId12"/>
    <p:sldId id="263" r:id="rId13"/>
    <p:sldId id="296" r:id="rId14"/>
    <p:sldId id="278" r:id="rId15"/>
    <p:sldId id="258" r:id="rId16"/>
    <p:sldId id="268" r:id="rId17"/>
    <p:sldId id="297" r:id="rId18"/>
    <p:sldId id="299" r:id="rId19"/>
    <p:sldId id="280" r:id="rId20"/>
    <p:sldId id="283" r:id="rId21"/>
    <p:sldId id="281" r:id="rId22"/>
    <p:sldId id="282" r:id="rId23"/>
    <p:sldId id="285" r:id="rId24"/>
    <p:sldId id="286" r:id="rId25"/>
    <p:sldId id="287" r:id="rId26"/>
    <p:sldId id="284" r:id="rId27"/>
    <p:sldId id="288" r:id="rId28"/>
    <p:sldId id="289" r:id="rId2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CA46E-DB1D-44FD-8A90-A425A8BC9D05}" type="datetimeFigureOut">
              <a:rPr lang="it-IT" smtClean="0"/>
              <a:t>22/10/18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4C393-FE60-4AD5-9886-4C0FD17263D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204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24BB9-EF7C-364A-9AEF-2820ECA0035F}" type="datetimeFigureOut">
              <a:rPr lang="it-IT" smtClean="0"/>
              <a:t>22/10/18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23CF7-DB67-4542-AC92-4672987D3AFE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2547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16B09B2-01D2-BC41-8F2A-FD393A3A943B}" type="datetime1">
              <a:rPr lang="it-IT" smtClean="0"/>
              <a:t>22/10/18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76A3-3B05-D344-813D-8E8C552C3DC5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05A44-D78A-454B-9330-9D8BEF5ADA35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F966-3CBA-0544-BB7C-F8ACBA9839FB}" type="datetime1">
              <a:rPr lang="it-IT" smtClean="0"/>
              <a:t>22/10/18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0E26-E85A-8642-8D84-768E5A36B62D}" type="datetime1">
              <a:rPr lang="it-IT" smtClean="0"/>
              <a:t>22/10/18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FDFB-3D24-D246-8629-86CAFEEDB9C5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BFF6A18-A2F8-AE4A-AC00-04454D8CE4FE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B3DB2-3D23-C347-9E72-E9EF2482F86D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B63A-4E30-1A4F-9BEF-BCCF2C09DB87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C0D1-A64A-724C-A6A3-1B0C2112CBDD}" type="datetime1">
              <a:rPr lang="it-IT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B1F2A-93AE-8C45-8FAF-4A5B90CFB141}" type="datetime1">
              <a:rPr lang="it-IT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73412D9-0393-FC4C-AC58-55DE7B4D2642}" type="datetime1">
              <a:rPr lang="it-IT" smtClean="0"/>
              <a:t>22/10/18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it-IT" noProof="0" smtClean="0"/>
              <a:t>Fare clic sull'icona per inserire una tabella</a:t>
            </a:r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68F52-2AE1-3E47-8F32-B3F19C9453F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22/10/18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A0E6-C305-4A48-B9BD-D77A282004E7}" type="slidenum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‹n.›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4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CA6B6AA9-377F-5B49-81A7-77F485A379CF}" type="datetime1">
              <a:rPr lang="it-IT" smtClean="0"/>
              <a:t>22/10/18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88D6932-1636-7944-A2EF-C3B7DCA5BF12}" type="slidenum">
              <a:rPr lang="en-US" smtClean="0"/>
              <a:t>‹n.›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C89B50BB-7B66-6045-9F35-BA63B46E9650}" type="datetime1">
              <a:rPr lang="it-IT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CE9D4E1-6D2D-9D45-B9FA-314F26078CCD}" type="datetime1">
              <a:rPr lang="it-IT" smtClean="0"/>
              <a:t>22/10/18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dirty="0" smtClean="0"/>
              <a:t>Drag </a:t>
            </a:r>
            <a:r>
              <a:rPr lang="it-IT" dirty="0" err="1" smtClean="0"/>
              <a:t>picture</a:t>
            </a:r>
            <a:r>
              <a:rPr lang="it-IT" dirty="0" smtClean="0"/>
              <a:t> to </a:t>
            </a:r>
            <a:r>
              <a:rPr lang="it-IT" dirty="0" err="1" smtClean="0"/>
              <a:t>placeholder</a:t>
            </a:r>
            <a:r>
              <a:rPr lang="it-IT" dirty="0" smtClean="0"/>
              <a:t> or click </a:t>
            </a:r>
            <a:r>
              <a:rPr lang="it-IT" dirty="0" err="1" smtClean="0"/>
              <a:t>icon</a:t>
            </a:r>
            <a:r>
              <a:rPr lang="it-IT" dirty="0" smtClean="0"/>
              <a:t> to </a:t>
            </a:r>
            <a:r>
              <a:rPr lang="it-IT" dirty="0" err="1" smtClean="0"/>
              <a:t>add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39C4-123A-E44A-9048-861310800050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B73C-F6B8-4C4D-A931-94437CF64350}" type="datetime1">
              <a:rPr lang="it-IT" smtClean="0"/>
              <a:t>22/10/18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42A-DEC1-7E42-AAD0-AC375362B0D7}" type="datetime1">
              <a:rPr lang="it-IT" smtClean="0"/>
              <a:t>22/10/18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D6932-1636-7944-A2EF-C3B7DCA5BF1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6B5DD4F-824A-ED46-A827-F028742FAB7A}" type="datetime1">
              <a:rPr lang="it-IT" smtClean="0"/>
              <a:t>22/10/18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088D6932-1636-7944-A2EF-C3B7DCA5BF12}" type="slidenum">
              <a:rPr lang="en-US" smtClean="0"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  <p:sldLayoutId id="2147483829" r:id="rId19"/>
    <p:sldLayoutId id="2147483830" r:id="rId2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716" y="5257800"/>
            <a:ext cx="8215652" cy="1091492"/>
          </a:xfrm>
        </p:spPr>
        <p:txBody>
          <a:bodyPr>
            <a:noAutofit/>
          </a:bodyPr>
          <a:lstStyle/>
          <a:p>
            <a:r>
              <a:rPr lang="it-IT" sz="2000" dirty="0"/>
              <a:t>V</a:t>
            </a:r>
            <a:r>
              <a:rPr lang="it-IT" sz="2000" dirty="0" smtClean="0"/>
              <a:t>ia </a:t>
            </a:r>
            <a:r>
              <a:rPr lang="it-IT" sz="2000" dirty="0"/>
              <a:t>S</a:t>
            </a:r>
            <a:r>
              <a:rPr lang="it-IT" sz="2000" dirty="0" smtClean="0"/>
              <a:t>. Silvestro </a:t>
            </a:r>
            <a:r>
              <a:rPr lang="it-IT" sz="2000" dirty="0"/>
              <a:t>5 – Trieste</a:t>
            </a:r>
            <a:br>
              <a:rPr lang="it-IT" sz="2000" dirty="0"/>
            </a:br>
            <a:r>
              <a:rPr lang="it-IT" sz="2000" dirty="0"/>
              <a:t>tel. 040 </a:t>
            </a:r>
            <a:r>
              <a:rPr lang="it-IT" sz="2000" dirty="0" smtClean="0"/>
              <a:t>3478827   fax </a:t>
            </a:r>
            <a:r>
              <a:rPr lang="it-IT" sz="2000" dirty="0"/>
              <a:t>040 </a:t>
            </a:r>
            <a:r>
              <a:rPr lang="it-IT" sz="2000" dirty="0" smtClean="0"/>
              <a:t>3478856   info@goap.it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www.goap.it</a:t>
            </a:r>
            <a:endParaRPr 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08" y="457887"/>
            <a:ext cx="239712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7613" y="577743"/>
            <a:ext cx="52772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bg1"/>
                </a:solidFill>
              </a:rPr>
              <a:t>VIOLENZA DI GENERE CONTRO LE DONNE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Corso di laurea in Servizio sociale</a:t>
            </a:r>
          </a:p>
          <a:p>
            <a:r>
              <a:rPr lang="it-IT" sz="2000" b="1" dirty="0" smtClean="0">
                <a:solidFill>
                  <a:schemeClr val="bg1"/>
                </a:solidFill>
              </a:rPr>
              <a:t>AA 2017-18 (prof.ssa Romito)</a:t>
            </a:r>
            <a:endParaRPr lang="it-IT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err="1" smtClean="0">
                <a:solidFill>
                  <a:schemeClr val="bg1"/>
                </a:solidFill>
              </a:rPr>
              <a:t>Seminario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FRANCESCA MAUR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TATJANA TOMI</a:t>
            </a:r>
            <a:r>
              <a:rPr lang="hr-HR" sz="2000" b="1" dirty="0" smtClean="0">
                <a:solidFill>
                  <a:schemeClr val="bg1"/>
                </a:solidFill>
              </a:rPr>
              <a:t>ČIĆ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Centro Anti-Violenza GOAP – Trieste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23 </a:t>
            </a:r>
            <a:r>
              <a:rPr lang="en-US" sz="2000" b="1" dirty="0" err="1">
                <a:solidFill>
                  <a:schemeClr val="bg1"/>
                </a:solidFill>
              </a:rPr>
              <a:t>ottobre</a:t>
            </a:r>
            <a:r>
              <a:rPr lang="en-US" sz="2000" b="1" dirty="0">
                <a:solidFill>
                  <a:schemeClr val="bg1"/>
                </a:solidFill>
              </a:rPr>
              <a:t> 2017</a:t>
            </a:r>
          </a:p>
          <a:p>
            <a:endParaRPr lang="it-IT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02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7712" y="914400"/>
            <a:ext cx="7391400" cy="728663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 smtClean="0"/>
              <a:t>PROVENIENZA </a:t>
            </a:r>
            <a:br>
              <a:rPr lang="it-IT" altLang="it-IT" dirty="0" smtClean="0"/>
            </a:br>
            <a:r>
              <a:rPr lang="it-IT" altLang="it-IT" sz="2800" dirty="0" smtClean="0"/>
              <a:t>DATI CENTRO ANTIVIOLENZA 2009 - 2016</a:t>
            </a:r>
            <a:endParaRPr lang="en-US" altLang="it-IT" sz="2800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30441330"/>
              </p:ext>
            </p:extLst>
          </p:nvPr>
        </p:nvGraphicFramePr>
        <p:xfrm>
          <a:off x="625033" y="2604867"/>
          <a:ext cx="3420320" cy="1628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007">
                  <a:extLst>
                    <a:ext uri="{9D8B030D-6E8A-4147-A177-3AD203B41FA5}">
                      <a16:colId xmlns="" xmlns:a16="http://schemas.microsoft.com/office/drawing/2014/main" val="1131310451"/>
                    </a:ext>
                  </a:extLst>
                </a:gridCol>
                <a:gridCol w="637313">
                  <a:extLst>
                    <a:ext uri="{9D8B030D-6E8A-4147-A177-3AD203B41FA5}">
                      <a16:colId xmlns="" xmlns:a16="http://schemas.microsoft.com/office/drawing/2014/main" val="3599434468"/>
                    </a:ext>
                  </a:extLst>
                </a:gridCol>
              </a:tblGrid>
              <a:tr h="54281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n=1593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8413677"/>
                  </a:ext>
                </a:extLst>
              </a:tr>
              <a:tr h="54281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4206196849"/>
                  </a:ext>
                </a:extLst>
              </a:tr>
              <a:tr h="54281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Altri paesi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136357074"/>
                  </a:ext>
                </a:extLst>
              </a:tr>
            </a:tbl>
          </a:graphicData>
        </a:graphic>
      </p:graphicFrame>
      <p:graphicFrame>
        <p:nvGraphicFramePr>
          <p:cNvPr id="12" name="Segnaposto contenuto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40758944"/>
              </p:ext>
            </p:extLst>
          </p:nvPr>
        </p:nvGraphicFramePr>
        <p:xfrm>
          <a:off x="4629551" y="2616160"/>
          <a:ext cx="3531244" cy="158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6902">
                  <a:extLst>
                    <a:ext uri="{9D8B030D-6E8A-4147-A177-3AD203B41FA5}">
                      <a16:colId xmlns="" xmlns:a16="http://schemas.microsoft.com/office/drawing/2014/main" val="4237395111"/>
                    </a:ext>
                  </a:extLst>
                </a:gridCol>
                <a:gridCol w="834342">
                  <a:extLst>
                    <a:ext uri="{9D8B030D-6E8A-4147-A177-3AD203B41FA5}">
                      <a16:colId xmlns="" xmlns:a16="http://schemas.microsoft.com/office/drawing/2014/main" val="2830148336"/>
                    </a:ext>
                  </a:extLst>
                </a:gridCol>
              </a:tblGrid>
              <a:tr h="58439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AUTORI</a:t>
                      </a:r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n=1544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7164578"/>
                  </a:ext>
                </a:extLst>
              </a:tr>
              <a:tr h="51318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Italia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53133864"/>
                  </a:ext>
                </a:extLst>
              </a:tr>
              <a:tr h="4917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Altri paesi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44098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78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78733" y="350134"/>
            <a:ext cx="6508750" cy="1143000"/>
          </a:xfrm>
        </p:spPr>
        <p:txBody>
          <a:bodyPr/>
          <a:lstStyle/>
          <a:p>
            <a:r>
              <a:rPr lang="it-IT" dirty="0"/>
              <a:t>AUTORE DELLA VIOLENZA </a:t>
            </a:r>
            <a:r>
              <a:rPr lang="it-IT" dirty="0" smtClean="0"/>
              <a:t>– 2009 -2016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2418159"/>
              </p:ext>
            </p:extLst>
          </p:nvPr>
        </p:nvGraphicFramePr>
        <p:xfrm>
          <a:off x="578733" y="1825906"/>
          <a:ext cx="7361499" cy="4250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09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205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AUTORE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%</a:t>
                      </a:r>
                      <a:endParaRPr lang="it-IT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CONIUGE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37,6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EX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25,00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CONVIVENTE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16,15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</a:rPr>
                        <a:t>FIDANZATO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6,0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AMICO/CONOSCENTE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3,4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PADRE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3,2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>
                          <a:effectLst/>
                        </a:rPr>
                        <a:t>ALTRO PARENTE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5,4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13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>
                          <a:effectLst/>
                        </a:rPr>
                        <a:t>DATORE DI LAVORO/COLLEGA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dirty="0" smtClean="0">
                          <a:effectLst/>
                        </a:rPr>
                        <a:t>1,4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VIOLENZA DI GRUPPO</a:t>
                      </a:r>
                      <a:endParaRPr lang="it-IT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  <a:endParaRPr lang="it-IT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06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i="1" dirty="0">
                          <a:effectLst/>
                        </a:rPr>
                        <a:t>SCONOSCIUTO</a:t>
                      </a:r>
                      <a:endParaRPr lang="it-IT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i="0" dirty="0" smtClean="0">
                          <a:effectLst/>
                        </a:rPr>
                        <a:t>1,1</a:t>
                      </a:r>
                      <a:endParaRPr lang="it-IT" sz="1600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CasellaDiTesto 2"/>
          <p:cNvSpPr txBox="1"/>
          <p:nvPr/>
        </p:nvSpPr>
        <p:spPr>
          <a:xfrm>
            <a:off x="6508750" y="2377693"/>
            <a:ext cx="1162050" cy="614363"/>
          </a:xfrm>
          <a:prstGeom prst="rect">
            <a:avLst/>
          </a:prstGeom>
          <a:solidFill>
            <a:sysClr val="window" lastClr="FFFFFF"/>
          </a:solidFill>
          <a:ln w="9525" cmpd="sng">
            <a:solidFill>
              <a:sysClr val="window" lastClr="FFFFFF">
                <a:shade val="50000"/>
              </a:sysClr>
            </a:solidFill>
          </a:ln>
          <a:effectLst/>
        </p:spPr>
        <p:txBody>
          <a:bodyPr wrap="square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85,1%</a:t>
            </a:r>
          </a:p>
        </p:txBody>
      </p:sp>
    </p:spTree>
    <p:extLst>
      <p:ext uri="{BB962C8B-B14F-4D97-AF65-F5344CB8AC3E}">
        <p14:creationId xmlns:p14="http://schemas.microsoft.com/office/powerpoint/2010/main" val="261685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5032" y="914400"/>
            <a:ext cx="6508750" cy="1143000"/>
          </a:xfrm>
        </p:spPr>
        <p:txBody>
          <a:bodyPr/>
          <a:lstStyle/>
          <a:p>
            <a:r>
              <a:rPr lang="it-IT" dirty="0"/>
              <a:t>L’ Associazione G.O.A.P.</a:t>
            </a:r>
            <a:br>
              <a:rPr lang="it-IT" dirty="0"/>
            </a:br>
            <a:r>
              <a:rPr lang="it-IT" dirty="0"/>
              <a:t>Gruppo Operatrici Antiviolenza e Progetti Onlus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2435" y="2185687"/>
            <a:ext cx="7986532" cy="3925746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Dal 1999 gestisce il Centro Antiviolenza di Trieste in convenzione con il Comune di Trieste e i comuni della Provincia di Trieste.</a:t>
            </a:r>
          </a:p>
          <a:p>
            <a:r>
              <a:rPr lang="it-IT" dirty="0"/>
              <a:t>Dal 2002 gestisce anche due appartamenti di ospitalità per donne maltrattate per complessivi 16 posti letto.</a:t>
            </a:r>
          </a:p>
          <a:p>
            <a:r>
              <a:rPr lang="it-IT" dirty="0"/>
              <a:t>Dal 2009 fa parte dell’Associazione nazionale Di.re. – Donne in rete contro la violenza.</a:t>
            </a:r>
          </a:p>
          <a:p>
            <a:r>
              <a:rPr lang="it-IT" dirty="0"/>
              <a:t>Svolge progetti di ricerca sulla violenza alle donne finanziate dalla Comunità Europea e/o da altri enti pubblici locali e nazionali</a:t>
            </a:r>
          </a:p>
          <a:p>
            <a:r>
              <a:rPr lang="it-IT" dirty="0"/>
              <a:t>Svolge attività di formazione per operatori/</a:t>
            </a:r>
            <a:r>
              <a:rPr lang="it-IT" dirty="0" err="1"/>
              <a:t>rici</a:t>
            </a:r>
            <a:r>
              <a:rPr lang="it-IT" dirty="0"/>
              <a:t> di altri servizi del territorio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6567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844387" y="1511434"/>
            <a:ext cx="663656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it-IT" sz="2400" dirty="0">
                <a:solidFill>
                  <a:schemeClr val="bg1"/>
                </a:solidFill>
              </a:rPr>
              <a:t>I </a:t>
            </a:r>
            <a:r>
              <a:rPr lang="it-IT" sz="2400" dirty="0" smtClean="0">
                <a:solidFill>
                  <a:schemeClr val="bg1"/>
                </a:solidFill>
              </a:rPr>
              <a:t>Centri </a:t>
            </a:r>
            <a:r>
              <a:rPr lang="it-IT" sz="2400" dirty="0">
                <a:solidFill>
                  <a:schemeClr val="bg1"/>
                </a:solidFill>
              </a:rPr>
              <a:t>agiscono con la donna e </a:t>
            </a:r>
            <a:r>
              <a:rPr lang="it-IT" sz="2400" dirty="0" smtClean="0">
                <a:solidFill>
                  <a:schemeClr val="bg1"/>
                </a:solidFill>
              </a:rPr>
              <a:t>NON </a:t>
            </a:r>
            <a:r>
              <a:rPr lang="it-IT" sz="2400" dirty="0">
                <a:solidFill>
                  <a:schemeClr val="bg1"/>
                </a:solidFill>
              </a:rPr>
              <a:t>al posto della donna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844388" y="2860355"/>
            <a:ext cx="663656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it-IT" sz="2400" dirty="0" smtClean="0">
                <a:solidFill>
                  <a:schemeClr val="bg1"/>
                </a:solidFill>
              </a:rPr>
              <a:t>I Centri offrono alle donne una diversa interpretazione della violenza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844389" y="4182266"/>
            <a:ext cx="66365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it-IT" sz="2400" dirty="0" smtClean="0">
                <a:solidFill>
                  <a:schemeClr val="bg1"/>
                </a:solidFill>
              </a:rPr>
              <a:t>Le operatrici forniscono strumenti e conoscenze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844388" y="5504178"/>
            <a:ext cx="66365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it-IT" sz="2400" dirty="0" smtClean="0">
                <a:solidFill>
                  <a:schemeClr val="bg1"/>
                </a:solidFill>
              </a:rPr>
              <a:t>Le donne che subiscono violenza passano da una condizione individuale ad una politica/collettiva  </a:t>
            </a:r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4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egnaposto contenuto 2"/>
          <p:cNvSpPr>
            <a:spLocks noGrp="1"/>
          </p:cNvSpPr>
          <p:nvPr>
            <p:ph idx="4294967295"/>
          </p:nvPr>
        </p:nvSpPr>
        <p:spPr>
          <a:xfrm>
            <a:off x="284284" y="1896984"/>
            <a:ext cx="8067554" cy="3878784"/>
          </a:xfrm>
        </p:spPr>
        <p:txBody>
          <a:bodyPr>
            <a:noAutofit/>
          </a:bodyPr>
          <a:lstStyle/>
          <a:p>
            <a:pPr>
              <a:buClr>
                <a:srgbClr val="336666"/>
              </a:buClr>
              <a:buSzPct val="70000"/>
              <a:buFont typeface="Wingdings" pitchFamily="2" charset="2"/>
              <a:buChar char="¢"/>
            </a:pPr>
            <a:r>
              <a:rPr lang="it-IT" altLang="it-IT" sz="2400" dirty="0">
                <a:solidFill>
                  <a:schemeClr val="tx1"/>
                </a:solidFill>
              </a:rPr>
              <a:t>La violenza sulle donne è un fenomeno sociale e culturale legato al modo in cui si strutturano le relazioni tra uomini e donne nella società e, quindi, nella famiglia.</a:t>
            </a:r>
          </a:p>
          <a:p>
            <a:pPr algn="just">
              <a:buClr>
                <a:srgbClr val="336666"/>
              </a:buClr>
              <a:buSzPct val="70000"/>
              <a:buFont typeface="Wingdings" pitchFamily="2" charset="2"/>
              <a:buChar char="¢"/>
            </a:pPr>
            <a:r>
              <a:rPr lang="it-IT" altLang="it-IT" sz="2400" dirty="0">
                <a:solidFill>
                  <a:schemeClr val="tx1"/>
                </a:solidFill>
              </a:rPr>
              <a:t>Deriva dalla gerarchia e differenza di potere esistente tra i due sessi nella società.</a:t>
            </a:r>
          </a:p>
          <a:p>
            <a:pPr algn="just">
              <a:buClr>
                <a:srgbClr val="336666"/>
              </a:buClr>
              <a:buSzPct val="70000"/>
              <a:buFont typeface="Wingdings" pitchFamily="2" charset="2"/>
              <a:buChar char="¢"/>
            </a:pPr>
            <a:r>
              <a:rPr lang="it-IT" altLang="it-IT" sz="2400" dirty="0">
                <a:solidFill>
                  <a:schemeClr val="tx1"/>
                </a:solidFill>
              </a:rPr>
              <a:t>E’ una forma di controllo di un genere (maschile) sull’altro (femminile) finalizzato al mantenimento dei ruoli.</a:t>
            </a:r>
          </a:p>
          <a:p>
            <a:pPr algn="just">
              <a:buClr>
                <a:srgbClr val="336666"/>
              </a:buClr>
              <a:buSzPct val="70000"/>
              <a:buFont typeface="Wingdings" pitchFamily="2" charset="2"/>
              <a:buChar char="¢"/>
            </a:pPr>
            <a:r>
              <a:rPr lang="it-IT" altLang="it-IT" sz="2400" dirty="0">
                <a:solidFill>
                  <a:schemeClr val="tx1"/>
                </a:solidFill>
              </a:rPr>
              <a:t>E’ presente in tutte le società in varie forme</a:t>
            </a:r>
            <a:r>
              <a:rPr lang="it-IT" altLang="it-IT" sz="2400" dirty="0" smtClean="0">
                <a:solidFill>
                  <a:schemeClr val="tx1"/>
                </a:solidFill>
              </a:rPr>
              <a:t>.</a:t>
            </a:r>
            <a:endParaRPr lang="it-IT" altLang="it-IT" sz="2400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393539" y="289206"/>
            <a:ext cx="8351838" cy="1143000"/>
          </a:xfrm>
        </p:spPr>
        <p:txBody>
          <a:bodyPr>
            <a:noAutofit/>
          </a:bodyPr>
          <a:lstStyle/>
          <a:p>
            <a:r>
              <a:rPr lang="it-IT" altLang="it-IT" dirty="0"/>
              <a:t>IL PUNTO DI VISTA DEI CENTRI ANTIVIOLENZA</a:t>
            </a:r>
          </a:p>
        </p:txBody>
      </p:sp>
    </p:spTree>
    <p:extLst>
      <p:ext uri="{BB962C8B-B14F-4D97-AF65-F5344CB8AC3E}">
        <p14:creationId xmlns:p14="http://schemas.microsoft.com/office/powerpoint/2010/main" val="534338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56527" y="451413"/>
            <a:ext cx="6508750" cy="1143000"/>
          </a:xfrm>
        </p:spPr>
        <p:txBody>
          <a:bodyPr/>
          <a:lstStyle/>
          <a:p>
            <a:r>
              <a:rPr lang="it-IT" dirty="0"/>
              <a:t>LE ATTIVITA’ DEL CENTRO ANTIVIOLENZA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856527" y="2068010"/>
            <a:ext cx="6988175" cy="4249738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Colloqui di accoglienza</a:t>
            </a:r>
          </a:p>
          <a:p>
            <a:r>
              <a:rPr lang="it-IT" dirty="0"/>
              <a:t>Informazioni legali</a:t>
            </a:r>
          </a:p>
          <a:p>
            <a:r>
              <a:rPr lang="it-IT" dirty="0"/>
              <a:t>Consulenze genitoriali e psicologiche</a:t>
            </a:r>
          </a:p>
          <a:p>
            <a:r>
              <a:rPr lang="it-IT" dirty="0"/>
              <a:t>Intermediazione con altri servizi</a:t>
            </a:r>
          </a:p>
          <a:p>
            <a:r>
              <a:rPr lang="it-IT" dirty="0"/>
              <a:t>Ospitalità</a:t>
            </a:r>
          </a:p>
          <a:p>
            <a:r>
              <a:rPr lang="it-IT" dirty="0"/>
              <a:t>Gruppi di auto mutuo aiuto</a:t>
            </a:r>
          </a:p>
          <a:p>
            <a:r>
              <a:rPr lang="it-IT" dirty="0"/>
              <a:t>Attività con le/i minori di gruppo e individuali</a:t>
            </a:r>
          </a:p>
          <a:p>
            <a:r>
              <a:rPr lang="it-IT" dirty="0"/>
              <a:t>Formazione per operatori dei servizi</a:t>
            </a:r>
          </a:p>
          <a:p>
            <a:r>
              <a:rPr lang="it-IT" dirty="0"/>
              <a:t>Formazione nelle scuole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285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776288" y="243631"/>
            <a:ext cx="6508750" cy="682625"/>
          </a:xfrm>
        </p:spPr>
        <p:txBody>
          <a:bodyPr/>
          <a:lstStyle/>
          <a:p>
            <a:r>
              <a:rPr lang="it-IT" dirty="0" smtClean="0"/>
              <a:t>OSPITALITA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776288" y="1698625"/>
            <a:ext cx="8367712" cy="44275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900" b="1" dirty="0" err="1" smtClean="0"/>
              <a:t>Ospitalita</a:t>
            </a:r>
            <a:r>
              <a:rPr lang="it-IT" sz="2900" b="1" dirty="0" smtClean="0"/>
              <a:t> in albergo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900" b="1" dirty="0" err="1" smtClean="0"/>
              <a:t>Ospitalita</a:t>
            </a:r>
            <a:r>
              <a:rPr lang="it-IT" sz="2900" b="1" dirty="0" smtClean="0"/>
              <a:t> di emergenza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2900" dirty="0" smtClean="0"/>
              <a:t>Per </a:t>
            </a:r>
            <a:r>
              <a:rPr lang="it-IT" sz="2900" dirty="0"/>
              <a:t>donne che necessitano di abbandonare la propria abitazione immediatamente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2900" dirty="0"/>
              <a:t>Permanenza </a:t>
            </a:r>
            <a:r>
              <a:rPr lang="it-IT" sz="2900" dirty="0" err="1"/>
              <a:t>max</a:t>
            </a:r>
            <a:r>
              <a:rPr lang="it-IT" sz="2900" dirty="0"/>
              <a:t> 45 giorni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900" b="1" dirty="0" err="1" smtClean="0"/>
              <a:t>Ospitalita</a:t>
            </a:r>
            <a:r>
              <a:rPr lang="it-IT" sz="2900" b="1" dirty="0" smtClean="0"/>
              <a:t> segreta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2900" dirty="0" smtClean="0"/>
              <a:t>Per </a:t>
            </a:r>
            <a:r>
              <a:rPr lang="it-IT" sz="2900" dirty="0"/>
              <a:t>donne che necessitano di maggiore protezione e hanno progetti più lunghi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2900" dirty="0"/>
              <a:t>Permanenza </a:t>
            </a:r>
            <a:r>
              <a:rPr lang="it-IT" sz="2900" dirty="0" err="1"/>
              <a:t>max</a:t>
            </a:r>
            <a:r>
              <a:rPr lang="it-IT" sz="2900" dirty="0"/>
              <a:t> 4 – 6 mesi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it-IT" sz="2900" b="1" dirty="0" smtClean="0"/>
              <a:t>Casa di transizione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2900" dirty="0" smtClean="0"/>
              <a:t>Per </a:t>
            </a:r>
            <a:r>
              <a:rPr lang="it-IT" sz="2900" dirty="0"/>
              <a:t>donne che hanno superato la situazione di violenza ma non sono del tutto autonome economicamente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it-IT" sz="2900" dirty="0"/>
              <a:t>Permanenza </a:t>
            </a:r>
            <a:r>
              <a:rPr lang="it-IT" sz="2900" dirty="0" err="1"/>
              <a:t>max</a:t>
            </a:r>
            <a:r>
              <a:rPr lang="it-IT" sz="2900" dirty="0"/>
              <a:t> 2 anni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it-IT" sz="2900" b="1" dirty="0"/>
              <a:t>AUTOGESTIONE DELLE STRUTTURE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836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810228" y="85725"/>
            <a:ext cx="6508750" cy="1143000"/>
          </a:xfrm>
        </p:spPr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OBIETTIVI </a:t>
            </a:r>
            <a:r>
              <a:rPr lang="it-IT" dirty="0" smtClean="0"/>
              <a:t>DELL’OSPITALITA’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810228" y="2209801"/>
            <a:ext cx="5926239" cy="3230300"/>
          </a:xfrm>
        </p:spPr>
        <p:txBody>
          <a:bodyPr>
            <a:normAutofit/>
          </a:bodyPr>
          <a:lstStyle/>
          <a:p>
            <a:r>
              <a:rPr lang="it-IT" dirty="0" smtClean="0"/>
              <a:t>PROTEZIONE </a:t>
            </a:r>
            <a:endParaRPr lang="it-IT" dirty="0"/>
          </a:p>
          <a:p>
            <a:r>
              <a:rPr lang="it-IT" dirty="0" smtClean="0"/>
              <a:t>ELABORAZIONE </a:t>
            </a:r>
            <a:r>
              <a:rPr lang="it-IT" dirty="0"/>
              <a:t>DELLA STORIA DI VIOLENZA </a:t>
            </a:r>
          </a:p>
          <a:p>
            <a:r>
              <a:rPr lang="it-IT" dirty="0" smtClean="0"/>
              <a:t>RECUPERO </a:t>
            </a:r>
            <a:r>
              <a:rPr lang="it-IT" dirty="0"/>
              <a:t>DELLA PROPRIA AUTONOMIA </a:t>
            </a:r>
          </a:p>
          <a:p>
            <a:r>
              <a:rPr lang="it-IT" dirty="0" smtClean="0"/>
              <a:t>RECUPERO </a:t>
            </a:r>
            <a:r>
              <a:rPr lang="it-IT" dirty="0"/>
              <a:t>DEL RUOLO GENITORIALE </a:t>
            </a:r>
          </a:p>
          <a:p>
            <a:r>
              <a:rPr lang="it-IT" dirty="0" smtClean="0"/>
              <a:t>REINSERIMENTO </a:t>
            </a:r>
            <a:r>
              <a:rPr lang="it-IT" dirty="0"/>
              <a:t>LAVORATIVO </a:t>
            </a:r>
          </a:p>
          <a:p>
            <a:r>
              <a:rPr lang="it-IT" dirty="0" smtClean="0"/>
              <a:t>SOSTEGNO </a:t>
            </a:r>
            <a:r>
              <a:rPr lang="it-IT" dirty="0"/>
              <a:t>NELLA RICERCA DELLA </a:t>
            </a:r>
            <a:r>
              <a:rPr lang="it-IT" dirty="0" smtClean="0"/>
              <a:t>CASA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8748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78733" y="350134"/>
            <a:ext cx="6508750" cy="1143000"/>
          </a:xfrm>
        </p:spPr>
        <p:txBody>
          <a:bodyPr/>
          <a:lstStyle/>
          <a:p>
            <a:r>
              <a:rPr lang="it-IT" dirty="0" smtClean="0"/>
              <a:t>TIPOLOGIA DELLA VIOLENZA RIPORTATA 2009 -2016 </a:t>
            </a:r>
            <a:r>
              <a:rPr lang="it-IT" sz="2800" dirty="0" smtClean="0"/>
              <a:t>n=1580</a:t>
            </a:r>
            <a:endParaRPr lang="it-IT" sz="28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09520677"/>
              </p:ext>
            </p:extLst>
          </p:nvPr>
        </p:nvGraphicFramePr>
        <p:xfrm>
          <a:off x="578733" y="2312043"/>
          <a:ext cx="7627718" cy="3012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5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52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2462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PSICOLOGICA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96%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4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FISICA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72%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24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SESSUALE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24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ECONOMICA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246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STALKING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800" kern="1200" dirty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651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5032" y="142092"/>
            <a:ext cx="7338349" cy="720725"/>
          </a:xfrm>
        </p:spPr>
        <p:txBody>
          <a:bodyPr/>
          <a:lstStyle/>
          <a:p>
            <a:r>
              <a:rPr lang="it-IT" altLang="it-IT" sz="2000" dirty="0"/>
              <a:t>CONSEGUENZE PSICOLOGICHE DELLA VIOLENZA:</a:t>
            </a:r>
            <a:br>
              <a:rPr lang="it-IT" altLang="it-IT" sz="2000" dirty="0"/>
            </a:br>
            <a:r>
              <a:rPr lang="it-IT" altLang="it-IT" sz="2000" dirty="0"/>
              <a:t>Dati </a:t>
            </a:r>
            <a:r>
              <a:rPr lang="it-IT" altLang="it-IT" sz="2000" dirty="0" smtClean="0"/>
              <a:t>2009 – 2016 (n 1580 %)</a:t>
            </a:r>
            <a:endParaRPr lang="en-US" altLang="it-IT" sz="2000" dirty="0"/>
          </a:p>
        </p:txBody>
      </p:sp>
      <p:graphicFrame>
        <p:nvGraphicFramePr>
          <p:cNvPr id="42057" name="Group 7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52252891"/>
              </p:ext>
            </p:extLst>
          </p:nvPr>
        </p:nvGraphicFramePr>
        <p:xfrm>
          <a:off x="719138" y="885825"/>
          <a:ext cx="7244243" cy="5760643"/>
        </p:xfrm>
        <a:graphic>
          <a:graphicData uri="http://schemas.openxmlformats.org/drawingml/2006/table">
            <a:tbl>
              <a:tblPr/>
              <a:tblGrid>
                <a:gridCol w="46167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74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PAURA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69</a:t>
                      </a:r>
                      <a:r>
                        <a:rPr kumimoji="0" lang="it-IT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STRESS CRONICO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48 %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PERDITA AUTOSTIMA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41 %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DISPERAZIONE/IMPOTENZA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35 %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ANSIE/FOBIE/PANICO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33 %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ISOLAMENTO SOCIALE/FAMILIARE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21 %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DEPRESSIONE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DISTURBI SONNO/ALIMENTAZIONE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17 %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72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DIFFICOLTA GESTIONE FIGLI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16 %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 DI FARMACI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IDEE DI SUICIDIO/AUTOLESIONISMO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6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ABUSO DI SOSTANZE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ABUSO DI FARMACI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36000" marR="36000" marT="36001" marB="360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3 %</a:t>
                      </a:r>
                      <a:endParaRPr kumimoji="0" lang="it-IT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67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7" y="1492953"/>
            <a:ext cx="8116161" cy="434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0405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9286" y="385683"/>
            <a:ext cx="6628516" cy="1079500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PERCHÉ LA DONNA MALTRATTATA </a:t>
            </a:r>
            <a:br>
              <a:rPr lang="it-IT" altLang="it-IT" sz="2800" dirty="0" smtClean="0"/>
            </a:br>
            <a:r>
              <a:rPr lang="it-IT" altLang="it-IT" sz="2800" dirty="0" smtClean="0"/>
              <a:t>NON SE NE VA?</a:t>
            </a:r>
            <a:endParaRPr lang="it-IT" altLang="it-IT" sz="28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09286" y="2149456"/>
            <a:ext cx="8496300" cy="429764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Interiorizzazione degli stereotipi culturali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Paura delle reazioni del partner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Paura di non essere creduta e/o sostenuta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Mancanza di risorse materiali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Le persone di cui si fida le consigliano di ripensarci (figli, famiglia, religione, cultura)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Colpevolizzazione da parte della famiglia, delle istituzioni, dei conoscenti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Sfiducia nell’esistenza di un’alternativa percorribile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it-IT" altLang="it-IT" sz="2400" dirty="0" smtClean="0">
                <a:solidFill>
                  <a:schemeClr val="tx1"/>
                </a:solidFill>
              </a:rPr>
              <a:t>Tenere unita la famiglia per il bene dei figli</a:t>
            </a:r>
          </a:p>
        </p:txBody>
      </p:sp>
    </p:spTree>
    <p:extLst>
      <p:ext uri="{BB962C8B-B14F-4D97-AF65-F5344CB8AC3E}">
        <p14:creationId xmlns:p14="http://schemas.microsoft.com/office/powerpoint/2010/main" val="422266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 idx="4294967295"/>
          </p:nvPr>
        </p:nvSpPr>
        <p:spPr>
          <a:xfrm>
            <a:off x="625033" y="824937"/>
            <a:ext cx="8785225" cy="1219200"/>
          </a:xfrm>
        </p:spPr>
        <p:txBody>
          <a:bodyPr/>
          <a:lstStyle/>
          <a:p>
            <a:r>
              <a:rPr lang="it-IT" altLang="it-IT" sz="3200" dirty="0" smtClean="0">
                <a:solidFill>
                  <a:srgbClr val="FFC000"/>
                </a:solidFill>
              </a:rPr>
              <a:t/>
            </a:r>
            <a:br>
              <a:rPr lang="it-IT" altLang="it-IT" sz="3200" dirty="0" smtClean="0">
                <a:solidFill>
                  <a:srgbClr val="FFC000"/>
                </a:solidFill>
              </a:rPr>
            </a:br>
            <a:r>
              <a:rPr lang="it-IT" altLang="it-IT" sz="3200" dirty="0" smtClean="0">
                <a:solidFill>
                  <a:srgbClr val="FFC000"/>
                </a:solidFill>
              </a:rPr>
              <a:t/>
            </a:r>
            <a:br>
              <a:rPr lang="it-IT" altLang="it-IT" sz="3200" dirty="0" smtClean="0">
                <a:solidFill>
                  <a:srgbClr val="FFC000"/>
                </a:solidFill>
              </a:rPr>
            </a:br>
            <a:r>
              <a:rPr lang="it-IT" altLang="it-IT" sz="3200" dirty="0">
                <a:solidFill>
                  <a:srgbClr val="FFC000"/>
                </a:solidFill>
              </a:rPr>
              <a:t/>
            </a:r>
            <a:br>
              <a:rPr lang="it-IT" altLang="it-IT" sz="3200" dirty="0">
                <a:solidFill>
                  <a:srgbClr val="FFC000"/>
                </a:solidFill>
              </a:rPr>
            </a:br>
            <a:r>
              <a:rPr lang="it-IT" altLang="it-IT" sz="3200" dirty="0" smtClean="0">
                <a:solidFill>
                  <a:srgbClr val="FFC000"/>
                </a:solidFill>
              </a:rPr>
              <a:t/>
            </a:r>
            <a:br>
              <a:rPr lang="it-IT" altLang="it-IT" sz="3200" dirty="0" smtClean="0">
                <a:solidFill>
                  <a:srgbClr val="FFC000"/>
                </a:solidFill>
              </a:rPr>
            </a:br>
            <a:r>
              <a:rPr lang="it-IT" altLang="it-IT" sz="2800" dirty="0" smtClean="0"/>
              <a:t>LE DONNE METTONO IN ATTO STRATEGIE</a:t>
            </a:r>
            <a:br>
              <a:rPr lang="it-IT" altLang="it-IT" sz="2800" dirty="0" smtClean="0"/>
            </a:br>
            <a:r>
              <a:rPr lang="it-IT" altLang="it-IT" sz="2800" dirty="0" smtClean="0"/>
              <a:t>DI COPING PER FAR FRONTE </a:t>
            </a:r>
            <a:br>
              <a:rPr lang="it-IT" altLang="it-IT" sz="2800" dirty="0" smtClean="0"/>
            </a:br>
            <a:r>
              <a:rPr lang="it-IT" altLang="it-IT" sz="2800" dirty="0" smtClean="0"/>
              <a:t>ALLA VIOLENZA:</a:t>
            </a:r>
            <a:r>
              <a:rPr lang="it-IT" altLang="it-IT" sz="2800" dirty="0" smtClean="0">
                <a:solidFill>
                  <a:srgbClr val="FFC000"/>
                </a:solidFill>
              </a:rPr>
              <a:t/>
            </a:r>
            <a:br>
              <a:rPr lang="it-IT" altLang="it-IT" sz="2800" dirty="0" smtClean="0">
                <a:solidFill>
                  <a:srgbClr val="FFC000"/>
                </a:solidFill>
              </a:rPr>
            </a:br>
            <a:endParaRPr lang="it-IT" altLang="it-IT" sz="2800" dirty="0" smtClean="0">
              <a:solidFill>
                <a:srgbClr val="FFC000"/>
              </a:solidFill>
            </a:endParaRPr>
          </a:p>
        </p:txBody>
      </p:sp>
      <p:sp>
        <p:nvSpPr>
          <p:cNvPr id="38915" name="Rectangle 15"/>
          <p:cNvSpPr>
            <a:spLocks noGrp="1"/>
          </p:cNvSpPr>
          <p:nvPr>
            <p:ph idx="4294967295"/>
          </p:nvPr>
        </p:nvSpPr>
        <p:spPr>
          <a:xfrm>
            <a:off x="625033" y="2188460"/>
            <a:ext cx="8410575" cy="4049712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800" dirty="0" smtClean="0">
                <a:solidFill>
                  <a:schemeClr val="tx1"/>
                </a:solidFill>
              </a:rPr>
              <a:t>Assunzione di responsabilità rispetto alla violenza subita</a:t>
            </a:r>
          </a:p>
          <a:p>
            <a:pPr eaLnBrk="1" hangingPunct="1"/>
            <a:r>
              <a:rPr lang="it-IT" altLang="it-IT" sz="2800" dirty="0" smtClean="0">
                <a:solidFill>
                  <a:schemeClr val="tx1"/>
                </a:solidFill>
              </a:rPr>
              <a:t>Minimizzazione dell’accaduto sia all’esterno sia dentro di sé</a:t>
            </a:r>
          </a:p>
          <a:p>
            <a:pPr eaLnBrk="1" hangingPunct="1"/>
            <a:r>
              <a:rPr lang="it-IT" altLang="it-IT" sz="2800" dirty="0" smtClean="0">
                <a:solidFill>
                  <a:schemeClr val="tx1"/>
                </a:solidFill>
              </a:rPr>
              <a:t>Speranza che il partner cambi</a:t>
            </a:r>
          </a:p>
          <a:p>
            <a:pPr eaLnBrk="1" hangingPunct="1"/>
            <a:r>
              <a:rPr lang="it-IT" altLang="it-IT" sz="2800" dirty="0" smtClean="0">
                <a:solidFill>
                  <a:schemeClr val="tx1"/>
                </a:solidFill>
              </a:rPr>
              <a:t>Speranza di cambiare il partner attraverso il proprio comportamento.</a:t>
            </a:r>
          </a:p>
        </p:txBody>
      </p:sp>
    </p:spTree>
    <p:extLst>
      <p:ext uri="{BB962C8B-B14F-4D97-AF65-F5344CB8AC3E}">
        <p14:creationId xmlns:p14="http://schemas.microsoft.com/office/powerpoint/2010/main" val="3575463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10881" y="1265772"/>
            <a:ext cx="7587225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it-IT" altLang="it-IT" sz="2800" i="1" dirty="0">
              <a:latin typeface="Century Gothic" panose="020B0502020202020204" pitchFamily="34" charset="0"/>
            </a:endParaRPr>
          </a:p>
          <a:p>
            <a:pPr marL="228600" indent="-228600" defTabSz="914400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altLang="it-IT" sz="2800" dirty="0"/>
              <a:t>  Ambiguità</a:t>
            </a:r>
          </a:p>
          <a:p>
            <a:pPr marL="228600" indent="-228600" defTabSz="914400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altLang="it-IT" sz="2800" dirty="0"/>
              <a:t>  Senso di impotenza</a:t>
            </a:r>
          </a:p>
          <a:p>
            <a:pPr marL="228600" indent="-228600" defTabSz="914400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altLang="it-IT" sz="2800" dirty="0"/>
              <a:t>  Confusione</a:t>
            </a:r>
          </a:p>
          <a:p>
            <a:pPr marL="228600" indent="-228600" defTabSz="914400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altLang="it-IT" sz="2800" dirty="0"/>
              <a:t>  Irritabilità</a:t>
            </a:r>
          </a:p>
          <a:p>
            <a:pPr marL="228600" indent="-228600" defTabSz="914400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altLang="it-IT" sz="2800" dirty="0"/>
              <a:t>  Inadeguatezza</a:t>
            </a:r>
          </a:p>
          <a:p>
            <a:pPr marL="228600" indent="-228600" defTabSz="914400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</a:pPr>
            <a:r>
              <a:rPr lang="it-IT" altLang="it-IT" sz="2800" dirty="0"/>
              <a:t>  Incapacità di prendere decisioni e/o di      mantenerle</a:t>
            </a:r>
          </a:p>
          <a:p>
            <a:pPr eaLnBrk="0" hangingPunct="0"/>
            <a:endParaRPr lang="it-IT" altLang="it-IT" dirty="0">
              <a:latin typeface="Century Gothic" panose="020B0502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474562" y="208647"/>
            <a:ext cx="75235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QUALI COMPORTAMENTI INDUCONO NELLA DONNA?</a:t>
            </a:r>
            <a:endParaRPr lang="it-IT" altLang="it-IT" sz="28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98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914400" y="508000"/>
            <a:ext cx="8229600" cy="922338"/>
          </a:xfrm>
        </p:spPr>
        <p:txBody>
          <a:bodyPr/>
          <a:lstStyle/>
          <a:p>
            <a:pPr>
              <a:defRPr/>
            </a:pPr>
            <a:r>
              <a:rPr lang="it-IT" altLang="it-IT" sz="3200" dirty="0" smtClean="0">
                <a:cs typeface="Arial" panose="020B0604020202020204" pitchFamily="34" charset="0"/>
              </a:rPr>
              <a:t>NON ESISTE UNA REAZIONE</a:t>
            </a:r>
            <a:br>
              <a:rPr lang="it-IT" altLang="it-IT" sz="3200" dirty="0" smtClean="0">
                <a:cs typeface="Arial" panose="020B0604020202020204" pitchFamily="34" charset="0"/>
              </a:rPr>
            </a:br>
            <a:r>
              <a:rPr lang="it-IT" altLang="it-IT" sz="3200" dirty="0" smtClean="0">
                <a:cs typeface="Arial" panose="020B0604020202020204" pitchFamily="34" charset="0"/>
              </a:rPr>
              <a:t>TIPICA ALLA VIOLENZA </a:t>
            </a:r>
            <a:endParaRPr lang="it-IT" sz="3200" dirty="0"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914400" y="1847027"/>
            <a:ext cx="7870785" cy="44727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it-IT" altLang="it-IT" sz="28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Esistono alcune reazioni / emozioni generali:</a:t>
            </a:r>
          </a:p>
          <a:p>
            <a:r>
              <a:rPr lang="it-IT" altLang="it-IT" sz="28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impotenza, shock, confusione, rabbia, vergogna, terrore, stordimento. Alcune donne sono agitate/isteriche; altre molto controllate.</a:t>
            </a:r>
          </a:p>
          <a:p>
            <a:r>
              <a:rPr lang="it-IT" altLang="it-IT" sz="28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La donna può negare o minimizzare l’accaduto o – viceversa – apparire eccessivamente spaventata.</a:t>
            </a:r>
          </a:p>
        </p:txBody>
      </p:sp>
    </p:spTree>
    <p:extLst>
      <p:ext uri="{BB962C8B-B14F-4D97-AF65-F5344CB8AC3E}">
        <p14:creationId xmlns:p14="http://schemas.microsoft.com/office/powerpoint/2010/main" val="269627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8734" y="914400"/>
            <a:ext cx="6508750" cy="1143000"/>
          </a:xfrm>
        </p:spPr>
        <p:txBody>
          <a:bodyPr/>
          <a:lstStyle/>
          <a:p>
            <a:r>
              <a:rPr lang="it-IT" altLang="it-IT" sz="4800" dirty="0" smtClean="0"/>
              <a:t>IL MALTRATTANTE</a:t>
            </a:r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endParaRPr lang="it-IT" altLang="it-IT" sz="4000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78734" y="2210604"/>
            <a:ext cx="7801337" cy="3680910"/>
          </a:xfrm>
          <a:noFill/>
          <a:ln/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 smtClean="0">
                <a:solidFill>
                  <a:schemeClr val="accent1"/>
                </a:solidFill>
              </a:rPr>
              <a:t>COME </a:t>
            </a:r>
            <a:r>
              <a:rPr lang="it-IT" altLang="it-IT" sz="3000" dirty="0">
                <a:solidFill>
                  <a:schemeClr val="accent1"/>
                </a:solidFill>
              </a:rPr>
              <a:t>SPIEGA LA </a:t>
            </a:r>
            <a:r>
              <a:rPr lang="it-IT" altLang="it-IT" sz="3000" dirty="0" smtClean="0">
                <a:solidFill>
                  <a:schemeClr val="accent1"/>
                </a:solidFill>
              </a:rPr>
              <a:t>PROPRIA VIOLENZA?</a:t>
            </a:r>
          </a:p>
          <a:p>
            <a:pPr marL="360000" indent="-361950">
              <a:buFont typeface="Wingdings" pitchFamily="2" charset="2"/>
              <a:buAutoNum type="arabicPeriod"/>
            </a:pPr>
            <a:r>
              <a:rPr lang="it-IT" altLang="it-IT" b="1" dirty="0" smtClean="0">
                <a:solidFill>
                  <a:schemeClr val="tx1"/>
                </a:solidFill>
              </a:rPr>
              <a:t>Esternalizzazione</a:t>
            </a:r>
            <a:r>
              <a:rPr lang="it-IT" altLang="it-IT" dirty="0" smtClean="0">
                <a:solidFill>
                  <a:schemeClr val="tx1"/>
                </a:solidFill>
              </a:rPr>
              <a:t> </a:t>
            </a:r>
            <a:r>
              <a:rPr lang="it-IT" altLang="it-IT" dirty="0">
                <a:solidFill>
                  <a:schemeClr val="tx1"/>
                </a:solidFill>
              </a:rPr>
              <a:t>– dare la colpa agli altri </a:t>
            </a:r>
            <a:r>
              <a:rPr lang="it-IT" altLang="it-IT" dirty="0" smtClean="0">
                <a:solidFill>
                  <a:schemeClr val="tx1"/>
                </a:solidFill>
              </a:rPr>
              <a:t>(la partner</a:t>
            </a:r>
            <a:r>
              <a:rPr lang="it-IT" altLang="it-IT" dirty="0">
                <a:solidFill>
                  <a:schemeClr val="tx1"/>
                </a:solidFill>
              </a:rPr>
              <a:t>, </a:t>
            </a:r>
            <a:r>
              <a:rPr lang="it-IT" altLang="it-IT" dirty="0" smtClean="0">
                <a:solidFill>
                  <a:schemeClr val="tx1"/>
                </a:solidFill>
              </a:rPr>
              <a:t>alcol, infanzia difficile </a:t>
            </a:r>
            <a:r>
              <a:rPr lang="it-IT" altLang="it-IT" dirty="0">
                <a:solidFill>
                  <a:schemeClr val="tx1"/>
                </a:solidFill>
              </a:rPr>
              <a:t>etc.)</a:t>
            </a:r>
          </a:p>
          <a:p>
            <a:pPr marL="360000" indent="-361950">
              <a:buFont typeface="Wingdings" pitchFamily="2" charset="2"/>
              <a:buAutoNum type="arabicPeriod"/>
            </a:pPr>
            <a:r>
              <a:rPr lang="it-IT" altLang="it-IT" b="1" dirty="0">
                <a:solidFill>
                  <a:schemeClr val="tx1"/>
                </a:solidFill>
              </a:rPr>
              <a:t>Negazione</a:t>
            </a:r>
            <a:r>
              <a:rPr lang="it-IT" altLang="it-IT" dirty="0">
                <a:solidFill>
                  <a:schemeClr val="tx1"/>
                </a:solidFill>
              </a:rPr>
              <a:t> – la violenza non è mai accaduta</a:t>
            </a:r>
          </a:p>
          <a:p>
            <a:pPr marL="360000" indent="-361950">
              <a:buFont typeface="Wingdings" pitchFamily="2" charset="2"/>
              <a:buAutoNum type="arabicPeriod"/>
            </a:pPr>
            <a:r>
              <a:rPr lang="it-IT" altLang="it-IT" b="1" dirty="0">
                <a:solidFill>
                  <a:schemeClr val="tx1"/>
                </a:solidFill>
              </a:rPr>
              <a:t>Minimizzazione</a:t>
            </a:r>
            <a:r>
              <a:rPr lang="it-IT" altLang="it-IT" dirty="0">
                <a:solidFill>
                  <a:schemeClr val="tx1"/>
                </a:solidFill>
              </a:rPr>
              <a:t> – “abbiamo solo litigato, l’ho toccata appena”</a:t>
            </a:r>
          </a:p>
          <a:p>
            <a:pPr marL="360000" indent="-361950">
              <a:buFont typeface="Wingdings" pitchFamily="2" charset="2"/>
              <a:buAutoNum type="arabicPeriod"/>
            </a:pPr>
            <a:r>
              <a:rPr lang="it-IT" altLang="it-IT" b="1" dirty="0">
                <a:solidFill>
                  <a:schemeClr val="tx1"/>
                </a:solidFill>
              </a:rPr>
              <a:t>Frammentazione</a:t>
            </a:r>
            <a:r>
              <a:rPr lang="it-IT" altLang="it-IT" dirty="0">
                <a:solidFill>
                  <a:schemeClr val="tx1"/>
                </a:solidFill>
              </a:rPr>
              <a:t> – “normalmente sono un brav’uomo, l’ho solo presa a schiaffi un paio di volte</a:t>
            </a:r>
            <a:r>
              <a:rPr lang="it-IT" altLang="it-IT" dirty="0" smtClean="0">
                <a:solidFill>
                  <a:schemeClr val="tx1"/>
                </a:solidFill>
              </a:rPr>
              <a:t>”</a:t>
            </a:r>
            <a:endParaRPr lang="it-IT" alt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0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5025" y="439838"/>
            <a:ext cx="6508750" cy="1143000"/>
          </a:xfrm>
        </p:spPr>
        <p:txBody>
          <a:bodyPr/>
          <a:lstStyle/>
          <a:p>
            <a:r>
              <a:rPr lang="it-IT" altLang="it-IT" dirty="0"/>
              <a:t>IN </a:t>
            </a:r>
            <a:r>
              <a:rPr lang="it-IT" altLang="it-IT" dirty="0" smtClean="0"/>
              <a:t>SINTESI, COME SI PRESENTANO:</a:t>
            </a:r>
            <a:endParaRPr lang="it-IT" altLang="it-IT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4084" y="2208835"/>
            <a:ext cx="7812911" cy="39163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t-IT" altLang="it-IT" dirty="0">
                <a:solidFill>
                  <a:schemeClr val="hlink"/>
                </a:solidFill>
              </a:rPr>
              <a:t>	</a:t>
            </a:r>
            <a:r>
              <a:rPr lang="it-IT" altLang="it-IT" sz="2800" b="1" dirty="0">
                <a:solidFill>
                  <a:schemeClr val="tx1"/>
                </a:solidFill>
              </a:rPr>
              <a:t>La donna è: </a:t>
            </a:r>
          </a:p>
          <a:p>
            <a:pPr algn="ctr">
              <a:buFont typeface="Wingdings" pitchFamily="2" charset="2"/>
              <a:buNone/>
            </a:pPr>
            <a:r>
              <a:rPr lang="it-IT" altLang="it-IT" sz="2800" dirty="0">
                <a:solidFill>
                  <a:schemeClr val="tx1"/>
                </a:solidFill>
              </a:rPr>
              <a:t>ambigua, incoerente, sfuggente, confusa, emotiva, ansiosa, frettolosa</a:t>
            </a:r>
          </a:p>
          <a:p>
            <a:pPr algn="ctr">
              <a:buFont typeface="Wingdings" pitchFamily="2" charset="2"/>
              <a:buNone/>
            </a:pPr>
            <a:endParaRPr lang="it-IT" altLang="it-IT" sz="2800" dirty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it-IT" altLang="it-IT" sz="2800" b="1" dirty="0">
                <a:solidFill>
                  <a:schemeClr val="tx1"/>
                </a:solidFill>
              </a:rPr>
              <a:t>L’uomo è:</a:t>
            </a:r>
          </a:p>
          <a:p>
            <a:pPr algn="ctr">
              <a:buFont typeface="Wingdings" pitchFamily="2" charset="2"/>
              <a:buNone/>
            </a:pPr>
            <a:r>
              <a:rPr lang="it-IT" altLang="it-IT" sz="2800" dirty="0">
                <a:solidFill>
                  <a:schemeClr val="tx1"/>
                </a:solidFill>
              </a:rPr>
              <a:t>in controllo, assertivo, non </a:t>
            </a:r>
            <a:r>
              <a:rPr lang="it-IT" altLang="it-IT" sz="2800" dirty="0" smtClean="0">
                <a:solidFill>
                  <a:schemeClr val="tx1"/>
                </a:solidFill>
              </a:rPr>
              <a:t>ambiguo</a:t>
            </a:r>
            <a:endParaRPr lang="it-IT" alt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9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7905750" cy="864096"/>
          </a:xfrm>
        </p:spPr>
        <p:txBody>
          <a:bodyPr>
            <a:normAutofit fontScale="90000"/>
          </a:bodyPr>
          <a:lstStyle/>
          <a:p>
            <a:r>
              <a:rPr lang="it-IT" altLang="it-IT" sz="4000" b="1" dirty="0" smtClean="0"/>
              <a:t>IL PERCORSO CON LA DONNA AL CENTRO ANTIVIOLENZA</a:t>
            </a:r>
            <a:endParaRPr lang="it-IT" altLang="it-IT" sz="4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22732"/>
            <a:ext cx="8569325" cy="4967435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altLang="it-IT" sz="2800" b="1" dirty="0" smtClean="0">
                <a:solidFill>
                  <a:schemeClr val="tx1"/>
                </a:solidFill>
              </a:rPr>
              <a:t>Focus sulla violenza: </a:t>
            </a:r>
            <a:r>
              <a:rPr lang="it-IT" altLang="it-IT" sz="2800" dirty="0">
                <a:solidFill>
                  <a:schemeClr val="tx1"/>
                </a:solidFill>
              </a:rPr>
              <a:t>analisi della situazione e valutazione del rischio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altLang="it-IT" sz="2800" b="1" dirty="0" smtClean="0">
                <a:solidFill>
                  <a:schemeClr val="tx1"/>
                </a:solidFill>
              </a:rPr>
              <a:t>Focus sulla protezione</a:t>
            </a:r>
            <a:r>
              <a:rPr lang="it-IT" altLang="it-IT" sz="2800" dirty="0" smtClean="0">
                <a:solidFill>
                  <a:schemeClr val="tx1"/>
                </a:solidFill>
              </a:rPr>
              <a:t>: attivazione </a:t>
            </a:r>
            <a:r>
              <a:rPr lang="it-IT" altLang="it-IT" sz="2800" dirty="0">
                <a:solidFill>
                  <a:schemeClr val="tx1"/>
                </a:solidFill>
              </a:rPr>
              <a:t>degli strumenti necessari per la sicurezza (piano di sicurezza, denuncia, ospitalità, ecc.)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altLang="it-IT" sz="2800" b="1" dirty="0" smtClean="0">
                <a:solidFill>
                  <a:schemeClr val="tx1"/>
                </a:solidFill>
              </a:rPr>
              <a:t>Focus sulla </a:t>
            </a:r>
            <a:r>
              <a:rPr lang="it-IT" altLang="it-IT" sz="2800" b="1" dirty="0" err="1" smtClean="0">
                <a:solidFill>
                  <a:schemeClr val="tx1"/>
                </a:solidFill>
              </a:rPr>
              <a:t>responsabilita’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: </a:t>
            </a:r>
            <a:r>
              <a:rPr lang="it-IT" altLang="it-IT" sz="2800" dirty="0" err="1" smtClean="0">
                <a:solidFill>
                  <a:schemeClr val="tx1"/>
                </a:solidFill>
              </a:rPr>
              <a:t>riattribuzione</a:t>
            </a:r>
            <a:r>
              <a:rPr lang="it-IT" altLang="it-IT" sz="2800" dirty="0" smtClean="0">
                <a:solidFill>
                  <a:schemeClr val="tx1"/>
                </a:solidFill>
              </a:rPr>
              <a:t> </a:t>
            </a:r>
            <a:r>
              <a:rPr lang="it-IT" altLang="it-IT" sz="2800" dirty="0">
                <a:solidFill>
                  <a:schemeClr val="tx1"/>
                </a:solidFill>
              </a:rPr>
              <a:t>della responsabilità al maltrattante; ha scelto di agire violenza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it-IT" altLang="it-IT" sz="2800" b="1" dirty="0" smtClean="0">
                <a:solidFill>
                  <a:schemeClr val="tx1"/>
                </a:solidFill>
              </a:rPr>
              <a:t>Focus </a:t>
            </a:r>
            <a:r>
              <a:rPr lang="it-IT" altLang="it-IT" sz="2800" b="1" dirty="0" err="1" smtClean="0">
                <a:solidFill>
                  <a:schemeClr val="tx1"/>
                </a:solidFill>
              </a:rPr>
              <a:t>sull’empowerment</a:t>
            </a:r>
            <a:r>
              <a:rPr lang="it-IT" altLang="it-IT" sz="2800" b="1" dirty="0" smtClean="0">
                <a:solidFill>
                  <a:schemeClr val="tx1"/>
                </a:solidFill>
              </a:rPr>
              <a:t>: </a:t>
            </a:r>
            <a:r>
              <a:rPr lang="it-IT" altLang="it-IT" sz="2800" dirty="0">
                <a:solidFill>
                  <a:schemeClr val="tx1"/>
                </a:solidFill>
              </a:rPr>
              <a:t>riattivazione delle risorse della donna e della sua capacità di prendere decisioni autonome, ricostruzione del senso di autoefficacia</a:t>
            </a:r>
          </a:p>
        </p:txBody>
      </p:sp>
    </p:spTree>
    <p:extLst>
      <p:ext uri="{BB962C8B-B14F-4D97-AF65-F5344CB8AC3E}">
        <p14:creationId xmlns:p14="http://schemas.microsoft.com/office/powerpoint/2010/main" val="105267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82906" y="305009"/>
            <a:ext cx="7303625" cy="894689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latin typeface="+mn-lt"/>
              </a:rPr>
              <a:t>Confrontarsi con la violenza e l’abuso su donne e bambini/e </a:t>
            </a:r>
            <a:r>
              <a:rPr lang="it-IT" sz="2800" i="1" u="sng" dirty="0" smtClean="0">
                <a:latin typeface="+mn-lt"/>
              </a:rPr>
              <a:t>non è FACILE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4375" y="2280213"/>
            <a:ext cx="7540686" cy="3970116"/>
          </a:xfrm>
          <a:noFill/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100" dirty="0" smtClean="0">
                <a:solidFill>
                  <a:schemeClr val="tx1"/>
                </a:solidFill>
              </a:rPr>
              <a:t>I </a:t>
            </a:r>
            <a:r>
              <a:rPr lang="it-IT" altLang="it-IT" sz="2100" b="1" dirty="0">
                <a:solidFill>
                  <a:schemeClr val="tx1"/>
                </a:solidFill>
              </a:rPr>
              <a:t>meccanismi di rimozione </a:t>
            </a:r>
            <a:r>
              <a:rPr lang="it-IT" altLang="it-IT" sz="2100" dirty="0">
                <a:solidFill>
                  <a:schemeClr val="tx1"/>
                </a:solidFill>
              </a:rPr>
              <a:t>e difesa sono particolarmente </a:t>
            </a:r>
            <a:r>
              <a:rPr lang="it-IT" altLang="it-IT" sz="2100" dirty="0" smtClean="0">
                <a:solidFill>
                  <a:schemeClr val="tx1"/>
                </a:solidFill>
              </a:rPr>
              <a:t>forti.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altLang="it-IT" sz="2100" b="1" i="1" dirty="0" smtClean="0">
                <a:solidFill>
                  <a:schemeClr val="tx1"/>
                </a:solidFill>
              </a:rPr>
              <a:t>Stereotipi</a:t>
            </a:r>
            <a:r>
              <a:rPr lang="it-IT" altLang="it-IT" sz="2100" dirty="0" smtClean="0">
                <a:solidFill>
                  <a:schemeClr val="tx1"/>
                </a:solidFill>
              </a:rPr>
              <a:t>  </a:t>
            </a:r>
            <a:r>
              <a:rPr lang="it-IT" altLang="it-IT" sz="2100" b="1" dirty="0" smtClean="0">
                <a:solidFill>
                  <a:schemeClr val="tx1"/>
                </a:solidFill>
              </a:rPr>
              <a:t>e pregiudizi </a:t>
            </a:r>
            <a:r>
              <a:rPr lang="it-IT" altLang="it-IT" sz="2100" dirty="0" smtClean="0">
                <a:solidFill>
                  <a:schemeClr val="tx1"/>
                </a:solidFill>
              </a:rPr>
              <a:t>possono condizionare la capacità di ascolto.</a:t>
            </a:r>
          </a:p>
          <a:p>
            <a:pPr marL="0" indent="0">
              <a:buNone/>
            </a:pPr>
            <a:r>
              <a:rPr lang="it-IT" altLang="it-IT" sz="2100" dirty="0"/>
              <a:t>I nostri atteggiamenti e </a:t>
            </a:r>
            <a:r>
              <a:rPr lang="it-IT" altLang="it-IT" sz="2100" b="1" dirty="0"/>
              <a:t>credenze</a:t>
            </a:r>
            <a:r>
              <a:rPr lang="it-IT" altLang="it-IT" sz="2100" dirty="0"/>
              <a:t> riguardo la violenza influenzano il modo con il quale affrontiamo il problema e il modo con il quale interveniamo.</a:t>
            </a:r>
          </a:p>
          <a:p>
            <a:pPr marL="0" indent="0">
              <a:buNone/>
            </a:pPr>
            <a:r>
              <a:rPr lang="it-IT" altLang="it-IT" sz="2100" dirty="0"/>
              <a:t>Gli atteggiamenti personali si traducono in </a:t>
            </a:r>
            <a:r>
              <a:rPr lang="it-IT" altLang="it-IT" sz="2100" b="1" dirty="0"/>
              <a:t>modalità </a:t>
            </a:r>
            <a:r>
              <a:rPr lang="it-IT" altLang="it-IT" sz="2100" b="1" dirty="0" smtClean="0"/>
              <a:t>d’intervento</a:t>
            </a:r>
            <a:r>
              <a:rPr lang="it-IT" altLang="it-IT" sz="2100" dirty="0" smtClean="0"/>
              <a:t>.</a:t>
            </a:r>
            <a:endParaRPr lang="it-IT" altLang="it-IT" sz="2100" dirty="0"/>
          </a:p>
          <a:p>
            <a:pPr>
              <a:lnSpc>
                <a:spcPct val="120000"/>
              </a:lnSpc>
              <a:spcAft>
                <a:spcPts val="600"/>
              </a:spcAft>
              <a:buFont typeface="Wingdings" pitchFamily="2" charset="2"/>
              <a:buNone/>
            </a:pPr>
            <a:endParaRPr lang="it-IT" altLang="it-IT" sz="1600" dirty="0">
              <a:solidFill>
                <a:schemeClr val="accent1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6652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1650" y="204206"/>
            <a:ext cx="5972537" cy="1160462"/>
          </a:xfrm>
          <a:noFill/>
        </p:spPr>
        <p:txBody>
          <a:bodyPr/>
          <a:lstStyle/>
          <a:p>
            <a:r>
              <a:rPr lang="it-IT" altLang="it-IT" sz="4000" dirty="0" smtClean="0"/>
              <a:t>LE DIFFICOLTÀ DEGLI OPERATORI/TRICI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1650" y="1605808"/>
            <a:ext cx="8642350" cy="5084360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A volte può essere frustrante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Non sono sicura/o di quali effetti lo svelamento possa avere sulla persona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Non voglio forzare nessuno, preferisco aspettare che sia la persona stessa a raccontare della violenza.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Non saprei come affrontare l’argomento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E se non mi raccontasse la verità? si può credere a tutto ciò che dicono le persone?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E’ una questione privata, non mi riguarda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altLang="it-IT" sz="2300" dirty="0">
                <a:solidFill>
                  <a:schemeClr val="tx1"/>
                </a:solidFill>
              </a:rPr>
              <a:t>Innanzitutto, devo essere sicuro/a che si   tratti veramente di un caso di </a:t>
            </a:r>
            <a:r>
              <a:rPr lang="it-IT" altLang="it-IT" sz="2300" dirty="0" smtClean="0">
                <a:solidFill>
                  <a:schemeClr val="tx1"/>
                </a:solidFill>
              </a:rPr>
              <a:t>violenza</a:t>
            </a:r>
            <a:endParaRPr lang="it-IT" altLang="it-IT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841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20" y="812800"/>
            <a:ext cx="6227763" cy="5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37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68" y="1219200"/>
            <a:ext cx="6478588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00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917" y="1146175"/>
            <a:ext cx="6532563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12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856527" y="423923"/>
            <a:ext cx="6507163" cy="1143000"/>
          </a:xfrm>
        </p:spPr>
        <p:txBody>
          <a:bodyPr/>
          <a:lstStyle/>
          <a:p>
            <a:r>
              <a:rPr lang="it-IT" dirty="0" smtClean="0"/>
              <a:t>GOAP-Trieste</a:t>
            </a:r>
            <a:br>
              <a:rPr lang="it-IT" dirty="0" smtClean="0"/>
            </a:br>
            <a:r>
              <a:rPr lang="it-IT" dirty="0" smtClean="0"/>
              <a:t>Qualche dato…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6783947"/>
              </p:ext>
            </p:extLst>
          </p:nvPr>
        </p:nvGraphicFramePr>
        <p:xfrm>
          <a:off x="856527" y="1956101"/>
          <a:ext cx="6157731" cy="4028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41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35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1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Donne accolte</a:t>
                      </a:r>
                      <a:r>
                        <a:rPr lang="it-IT" sz="1800" baseline="0" dirty="0" smtClean="0">
                          <a:effectLst/>
                        </a:rPr>
                        <a:t> </a:t>
                      </a:r>
                      <a:r>
                        <a:rPr lang="it-IT" sz="1800" dirty="0" smtClean="0">
                          <a:effectLst/>
                        </a:rPr>
                        <a:t>dal 1999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3909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68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Donne che</a:t>
                      </a:r>
                      <a:r>
                        <a:rPr lang="it-IT" sz="1800" baseline="0" dirty="0" smtClean="0">
                          <a:effectLst/>
                        </a:rPr>
                        <a:t> hanno preso contatti nel 2016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273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1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Donne ospitate nel 2016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27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1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Minori ospitati</a:t>
                      </a:r>
                      <a:r>
                        <a:rPr lang="it-IT" sz="18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nel 2016</a:t>
                      </a:r>
                      <a:endParaRPr lang="it-IT" sz="18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8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Casa rifugio dal 2004 al 2016</a:t>
                      </a:r>
                      <a:endParaRPr lang="it-IT" sz="18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71 donne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58 minori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3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Casa emergenza dal 2002 al 2016</a:t>
                      </a:r>
                      <a:endParaRPr lang="it-IT" sz="18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90170" marR="9017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218 donne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153 bambini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904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2435" y="914400"/>
            <a:ext cx="7391400" cy="728663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/>
              <a:t>CARATTERISTICHE </a:t>
            </a:r>
            <a:r>
              <a:rPr lang="it-IT" altLang="it-IT" dirty="0" smtClean="0"/>
              <a:t>PSICOFISICHE </a:t>
            </a:r>
            <a:r>
              <a:rPr lang="it-IT" altLang="it-IT" sz="2800" dirty="0" smtClean="0"/>
              <a:t>DATI CENTRO ANTIVIOLENZA 2009 - 2016</a:t>
            </a:r>
            <a:endParaRPr lang="en-US" altLang="it-IT" sz="2800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31452497"/>
              </p:ext>
            </p:extLst>
          </p:nvPr>
        </p:nvGraphicFramePr>
        <p:xfrm>
          <a:off x="532435" y="2020888"/>
          <a:ext cx="3420320" cy="3737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007">
                  <a:extLst>
                    <a:ext uri="{9D8B030D-6E8A-4147-A177-3AD203B41FA5}">
                      <a16:colId xmlns="" xmlns:a16="http://schemas.microsoft.com/office/drawing/2014/main" val="1131310451"/>
                    </a:ext>
                  </a:extLst>
                </a:gridCol>
                <a:gridCol w="637313">
                  <a:extLst>
                    <a:ext uri="{9D8B030D-6E8A-4147-A177-3AD203B41FA5}">
                      <a16:colId xmlns="" xmlns:a16="http://schemas.microsoft.com/office/drawing/2014/main" val="3599434468"/>
                    </a:ext>
                  </a:extLst>
                </a:gridCol>
              </a:tblGrid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n=1559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8413677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Nessuna delle caratteristiche elencate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4206196849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Disagio psichico evidente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136357074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Etilista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3473880595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Handicap grave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940492629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Tossicodipendente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2938622902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Dipendenza 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gioco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619827198"/>
                  </a:ext>
                </a:extLst>
              </a:tr>
            </a:tbl>
          </a:graphicData>
        </a:graphic>
      </p:graphicFrame>
      <p:graphicFrame>
        <p:nvGraphicFramePr>
          <p:cNvPr id="12" name="Segnaposto contenuto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247012028"/>
              </p:ext>
            </p:extLst>
          </p:nvPr>
        </p:nvGraphicFramePr>
        <p:xfrm>
          <a:off x="4583253" y="2020888"/>
          <a:ext cx="3531244" cy="369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99">
                  <a:extLst>
                    <a:ext uri="{9D8B030D-6E8A-4147-A177-3AD203B41FA5}">
                      <a16:colId xmlns="" xmlns:a16="http://schemas.microsoft.com/office/drawing/2014/main" val="4237395111"/>
                    </a:ext>
                  </a:extLst>
                </a:gridCol>
                <a:gridCol w="868745">
                  <a:extLst>
                    <a:ext uri="{9D8B030D-6E8A-4147-A177-3AD203B41FA5}">
                      <a16:colId xmlns="" xmlns:a16="http://schemas.microsoft.com/office/drawing/2014/main" val="2830148336"/>
                    </a:ext>
                  </a:extLst>
                </a:gridCol>
              </a:tblGrid>
              <a:tr h="55935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AUTORI</a:t>
                      </a:r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n=1519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7164578"/>
                  </a:ext>
                </a:extLst>
              </a:tr>
              <a:tr h="78575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Nessuna 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delle </a:t>
                      </a:r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caratteristiche elencate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53133864"/>
                  </a:ext>
                </a:extLst>
              </a:tr>
              <a:tr h="4706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Etilista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44098864"/>
                  </a:ext>
                </a:extLst>
              </a:tr>
              <a:tr h="4706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Tossicodipendente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6914509"/>
                  </a:ext>
                </a:extLst>
              </a:tr>
              <a:tr h="4706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Disagio psichico evidente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8865491"/>
                  </a:ext>
                </a:extLst>
              </a:tr>
              <a:tr h="4706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Dipendenza dal gioco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74665677"/>
                  </a:ext>
                </a:extLst>
              </a:tr>
              <a:tr h="4706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Handicap grave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30703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0902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2436" y="960699"/>
            <a:ext cx="7391400" cy="728663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 smtClean="0"/>
              <a:t>CONDIZIONE PROFESSIONALE </a:t>
            </a:r>
            <a:r>
              <a:rPr lang="it-IT" altLang="it-IT" sz="2800" dirty="0" smtClean="0"/>
              <a:t>DATI CENTRO ANTIVIOLENZA 2009 - 2016</a:t>
            </a:r>
            <a:endParaRPr lang="en-US" altLang="it-IT" sz="2800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26448622"/>
              </p:ext>
            </p:extLst>
          </p:nvPr>
        </p:nvGraphicFramePr>
        <p:xfrm>
          <a:off x="636607" y="2060856"/>
          <a:ext cx="3420320" cy="430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007">
                  <a:extLst>
                    <a:ext uri="{9D8B030D-6E8A-4147-A177-3AD203B41FA5}">
                      <a16:colId xmlns="" xmlns:a16="http://schemas.microsoft.com/office/drawing/2014/main" val="1131310451"/>
                    </a:ext>
                  </a:extLst>
                </a:gridCol>
                <a:gridCol w="637313">
                  <a:extLst>
                    <a:ext uri="{9D8B030D-6E8A-4147-A177-3AD203B41FA5}">
                      <a16:colId xmlns="" xmlns:a16="http://schemas.microsoft.com/office/drawing/2014/main" val="3599434468"/>
                    </a:ext>
                  </a:extLst>
                </a:gridCol>
              </a:tblGrid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n=1563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8413677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Occupata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4206196849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Disoccupata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136357074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cerca di 1° occupazione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3473880595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Casalinga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940492629"/>
                  </a:ext>
                </a:extLst>
              </a:tr>
              <a:tr h="5179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Studentessa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2938622902"/>
                  </a:ext>
                </a:extLst>
              </a:tr>
              <a:tr h="6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Pensionata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619827198"/>
                  </a:ext>
                </a:extLst>
              </a:tr>
              <a:tr h="600744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Inabile al lavoro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1838806034"/>
                  </a:ext>
                </a:extLst>
              </a:tr>
            </a:tbl>
          </a:graphicData>
        </a:graphic>
      </p:graphicFrame>
      <p:graphicFrame>
        <p:nvGraphicFramePr>
          <p:cNvPr id="12" name="Segnaposto contenuto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54132021"/>
              </p:ext>
            </p:extLst>
          </p:nvPr>
        </p:nvGraphicFramePr>
        <p:xfrm>
          <a:off x="4805544" y="2060856"/>
          <a:ext cx="3667147" cy="4309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7589">
                  <a:extLst>
                    <a:ext uri="{9D8B030D-6E8A-4147-A177-3AD203B41FA5}">
                      <a16:colId xmlns="" xmlns:a16="http://schemas.microsoft.com/office/drawing/2014/main" val="4237395111"/>
                    </a:ext>
                  </a:extLst>
                </a:gridCol>
                <a:gridCol w="829558">
                  <a:extLst>
                    <a:ext uri="{9D8B030D-6E8A-4147-A177-3AD203B41FA5}">
                      <a16:colId xmlns="" xmlns:a16="http://schemas.microsoft.com/office/drawing/2014/main" val="2830148336"/>
                    </a:ext>
                  </a:extLst>
                </a:gridCol>
              </a:tblGrid>
              <a:tr h="6062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AUTORI</a:t>
                      </a:r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n=1515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7164578"/>
                  </a:ext>
                </a:extLst>
              </a:tr>
              <a:tr h="47550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Occupato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53133864"/>
                  </a:ext>
                </a:extLst>
              </a:tr>
              <a:tr h="5100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Disoccupato 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44098864"/>
                  </a:ext>
                </a:extLst>
              </a:tr>
              <a:tr h="55725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 cerca di 1° occupazione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6914509"/>
                  </a:ext>
                </a:extLst>
              </a:tr>
              <a:tr h="5100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Altro</a:t>
                      </a:r>
                      <a:r>
                        <a:rPr lang="it-IT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8865491"/>
                  </a:ext>
                </a:extLst>
              </a:tr>
              <a:tr h="6071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Studente</a:t>
                      </a:r>
                      <a:r>
                        <a:rPr lang="it-IT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74665677"/>
                  </a:ext>
                </a:extLst>
              </a:tr>
              <a:tr h="53276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Pensionato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30703770"/>
                  </a:ext>
                </a:extLst>
              </a:tr>
              <a:tr h="5100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Inabile al lavoro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57753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8896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0309" y="949124"/>
            <a:ext cx="7391400" cy="728663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dirty="0" smtClean="0"/>
              <a:t>TITOLO DI STUDIO</a:t>
            </a:r>
            <a:br>
              <a:rPr lang="it-IT" altLang="it-IT" dirty="0" smtClean="0"/>
            </a:br>
            <a:r>
              <a:rPr lang="it-IT" altLang="it-IT" sz="2800" dirty="0" smtClean="0"/>
              <a:t>DATI CENTRO ANTIVIOLENZA 2009 - 2016</a:t>
            </a:r>
            <a:endParaRPr lang="en-US" altLang="it-IT" sz="2800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22832512"/>
              </p:ext>
            </p:extLst>
          </p:nvPr>
        </p:nvGraphicFramePr>
        <p:xfrm>
          <a:off x="590309" y="2020888"/>
          <a:ext cx="3420320" cy="4447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007">
                  <a:extLst>
                    <a:ext uri="{9D8B030D-6E8A-4147-A177-3AD203B41FA5}">
                      <a16:colId xmlns="" xmlns:a16="http://schemas.microsoft.com/office/drawing/2014/main" val="1131310451"/>
                    </a:ext>
                  </a:extLst>
                </a:gridCol>
                <a:gridCol w="637313">
                  <a:extLst>
                    <a:ext uri="{9D8B030D-6E8A-4147-A177-3AD203B41FA5}">
                      <a16:colId xmlns="" xmlns:a16="http://schemas.microsoft.com/office/drawing/2014/main" val="3599434468"/>
                    </a:ext>
                  </a:extLst>
                </a:gridCol>
              </a:tblGrid>
              <a:tr h="52056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n=1381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78413677"/>
                  </a:ext>
                </a:extLst>
              </a:tr>
              <a:tr h="52056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Scuola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media superiore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4206196849"/>
                  </a:ext>
                </a:extLst>
              </a:tr>
              <a:tr h="52056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Scuola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media inferiore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136357074"/>
                  </a:ext>
                </a:extLst>
              </a:tr>
              <a:tr h="52056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Laurea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3473880595"/>
                  </a:ext>
                </a:extLst>
              </a:tr>
              <a:tr h="633129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Corsi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 formazione professionale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940492629"/>
                  </a:ext>
                </a:extLst>
              </a:tr>
              <a:tr h="520566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Corsi parauniversitari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2938622902"/>
                  </a:ext>
                </a:extLst>
              </a:tr>
              <a:tr h="57810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Scuola elementare</a:t>
                      </a: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619827198"/>
                  </a:ext>
                </a:extLst>
              </a:tr>
              <a:tr h="6331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Nessuno </a:t>
                      </a:r>
                      <a:endParaRPr lang="it-IT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10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10800" anchor="ctr"/>
                </a:tc>
                <a:extLst>
                  <a:ext uri="{0D108BD9-81ED-4DB2-BD59-A6C34878D82A}">
                    <a16:rowId xmlns="" xmlns:a16="http://schemas.microsoft.com/office/drawing/2014/main" val="172166304"/>
                  </a:ext>
                </a:extLst>
              </a:tr>
            </a:tbl>
          </a:graphicData>
        </a:graphic>
      </p:graphicFrame>
      <p:graphicFrame>
        <p:nvGraphicFramePr>
          <p:cNvPr id="12" name="Segnaposto contenuto 1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61489173"/>
              </p:ext>
            </p:extLst>
          </p:nvPr>
        </p:nvGraphicFramePr>
        <p:xfrm>
          <a:off x="4807854" y="2060575"/>
          <a:ext cx="3723709" cy="4408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0885">
                  <a:extLst>
                    <a:ext uri="{9D8B030D-6E8A-4147-A177-3AD203B41FA5}">
                      <a16:colId xmlns="" xmlns:a16="http://schemas.microsoft.com/office/drawing/2014/main" val="4237395111"/>
                    </a:ext>
                  </a:extLst>
                </a:gridCol>
                <a:gridCol w="822824">
                  <a:extLst>
                    <a:ext uri="{9D8B030D-6E8A-4147-A177-3AD203B41FA5}">
                      <a16:colId xmlns="" xmlns:a16="http://schemas.microsoft.com/office/drawing/2014/main" val="2830148336"/>
                    </a:ext>
                  </a:extLst>
                </a:gridCol>
              </a:tblGrid>
              <a:tr h="54522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AUTORI</a:t>
                      </a:r>
                      <a:endParaRPr lang="it-IT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n=1154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07164578"/>
                  </a:ext>
                </a:extLst>
              </a:tr>
              <a:tr h="54078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Scuola</a:t>
                      </a:r>
                      <a:r>
                        <a:rPr lang="it-IT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media superiore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53133864"/>
                  </a:ext>
                </a:extLst>
              </a:tr>
              <a:tr h="5168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Scuola media inferiore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44098864"/>
                  </a:ext>
                </a:extLst>
              </a:tr>
              <a:tr h="5747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Laurea 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566914509"/>
                  </a:ext>
                </a:extLst>
              </a:tr>
              <a:tr h="6799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Corsi</a:t>
                      </a:r>
                      <a:r>
                        <a:rPr lang="it-IT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di formazione professionale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68865491"/>
                  </a:ext>
                </a:extLst>
              </a:tr>
              <a:tr h="5168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Corsi parauniversitari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74665677"/>
                  </a:ext>
                </a:extLst>
              </a:tr>
              <a:tr h="5168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Scuola elementare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30703770"/>
                  </a:ext>
                </a:extLst>
              </a:tr>
              <a:tr h="5168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Nessuno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1%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95018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7159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Custom 1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FB004E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4306</TotalTime>
  <Words>1303</Words>
  <Application>Microsoft Macintosh PowerPoint</Application>
  <PresentationFormat>Presentazione su schermo (4:3)</PresentationFormat>
  <Paragraphs>295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Plaza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GOAP-Trieste Qualche dato…</vt:lpstr>
      <vt:lpstr>CARATTERISTICHE PSICOFISICHE DATI CENTRO ANTIVIOLENZA 2009 - 2016</vt:lpstr>
      <vt:lpstr>CONDIZIONE PROFESSIONALE DATI CENTRO ANTIVIOLENZA 2009 - 2016</vt:lpstr>
      <vt:lpstr>TITOLO DI STUDIO DATI CENTRO ANTIVIOLENZA 2009 - 2016</vt:lpstr>
      <vt:lpstr>PROVENIENZA  DATI CENTRO ANTIVIOLENZA 2009 - 2016</vt:lpstr>
      <vt:lpstr>AUTORE DELLA VIOLENZA – 2009 -2016</vt:lpstr>
      <vt:lpstr>L’ Associazione G.O.A.P. Gruppo Operatrici Antiviolenza e Progetti Onlus</vt:lpstr>
      <vt:lpstr>Presentazione di PowerPoint</vt:lpstr>
      <vt:lpstr>IL PUNTO DI VISTA DEI CENTRI ANTIVIOLENZA</vt:lpstr>
      <vt:lpstr>LE ATTIVITA’ DEL CENTRO ANTIVIOLENZA</vt:lpstr>
      <vt:lpstr>OSPITALITA</vt:lpstr>
      <vt:lpstr> OBIETTIVI DELL’OSPITALITA’ </vt:lpstr>
      <vt:lpstr>TIPOLOGIA DELLA VIOLENZA RIPORTATA 2009 -2016 n=1580</vt:lpstr>
      <vt:lpstr>CONSEGUENZE PSICOLOGICHE DELLA VIOLENZA: Dati 2009 – 2016 (n 1580 %)</vt:lpstr>
      <vt:lpstr>PERCHÉ LA DONNA MALTRATTATA  NON SE NE VA?</vt:lpstr>
      <vt:lpstr>    LE DONNE METTONO IN ATTO STRATEGIE DI COPING PER FAR FRONTE  ALLA VIOLENZA: </vt:lpstr>
      <vt:lpstr>Presentazione di PowerPoint</vt:lpstr>
      <vt:lpstr>NON ESISTE UNA REAZIONE TIPICA ALLA VIOLENZA </vt:lpstr>
      <vt:lpstr>IL MALTRATTANTE </vt:lpstr>
      <vt:lpstr>IN SINTESI, COME SI PRESENTANO:</vt:lpstr>
      <vt:lpstr>IL PERCORSO CON LA DONNA AL CENTRO ANTIVIOLENZA</vt:lpstr>
      <vt:lpstr>Confrontarsi con la violenza e l’abuso su donne e bambini/e non è FACILE</vt:lpstr>
      <vt:lpstr>LE DIFFICOLTÀ DEGLI OPERATORI/TRICI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Cogoy</dc:creator>
  <cp:lastModifiedBy>Patrizia Romito</cp:lastModifiedBy>
  <cp:revision>43</cp:revision>
  <cp:lastPrinted>2017-10-20T14:13:46Z</cp:lastPrinted>
  <dcterms:created xsi:type="dcterms:W3CDTF">2015-09-27T14:43:26Z</dcterms:created>
  <dcterms:modified xsi:type="dcterms:W3CDTF">2018-10-22T15:44:43Z</dcterms:modified>
</cp:coreProperties>
</file>