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323" r:id="rId2"/>
    <p:sldId id="275" r:id="rId3"/>
    <p:sldId id="389" r:id="rId4"/>
    <p:sldId id="388" r:id="rId5"/>
    <p:sldId id="276" r:id="rId6"/>
    <p:sldId id="277" r:id="rId7"/>
    <p:sldId id="390" r:id="rId8"/>
    <p:sldId id="324" r:id="rId9"/>
    <p:sldId id="391" r:id="rId10"/>
    <p:sldId id="392" r:id="rId11"/>
    <p:sldId id="325" r:id="rId12"/>
    <p:sldId id="393" r:id="rId13"/>
    <p:sldId id="394" r:id="rId14"/>
    <p:sldId id="326" r:id="rId15"/>
    <p:sldId id="278" r:id="rId16"/>
    <p:sldId id="279" r:id="rId17"/>
    <p:sldId id="280" r:id="rId18"/>
    <p:sldId id="281" r:id="rId19"/>
    <p:sldId id="282" r:id="rId20"/>
    <p:sldId id="283" r:id="rId21"/>
    <p:sldId id="402" r:id="rId22"/>
    <p:sldId id="403" r:id="rId23"/>
    <p:sldId id="313" r:id="rId24"/>
    <p:sldId id="284" r:id="rId25"/>
    <p:sldId id="285" r:id="rId26"/>
    <p:sldId id="286" r:id="rId27"/>
    <p:sldId id="398" r:id="rId28"/>
    <p:sldId id="399" r:id="rId29"/>
    <p:sldId id="400" r:id="rId30"/>
    <p:sldId id="401" r:id="rId31"/>
    <p:sldId id="314" r:id="rId32"/>
    <p:sldId id="315" r:id="rId33"/>
    <p:sldId id="328" r:id="rId34"/>
    <p:sldId id="332" r:id="rId35"/>
    <p:sldId id="333" r:id="rId36"/>
    <p:sldId id="320" r:id="rId37"/>
    <p:sldId id="287" r:id="rId38"/>
    <p:sldId id="395" r:id="rId39"/>
    <p:sldId id="396" r:id="rId40"/>
    <p:sldId id="322" r:id="rId41"/>
    <p:sldId id="288" r:id="rId42"/>
    <p:sldId id="289" r:id="rId43"/>
    <p:sldId id="334" r:id="rId44"/>
    <p:sldId id="335" r:id="rId45"/>
    <p:sldId id="338" r:id="rId46"/>
    <p:sldId id="339" r:id="rId47"/>
    <p:sldId id="340" r:id="rId48"/>
    <p:sldId id="341" r:id="rId49"/>
    <p:sldId id="385" r:id="rId50"/>
    <p:sldId id="342" r:id="rId51"/>
    <p:sldId id="343" r:id="rId52"/>
    <p:sldId id="383" r:id="rId53"/>
    <p:sldId id="344" r:id="rId54"/>
    <p:sldId id="345" r:id="rId55"/>
    <p:sldId id="384" r:id="rId56"/>
    <p:sldId id="346" r:id="rId57"/>
    <p:sldId id="387" r:id="rId58"/>
    <p:sldId id="347" r:id="rId59"/>
    <p:sldId id="348" r:id="rId60"/>
    <p:sldId id="386" r:id="rId61"/>
    <p:sldId id="349" r:id="rId62"/>
    <p:sldId id="350" r:id="rId63"/>
    <p:sldId id="351" r:id="rId64"/>
    <p:sldId id="352" r:id="rId65"/>
    <p:sldId id="353" r:id="rId66"/>
    <p:sldId id="354" r:id="rId67"/>
    <p:sldId id="355" r:id="rId68"/>
    <p:sldId id="356" r:id="rId69"/>
    <p:sldId id="357" r:id="rId70"/>
    <p:sldId id="358" r:id="rId71"/>
    <p:sldId id="290" r:id="rId72"/>
    <p:sldId id="318" r:id="rId73"/>
    <p:sldId id="319" r:id="rId74"/>
    <p:sldId id="316" r:id="rId75"/>
    <p:sldId id="299" r:id="rId76"/>
    <p:sldId id="300" r:id="rId77"/>
    <p:sldId id="297" r:id="rId78"/>
    <p:sldId id="298" r:id="rId79"/>
    <p:sldId id="301" r:id="rId80"/>
    <p:sldId id="302" r:id="rId81"/>
    <p:sldId id="294" r:id="rId82"/>
    <p:sldId id="303" r:id="rId83"/>
    <p:sldId id="304" r:id="rId84"/>
    <p:sldId id="305" r:id="rId85"/>
    <p:sldId id="306" r:id="rId86"/>
    <p:sldId id="296" r:id="rId87"/>
    <p:sldId id="295" r:id="rId88"/>
    <p:sldId id="291" r:id="rId89"/>
    <p:sldId id="308" r:id="rId90"/>
    <p:sldId id="292" r:id="rId91"/>
    <p:sldId id="293" r:id="rId92"/>
    <p:sldId id="309" r:id="rId93"/>
    <p:sldId id="310" r:id="rId94"/>
    <p:sldId id="311" r:id="rId95"/>
    <p:sldId id="312"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4" d="100"/>
          <a:sy n="114" d="100"/>
        </p:scale>
        <p:origin x="84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3.wmf"/><Relationship Id="rId7" Type="http://schemas.openxmlformats.org/officeDocument/2006/relationships/image" Target="../media/image107.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11" Type="http://schemas.openxmlformats.org/officeDocument/2006/relationships/image" Target="../media/image111.wmf"/><Relationship Id="rId5" Type="http://schemas.openxmlformats.org/officeDocument/2006/relationships/image" Target="../media/image105.wmf"/><Relationship Id="rId10" Type="http://schemas.openxmlformats.org/officeDocument/2006/relationships/image" Target="../media/image110.wmf"/><Relationship Id="rId4" Type="http://schemas.openxmlformats.org/officeDocument/2006/relationships/image" Target="../media/image104.wmf"/><Relationship Id="rId9" Type="http://schemas.openxmlformats.org/officeDocument/2006/relationships/image" Target="../media/image10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7.wmf"/><Relationship Id="rId7" Type="http://schemas.openxmlformats.org/officeDocument/2006/relationships/image" Target="../media/image107.wmf"/><Relationship Id="rId2" Type="http://schemas.openxmlformats.org/officeDocument/2006/relationships/image" Target="../media/image116.wmf"/><Relationship Id="rId1" Type="http://schemas.openxmlformats.org/officeDocument/2006/relationships/image" Target="../media/image115.wmf"/><Relationship Id="rId6" Type="http://schemas.openxmlformats.org/officeDocument/2006/relationships/image" Target="../media/image119.wmf"/><Relationship Id="rId5" Type="http://schemas.openxmlformats.org/officeDocument/2006/relationships/image" Target="../media/image105.wmf"/><Relationship Id="rId4" Type="http://schemas.openxmlformats.org/officeDocument/2006/relationships/image" Target="../media/image118.wmf"/><Relationship Id="rId9" Type="http://schemas.openxmlformats.org/officeDocument/2006/relationships/image" Target="../media/image11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5.wmf"/><Relationship Id="rId7" Type="http://schemas.openxmlformats.org/officeDocument/2006/relationships/image" Target="../media/image111.wmf"/><Relationship Id="rId2" Type="http://schemas.openxmlformats.org/officeDocument/2006/relationships/image" Target="../media/image123.wmf"/><Relationship Id="rId1" Type="http://schemas.openxmlformats.org/officeDocument/2006/relationships/image" Target="../media/image122.wmf"/><Relationship Id="rId6" Type="http://schemas.openxmlformats.org/officeDocument/2006/relationships/image" Target="../media/image125.wmf"/><Relationship Id="rId5" Type="http://schemas.openxmlformats.org/officeDocument/2006/relationships/image" Target="../media/image107.wmf"/><Relationship Id="rId4" Type="http://schemas.openxmlformats.org/officeDocument/2006/relationships/image" Target="../media/image12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4" Type="http://schemas.openxmlformats.org/officeDocument/2006/relationships/image" Target="../media/image13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027FF9E-D8DC-4903-8FB3-9DBE581A7048}" type="datetimeFigureOut">
              <a:rPr lang="it-IT"/>
              <a:pPr>
                <a:defRPr/>
              </a:pPr>
              <a:t>22/10/2018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t-IT"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BEA614B-999E-4684-9B7E-887267FE20FA}" type="slidenum">
              <a:rPr lang="it-IT" altLang="it-IT"/>
              <a:pPr>
                <a:defRPr/>
              </a:pPr>
              <a:t>‹#›</a:t>
            </a:fld>
            <a:endParaRPr lang="it-IT" altLang="it-IT"/>
          </a:p>
        </p:txBody>
      </p:sp>
    </p:spTree>
    <p:extLst>
      <p:ext uri="{BB962C8B-B14F-4D97-AF65-F5344CB8AC3E}">
        <p14:creationId xmlns:p14="http://schemas.microsoft.com/office/powerpoint/2010/main" val="3548778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A1C643-B0FF-4E89-B36E-F400D6640DA5}" type="slidenum">
              <a:rPr lang="it-IT" altLang="it-IT" smtClean="0"/>
              <a:pPr>
                <a:spcBef>
                  <a:spcPct val="0"/>
                </a:spcBef>
              </a:pPr>
              <a:t>2</a:t>
            </a:fld>
            <a:endParaRPr lang="it-IT" altLang="it-IT" smtClean="0"/>
          </a:p>
        </p:txBody>
      </p:sp>
    </p:spTree>
    <p:extLst>
      <p:ext uri="{BB962C8B-B14F-4D97-AF65-F5344CB8AC3E}">
        <p14:creationId xmlns:p14="http://schemas.microsoft.com/office/powerpoint/2010/main" val="267659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B861E1EF-8D58-476D-B1F3-94A7593F8921}"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11</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2355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E0B85E2A-54DC-482D-BB93-BE27A77E7C94}"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11</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23556"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23557" name="Rectangle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5975530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F3897D-8751-4598-852B-8799425E4A50}" type="slidenum">
              <a:rPr lang="it-IT" altLang="it-IT" sz="1300" smtClean="0">
                <a:latin typeface="Times New Roman" panose="02020603050405020304" pitchFamily="18" charset="0"/>
              </a:rPr>
              <a:pPr>
                <a:spcBef>
                  <a:spcPct val="0"/>
                </a:spcBef>
              </a:pPr>
              <a:t>107</a:t>
            </a:fld>
            <a:endParaRPr lang="it-IT" altLang="it-IT" sz="1300" smtClean="0">
              <a:latin typeface="Times New Roman" panose="02020603050405020304" pitchFamily="18" charset="0"/>
            </a:endParaRPr>
          </a:p>
        </p:txBody>
      </p:sp>
      <p:sp>
        <p:nvSpPr>
          <p:cNvPr id="21401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0518264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ACBB61-923C-4514-B44D-6AB8DEF4E21E}" type="slidenum">
              <a:rPr lang="it-IT" altLang="it-IT" sz="1300" smtClean="0">
                <a:latin typeface="Times New Roman" panose="02020603050405020304" pitchFamily="18" charset="0"/>
              </a:rPr>
              <a:pPr>
                <a:spcBef>
                  <a:spcPct val="0"/>
                </a:spcBef>
              </a:pPr>
              <a:t>108</a:t>
            </a:fld>
            <a:endParaRPr lang="it-IT" altLang="it-IT" sz="1300" smtClean="0">
              <a:latin typeface="Times New Roman" panose="02020603050405020304" pitchFamily="18" charset="0"/>
            </a:endParaRPr>
          </a:p>
        </p:txBody>
      </p:sp>
      <p:sp>
        <p:nvSpPr>
          <p:cNvPr id="21606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8452573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8F9678-EDE3-47F0-AFE5-AD5F151587C1}" type="slidenum">
              <a:rPr lang="it-IT" altLang="it-IT" sz="1300" smtClean="0">
                <a:latin typeface="Times New Roman" panose="02020603050405020304" pitchFamily="18" charset="0"/>
              </a:rPr>
              <a:pPr>
                <a:spcBef>
                  <a:spcPct val="0"/>
                </a:spcBef>
              </a:pPr>
              <a:t>109</a:t>
            </a:fld>
            <a:endParaRPr lang="it-IT" altLang="it-IT" sz="1300" smtClean="0">
              <a:latin typeface="Times New Roman" panose="02020603050405020304" pitchFamily="18" charset="0"/>
            </a:endParaRPr>
          </a:p>
        </p:txBody>
      </p:sp>
      <p:sp>
        <p:nvSpPr>
          <p:cNvPr id="21811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192250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B16530-D463-4966-B6A3-0E0A00DE0C5A}" type="slidenum">
              <a:rPr lang="it-IT" altLang="it-IT" sz="1300" smtClean="0">
                <a:latin typeface="Times New Roman" panose="02020603050405020304" pitchFamily="18" charset="0"/>
              </a:rPr>
              <a:pPr>
                <a:spcBef>
                  <a:spcPct val="0"/>
                </a:spcBef>
              </a:pPr>
              <a:t>110</a:t>
            </a:fld>
            <a:endParaRPr lang="it-IT" altLang="it-IT" sz="1300" smtClean="0">
              <a:latin typeface="Times New Roman" panose="02020603050405020304" pitchFamily="18" charset="0"/>
            </a:endParaRPr>
          </a:p>
        </p:txBody>
      </p:sp>
      <p:sp>
        <p:nvSpPr>
          <p:cNvPr id="22016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8542021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4281E9-908D-4401-AF25-DB2AEBC91F98}" type="slidenum">
              <a:rPr lang="it-IT" altLang="it-IT" sz="1300" smtClean="0">
                <a:latin typeface="Times New Roman" panose="02020603050405020304" pitchFamily="18" charset="0"/>
              </a:rPr>
              <a:pPr>
                <a:spcBef>
                  <a:spcPct val="0"/>
                </a:spcBef>
              </a:pPr>
              <a:t>111</a:t>
            </a:fld>
            <a:endParaRPr lang="it-IT" altLang="it-IT" sz="1300" smtClean="0">
              <a:latin typeface="Times New Roman" panose="02020603050405020304" pitchFamily="18" charset="0"/>
            </a:endParaRPr>
          </a:p>
        </p:txBody>
      </p:sp>
      <p:sp>
        <p:nvSpPr>
          <p:cNvPr id="22221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40784918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4D71EB-A9E1-42A4-920D-280B1943DE48}" type="slidenum">
              <a:rPr lang="it-IT" altLang="it-IT" sz="1300" smtClean="0">
                <a:latin typeface="Times New Roman" panose="02020603050405020304" pitchFamily="18" charset="0"/>
              </a:rPr>
              <a:pPr>
                <a:spcBef>
                  <a:spcPct val="0"/>
                </a:spcBef>
              </a:pPr>
              <a:t>112</a:t>
            </a:fld>
            <a:endParaRPr lang="it-IT" altLang="it-IT" sz="1300" smtClean="0">
              <a:latin typeface="Times New Roman" panose="02020603050405020304" pitchFamily="18" charset="0"/>
            </a:endParaRPr>
          </a:p>
        </p:txBody>
      </p:sp>
      <p:sp>
        <p:nvSpPr>
          <p:cNvPr id="22425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2247621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8DC11-0DE6-4C39-AD9B-7A5B2C719217}" type="slidenum">
              <a:rPr lang="it-IT" altLang="it-IT" sz="1300" smtClean="0">
                <a:latin typeface="Times New Roman" panose="02020603050405020304" pitchFamily="18" charset="0"/>
              </a:rPr>
              <a:pPr>
                <a:spcBef>
                  <a:spcPct val="0"/>
                </a:spcBef>
              </a:pPr>
              <a:t>113</a:t>
            </a:fld>
            <a:endParaRPr lang="it-IT" altLang="it-IT" sz="1300" smtClean="0">
              <a:latin typeface="Times New Roman" panose="02020603050405020304" pitchFamily="18" charset="0"/>
            </a:endParaRPr>
          </a:p>
        </p:txBody>
      </p:sp>
      <p:sp>
        <p:nvSpPr>
          <p:cNvPr id="22630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630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5457123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498327-7200-4D84-A707-DF4BE3F3BFA6}" type="slidenum">
              <a:rPr lang="it-IT" altLang="it-IT" sz="1300" smtClean="0">
                <a:latin typeface="Times New Roman" panose="02020603050405020304" pitchFamily="18" charset="0"/>
              </a:rPr>
              <a:pPr>
                <a:spcBef>
                  <a:spcPct val="0"/>
                </a:spcBef>
              </a:pPr>
              <a:t>114</a:t>
            </a:fld>
            <a:endParaRPr lang="it-IT" altLang="it-IT" sz="1300" smtClean="0">
              <a:latin typeface="Times New Roman" panose="02020603050405020304" pitchFamily="18" charset="0"/>
            </a:endParaRPr>
          </a:p>
        </p:txBody>
      </p:sp>
      <p:sp>
        <p:nvSpPr>
          <p:cNvPr id="22835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8454155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0F39E2-FD50-4102-9A80-D549B4C5E4E3}" type="slidenum">
              <a:rPr lang="it-IT" altLang="it-IT" sz="1300" smtClean="0">
                <a:latin typeface="Times New Roman" panose="02020603050405020304" pitchFamily="18" charset="0"/>
              </a:rPr>
              <a:pPr>
                <a:spcBef>
                  <a:spcPct val="0"/>
                </a:spcBef>
              </a:pPr>
              <a:t>115</a:t>
            </a:fld>
            <a:endParaRPr lang="it-IT" altLang="it-IT" sz="1300" smtClean="0">
              <a:latin typeface="Times New Roman" panose="02020603050405020304" pitchFamily="18" charset="0"/>
            </a:endParaRPr>
          </a:p>
        </p:txBody>
      </p:sp>
      <p:sp>
        <p:nvSpPr>
          <p:cNvPr id="23040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7730389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ACBD85-7D63-42A2-B3C3-CB4120AF4E50}" type="slidenum">
              <a:rPr lang="it-IT" altLang="it-IT" sz="1300" smtClean="0">
                <a:latin typeface="Times New Roman" panose="02020603050405020304" pitchFamily="18" charset="0"/>
              </a:rPr>
              <a:pPr>
                <a:spcBef>
                  <a:spcPct val="0"/>
                </a:spcBef>
              </a:pPr>
              <a:t>116</a:t>
            </a:fld>
            <a:endParaRPr lang="it-IT" altLang="it-IT" sz="1300" smtClean="0">
              <a:latin typeface="Times New Roman" panose="02020603050405020304" pitchFamily="18" charset="0"/>
            </a:endParaRPr>
          </a:p>
        </p:txBody>
      </p:sp>
      <p:sp>
        <p:nvSpPr>
          <p:cNvPr id="23245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90994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0FFC944E-442D-4B5E-AA9C-CCEB0B726E6C}"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12</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2560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AF7ECD66-4022-4C56-A6AB-9A3EF3F497E0}"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12</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25604"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25605" name="Text Box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it-IT" smtClean="0">
                <a:latin typeface="Times New Roman" panose="02020603050405020304" pitchFamily="18" charset="0"/>
                <a:ea typeface="DejaVu Sans" charset="0"/>
                <a:cs typeface="DejaVu Sans" charset="0"/>
              </a:rPr>
              <a:t>B and H fields</a:t>
            </a:r>
          </a:p>
        </p:txBody>
      </p:sp>
    </p:spTree>
    <p:extLst>
      <p:ext uri="{BB962C8B-B14F-4D97-AF65-F5344CB8AC3E}">
        <p14:creationId xmlns:p14="http://schemas.microsoft.com/office/powerpoint/2010/main" val="14805419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4F54F5-0B59-4D9A-BD6E-97FB6DAD40D1}" type="slidenum">
              <a:rPr lang="it-IT" altLang="it-IT" sz="1300" smtClean="0">
                <a:latin typeface="Times New Roman" panose="02020603050405020304" pitchFamily="18" charset="0"/>
              </a:rPr>
              <a:pPr>
                <a:spcBef>
                  <a:spcPct val="0"/>
                </a:spcBef>
              </a:pPr>
              <a:t>117</a:t>
            </a:fld>
            <a:endParaRPr lang="it-IT" altLang="it-IT" sz="1300" smtClean="0">
              <a:latin typeface="Times New Roman" panose="02020603050405020304" pitchFamily="18" charset="0"/>
            </a:endParaRPr>
          </a:p>
        </p:txBody>
      </p:sp>
      <p:sp>
        <p:nvSpPr>
          <p:cNvPr id="23449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5875612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263C58-273E-494A-9306-086B82277EFD}" type="slidenum">
              <a:rPr lang="it-IT" altLang="it-IT" sz="1300" smtClean="0">
                <a:latin typeface="Times New Roman" panose="02020603050405020304" pitchFamily="18" charset="0"/>
              </a:rPr>
              <a:pPr>
                <a:spcBef>
                  <a:spcPct val="0"/>
                </a:spcBef>
              </a:pPr>
              <a:t>118</a:t>
            </a:fld>
            <a:endParaRPr lang="it-IT" altLang="it-IT" sz="1300" smtClean="0">
              <a:latin typeface="Times New Roman" panose="02020603050405020304" pitchFamily="18" charset="0"/>
            </a:endParaRPr>
          </a:p>
        </p:txBody>
      </p:sp>
      <p:sp>
        <p:nvSpPr>
          <p:cNvPr id="23654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1868787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728DE7-2F67-4FBC-9C72-39C77DA7139B}" type="slidenum">
              <a:rPr lang="it-IT" altLang="it-IT" sz="1300" smtClean="0">
                <a:latin typeface="Times New Roman" panose="02020603050405020304" pitchFamily="18" charset="0"/>
              </a:rPr>
              <a:pPr>
                <a:spcBef>
                  <a:spcPct val="0"/>
                </a:spcBef>
              </a:pPr>
              <a:t>119</a:t>
            </a:fld>
            <a:endParaRPr lang="it-IT" altLang="it-IT" sz="1300" smtClean="0">
              <a:latin typeface="Times New Roman" panose="02020603050405020304" pitchFamily="18" charset="0"/>
            </a:endParaRPr>
          </a:p>
        </p:txBody>
      </p:sp>
      <p:sp>
        <p:nvSpPr>
          <p:cNvPr id="23859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58912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F20C7FE8-D326-4561-8F70-1B7EF2CA4569}"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13</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2765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D9960E9E-E571-4F99-ADC0-4429851215B6}"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13</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27652"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27653" name="Text Box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it-IT" smtClean="0">
                <a:latin typeface="Times New Roman" panose="02020603050405020304" pitchFamily="18" charset="0"/>
                <a:ea typeface="DejaVu Sans" charset="0"/>
                <a:cs typeface="DejaVu Sans" charset="0"/>
              </a:rPr>
              <a:t>B and H fields</a:t>
            </a:r>
          </a:p>
        </p:txBody>
      </p:sp>
    </p:spTree>
    <p:extLst>
      <p:ext uri="{BB962C8B-B14F-4D97-AF65-F5344CB8AC3E}">
        <p14:creationId xmlns:p14="http://schemas.microsoft.com/office/powerpoint/2010/main" val="4201564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CC0E7430-E601-4C82-967A-6B24FEAE3637}"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14</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296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1D4DCECA-5847-4B96-AA8A-544EB19890DE}"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14</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29700"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29701" name="Rectangle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899147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C8FA3E-1017-4A65-9B62-BDF8514968BD}" type="slidenum">
              <a:rPr lang="it-IT" altLang="it-IT" smtClean="0"/>
              <a:pPr>
                <a:spcBef>
                  <a:spcPct val="0"/>
                </a:spcBef>
              </a:pPr>
              <a:t>15</a:t>
            </a:fld>
            <a:endParaRPr lang="it-IT" altLang="it-IT" smtClean="0"/>
          </a:p>
        </p:txBody>
      </p:sp>
    </p:spTree>
    <p:extLst>
      <p:ext uri="{BB962C8B-B14F-4D97-AF65-F5344CB8AC3E}">
        <p14:creationId xmlns:p14="http://schemas.microsoft.com/office/powerpoint/2010/main" val="3700645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3FDBF5-B0CA-4C83-B383-4FB7B9B33D03}" type="slidenum">
              <a:rPr lang="it-IT" altLang="it-IT" smtClean="0"/>
              <a:pPr>
                <a:spcBef>
                  <a:spcPct val="0"/>
                </a:spcBef>
              </a:pPr>
              <a:t>16</a:t>
            </a:fld>
            <a:endParaRPr lang="it-IT" altLang="it-IT" smtClean="0"/>
          </a:p>
        </p:txBody>
      </p:sp>
    </p:spTree>
    <p:extLst>
      <p:ext uri="{BB962C8B-B14F-4D97-AF65-F5344CB8AC3E}">
        <p14:creationId xmlns:p14="http://schemas.microsoft.com/office/powerpoint/2010/main" val="2405812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3D0D07-37FC-4F5E-9789-674946CDCB98}" type="slidenum">
              <a:rPr lang="it-IT" altLang="it-IT" smtClean="0"/>
              <a:pPr>
                <a:spcBef>
                  <a:spcPct val="0"/>
                </a:spcBef>
              </a:pPr>
              <a:t>17</a:t>
            </a:fld>
            <a:endParaRPr lang="it-IT" altLang="it-IT" smtClean="0"/>
          </a:p>
        </p:txBody>
      </p:sp>
    </p:spTree>
    <p:extLst>
      <p:ext uri="{BB962C8B-B14F-4D97-AF65-F5344CB8AC3E}">
        <p14:creationId xmlns:p14="http://schemas.microsoft.com/office/powerpoint/2010/main" val="1045995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49F91-ACD6-4103-9DD0-327CBCDF3B75}" type="slidenum">
              <a:rPr lang="it-IT" altLang="it-IT" smtClean="0"/>
              <a:pPr>
                <a:spcBef>
                  <a:spcPct val="0"/>
                </a:spcBef>
              </a:pPr>
              <a:t>18</a:t>
            </a:fld>
            <a:endParaRPr lang="it-IT" altLang="it-IT" smtClean="0"/>
          </a:p>
        </p:txBody>
      </p:sp>
    </p:spTree>
    <p:extLst>
      <p:ext uri="{BB962C8B-B14F-4D97-AF65-F5344CB8AC3E}">
        <p14:creationId xmlns:p14="http://schemas.microsoft.com/office/powerpoint/2010/main" val="5970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C3F8DE-F908-410D-9DAA-9FD8EED542BB}" type="slidenum">
              <a:rPr lang="it-IT" altLang="it-IT" smtClean="0"/>
              <a:pPr>
                <a:spcBef>
                  <a:spcPct val="0"/>
                </a:spcBef>
              </a:pPr>
              <a:t>19</a:t>
            </a:fld>
            <a:endParaRPr lang="it-IT" altLang="it-IT" smtClean="0"/>
          </a:p>
        </p:txBody>
      </p:sp>
    </p:spTree>
    <p:extLst>
      <p:ext uri="{BB962C8B-B14F-4D97-AF65-F5344CB8AC3E}">
        <p14:creationId xmlns:p14="http://schemas.microsoft.com/office/powerpoint/2010/main" val="3556220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E1372A-044E-4ABB-B103-CF5F45B2EB4F}" type="slidenum">
              <a:rPr lang="it-IT" altLang="it-IT" smtClean="0"/>
              <a:pPr>
                <a:spcBef>
                  <a:spcPct val="0"/>
                </a:spcBef>
              </a:pPr>
              <a:t>20</a:t>
            </a:fld>
            <a:endParaRPr lang="it-IT" altLang="it-IT" smtClean="0"/>
          </a:p>
        </p:txBody>
      </p:sp>
    </p:spTree>
    <p:extLst>
      <p:ext uri="{BB962C8B-B14F-4D97-AF65-F5344CB8AC3E}">
        <p14:creationId xmlns:p14="http://schemas.microsoft.com/office/powerpoint/2010/main" val="131402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FCD16A-F10A-4E44-9DF7-8003C9F458DD}" type="slidenum">
              <a:rPr lang="it-IT" altLang="it-IT" smtClean="0"/>
              <a:pPr>
                <a:spcBef>
                  <a:spcPct val="0"/>
                </a:spcBef>
              </a:pPr>
              <a:t>3</a:t>
            </a:fld>
            <a:endParaRPr lang="it-IT" altLang="it-IT" smtClean="0"/>
          </a:p>
        </p:txBody>
      </p:sp>
    </p:spTree>
    <p:extLst>
      <p:ext uri="{BB962C8B-B14F-4D97-AF65-F5344CB8AC3E}">
        <p14:creationId xmlns:p14="http://schemas.microsoft.com/office/powerpoint/2010/main" val="293939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98D72574-7A9A-4673-811B-D957FECB76E7}"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21</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4403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B5AC145B-51D0-4FAB-BD95-74C049CCDCD6}"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21</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44036"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44037" name="Rectangle 3"/>
          <p:cNvSpPr>
            <a:spLocks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93574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1DAC23A3-2487-4A62-B4E7-CAA7BED97E80}"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22</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4608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AE3F0030-3FF0-48BB-B978-6DFB7C010883}"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22</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46084"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46085" name="Rectangle 3"/>
          <p:cNvSpPr>
            <a:spLocks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416496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BE53C5-F751-4A72-B75A-F9179DD0B1F9}" type="slidenum">
              <a:rPr lang="it-IT" altLang="it-IT" smtClean="0"/>
              <a:pPr>
                <a:spcBef>
                  <a:spcPct val="0"/>
                </a:spcBef>
              </a:pPr>
              <a:t>23</a:t>
            </a:fld>
            <a:endParaRPr lang="it-IT" altLang="it-IT" smtClean="0"/>
          </a:p>
        </p:txBody>
      </p:sp>
    </p:spTree>
    <p:extLst>
      <p:ext uri="{BB962C8B-B14F-4D97-AF65-F5344CB8AC3E}">
        <p14:creationId xmlns:p14="http://schemas.microsoft.com/office/powerpoint/2010/main" val="1370578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A923B5-C8E2-4F9B-B57C-C17A2973BC36}" type="slidenum">
              <a:rPr lang="it-IT" altLang="it-IT" smtClean="0"/>
              <a:pPr>
                <a:spcBef>
                  <a:spcPct val="0"/>
                </a:spcBef>
              </a:pPr>
              <a:t>24</a:t>
            </a:fld>
            <a:endParaRPr lang="it-IT" altLang="it-IT" smtClean="0"/>
          </a:p>
        </p:txBody>
      </p:sp>
    </p:spTree>
    <p:extLst>
      <p:ext uri="{BB962C8B-B14F-4D97-AF65-F5344CB8AC3E}">
        <p14:creationId xmlns:p14="http://schemas.microsoft.com/office/powerpoint/2010/main" val="2443417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42014B-6247-41CF-950E-D97384D22386}" type="slidenum">
              <a:rPr lang="it-IT" altLang="it-IT" smtClean="0"/>
              <a:pPr>
                <a:spcBef>
                  <a:spcPct val="0"/>
                </a:spcBef>
              </a:pPr>
              <a:t>25</a:t>
            </a:fld>
            <a:endParaRPr lang="it-IT" altLang="it-IT" smtClean="0"/>
          </a:p>
        </p:txBody>
      </p:sp>
    </p:spTree>
    <p:extLst>
      <p:ext uri="{BB962C8B-B14F-4D97-AF65-F5344CB8AC3E}">
        <p14:creationId xmlns:p14="http://schemas.microsoft.com/office/powerpoint/2010/main" val="23299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886CC6-A4EF-4D69-BE2C-4C395B653D93}" type="slidenum">
              <a:rPr lang="it-IT" altLang="it-IT" smtClean="0"/>
              <a:pPr>
                <a:spcBef>
                  <a:spcPct val="0"/>
                </a:spcBef>
              </a:pPr>
              <a:t>26</a:t>
            </a:fld>
            <a:endParaRPr lang="it-IT" altLang="it-IT" smtClean="0"/>
          </a:p>
        </p:txBody>
      </p:sp>
    </p:spTree>
    <p:extLst>
      <p:ext uri="{BB962C8B-B14F-4D97-AF65-F5344CB8AC3E}">
        <p14:creationId xmlns:p14="http://schemas.microsoft.com/office/powerpoint/2010/main" val="280473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E1CE8EF4-C0B2-46F6-AE2B-9CB2A469EEDC}"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27</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5632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D24545C1-5223-4AFD-891E-32A7FAEF9546}"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27</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56324"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56325" name="Rectangle 3"/>
          <p:cNvSpPr>
            <a:spLocks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661132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EB91A283-BC9E-4036-82C3-60BED5017289}"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28</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5837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35D98246-9B47-4AB6-A4AC-660C24FCA22B}"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28</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58372"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58373" name="Rectangle 3"/>
          <p:cNvSpPr>
            <a:spLocks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488636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AB9D770D-2540-4655-A98C-AEB6E19C3F4A}"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29</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6041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308373BA-7F9D-44D1-B78C-BFBD176D9868}"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29</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60420"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60421" name="Rectangle 3"/>
          <p:cNvSpPr>
            <a:spLocks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775471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56225549-E4C2-4974-9D9E-7CF5A4ADC573}"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30</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6246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6DBAE636-78B7-4187-A98C-559131156AB3}"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30</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62468"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62469" name="Rectangle 3"/>
          <p:cNvSpPr>
            <a:spLocks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26969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3B62C4F8-2DCA-4D24-BFCF-2692275AECBC}"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4</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921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ED6B9AF8-B298-4CEF-83C2-5A17921E7663}"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4</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9220"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9221" name="Rectangle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90080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1C4ECA-3A33-44EA-A5B5-92B860DCC217}" type="slidenum">
              <a:rPr lang="it-IT" altLang="it-IT" smtClean="0"/>
              <a:pPr>
                <a:spcBef>
                  <a:spcPct val="0"/>
                </a:spcBef>
              </a:pPr>
              <a:t>31</a:t>
            </a:fld>
            <a:endParaRPr lang="it-IT" altLang="it-IT" smtClean="0"/>
          </a:p>
        </p:txBody>
      </p:sp>
    </p:spTree>
    <p:extLst>
      <p:ext uri="{BB962C8B-B14F-4D97-AF65-F5344CB8AC3E}">
        <p14:creationId xmlns:p14="http://schemas.microsoft.com/office/powerpoint/2010/main" val="92611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6777C-1FBF-4325-9C33-AB18D87E95CC}" type="slidenum">
              <a:rPr lang="it-IT" altLang="it-IT" smtClean="0"/>
              <a:pPr>
                <a:spcBef>
                  <a:spcPct val="0"/>
                </a:spcBef>
              </a:pPr>
              <a:t>32</a:t>
            </a:fld>
            <a:endParaRPr lang="it-IT" altLang="it-IT" smtClean="0"/>
          </a:p>
        </p:txBody>
      </p:sp>
    </p:spTree>
    <p:extLst>
      <p:ext uri="{BB962C8B-B14F-4D97-AF65-F5344CB8AC3E}">
        <p14:creationId xmlns:p14="http://schemas.microsoft.com/office/powerpoint/2010/main" val="2419891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D46577-D1DC-4DD5-B8A9-BA47FD38968F}" type="slidenum">
              <a:rPr lang="it-IT" altLang="it-IT" sz="1300" smtClean="0">
                <a:latin typeface="Times New Roman" panose="02020603050405020304" pitchFamily="18" charset="0"/>
              </a:rPr>
              <a:pPr>
                <a:spcBef>
                  <a:spcPct val="0"/>
                </a:spcBef>
              </a:pPr>
              <a:t>33</a:t>
            </a:fld>
            <a:endParaRPr lang="it-IT" altLang="it-IT" sz="1300" smtClean="0">
              <a:latin typeface="Times New Roman" panose="02020603050405020304" pitchFamily="18" charset="0"/>
            </a:endParaRPr>
          </a:p>
        </p:txBody>
      </p:sp>
      <p:sp>
        <p:nvSpPr>
          <p:cNvPr id="6861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44665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22E54F-2A06-4E33-97C5-40BE72C8EB17}" type="slidenum">
              <a:rPr lang="it-IT" altLang="it-IT" sz="1300" smtClean="0">
                <a:latin typeface="Times New Roman" panose="02020603050405020304" pitchFamily="18" charset="0"/>
              </a:rPr>
              <a:pPr>
                <a:spcBef>
                  <a:spcPct val="0"/>
                </a:spcBef>
              </a:pPr>
              <a:t>34</a:t>
            </a:fld>
            <a:endParaRPr lang="it-IT" altLang="it-IT" sz="1300" smtClean="0">
              <a:latin typeface="Times New Roman" panose="02020603050405020304" pitchFamily="18" charset="0"/>
            </a:endParaRPr>
          </a:p>
        </p:txBody>
      </p:sp>
      <p:sp>
        <p:nvSpPr>
          <p:cNvPr id="7065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098124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FC3BF9-7755-4EF0-BC55-06FFBFF1BDB9}" type="slidenum">
              <a:rPr lang="it-IT" altLang="it-IT" sz="1300" smtClean="0">
                <a:latin typeface="Times New Roman" panose="02020603050405020304" pitchFamily="18" charset="0"/>
              </a:rPr>
              <a:pPr>
                <a:spcBef>
                  <a:spcPct val="0"/>
                </a:spcBef>
              </a:pPr>
              <a:t>35</a:t>
            </a:fld>
            <a:endParaRPr lang="it-IT" altLang="it-IT" sz="1300" smtClean="0">
              <a:latin typeface="Times New Roman" panose="02020603050405020304" pitchFamily="18" charset="0"/>
            </a:endParaRPr>
          </a:p>
        </p:txBody>
      </p:sp>
      <p:sp>
        <p:nvSpPr>
          <p:cNvPr id="7270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217266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45D95-E08D-4AE5-BA8A-972D51E00237}" type="slidenum">
              <a:rPr lang="it-IT" altLang="it-IT" smtClean="0"/>
              <a:pPr>
                <a:spcBef>
                  <a:spcPct val="0"/>
                </a:spcBef>
              </a:pPr>
              <a:t>36</a:t>
            </a:fld>
            <a:endParaRPr lang="it-IT" altLang="it-IT" smtClean="0"/>
          </a:p>
        </p:txBody>
      </p:sp>
    </p:spTree>
    <p:extLst>
      <p:ext uri="{BB962C8B-B14F-4D97-AF65-F5344CB8AC3E}">
        <p14:creationId xmlns:p14="http://schemas.microsoft.com/office/powerpoint/2010/main" val="224665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895FAD-F0A8-46CA-939D-CEF34AD53FFE}" type="slidenum">
              <a:rPr lang="it-IT" altLang="it-IT" smtClean="0"/>
              <a:pPr>
                <a:spcBef>
                  <a:spcPct val="0"/>
                </a:spcBef>
              </a:pPr>
              <a:t>37</a:t>
            </a:fld>
            <a:endParaRPr lang="it-IT" altLang="it-IT" smtClean="0"/>
          </a:p>
        </p:txBody>
      </p:sp>
    </p:spTree>
    <p:extLst>
      <p:ext uri="{BB962C8B-B14F-4D97-AF65-F5344CB8AC3E}">
        <p14:creationId xmlns:p14="http://schemas.microsoft.com/office/powerpoint/2010/main" val="1883623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7E1897-95A7-40A5-923A-E4D7F9002F90}" type="slidenum">
              <a:rPr lang="it-IT" altLang="it-IT" smtClean="0"/>
              <a:pPr>
                <a:spcBef>
                  <a:spcPct val="0"/>
                </a:spcBef>
              </a:pPr>
              <a:t>38</a:t>
            </a:fld>
            <a:endParaRPr lang="it-IT" altLang="it-IT" smtClean="0"/>
          </a:p>
        </p:txBody>
      </p:sp>
    </p:spTree>
    <p:extLst>
      <p:ext uri="{BB962C8B-B14F-4D97-AF65-F5344CB8AC3E}">
        <p14:creationId xmlns:p14="http://schemas.microsoft.com/office/powerpoint/2010/main" val="3654373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213DC8-1E57-41F5-B660-77E44C995495}" type="slidenum">
              <a:rPr lang="it-IT" altLang="it-IT" smtClean="0"/>
              <a:pPr>
                <a:spcBef>
                  <a:spcPct val="0"/>
                </a:spcBef>
              </a:pPr>
              <a:t>40</a:t>
            </a:fld>
            <a:endParaRPr lang="it-IT" altLang="it-IT" smtClean="0"/>
          </a:p>
        </p:txBody>
      </p:sp>
    </p:spTree>
    <p:extLst>
      <p:ext uri="{BB962C8B-B14F-4D97-AF65-F5344CB8AC3E}">
        <p14:creationId xmlns:p14="http://schemas.microsoft.com/office/powerpoint/2010/main" val="3149844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26FC07-7518-485F-8858-4923042D54BA}" type="slidenum">
              <a:rPr lang="it-IT" altLang="it-IT" smtClean="0"/>
              <a:pPr>
                <a:spcBef>
                  <a:spcPct val="0"/>
                </a:spcBef>
              </a:pPr>
              <a:t>41</a:t>
            </a:fld>
            <a:endParaRPr lang="it-IT" altLang="it-IT" smtClean="0"/>
          </a:p>
        </p:txBody>
      </p:sp>
    </p:spTree>
    <p:extLst>
      <p:ext uri="{BB962C8B-B14F-4D97-AF65-F5344CB8AC3E}">
        <p14:creationId xmlns:p14="http://schemas.microsoft.com/office/powerpoint/2010/main" val="166423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C2E89A-2749-4E93-AFAD-1C85224AE29A}" type="slidenum">
              <a:rPr lang="it-IT" altLang="it-IT" smtClean="0"/>
              <a:pPr>
                <a:spcBef>
                  <a:spcPct val="0"/>
                </a:spcBef>
              </a:pPr>
              <a:t>5</a:t>
            </a:fld>
            <a:endParaRPr lang="it-IT" altLang="it-IT" smtClean="0"/>
          </a:p>
        </p:txBody>
      </p:sp>
    </p:spTree>
    <p:extLst>
      <p:ext uri="{BB962C8B-B14F-4D97-AF65-F5344CB8AC3E}">
        <p14:creationId xmlns:p14="http://schemas.microsoft.com/office/powerpoint/2010/main" val="1160938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BFD063-6DC1-4D8B-A9BB-2DF4E83459B5}" type="slidenum">
              <a:rPr lang="it-IT" altLang="it-IT" smtClean="0"/>
              <a:pPr>
                <a:spcBef>
                  <a:spcPct val="0"/>
                </a:spcBef>
              </a:pPr>
              <a:t>42</a:t>
            </a:fld>
            <a:endParaRPr lang="it-IT" altLang="it-IT" smtClean="0"/>
          </a:p>
        </p:txBody>
      </p:sp>
    </p:spTree>
    <p:extLst>
      <p:ext uri="{BB962C8B-B14F-4D97-AF65-F5344CB8AC3E}">
        <p14:creationId xmlns:p14="http://schemas.microsoft.com/office/powerpoint/2010/main" val="2722285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AAE84C-6437-484C-8C6D-33501897960B}" type="slidenum">
              <a:rPr lang="it-IT" altLang="it-IT" sz="1300" smtClean="0">
                <a:latin typeface="Times New Roman" panose="02020603050405020304" pitchFamily="18" charset="0"/>
              </a:rPr>
              <a:pPr>
                <a:spcBef>
                  <a:spcPct val="0"/>
                </a:spcBef>
              </a:pPr>
              <a:t>43</a:t>
            </a:fld>
            <a:endParaRPr lang="it-IT" altLang="it-IT" sz="1300" smtClean="0">
              <a:latin typeface="Times New Roman" panose="02020603050405020304" pitchFamily="18" charset="0"/>
            </a:endParaRPr>
          </a:p>
        </p:txBody>
      </p:sp>
      <p:sp>
        <p:nvSpPr>
          <p:cNvPr id="8806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77917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D4A831-B06A-4FB7-89B6-2C22A383B9B3}" type="slidenum">
              <a:rPr lang="it-IT" altLang="it-IT" sz="1300" smtClean="0">
                <a:latin typeface="Times New Roman" panose="02020603050405020304" pitchFamily="18" charset="0"/>
              </a:rPr>
              <a:pPr>
                <a:spcBef>
                  <a:spcPct val="0"/>
                </a:spcBef>
              </a:pPr>
              <a:t>44</a:t>
            </a:fld>
            <a:endParaRPr lang="it-IT" altLang="it-IT" sz="1300" smtClean="0">
              <a:latin typeface="Times New Roman" panose="02020603050405020304" pitchFamily="18" charset="0"/>
            </a:endParaRPr>
          </a:p>
        </p:txBody>
      </p:sp>
      <p:sp>
        <p:nvSpPr>
          <p:cNvPr id="9011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074328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25662D-1109-42AE-A8D9-69BB57EE7B49}" type="slidenum">
              <a:rPr lang="it-IT" altLang="it-IT" sz="1300" smtClean="0">
                <a:latin typeface="Times New Roman" panose="02020603050405020304" pitchFamily="18" charset="0"/>
              </a:rPr>
              <a:pPr>
                <a:spcBef>
                  <a:spcPct val="0"/>
                </a:spcBef>
              </a:pPr>
              <a:t>45</a:t>
            </a:fld>
            <a:endParaRPr lang="it-IT" altLang="it-IT" sz="1300" smtClean="0">
              <a:latin typeface="Times New Roman" panose="02020603050405020304" pitchFamily="18" charset="0"/>
            </a:endParaRPr>
          </a:p>
        </p:txBody>
      </p:sp>
      <p:sp>
        <p:nvSpPr>
          <p:cNvPr id="9216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140161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F5EA8A-C8ED-490A-B0EB-B662566061BA}" type="slidenum">
              <a:rPr lang="it-IT" altLang="it-IT" sz="1300" smtClean="0">
                <a:latin typeface="Times New Roman" panose="02020603050405020304" pitchFamily="18" charset="0"/>
              </a:rPr>
              <a:pPr>
                <a:spcBef>
                  <a:spcPct val="0"/>
                </a:spcBef>
              </a:pPr>
              <a:t>46</a:t>
            </a:fld>
            <a:endParaRPr lang="it-IT" altLang="it-IT" sz="1300" smtClean="0">
              <a:latin typeface="Times New Roman" panose="02020603050405020304" pitchFamily="18" charset="0"/>
            </a:endParaRPr>
          </a:p>
        </p:txBody>
      </p:sp>
      <p:sp>
        <p:nvSpPr>
          <p:cNvPr id="9421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465238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9A2390-8219-48D2-A016-32F7FDBD6874}" type="slidenum">
              <a:rPr lang="it-IT" altLang="it-IT" sz="1300" smtClean="0">
                <a:latin typeface="Times New Roman" panose="02020603050405020304" pitchFamily="18" charset="0"/>
              </a:rPr>
              <a:pPr>
                <a:spcBef>
                  <a:spcPct val="0"/>
                </a:spcBef>
              </a:pPr>
              <a:t>47</a:t>
            </a:fld>
            <a:endParaRPr lang="it-IT" altLang="it-IT" sz="1300" smtClean="0">
              <a:latin typeface="Times New Roman" panose="02020603050405020304" pitchFamily="18" charset="0"/>
            </a:endParaRPr>
          </a:p>
        </p:txBody>
      </p:sp>
      <p:sp>
        <p:nvSpPr>
          <p:cNvPr id="9625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029802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5B00CB-15A0-46C7-82EE-A549DB892B87}" type="slidenum">
              <a:rPr lang="it-IT" altLang="it-IT" sz="1300" smtClean="0">
                <a:latin typeface="Times New Roman" panose="02020603050405020304" pitchFamily="18" charset="0"/>
              </a:rPr>
              <a:pPr>
                <a:spcBef>
                  <a:spcPct val="0"/>
                </a:spcBef>
              </a:pPr>
              <a:t>48</a:t>
            </a:fld>
            <a:endParaRPr lang="it-IT" altLang="it-IT" sz="1300" smtClean="0">
              <a:latin typeface="Times New Roman" panose="02020603050405020304" pitchFamily="18" charset="0"/>
            </a:endParaRPr>
          </a:p>
        </p:txBody>
      </p:sp>
      <p:sp>
        <p:nvSpPr>
          <p:cNvPr id="9830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077484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9AF51A-15E4-482B-AC96-0149AA815EE6}" type="slidenum">
              <a:rPr lang="it-IT" altLang="it-IT" sz="1300" smtClean="0">
                <a:latin typeface="Times New Roman" panose="02020603050405020304" pitchFamily="18" charset="0"/>
              </a:rPr>
              <a:pPr>
                <a:spcBef>
                  <a:spcPct val="0"/>
                </a:spcBef>
              </a:pPr>
              <a:t>50</a:t>
            </a:fld>
            <a:endParaRPr lang="it-IT" altLang="it-IT" sz="1300" smtClean="0">
              <a:latin typeface="Times New Roman" panose="02020603050405020304" pitchFamily="18" charset="0"/>
            </a:endParaRPr>
          </a:p>
        </p:txBody>
      </p:sp>
      <p:sp>
        <p:nvSpPr>
          <p:cNvPr id="10137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21973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02EE0C-6626-4FAA-88C4-90EB66E5370E}" type="slidenum">
              <a:rPr lang="it-IT" altLang="it-IT" sz="1300" smtClean="0">
                <a:latin typeface="Times New Roman" panose="02020603050405020304" pitchFamily="18" charset="0"/>
              </a:rPr>
              <a:pPr>
                <a:spcBef>
                  <a:spcPct val="0"/>
                </a:spcBef>
              </a:pPr>
              <a:t>51</a:t>
            </a:fld>
            <a:endParaRPr lang="it-IT" altLang="it-IT" sz="1300" smtClean="0">
              <a:latin typeface="Times New Roman" panose="02020603050405020304" pitchFamily="18" charset="0"/>
            </a:endParaRPr>
          </a:p>
        </p:txBody>
      </p:sp>
      <p:sp>
        <p:nvSpPr>
          <p:cNvPr id="10342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530113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829492-57FF-4215-AABF-1F993ACDA7E1}" type="slidenum">
              <a:rPr lang="it-IT" altLang="it-IT" sz="1300" smtClean="0">
                <a:latin typeface="Times New Roman" panose="02020603050405020304" pitchFamily="18" charset="0"/>
              </a:rPr>
              <a:pPr>
                <a:spcBef>
                  <a:spcPct val="0"/>
                </a:spcBef>
              </a:pPr>
              <a:t>53</a:t>
            </a:fld>
            <a:endParaRPr lang="it-IT" altLang="it-IT" sz="1300" smtClean="0">
              <a:latin typeface="Times New Roman" panose="02020603050405020304" pitchFamily="18" charset="0"/>
            </a:endParaRPr>
          </a:p>
        </p:txBody>
      </p:sp>
      <p:sp>
        <p:nvSpPr>
          <p:cNvPr id="10649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40439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74538D-2350-4A2E-B2D5-21502E109624}" type="slidenum">
              <a:rPr lang="it-IT" altLang="it-IT" smtClean="0"/>
              <a:pPr>
                <a:spcBef>
                  <a:spcPct val="0"/>
                </a:spcBef>
              </a:pPr>
              <a:t>6</a:t>
            </a:fld>
            <a:endParaRPr lang="it-IT" altLang="it-IT" smtClean="0"/>
          </a:p>
        </p:txBody>
      </p:sp>
    </p:spTree>
    <p:extLst>
      <p:ext uri="{BB962C8B-B14F-4D97-AF65-F5344CB8AC3E}">
        <p14:creationId xmlns:p14="http://schemas.microsoft.com/office/powerpoint/2010/main" val="3622046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2D91B0-F704-4565-AD7D-131884BAD509}" type="slidenum">
              <a:rPr lang="it-IT" altLang="it-IT" sz="1300" smtClean="0">
                <a:latin typeface="Times New Roman" panose="02020603050405020304" pitchFamily="18" charset="0"/>
              </a:rPr>
              <a:pPr>
                <a:spcBef>
                  <a:spcPct val="0"/>
                </a:spcBef>
              </a:pPr>
              <a:t>54</a:t>
            </a:fld>
            <a:endParaRPr lang="it-IT" altLang="it-IT" sz="1300" smtClean="0">
              <a:latin typeface="Times New Roman" panose="02020603050405020304" pitchFamily="18" charset="0"/>
            </a:endParaRPr>
          </a:p>
        </p:txBody>
      </p:sp>
      <p:sp>
        <p:nvSpPr>
          <p:cNvPr id="10854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268261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5F4FB0-9CE5-4F9E-802D-C88337011A58}" type="slidenum">
              <a:rPr lang="it-IT" altLang="it-IT" sz="1300" smtClean="0">
                <a:latin typeface="Times New Roman" panose="02020603050405020304" pitchFamily="18" charset="0"/>
              </a:rPr>
              <a:pPr>
                <a:spcBef>
                  <a:spcPct val="0"/>
                </a:spcBef>
              </a:pPr>
              <a:t>56</a:t>
            </a:fld>
            <a:endParaRPr lang="it-IT" altLang="it-IT" sz="1300" smtClean="0">
              <a:latin typeface="Times New Roman" panose="02020603050405020304" pitchFamily="18" charset="0"/>
            </a:endParaRPr>
          </a:p>
        </p:txBody>
      </p:sp>
      <p:sp>
        <p:nvSpPr>
          <p:cNvPr id="11161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966105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C0F9CB-A2E0-4F1B-AECA-B4EF1983333E}" type="slidenum">
              <a:rPr lang="it-IT" altLang="it-IT" sz="1300" smtClean="0">
                <a:latin typeface="Times New Roman" panose="02020603050405020304" pitchFamily="18" charset="0"/>
              </a:rPr>
              <a:pPr>
                <a:spcBef>
                  <a:spcPct val="0"/>
                </a:spcBef>
              </a:pPr>
              <a:t>58</a:t>
            </a:fld>
            <a:endParaRPr lang="it-IT" altLang="it-IT" sz="1300" smtClean="0">
              <a:latin typeface="Times New Roman" panose="02020603050405020304" pitchFamily="18" charset="0"/>
            </a:endParaRPr>
          </a:p>
        </p:txBody>
      </p:sp>
      <p:sp>
        <p:nvSpPr>
          <p:cNvPr id="11469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666736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520441-07B6-4D91-A5D7-BB39C60CF6A7}" type="slidenum">
              <a:rPr lang="it-IT" altLang="it-IT" sz="1300" smtClean="0">
                <a:latin typeface="Times New Roman" panose="02020603050405020304" pitchFamily="18" charset="0"/>
              </a:rPr>
              <a:pPr>
                <a:spcBef>
                  <a:spcPct val="0"/>
                </a:spcBef>
              </a:pPr>
              <a:t>59</a:t>
            </a:fld>
            <a:endParaRPr lang="it-IT" altLang="it-IT" sz="1300" smtClean="0">
              <a:latin typeface="Times New Roman" panose="02020603050405020304" pitchFamily="18" charset="0"/>
            </a:endParaRPr>
          </a:p>
        </p:txBody>
      </p:sp>
      <p:sp>
        <p:nvSpPr>
          <p:cNvPr id="11673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96243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6D43BD-2D77-4B0E-8DC4-E3185323B982}" type="slidenum">
              <a:rPr lang="it-IT" altLang="it-IT" sz="1300" smtClean="0">
                <a:latin typeface="Times New Roman" panose="02020603050405020304" pitchFamily="18" charset="0"/>
              </a:rPr>
              <a:pPr>
                <a:spcBef>
                  <a:spcPct val="0"/>
                </a:spcBef>
              </a:pPr>
              <a:t>61</a:t>
            </a:fld>
            <a:endParaRPr lang="it-IT" altLang="it-IT" sz="1300" smtClean="0">
              <a:latin typeface="Times New Roman" panose="02020603050405020304" pitchFamily="18" charset="0"/>
            </a:endParaRPr>
          </a:p>
        </p:txBody>
      </p:sp>
      <p:sp>
        <p:nvSpPr>
          <p:cNvPr id="11981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088500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AFD9D3-5088-4F3D-BED3-AD782763A13F}" type="slidenum">
              <a:rPr lang="it-IT" altLang="it-IT" sz="1300" smtClean="0">
                <a:latin typeface="Times New Roman" panose="02020603050405020304" pitchFamily="18" charset="0"/>
              </a:rPr>
              <a:pPr>
                <a:spcBef>
                  <a:spcPct val="0"/>
                </a:spcBef>
              </a:pPr>
              <a:t>62</a:t>
            </a:fld>
            <a:endParaRPr lang="it-IT" altLang="it-IT" sz="1300" smtClean="0">
              <a:latin typeface="Times New Roman" panose="02020603050405020304" pitchFamily="18" charset="0"/>
            </a:endParaRPr>
          </a:p>
        </p:txBody>
      </p:sp>
      <p:sp>
        <p:nvSpPr>
          <p:cNvPr id="12185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273192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30D74-7406-4225-B578-C2ED11161320}" type="slidenum">
              <a:rPr lang="it-IT" altLang="it-IT" sz="1300" smtClean="0">
                <a:latin typeface="Times New Roman" panose="02020603050405020304" pitchFamily="18" charset="0"/>
              </a:rPr>
              <a:pPr>
                <a:spcBef>
                  <a:spcPct val="0"/>
                </a:spcBef>
              </a:pPr>
              <a:t>63</a:t>
            </a:fld>
            <a:endParaRPr lang="it-IT" altLang="it-IT" sz="1300" smtClean="0">
              <a:latin typeface="Times New Roman" panose="02020603050405020304" pitchFamily="18" charset="0"/>
            </a:endParaRPr>
          </a:p>
        </p:txBody>
      </p:sp>
      <p:sp>
        <p:nvSpPr>
          <p:cNvPr id="12390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41016092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E0E441-F483-4242-9ED2-9A899814C811}" type="slidenum">
              <a:rPr lang="it-IT" altLang="it-IT" sz="1300" smtClean="0">
                <a:latin typeface="Times New Roman" panose="02020603050405020304" pitchFamily="18" charset="0"/>
              </a:rPr>
              <a:pPr>
                <a:spcBef>
                  <a:spcPct val="0"/>
                </a:spcBef>
              </a:pPr>
              <a:t>64</a:t>
            </a:fld>
            <a:endParaRPr lang="it-IT" altLang="it-IT" sz="1300" smtClean="0">
              <a:latin typeface="Times New Roman" panose="02020603050405020304" pitchFamily="18" charset="0"/>
            </a:endParaRPr>
          </a:p>
        </p:txBody>
      </p:sp>
      <p:sp>
        <p:nvSpPr>
          <p:cNvPr id="12595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938896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65ADA3-52D4-4439-AC7A-3366FE4D4388}" type="slidenum">
              <a:rPr lang="it-IT" altLang="it-IT" sz="1300" smtClean="0">
                <a:latin typeface="Times New Roman" panose="02020603050405020304" pitchFamily="18" charset="0"/>
              </a:rPr>
              <a:pPr>
                <a:spcBef>
                  <a:spcPct val="0"/>
                </a:spcBef>
              </a:pPr>
              <a:t>65</a:t>
            </a:fld>
            <a:endParaRPr lang="it-IT" altLang="it-IT" sz="1300" smtClean="0">
              <a:latin typeface="Times New Roman" panose="02020603050405020304" pitchFamily="18" charset="0"/>
            </a:endParaRPr>
          </a:p>
        </p:txBody>
      </p:sp>
      <p:sp>
        <p:nvSpPr>
          <p:cNvPr id="12800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255623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5B08B5-1BF1-4814-AFC4-40D8086E2C07}" type="slidenum">
              <a:rPr lang="it-IT" altLang="it-IT" sz="1300" smtClean="0">
                <a:latin typeface="Times New Roman" panose="02020603050405020304" pitchFamily="18" charset="0"/>
              </a:rPr>
              <a:pPr>
                <a:spcBef>
                  <a:spcPct val="0"/>
                </a:spcBef>
              </a:pPr>
              <a:t>66</a:t>
            </a:fld>
            <a:endParaRPr lang="it-IT" altLang="it-IT" sz="1300" smtClean="0">
              <a:latin typeface="Times New Roman" panose="02020603050405020304" pitchFamily="18" charset="0"/>
            </a:endParaRPr>
          </a:p>
        </p:txBody>
      </p:sp>
      <p:sp>
        <p:nvSpPr>
          <p:cNvPr id="13005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62878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686112CC-E25B-41B6-A84D-CB4CD18EF878}"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7</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1536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95CD3D09-1531-440A-9FAC-92199EE75572}"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7</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15364"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15365" name="Text Box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it-IT" smtClean="0">
                <a:latin typeface="Times New Roman" panose="02020603050405020304" pitchFamily="18" charset="0"/>
                <a:ea typeface="DejaVu Sans" charset="0"/>
                <a:cs typeface="DejaVu Sans" charset="0"/>
              </a:rPr>
              <a:t>B and H fields</a:t>
            </a:r>
          </a:p>
        </p:txBody>
      </p:sp>
    </p:spTree>
    <p:extLst>
      <p:ext uri="{BB962C8B-B14F-4D97-AF65-F5344CB8AC3E}">
        <p14:creationId xmlns:p14="http://schemas.microsoft.com/office/powerpoint/2010/main" val="1869360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7BEB0B-8858-4DA7-97EE-4CCC3B211647}" type="slidenum">
              <a:rPr lang="it-IT" altLang="it-IT" sz="1300" smtClean="0">
                <a:latin typeface="Times New Roman" panose="02020603050405020304" pitchFamily="18" charset="0"/>
              </a:rPr>
              <a:pPr>
                <a:spcBef>
                  <a:spcPct val="0"/>
                </a:spcBef>
              </a:pPr>
              <a:t>67</a:t>
            </a:fld>
            <a:endParaRPr lang="it-IT" altLang="it-IT" sz="1300" smtClean="0">
              <a:latin typeface="Times New Roman" panose="02020603050405020304" pitchFamily="18" charset="0"/>
            </a:endParaRPr>
          </a:p>
        </p:txBody>
      </p:sp>
      <p:sp>
        <p:nvSpPr>
          <p:cNvPr id="13209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043024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55C48C-D200-4E7B-BB2E-3154E2226D30}" type="slidenum">
              <a:rPr lang="it-IT" altLang="it-IT" sz="1300" smtClean="0">
                <a:latin typeface="Times New Roman" panose="02020603050405020304" pitchFamily="18" charset="0"/>
              </a:rPr>
              <a:pPr>
                <a:spcBef>
                  <a:spcPct val="0"/>
                </a:spcBef>
              </a:pPr>
              <a:t>68</a:t>
            </a:fld>
            <a:endParaRPr lang="it-IT" altLang="it-IT" sz="1300" smtClean="0">
              <a:latin typeface="Times New Roman" panose="02020603050405020304" pitchFamily="18" charset="0"/>
            </a:endParaRPr>
          </a:p>
        </p:txBody>
      </p:sp>
      <p:sp>
        <p:nvSpPr>
          <p:cNvPr id="13414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226015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D2DA8D-5DDB-443E-A07A-F6CF577E5DAC}" type="slidenum">
              <a:rPr lang="it-IT" altLang="it-IT" sz="1300" smtClean="0">
                <a:latin typeface="Times New Roman" panose="02020603050405020304" pitchFamily="18" charset="0"/>
              </a:rPr>
              <a:pPr>
                <a:spcBef>
                  <a:spcPct val="0"/>
                </a:spcBef>
              </a:pPr>
              <a:t>69</a:t>
            </a:fld>
            <a:endParaRPr lang="it-IT" altLang="it-IT" sz="1300" smtClean="0">
              <a:latin typeface="Times New Roman" panose="02020603050405020304" pitchFamily="18" charset="0"/>
            </a:endParaRPr>
          </a:p>
        </p:txBody>
      </p:sp>
      <p:sp>
        <p:nvSpPr>
          <p:cNvPr id="13619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501926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2483DB-949E-41F2-8969-C09D9F514104}" type="slidenum">
              <a:rPr lang="it-IT" altLang="it-IT" sz="1300" smtClean="0">
                <a:latin typeface="Times New Roman" panose="02020603050405020304" pitchFamily="18" charset="0"/>
              </a:rPr>
              <a:pPr>
                <a:spcBef>
                  <a:spcPct val="0"/>
                </a:spcBef>
              </a:pPr>
              <a:t>70</a:t>
            </a:fld>
            <a:endParaRPr lang="it-IT" altLang="it-IT" sz="1300" smtClean="0">
              <a:latin typeface="Times New Roman" panose="02020603050405020304" pitchFamily="18" charset="0"/>
            </a:endParaRPr>
          </a:p>
        </p:txBody>
      </p:sp>
      <p:sp>
        <p:nvSpPr>
          <p:cNvPr id="13824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7397535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6EF65D-9F0E-43C6-BAE5-ACD22E4E20DE}" type="slidenum">
              <a:rPr lang="it-IT" altLang="it-IT" smtClean="0"/>
              <a:pPr>
                <a:spcBef>
                  <a:spcPct val="0"/>
                </a:spcBef>
              </a:pPr>
              <a:t>71</a:t>
            </a:fld>
            <a:endParaRPr lang="it-IT" altLang="it-IT" smtClean="0"/>
          </a:p>
        </p:txBody>
      </p:sp>
    </p:spTree>
    <p:extLst>
      <p:ext uri="{BB962C8B-B14F-4D97-AF65-F5344CB8AC3E}">
        <p14:creationId xmlns:p14="http://schemas.microsoft.com/office/powerpoint/2010/main" val="2979340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3B1C01-D24A-45D6-9DE6-CB061612CA1C}" type="slidenum">
              <a:rPr lang="it-IT" altLang="it-IT" smtClean="0"/>
              <a:pPr>
                <a:spcBef>
                  <a:spcPct val="0"/>
                </a:spcBef>
              </a:pPr>
              <a:t>72</a:t>
            </a:fld>
            <a:endParaRPr lang="it-IT" altLang="it-IT" smtClean="0"/>
          </a:p>
        </p:txBody>
      </p:sp>
    </p:spTree>
    <p:extLst>
      <p:ext uri="{BB962C8B-B14F-4D97-AF65-F5344CB8AC3E}">
        <p14:creationId xmlns:p14="http://schemas.microsoft.com/office/powerpoint/2010/main" val="3591080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A1F256-FEAF-46C3-94B1-937F4F172D3B}" type="slidenum">
              <a:rPr lang="it-IT" altLang="it-IT" smtClean="0"/>
              <a:pPr>
                <a:spcBef>
                  <a:spcPct val="0"/>
                </a:spcBef>
              </a:pPr>
              <a:t>73</a:t>
            </a:fld>
            <a:endParaRPr lang="it-IT" altLang="it-IT" smtClean="0"/>
          </a:p>
        </p:txBody>
      </p:sp>
    </p:spTree>
    <p:extLst>
      <p:ext uri="{BB962C8B-B14F-4D97-AF65-F5344CB8AC3E}">
        <p14:creationId xmlns:p14="http://schemas.microsoft.com/office/powerpoint/2010/main" val="35046179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4F7038-F419-4AA6-A2AF-35C733E8CEBE}" type="slidenum">
              <a:rPr lang="it-IT" altLang="it-IT" smtClean="0"/>
              <a:pPr>
                <a:spcBef>
                  <a:spcPct val="0"/>
                </a:spcBef>
              </a:pPr>
              <a:t>74</a:t>
            </a:fld>
            <a:endParaRPr lang="it-IT" altLang="it-IT" smtClean="0"/>
          </a:p>
        </p:txBody>
      </p:sp>
    </p:spTree>
    <p:extLst>
      <p:ext uri="{BB962C8B-B14F-4D97-AF65-F5344CB8AC3E}">
        <p14:creationId xmlns:p14="http://schemas.microsoft.com/office/powerpoint/2010/main" val="3996307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18244F-46F5-4465-9F20-FE6365D081EC}" type="slidenum">
              <a:rPr lang="it-IT" altLang="it-IT" smtClean="0"/>
              <a:pPr>
                <a:spcBef>
                  <a:spcPct val="0"/>
                </a:spcBef>
              </a:pPr>
              <a:t>75</a:t>
            </a:fld>
            <a:endParaRPr lang="it-IT" altLang="it-IT" smtClean="0"/>
          </a:p>
        </p:txBody>
      </p:sp>
    </p:spTree>
    <p:extLst>
      <p:ext uri="{BB962C8B-B14F-4D97-AF65-F5344CB8AC3E}">
        <p14:creationId xmlns:p14="http://schemas.microsoft.com/office/powerpoint/2010/main" val="11474457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212958-E573-40FF-A0BE-CF34C1636AB9}" type="slidenum">
              <a:rPr lang="it-IT" altLang="it-IT" smtClean="0"/>
              <a:pPr>
                <a:spcBef>
                  <a:spcPct val="0"/>
                </a:spcBef>
              </a:pPr>
              <a:t>76</a:t>
            </a:fld>
            <a:endParaRPr lang="it-IT" altLang="it-IT" smtClean="0"/>
          </a:p>
        </p:txBody>
      </p:sp>
    </p:spTree>
    <p:extLst>
      <p:ext uri="{BB962C8B-B14F-4D97-AF65-F5344CB8AC3E}">
        <p14:creationId xmlns:p14="http://schemas.microsoft.com/office/powerpoint/2010/main" val="1828795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9CA32EA9-8C6B-488B-93E0-0CD2D2A659DE}"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8</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1741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1F963E24-0DFE-4E45-9793-CFA54363C04C}"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8</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17412"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17413" name="Rectangle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556641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83EF10-DC47-4DFF-AE9C-B5A42CE00A02}" type="slidenum">
              <a:rPr lang="it-IT" altLang="it-IT" smtClean="0"/>
              <a:pPr>
                <a:spcBef>
                  <a:spcPct val="0"/>
                </a:spcBef>
              </a:pPr>
              <a:t>77</a:t>
            </a:fld>
            <a:endParaRPr lang="it-IT" altLang="it-IT" smtClean="0"/>
          </a:p>
        </p:txBody>
      </p:sp>
    </p:spTree>
    <p:extLst>
      <p:ext uri="{BB962C8B-B14F-4D97-AF65-F5344CB8AC3E}">
        <p14:creationId xmlns:p14="http://schemas.microsoft.com/office/powerpoint/2010/main" val="18629775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6787E7-1177-4549-A8DE-6213E47BFF20}" type="slidenum">
              <a:rPr lang="it-IT" altLang="it-IT" smtClean="0"/>
              <a:pPr>
                <a:spcBef>
                  <a:spcPct val="0"/>
                </a:spcBef>
              </a:pPr>
              <a:t>78</a:t>
            </a:fld>
            <a:endParaRPr lang="it-IT" altLang="it-IT" smtClean="0"/>
          </a:p>
        </p:txBody>
      </p:sp>
    </p:spTree>
    <p:extLst>
      <p:ext uri="{BB962C8B-B14F-4D97-AF65-F5344CB8AC3E}">
        <p14:creationId xmlns:p14="http://schemas.microsoft.com/office/powerpoint/2010/main" val="35855133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EAAEA7-5588-44B0-9867-BEE9045DFB17}" type="slidenum">
              <a:rPr lang="it-IT" altLang="it-IT" smtClean="0"/>
              <a:pPr>
                <a:spcBef>
                  <a:spcPct val="0"/>
                </a:spcBef>
              </a:pPr>
              <a:t>79</a:t>
            </a:fld>
            <a:endParaRPr lang="it-IT" altLang="it-IT" smtClean="0"/>
          </a:p>
        </p:txBody>
      </p:sp>
    </p:spTree>
    <p:extLst>
      <p:ext uri="{BB962C8B-B14F-4D97-AF65-F5344CB8AC3E}">
        <p14:creationId xmlns:p14="http://schemas.microsoft.com/office/powerpoint/2010/main" val="2723991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FDF096-1793-406F-90AE-68ED8BB09C7F}" type="slidenum">
              <a:rPr lang="it-IT" altLang="it-IT" smtClean="0"/>
              <a:pPr>
                <a:spcBef>
                  <a:spcPct val="0"/>
                </a:spcBef>
              </a:pPr>
              <a:t>80</a:t>
            </a:fld>
            <a:endParaRPr lang="it-IT" altLang="it-IT" smtClean="0"/>
          </a:p>
        </p:txBody>
      </p:sp>
    </p:spTree>
    <p:extLst>
      <p:ext uri="{BB962C8B-B14F-4D97-AF65-F5344CB8AC3E}">
        <p14:creationId xmlns:p14="http://schemas.microsoft.com/office/powerpoint/2010/main" val="41690967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D9DADA-D1C7-4C91-AAA1-6C9518A16D29}" type="slidenum">
              <a:rPr lang="it-IT" altLang="it-IT" smtClean="0"/>
              <a:pPr>
                <a:spcBef>
                  <a:spcPct val="0"/>
                </a:spcBef>
              </a:pPr>
              <a:t>81</a:t>
            </a:fld>
            <a:endParaRPr lang="it-IT" altLang="it-IT" smtClean="0"/>
          </a:p>
        </p:txBody>
      </p:sp>
    </p:spTree>
    <p:extLst>
      <p:ext uri="{BB962C8B-B14F-4D97-AF65-F5344CB8AC3E}">
        <p14:creationId xmlns:p14="http://schemas.microsoft.com/office/powerpoint/2010/main" val="38109494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5A93AE-4822-4A32-8BB8-6A8F20EA7A4E}" type="slidenum">
              <a:rPr lang="it-IT" altLang="it-IT" smtClean="0"/>
              <a:pPr>
                <a:spcBef>
                  <a:spcPct val="0"/>
                </a:spcBef>
              </a:pPr>
              <a:t>82</a:t>
            </a:fld>
            <a:endParaRPr lang="it-IT" altLang="it-IT" smtClean="0"/>
          </a:p>
        </p:txBody>
      </p:sp>
    </p:spTree>
    <p:extLst>
      <p:ext uri="{BB962C8B-B14F-4D97-AF65-F5344CB8AC3E}">
        <p14:creationId xmlns:p14="http://schemas.microsoft.com/office/powerpoint/2010/main" val="32802163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07B079-FFC5-4014-957E-CEBCF0F2CD22}" type="slidenum">
              <a:rPr lang="it-IT" altLang="it-IT" smtClean="0"/>
              <a:pPr>
                <a:spcBef>
                  <a:spcPct val="0"/>
                </a:spcBef>
              </a:pPr>
              <a:t>83</a:t>
            </a:fld>
            <a:endParaRPr lang="it-IT" altLang="it-IT" smtClean="0"/>
          </a:p>
        </p:txBody>
      </p:sp>
    </p:spTree>
    <p:extLst>
      <p:ext uri="{BB962C8B-B14F-4D97-AF65-F5344CB8AC3E}">
        <p14:creationId xmlns:p14="http://schemas.microsoft.com/office/powerpoint/2010/main" val="3336824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7FDCC2-A4C7-4212-91AF-D6996484CBB9}" type="slidenum">
              <a:rPr lang="it-IT" altLang="it-IT" smtClean="0"/>
              <a:pPr>
                <a:spcBef>
                  <a:spcPct val="0"/>
                </a:spcBef>
              </a:pPr>
              <a:t>84</a:t>
            </a:fld>
            <a:endParaRPr lang="it-IT" altLang="it-IT" smtClean="0"/>
          </a:p>
        </p:txBody>
      </p:sp>
    </p:spTree>
    <p:extLst>
      <p:ext uri="{BB962C8B-B14F-4D97-AF65-F5344CB8AC3E}">
        <p14:creationId xmlns:p14="http://schemas.microsoft.com/office/powerpoint/2010/main" val="32622858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9012A0-C2B1-4932-9896-A67431A6BD84}" type="slidenum">
              <a:rPr lang="it-IT" altLang="it-IT" smtClean="0"/>
              <a:pPr>
                <a:spcBef>
                  <a:spcPct val="0"/>
                </a:spcBef>
              </a:pPr>
              <a:t>85</a:t>
            </a:fld>
            <a:endParaRPr lang="it-IT" altLang="it-IT" smtClean="0"/>
          </a:p>
        </p:txBody>
      </p:sp>
    </p:spTree>
    <p:extLst>
      <p:ext uri="{BB962C8B-B14F-4D97-AF65-F5344CB8AC3E}">
        <p14:creationId xmlns:p14="http://schemas.microsoft.com/office/powerpoint/2010/main" val="39931691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4CEB6F-E386-4136-8FEB-3835FD4D7FEE}" type="slidenum">
              <a:rPr lang="it-IT" altLang="it-IT" smtClean="0"/>
              <a:pPr>
                <a:spcBef>
                  <a:spcPct val="0"/>
                </a:spcBef>
              </a:pPr>
              <a:t>86</a:t>
            </a:fld>
            <a:endParaRPr lang="it-IT" altLang="it-IT" smtClean="0"/>
          </a:p>
        </p:txBody>
      </p:sp>
    </p:spTree>
    <p:extLst>
      <p:ext uri="{BB962C8B-B14F-4D97-AF65-F5344CB8AC3E}">
        <p14:creationId xmlns:p14="http://schemas.microsoft.com/office/powerpoint/2010/main" val="35777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9AFA082F-9569-4A78-8EA0-7F735A4495D4}"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9</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1945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D83B1EEA-BC5A-432A-8CF0-3C1E08A107B8}"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9</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19460"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19461" name="Text Box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it-IT" smtClean="0">
                <a:latin typeface="Times New Roman" panose="02020603050405020304" pitchFamily="18" charset="0"/>
                <a:ea typeface="DejaVu Sans" charset="0"/>
                <a:cs typeface="DejaVu Sans" charset="0"/>
              </a:rPr>
              <a:t>B and H fields</a:t>
            </a:r>
          </a:p>
        </p:txBody>
      </p:sp>
    </p:spTree>
    <p:extLst>
      <p:ext uri="{BB962C8B-B14F-4D97-AF65-F5344CB8AC3E}">
        <p14:creationId xmlns:p14="http://schemas.microsoft.com/office/powerpoint/2010/main" val="3821001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E033F0-A8C4-4552-9CBD-872584F84FC0}" type="slidenum">
              <a:rPr lang="it-IT" altLang="it-IT" smtClean="0"/>
              <a:pPr>
                <a:spcBef>
                  <a:spcPct val="0"/>
                </a:spcBef>
              </a:pPr>
              <a:t>87</a:t>
            </a:fld>
            <a:endParaRPr lang="it-IT" altLang="it-IT" smtClean="0"/>
          </a:p>
        </p:txBody>
      </p:sp>
    </p:spTree>
    <p:extLst>
      <p:ext uri="{BB962C8B-B14F-4D97-AF65-F5344CB8AC3E}">
        <p14:creationId xmlns:p14="http://schemas.microsoft.com/office/powerpoint/2010/main" val="949666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B3F748-ED2A-4E26-AD20-F96309670171}" type="slidenum">
              <a:rPr lang="it-IT" altLang="it-IT" smtClean="0"/>
              <a:pPr>
                <a:spcBef>
                  <a:spcPct val="0"/>
                </a:spcBef>
              </a:pPr>
              <a:t>88</a:t>
            </a:fld>
            <a:endParaRPr lang="it-IT" altLang="it-IT" smtClean="0"/>
          </a:p>
        </p:txBody>
      </p:sp>
    </p:spTree>
    <p:extLst>
      <p:ext uri="{BB962C8B-B14F-4D97-AF65-F5344CB8AC3E}">
        <p14:creationId xmlns:p14="http://schemas.microsoft.com/office/powerpoint/2010/main" val="1142782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B0F0C-1677-4117-9D57-DD20CA28FDBF}" type="slidenum">
              <a:rPr lang="it-IT" altLang="it-IT" smtClean="0"/>
              <a:pPr>
                <a:spcBef>
                  <a:spcPct val="0"/>
                </a:spcBef>
              </a:pPr>
              <a:t>89</a:t>
            </a:fld>
            <a:endParaRPr lang="it-IT" altLang="it-IT" smtClean="0"/>
          </a:p>
        </p:txBody>
      </p:sp>
    </p:spTree>
    <p:extLst>
      <p:ext uri="{BB962C8B-B14F-4D97-AF65-F5344CB8AC3E}">
        <p14:creationId xmlns:p14="http://schemas.microsoft.com/office/powerpoint/2010/main" val="41622509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D79F9A-9499-4B26-BA74-A7D80AE6D433}" type="slidenum">
              <a:rPr lang="it-IT" altLang="it-IT" smtClean="0"/>
              <a:pPr>
                <a:spcBef>
                  <a:spcPct val="0"/>
                </a:spcBef>
              </a:pPr>
              <a:t>90</a:t>
            </a:fld>
            <a:endParaRPr lang="it-IT" altLang="it-IT" smtClean="0"/>
          </a:p>
        </p:txBody>
      </p:sp>
    </p:spTree>
    <p:extLst>
      <p:ext uri="{BB962C8B-B14F-4D97-AF65-F5344CB8AC3E}">
        <p14:creationId xmlns:p14="http://schemas.microsoft.com/office/powerpoint/2010/main" val="22229031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754D0A-B3F5-4500-9894-49A3797DF4FC}" type="slidenum">
              <a:rPr lang="it-IT" altLang="it-IT" smtClean="0"/>
              <a:pPr>
                <a:spcBef>
                  <a:spcPct val="0"/>
                </a:spcBef>
              </a:pPr>
              <a:t>91</a:t>
            </a:fld>
            <a:endParaRPr lang="it-IT" altLang="it-IT" smtClean="0"/>
          </a:p>
        </p:txBody>
      </p:sp>
    </p:spTree>
    <p:extLst>
      <p:ext uri="{BB962C8B-B14F-4D97-AF65-F5344CB8AC3E}">
        <p14:creationId xmlns:p14="http://schemas.microsoft.com/office/powerpoint/2010/main" val="9432770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1E04F3-35D5-41F9-B1C0-727EEB8A52C2}" type="slidenum">
              <a:rPr lang="it-IT" altLang="it-IT" smtClean="0"/>
              <a:pPr>
                <a:spcBef>
                  <a:spcPct val="0"/>
                </a:spcBef>
              </a:pPr>
              <a:t>92</a:t>
            </a:fld>
            <a:endParaRPr lang="it-IT" altLang="it-IT" smtClean="0"/>
          </a:p>
        </p:txBody>
      </p:sp>
    </p:spTree>
    <p:extLst>
      <p:ext uri="{BB962C8B-B14F-4D97-AF65-F5344CB8AC3E}">
        <p14:creationId xmlns:p14="http://schemas.microsoft.com/office/powerpoint/2010/main" val="2316256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E05F19-927F-447B-BE62-0BAC8D52D122}" type="slidenum">
              <a:rPr lang="it-IT" altLang="it-IT" smtClean="0"/>
              <a:pPr>
                <a:spcBef>
                  <a:spcPct val="0"/>
                </a:spcBef>
              </a:pPr>
              <a:t>93</a:t>
            </a:fld>
            <a:endParaRPr lang="it-IT" altLang="it-IT" smtClean="0"/>
          </a:p>
        </p:txBody>
      </p:sp>
    </p:spTree>
    <p:extLst>
      <p:ext uri="{BB962C8B-B14F-4D97-AF65-F5344CB8AC3E}">
        <p14:creationId xmlns:p14="http://schemas.microsoft.com/office/powerpoint/2010/main" val="2169817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64CD2C-26A9-4B71-9F28-AFB9C8A217B9}" type="slidenum">
              <a:rPr lang="it-IT" altLang="it-IT" smtClean="0"/>
              <a:pPr>
                <a:spcBef>
                  <a:spcPct val="0"/>
                </a:spcBef>
              </a:pPr>
              <a:t>94</a:t>
            </a:fld>
            <a:endParaRPr lang="it-IT" altLang="it-IT" smtClean="0"/>
          </a:p>
        </p:txBody>
      </p:sp>
    </p:spTree>
    <p:extLst>
      <p:ext uri="{BB962C8B-B14F-4D97-AF65-F5344CB8AC3E}">
        <p14:creationId xmlns:p14="http://schemas.microsoft.com/office/powerpoint/2010/main" val="5362591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FFA807-051E-461E-ACA1-F4E310E0BDD3}" type="slidenum">
              <a:rPr lang="it-IT" altLang="it-IT" smtClean="0"/>
              <a:pPr>
                <a:spcBef>
                  <a:spcPct val="0"/>
                </a:spcBef>
              </a:pPr>
              <a:t>95</a:t>
            </a:fld>
            <a:endParaRPr lang="it-IT" altLang="it-IT" smtClean="0"/>
          </a:p>
        </p:txBody>
      </p:sp>
    </p:spTree>
    <p:extLst>
      <p:ext uri="{BB962C8B-B14F-4D97-AF65-F5344CB8AC3E}">
        <p14:creationId xmlns:p14="http://schemas.microsoft.com/office/powerpoint/2010/main" val="24423470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AA12EB-B55C-4250-B790-DFE460FC68E1}" type="slidenum">
              <a:rPr lang="it-IT" altLang="it-IT" sz="1300" smtClean="0">
                <a:latin typeface="Times New Roman" panose="02020603050405020304" pitchFamily="18" charset="0"/>
              </a:rPr>
              <a:pPr>
                <a:spcBef>
                  <a:spcPct val="0"/>
                </a:spcBef>
              </a:pPr>
              <a:t>96</a:t>
            </a:fld>
            <a:endParaRPr lang="it-IT" altLang="it-IT" sz="1300" smtClean="0">
              <a:latin typeface="Times New Roman" panose="02020603050405020304" pitchFamily="18" charset="0"/>
            </a:endParaRPr>
          </a:p>
        </p:txBody>
      </p:sp>
      <p:sp>
        <p:nvSpPr>
          <p:cNvPr id="19149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58597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6E296A59-9E7E-4C13-8E8D-B2F53EDF0D6F}" type="slidenum">
              <a:rPr lang="it-IT" altLang="it-IT" sz="1300" b="1" smtClean="0">
                <a:solidFill>
                  <a:srgbClr val="000000"/>
                </a:solidFill>
                <a:latin typeface="Times New Roman" panose="02020603050405020304" pitchFamily="18" charset="0"/>
                <a:ea typeface="DejaVu Sans" charset="0"/>
                <a:cs typeface="DejaVu Sans" charset="0"/>
              </a:rPr>
              <a:pPr>
                <a:spcBef>
                  <a:spcPct val="0"/>
                </a:spcBef>
              </a:pPr>
              <a:t>10</a:t>
            </a:fld>
            <a:endParaRPr lang="it-IT" altLang="it-IT" sz="1300" b="1" smtClean="0">
              <a:solidFill>
                <a:srgbClr val="000000"/>
              </a:solidFill>
              <a:latin typeface="Times New Roman" panose="02020603050405020304" pitchFamily="18" charset="0"/>
              <a:ea typeface="DejaVu Sans" charset="0"/>
              <a:cs typeface="DejaVu Sans" charset="0"/>
            </a:endParaRPr>
          </a:p>
        </p:txBody>
      </p:sp>
      <p:sp>
        <p:nvSpPr>
          <p:cNvPr id="2150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lgn="r" eaLnBrk="1" hangingPunct="1">
              <a:spcBef>
                <a:spcPct val="0"/>
              </a:spcBef>
            </a:pPr>
            <a:fld id="{4B610FE6-83CB-4645-966F-413C3447486B}" type="slidenum">
              <a:rPr lang="it-IT" altLang="it-IT" sz="1300" b="1">
                <a:solidFill>
                  <a:srgbClr val="000000"/>
                </a:solidFill>
                <a:latin typeface="Times New Roman" panose="02020603050405020304" pitchFamily="18" charset="0"/>
                <a:ea typeface="DejaVu Sans" charset="0"/>
                <a:cs typeface="DejaVu Sans" charset="0"/>
              </a:rPr>
              <a:pPr algn="r" eaLnBrk="1" hangingPunct="1">
                <a:spcBef>
                  <a:spcPct val="0"/>
                </a:spcBef>
              </a:pPr>
              <a:t>10</a:t>
            </a:fld>
            <a:endParaRPr lang="it-IT" altLang="it-IT" sz="1300" b="1">
              <a:solidFill>
                <a:srgbClr val="000000"/>
              </a:solidFill>
              <a:latin typeface="Times New Roman" panose="02020603050405020304" pitchFamily="18" charset="0"/>
              <a:ea typeface="DejaVu Sans" charset="0"/>
              <a:cs typeface="DejaVu Sans" charset="0"/>
            </a:endParaRPr>
          </a:p>
        </p:txBody>
      </p:sp>
      <p:sp>
        <p:nvSpPr>
          <p:cNvPr id="21508" name="Rectangle 2"/>
          <p:cNvSpPr>
            <a:spLocks noChangeArrowheads="1" noTextEdit="1"/>
          </p:cNvSpPr>
          <p:nvPr>
            <p:ph type="sldImg"/>
          </p:nvPr>
        </p:nvSpPr>
        <p:spPr bwMode="auto">
          <a:xfrm>
            <a:off x="992188" y="768350"/>
            <a:ext cx="5114925" cy="3836988"/>
          </a:xfrm>
          <a:solidFill>
            <a:srgbClr val="FFFFFF"/>
          </a:solidFill>
          <a:ln>
            <a:solidFill>
              <a:srgbClr val="000000"/>
            </a:solidFill>
            <a:miter lim="800000"/>
            <a:headEnd/>
            <a:tailEnd/>
          </a:ln>
        </p:spPr>
      </p:sp>
      <p:sp>
        <p:nvSpPr>
          <p:cNvPr id="21509" name="Text Box 3"/>
          <p:cNvSpPr>
            <a:spLocks noChangeArrowheads="1"/>
          </p:cNvSpPr>
          <p:nvPr>
            <p:ph type="body" idx="1"/>
          </p:nvPr>
        </p:nvSpPr>
        <p:spPr bwMode="auto">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it-IT" smtClean="0">
                <a:latin typeface="Times New Roman" panose="02020603050405020304" pitchFamily="18" charset="0"/>
                <a:ea typeface="DejaVu Sans" charset="0"/>
                <a:cs typeface="DejaVu Sans" charset="0"/>
              </a:rPr>
              <a:t>B and H fields</a:t>
            </a:r>
          </a:p>
        </p:txBody>
      </p:sp>
    </p:spTree>
    <p:extLst>
      <p:ext uri="{BB962C8B-B14F-4D97-AF65-F5344CB8AC3E}">
        <p14:creationId xmlns:p14="http://schemas.microsoft.com/office/powerpoint/2010/main" val="1188694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775114-0F7E-4157-BC5C-99AF2156FA3C}" type="slidenum">
              <a:rPr lang="it-IT" altLang="it-IT" sz="1300" smtClean="0">
                <a:latin typeface="Times New Roman" panose="02020603050405020304" pitchFamily="18" charset="0"/>
              </a:rPr>
              <a:pPr>
                <a:spcBef>
                  <a:spcPct val="0"/>
                </a:spcBef>
              </a:pPr>
              <a:t>97</a:t>
            </a:fld>
            <a:endParaRPr lang="it-IT" altLang="it-IT" sz="1300" smtClean="0">
              <a:latin typeface="Times New Roman" panose="02020603050405020304" pitchFamily="18" charset="0"/>
            </a:endParaRPr>
          </a:p>
        </p:txBody>
      </p:sp>
      <p:sp>
        <p:nvSpPr>
          <p:cNvPr id="19353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2085981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8D399B-63F8-48B3-BD54-166D206C534F}" type="slidenum">
              <a:rPr lang="it-IT" altLang="it-IT" sz="1300" smtClean="0">
                <a:latin typeface="Times New Roman" panose="02020603050405020304" pitchFamily="18" charset="0"/>
              </a:rPr>
              <a:pPr>
                <a:spcBef>
                  <a:spcPct val="0"/>
                </a:spcBef>
              </a:pPr>
              <a:t>98</a:t>
            </a:fld>
            <a:endParaRPr lang="it-IT" altLang="it-IT" sz="1300" smtClean="0">
              <a:latin typeface="Times New Roman" panose="02020603050405020304" pitchFamily="18" charset="0"/>
            </a:endParaRPr>
          </a:p>
        </p:txBody>
      </p:sp>
      <p:sp>
        <p:nvSpPr>
          <p:cNvPr id="19558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407613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172010-6DBC-4512-9481-3DF0232125B5}" type="slidenum">
              <a:rPr lang="it-IT" altLang="it-IT" sz="1300" smtClean="0">
                <a:latin typeface="Times New Roman" panose="02020603050405020304" pitchFamily="18" charset="0"/>
              </a:rPr>
              <a:pPr>
                <a:spcBef>
                  <a:spcPct val="0"/>
                </a:spcBef>
              </a:pPr>
              <a:t>99</a:t>
            </a:fld>
            <a:endParaRPr lang="it-IT" altLang="it-IT" sz="1300" smtClean="0">
              <a:latin typeface="Times New Roman" panose="02020603050405020304" pitchFamily="18" charset="0"/>
            </a:endParaRPr>
          </a:p>
        </p:txBody>
      </p:sp>
      <p:sp>
        <p:nvSpPr>
          <p:cNvPr id="19763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12623349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3C9B64-5B46-45C0-B705-E0F78B387AEF}" type="slidenum">
              <a:rPr lang="it-IT" altLang="it-IT" sz="1300" smtClean="0">
                <a:latin typeface="Times New Roman" panose="02020603050405020304" pitchFamily="18" charset="0"/>
              </a:rPr>
              <a:pPr>
                <a:spcBef>
                  <a:spcPct val="0"/>
                </a:spcBef>
              </a:pPr>
              <a:t>100</a:t>
            </a:fld>
            <a:endParaRPr lang="it-IT" altLang="it-IT" sz="1300" smtClean="0">
              <a:latin typeface="Times New Roman" panose="02020603050405020304" pitchFamily="18" charset="0"/>
            </a:endParaRPr>
          </a:p>
        </p:txBody>
      </p:sp>
      <p:sp>
        <p:nvSpPr>
          <p:cNvPr id="19968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4431322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0C2D05-D80A-488D-AE56-C956AE2C8B8B}" type="slidenum">
              <a:rPr lang="it-IT" altLang="it-IT" sz="1300" smtClean="0">
                <a:latin typeface="Times New Roman" panose="02020603050405020304" pitchFamily="18" charset="0"/>
              </a:rPr>
              <a:pPr>
                <a:spcBef>
                  <a:spcPct val="0"/>
                </a:spcBef>
              </a:pPr>
              <a:t>101</a:t>
            </a:fld>
            <a:endParaRPr lang="it-IT" altLang="it-IT" sz="1300" smtClean="0">
              <a:latin typeface="Times New Roman" panose="02020603050405020304" pitchFamily="18" charset="0"/>
            </a:endParaRPr>
          </a:p>
        </p:txBody>
      </p:sp>
      <p:sp>
        <p:nvSpPr>
          <p:cNvPr id="20173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1364173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7B00C6-FF4D-4515-A17A-24B205514A23}" type="slidenum">
              <a:rPr lang="it-IT" altLang="it-IT" sz="1300" smtClean="0">
                <a:latin typeface="Times New Roman" panose="02020603050405020304" pitchFamily="18" charset="0"/>
              </a:rPr>
              <a:pPr>
                <a:spcBef>
                  <a:spcPct val="0"/>
                </a:spcBef>
              </a:pPr>
              <a:t>102</a:t>
            </a:fld>
            <a:endParaRPr lang="it-IT" altLang="it-IT" sz="1300" smtClean="0">
              <a:latin typeface="Times New Roman" panose="02020603050405020304" pitchFamily="18" charset="0"/>
            </a:endParaRPr>
          </a:p>
        </p:txBody>
      </p:sp>
      <p:sp>
        <p:nvSpPr>
          <p:cNvPr id="203779"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4510779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6526D4-45DC-440C-AB24-F384B02D85DD}" type="slidenum">
              <a:rPr lang="it-IT" altLang="it-IT" sz="1300" smtClean="0">
                <a:latin typeface="Times New Roman" panose="02020603050405020304" pitchFamily="18" charset="0"/>
              </a:rPr>
              <a:pPr>
                <a:spcBef>
                  <a:spcPct val="0"/>
                </a:spcBef>
              </a:pPr>
              <a:t>103</a:t>
            </a:fld>
            <a:endParaRPr lang="it-IT" altLang="it-IT" sz="1300" smtClean="0">
              <a:latin typeface="Times New Roman" panose="02020603050405020304" pitchFamily="18" charset="0"/>
            </a:endParaRPr>
          </a:p>
        </p:txBody>
      </p:sp>
      <p:sp>
        <p:nvSpPr>
          <p:cNvPr id="205827"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4543288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9A7D7B-67E9-4022-9327-C1C8BE99A017}" type="slidenum">
              <a:rPr lang="it-IT" altLang="it-IT" sz="1300" smtClean="0">
                <a:latin typeface="Times New Roman" panose="02020603050405020304" pitchFamily="18" charset="0"/>
              </a:rPr>
              <a:pPr>
                <a:spcBef>
                  <a:spcPct val="0"/>
                </a:spcBef>
              </a:pPr>
              <a:t>104</a:t>
            </a:fld>
            <a:endParaRPr lang="it-IT" altLang="it-IT" sz="1300" smtClean="0">
              <a:latin typeface="Times New Roman" panose="02020603050405020304" pitchFamily="18" charset="0"/>
            </a:endParaRPr>
          </a:p>
        </p:txBody>
      </p:sp>
      <p:sp>
        <p:nvSpPr>
          <p:cNvPr id="207875"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9377668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D047EE-A6EB-43FD-A784-1573156FCFED}" type="slidenum">
              <a:rPr lang="it-IT" altLang="it-IT" sz="1300" smtClean="0">
                <a:latin typeface="Times New Roman" panose="02020603050405020304" pitchFamily="18" charset="0"/>
              </a:rPr>
              <a:pPr>
                <a:spcBef>
                  <a:spcPct val="0"/>
                </a:spcBef>
              </a:pPr>
              <a:t>105</a:t>
            </a:fld>
            <a:endParaRPr lang="it-IT" altLang="it-IT" sz="1300" smtClean="0">
              <a:latin typeface="Times New Roman" panose="02020603050405020304" pitchFamily="18" charset="0"/>
            </a:endParaRPr>
          </a:p>
        </p:txBody>
      </p:sp>
      <p:sp>
        <p:nvSpPr>
          <p:cNvPr id="209923"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37785124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Calibri" panose="020F0502020204030204" pitchFamily="34" charset="0"/>
              </a:defRPr>
            </a:lvl1pPr>
            <a:lvl2pPr marL="742950" indent="-285750" defTabSz="990600">
              <a:spcBef>
                <a:spcPct val="30000"/>
              </a:spcBef>
              <a:defRPr sz="1200">
                <a:solidFill>
                  <a:schemeClr val="tx1"/>
                </a:solidFill>
                <a:latin typeface="Calibri" panose="020F0502020204030204" pitchFamily="34" charset="0"/>
              </a:defRPr>
            </a:lvl2pPr>
            <a:lvl3pPr marL="1143000" indent="-228600" defTabSz="990600">
              <a:spcBef>
                <a:spcPct val="30000"/>
              </a:spcBef>
              <a:defRPr sz="1200">
                <a:solidFill>
                  <a:schemeClr val="tx1"/>
                </a:solidFill>
                <a:latin typeface="Calibri" panose="020F0502020204030204" pitchFamily="34" charset="0"/>
              </a:defRPr>
            </a:lvl3pPr>
            <a:lvl4pPr marL="1600200" indent="-228600" defTabSz="990600">
              <a:spcBef>
                <a:spcPct val="30000"/>
              </a:spcBef>
              <a:defRPr sz="1200">
                <a:solidFill>
                  <a:schemeClr val="tx1"/>
                </a:solidFill>
                <a:latin typeface="Calibri" panose="020F0502020204030204" pitchFamily="34" charset="0"/>
              </a:defRPr>
            </a:lvl4pPr>
            <a:lvl5pPr marL="2057400" indent="-228600" defTabSz="990600">
              <a:spcBef>
                <a:spcPct val="30000"/>
              </a:spcBef>
              <a:defRPr sz="1200">
                <a:solidFill>
                  <a:schemeClr val="tx1"/>
                </a:solidFill>
                <a:latin typeface="Calibri" panose="020F0502020204030204" pitchFamily="34" charset="0"/>
              </a:defRPr>
            </a:lvl5pPr>
            <a:lvl6pPr marL="2514600" indent="-228600" defTabSz="990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90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90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90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49EC3D-C17E-4151-BC0F-A3D0FF8CFBDE}" type="slidenum">
              <a:rPr lang="it-IT" altLang="it-IT" sz="1300" smtClean="0">
                <a:latin typeface="Times New Roman" panose="02020603050405020304" pitchFamily="18" charset="0"/>
              </a:rPr>
              <a:pPr>
                <a:spcBef>
                  <a:spcPct val="0"/>
                </a:spcBef>
              </a:pPr>
              <a:t>106</a:t>
            </a:fld>
            <a:endParaRPr lang="it-IT" altLang="it-IT" sz="1300" smtClean="0">
              <a:latin typeface="Times New Roman" panose="02020603050405020304" pitchFamily="18" charset="0"/>
            </a:endParaRPr>
          </a:p>
        </p:txBody>
      </p:sp>
      <p:sp>
        <p:nvSpPr>
          <p:cNvPr id="211971" name="Rectangle 2"/>
          <p:cNvSpPr>
            <a:spLocks noRot="1" noChangeArrowheads="1" noTextEdit="1"/>
          </p:cNvSpPr>
          <p:nvPr>
            <p:ph type="sldImg"/>
          </p:nvPr>
        </p:nvSpPr>
        <p:spPr bwMode="auto">
          <a:xfrm>
            <a:off x="1001713" y="774700"/>
            <a:ext cx="5099050" cy="38242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736" tIns="49868" rIns="99736" bIns="49868" numCol="1" anchor="t" anchorCtr="0" compatLnSpc="1">
            <a:prstTxWarp prst="textNoShape">
              <a:avLst/>
            </a:prstTxWarp>
          </a:bodyPr>
          <a:lstStyle/>
          <a:p>
            <a:pPr defTabSz="762000" eaLnBrk="1" hangingPunct="1"/>
            <a:endParaRPr lang="it-IT" altLang="it-IT" smtClean="0"/>
          </a:p>
        </p:txBody>
      </p:sp>
    </p:spTree>
    <p:extLst>
      <p:ext uri="{BB962C8B-B14F-4D97-AF65-F5344CB8AC3E}">
        <p14:creationId xmlns:p14="http://schemas.microsoft.com/office/powerpoint/2010/main" val="273210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pPr>
              <a:defRPr/>
            </a:pPr>
            <a:fld id="{E9974B06-CD80-4762-95A1-4F6EDC068118}" type="datetime1">
              <a:rPr lang="it-IT"/>
              <a:pPr>
                <a:defRPr/>
              </a:pPr>
              <a:t>22/10/2018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4899164A-AD4F-4636-9D61-291D3E04188D}" type="slidenum">
              <a:rPr lang="it-IT" altLang="it-IT"/>
              <a:pPr>
                <a:defRPr/>
              </a:pPr>
              <a:t>‹#›</a:t>
            </a:fld>
            <a:endParaRPr lang="it-IT" altLang="it-IT"/>
          </a:p>
        </p:txBody>
      </p:sp>
    </p:spTree>
    <p:extLst>
      <p:ext uri="{BB962C8B-B14F-4D97-AF65-F5344CB8AC3E}">
        <p14:creationId xmlns:p14="http://schemas.microsoft.com/office/powerpoint/2010/main" val="132100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fld id="{DACB8E8D-7684-4B3D-8D07-17F63F809219}" type="datetime1">
              <a:rPr lang="it-IT"/>
              <a:pPr>
                <a:defRPr/>
              </a:pPr>
              <a:t>22/10/2018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17C5752C-9F56-4842-B0EC-96AD4D734AA8}" type="slidenum">
              <a:rPr lang="it-IT" altLang="it-IT"/>
              <a:pPr>
                <a:defRPr/>
              </a:pPr>
              <a:t>‹#›</a:t>
            </a:fld>
            <a:endParaRPr lang="it-IT" altLang="it-IT"/>
          </a:p>
        </p:txBody>
      </p:sp>
    </p:spTree>
    <p:extLst>
      <p:ext uri="{BB962C8B-B14F-4D97-AF65-F5344CB8AC3E}">
        <p14:creationId xmlns:p14="http://schemas.microsoft.com/office/powerpoint/2010/main" val="281220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fld id="{8ACB998C-E0C7-468E-B47A-30B612ADF1BD}" type="datetime1">
              <a:rPr lang="it-IT"/>
              <a:pPr>
                <a:defRPr/>
              </a:pPr>
              <a:t>22/10/2018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6EABC91-3E95-4EAA-AA2E-2FB2E01C4B42}" type="slidenum">
              <a:rPr lang="it-IT" altLang="it-IT"/>
              <a:pPr>
                <a:defRPr/>
              </a:pPr>
              <a:t>‹#›</a:t>
            </a:fld>
            <a:endParaRPr lang="it-IT" altLang="it-IT"/>
          </a:p>
        </p:txBody>
      </p:sp>
    </p:spTree>
    <p:extLst>
      <p:ext uri="{BB962C8B-B14F-4D97-AF65-F5344CB8AC3E}">
        <p14:creationId xmlns:p14="http://schemas.microsoft.com/office/powerpoint/2010/main" val="408229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pPr>
              <a:defRPr/>
            </a:pPr>
            <a:fld id="{1FA5D7A6-AEEC-4694-972C-3B4677A96456}" type="datetime1">
              <a:rPr lang="it-IT"/>
              <a:pPr>
                <a:defRPr/>
              </a:pPr>
              <a:t>22/10/2018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2FFA27B6-4A60-4172-BC80-9E15FF3E6ED9}" type="slidenum">
              <a:rPr lang="it-IT" altLang="it-IT"/>
              <a:pPr>
                <a:defRPr/>
              </a:pPr>
              <a:t>‹#›</a:t>
            </a:fld>
            <a:endParaRPr lang="it-IT" altLang="it-IT"/>
          </a:p>
        </p:txBody>
      </p:sp>
    </p:spTree>
    <p:extLst>
      <p:ext uri="{BB962C8B-B14F-4D97-AF65-F5344CB8AC3E}">
        <p14:creationId xmlns:p14="http://schemas.microsoft.com/office/powerpoint/2010/main" val="90495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52F63D-9EB3-4457-BC01-12CB327432B4}" type="datetime1">
              <a:rPr lang="it-IT"/>
              <a:pPr>
                <a:defRPr/>
              </a:pPr>
              <a:t>22/10/2018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768BC596-4518-4061-8C83-D9FDD7BE55D3}" type="slidenum">
              <a:rPr lang="it-IT" altLang="it-IT"/>
              <a:pPr>
                <a:defRPr/>
              </a:pPr>
              <a:t>‹#›</a:t>
            </a:fld>
            <a:endParaRPr lang="it-IT" altLang="it-IT"/>
          </a:p>
        </p:txBody>
      </p:sp>
    </p:spTree>
    <p:extLst>
      <p:ext uri="{BB962C8B-B14F-4D97-AF65-F5344CB8AC3E}">
        <p14:creationId xmlns:p14="http://schemas.microsoft.com/office/powerpoint/2010/main" val="428317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3"/>
          <p:cNvSpPr>
            <a:spLocks noGrp="1"/>
          </p:cNvSpPr>
          <p:nvPr>
            <p:ph type="dt" sz="half" idx="10"/>
          </p:nvPr>
        </p:nvSpPr>
        <p:spPr/>
        <p:txBody>
          <a:bodyPr/>
          <a:lstStyle>
            <a:lvl1pPr>
              <a:defRPr/>
            </a:lvl1pPr>
          </a:lstStyle>
          <a:p>
            <a:pPr>
              <a:defRPr/>
            </a:pPr>
            <a:fld id="{BDBAA9FB-6C02-4A0B-ACD2-206C7B8B8B54}" type="datetime1">
              <a:rPr lang="it-IT"/>
              <a:pPr>
                <a:defRPr/>
              </a:pPr>
              <a:t>22/10/2018</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978CC391-C61B-415A-8F26-854B04525E7D}" type="slidenum">
              <a:rPr lang="it-IT" altLang="it-IT"/>
              <a:pPr>
                <a:defRPr/>
              </a:pPr>
              <a:t>‹#›</a:t>
            </a:fld>
            <a:endParaRPr lang="it-IT" altLang="it-IT"/>
          </a:p>
        </p:txBody>
      </p:sp>
    </p:spTree>
    <p:extLst>
      <p:ext uri="{BB962C8B-B14F-4D97-AF65-F5344CB8AC3E}">
        <p14:creationId xmlns:p14="http://schemas.microsoft.com/office/powerpoint/2010/main" val="330799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3"/>
          <p:cNvSpPr>
            <a:spLocks noGrp="1"/>
          </p:cNvSpPr>
          <p:nvPr>
            <p:ph type="dt" sz="half" idx="10"/>
          </p:nvPr>
        </p:nvSpPr>
        <p:spPr/>
        <p:txBody>
          <a:bodyPr/>
          <a:lstStyle>
            <a:lvl1pPr>
              <a:defRPr/>
            </a:lvl1pPr>
          </a:lstStyle>
          <a:p>
            <a:pPr>
              <a:defRPr/>
            </a:pPr>
            <a:fld id="{396008A7-99AA-4D84-A1D0-FD9B54D5743B}" type="datetime1">
              <a:rPr lang="it-IT"/>
              <a:pPr>
                <a:defRPr/>
              </a:pPr>
              <a:t>22/10/2018</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82A801B4-EE70-45BF-8AA9-09DEF162E1BC}" type="slidenum">
              <a:rPr lang="it-IT" altLang="it-IT"/>
              <a:pPr>
                <a:defRPr/>
              </a:pPr>
              <a:t>‹#›</a:t>
            </a:fld>
            <a:endParaRPr lang="it-IT" altLang="it-IT"/>
          </a:p>
        </p:txBody>
      </p:sp>
    </p:spTree>
    <p:extLst>
      <p:ext uri="{BB962C8B-B14F-4D97-AF65-F5344CB8AC3E}">
        <p14:creationId xmlns:p14="http://schemas.microsoft.com/office/powerpoint/2010/main" val="164945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3"/>
          <p:cNvSpPr>
            <a:spLocks noGrp="1"/>
          </p:cNvSpPr>
          <p:nvPr>
            <p:ph type="dt" sz="half" idx="10"/>
          </p:nvPr>
        </p:nvSpPr>
        <p:spPr/>
        <p:txBody>
          <a:bodyPr/>
          <a:lstStyle>
            <a:lvl1pPr>
              <a:defRPr/>
            </a:lvl1pPr>
          </a:lstStyle>
          <a:p>
            <a:pPr>
              <a:defRPr/>
            </a:pPr>
            <a:fld id="{3E5E7A28-3E6E-43DE-9C61-D8B69E8B9048}" type="datetime1">
              <a:rPr lang="it-IT"/>
              <a:pPr>
                <a:defRPr/>
              </a:pPr>
              <a:t>22/10/2018</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32A21381-7EAA-4C75-8D15-77C1EF9B5254}" type="slidenum">
              <a:rPr lang="it-IT" altLang="it-IT"/>
              <a:pPr>
                <a:defRPr/>
              </a:pPr>
              <a:t>‹#›</a:t>
            </a:fld>
            <a:endParaRPr lang="it-IT" altLang="it-IT"/>
          </a:p>
        </p:txBody>
      </p:sp>
    </p:spTree>
    <p:extLst>
      <p:ext uri="{BB962C8B-B14F-4D97-AF65-F5344CB8AC3E}">
        <p14:creationId xmlns:p14="http://schemas.microsoft.com/office/powerpoint/2010/main" val="105440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8B54EE-1F2B-46E1-8367-47B6F82EAF89}" type="datetime1">
              <a:rPr lang="it-IT"/>
              <a:pPr>
                <a:defRPr/>
              </a:pPr>
              <a:t>22/10/2018</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FB661BCD-9D0A-4957-AD62-2BAC69D33011}" type="slidenum">
              <a:rPr lang="it-IT" altLang="it-IT"/>
              <a:pPr>
                <a:defRPr/>
              </a:pPr>
              <a:t>‹#›</a:t>
            </a:fld>
            <a:endParaRPr lang="it-IT" altLang="it-IT"/>
          </a:p>
        </p:txBody>
      </p:sp>
    </p:spTree>
    <p:extLst>
      <p:ext uri="{BB962C8B-B14F-4D97-AF65-F5344CB8AC3E}">
        <p14:creationId xmlns:p14="http://schemas.microsoft.com/office/powerpoint/2010/main" val="94512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A37C80-60CE-4096-A9D5-301445393CD1}" type="datetime1">
              <a:rPr lang="it-IT"/>
              <a:pPr>
                <a:defRPr/>
              </a:pPr>
              <a:t>22/10/2018</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F3263BA8-8313-43EF-8F5A-F1CCFB6C0C37}" type="slidenum">
              <a:rPr lang="it-IT" altLang="it-IT"/>
              <a:pPr>
                <a:defRPr/>
              </a:pPr>
              <a:t>‹#›</a:t>
            </a:fld>
            <a:endParaRPr lang="it-IT" altLang="it-IT"/>
          </a:p>
        </p:txBody>
      </p:sp>
    </p:spTree>
    <p:extLst>
      <p:ext uri="{BB962C8B-B14F-4D97-AF65-F5344CB8AC3E}">
        <p14:creationId xmlns:p14="http://schemas.microsoft.com/office/powerpoint/2010/main" val="128510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0056A9-D267-49E5-8286-D71B931529BB}" type="datetime1">
              <a:rPr lang="it-IT"/>
              <a:pPr>
                <a:defRPr/>
              </a:pPr>
              <a:t>22/10/2018</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88BC92B3-E090-453D-91FF-29A175A5D017}" type="slidenum">
              <a:rPr lang="it-IT" altLang="it-IT"/>
              <a:pPr>
                <a:defRPr/>
              </a:pPr>
              <a:t>‹#›</a:t>
            </a:fld>
            <a:endParaRPr lang="it-IT" altLang="it-IT"/>
          </a:p>
        </p:txBody>
      </p:sp>
    </p:spTree>
    <p:extLst>
      <p:ext uri="{BB962C8B-B14F-4D97-AF65-F5344CB8AC3E}">
        <p14:creationId xmlns:p14="http://schemas.microsoft.com/office/powerpoint/2010/main" val="239954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endParaRPr lang="it-IT" altLang="it-I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endParaRPr lang="it-IT" altLang="it-I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DB0F379-B8FB-4D9E-9D3C-55E923956763}" type="datetime1">
              <a:rPr lang="it-IT"/>
              <a:pPr>
                <a:defRPr/>
              </a:pPr>
              <a:t>22/10/2018</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884B2EE-D871-4EF7-8D87-5A8428C688C3}"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oleObject" Target="../embeddings/oleObject6.bin"/></Relationships>
</file>

<file path=ppt/slides/_rels/slide100.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59.wmf"/></Relationships>
</file>

<file path=ppt/slides/_rels/slide101.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63.wmf"/></Relationships>
</file>

<file path=ppt/slides/_rels/slide1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65.wmf"/></Relationships>
</file>

<file path=ppt/slides/_rels/slide105.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69.wmf"/><Relationship Id="rId4" Type="http://schemas.openxmlformats.org/officeDocument/2006/relationships/image" Target="../media/image168.wmf"/></Relationships>
</file>

<file path=ppt/slides/_rels/slide1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72.wmf"/><Relationship Id="rId4" Type="http://schemas.openxmlformats.org/officeDocument/2006/relationships/image" Target="../media/image171.wmf"/></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74.w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75.wmf"/><Relationship Id="rId5" Type="http://schemas.openxmlformats.org/officeDocument/2006/relationships/oleObject" Target="../embeddings/oleObject59.bin"/><Relationship Id="rId4" Type="http://schemas.openxmlformats.org/officeDocument/2006/relationships/image" Target="../media/image176.w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179.wmf"/><Relationship Id="rId4" Type="http://schemas.openxmlformats.org/officeDocument/2006/relationships/image" Target="../media/image178.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83.wmf"/><Relationship Id="rId4" Type="http://schemas.openxmlformats.org/officeDocument/2006/relationships/image" Target="../media/image182.wmf"/></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85.wmf"/></Relationships>
</file>

<file path=ppt/slides/_rels/slide119.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30.w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3.bin"/><Relationship Id="rId18" Type="http://schemas.openxmlformats.org/officeDocument/2006/relationships/image" Target="../media/image38.wmf"/><Relationship Id="rId3" Type="http://schemas.openxmlformats.org/officeDocument/2006/relationships/notesSlide" Target="../notesSlides/notesSlide23.xml"/><Relationship Id="rId7" Type="http://schemas.openxmlformats.org/officeDocument/2006/relationships/image" Target="../media/image33.wmf"/><Relationship Id="rId12" Type="http://schemas.openxmlformats.org/officeDocument/2006/relationships/image" Target="../media/image35.wmf"/><Relationship Id="rId17" Type="http://schemas.openxmlformats.org/officeDocument/2006/relationships/oleObject" Target="../embeddings/oleObject15.bin"/><Relationship Id="rId2" Type="http://schemas.openxmlformats.org/officeDocument/2006/relationships/slideLayout" Target="../slideLayouts/slideLayout1.xml"/><Relationship Id="rId16" Type="http://schemas.openxmlformats.org/officeDocument/2006/relationships/image" Target="../media/image37.wmf"/><Relationship Id="rId20" Type="http://schemas.openxmlformats.org/officeDocument/2006/relationships/image" Target="../media/image39.wmf"/><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oleObject" Target="../embeddings/oleObject12.bin"/><Relationship Id="rId5" Type="http://schemas.openxmlformats.org/officeDocument/2006/relationships/image" Target="../media/image32.wmf"/><Relationship Id="rId15" Type="http://schemas.openxmlformats.org/officeDocument/2006/relationships/oleObject" Target="../embeddings/oleObject14.bin"/><Relationship Id="rId10" Type="http://schemas.openxmlformats.org/officeDocument/2006/relationships/image" Target="../media/image40.png"/><Relationship Id="rId19" Type="http://schemas.openxmlformats.org/officeDocument/2006/relationships/oleObject" Target="../embeddings/oleObject16.bin"/><Relationship Id="rId4" Type="http://schemas.openxmlformats.org/officeDocument/2006/relationships/oleObject" Target="../embeddings/oleObject9.bin"/><Relationship Id="rId9" Type="http://schemas.openxmlformats.org/officeDocument/2006/relationships/image" Target="../media/image34.wmf"/><Relationship Id="rId14" Type="http://schemas.openxmlformats.org/officeDocument/2006/relationships/image" Target="../media/image36.wmf"/></Relationships>
</file>

<file path=ppt/slides/_rels/slide25.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24.xml"/><Relationship Id="rId7"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41.wmf"/><Relationship Id="rId5" Type="http://schemas.openxmlformats.org/officeDocument/2006/relationships/oleObject" Target="../embeddings/oleObject17.bin"/><Relationship Id="rId10" Type="http://schemas.openxmlformats.org/officeDocument/2006/relationships/image" Target="../media/image43.wmf"/><Relationship Id="rId4" Type="http://schemas.openxmlformats.org/officeDocument/2006/relationships/image" Target="../media/image40.png"/><Relationship Id="rId9"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7.wmf"/><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6.wmf"/></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2.wmf"/></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1.wmf"/></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84.wmf"/><Relationship Id="rId4" Type="http://schemas.openxmlformats.org/officeDocument/2006/relationships/image" Target="../media/image83.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oleObject" Target="../embeddings/oleObject5.bin"/></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88.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1.bin"/><Relationship Id="rId5" Type="http://schemas.openxmlformats.org/officeDocument/2006/relationships/image" Target="../media/image87.wmf"/><Relationship Id="rId4" Type="http://schemas.openxmlformats.org/officeDocument/2006/relationships/oleObject" Target="../embeddings/oleObject20.bin"/></Relationships>
</file>

<file path=ppt/slides/_rels/slide6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94.wmf"/><Relationship Id="rId4" Type="http://schemas.openxmlformats.org/officeDocument/2006/relationships/oleObject" Target="../embeddings/oleObject22.bin"/></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27.bin"/><Relationship Id="rId18" Type="http://schemas.openxmlformats.org/officeDocument/2006/relationships/image" Target="../media/image107.wmf"/><Relationship Id="rId26" Type="http://schemas.openxmlformats.org/officeDocument/2006/relationships/image" Target="../media/image111.wmf"/><Relationship Id="rId3" Type="http://schemas.openxmlformats.org/officeDocument/2006/relationships/notesSlide" Target="../notesSlides/notesSlide68.xml"/><Relationship Id="rId21" Type="http://schemas.openxmlformats.org/officeDocument/2006/relationships/oleObject" Target="../embeddings/oleObject31.bin"/><Relationship Id="rId7" Type="http://schemas.openxmlformats.org/officeDocument/2006/relationships/oleObject" Target="../embeddings/oleObject24.bin"/><Relationship Id="rId12" Type="http://schemas.openxmlformats.org/officeDocument/2006/relationships/image" Target="../media/image104.wmf"/><Relationship Id="rId17" Type="http://schemas.openxmlformats.org/officeDocument/2006/relationships/oleObject" Target="../embeddings/oleObject29.bin"/><Relationship Id="rId25" Type="http://schemas.openxmlformats.org/officeDocument/2006/relationships/oleObject" Target="../embeddings/oleObject33.bin"/><Relationship Id="rId2" Type="http://schemas.openxmlformats.org/officeDocument/2006/relationships/slideLayout" Target="../slideLayouts/slideLayout1.xml"/><Relationship Id="rId16" Type="http://schemas.openxmlformats.org/officeDocument/2006/relationships/image" Target="../media/image106.wmf"/><Relationship Id="rId20" Type="http://schemas.openxmlformats.org/officeDocument/2006/relationships/image" Target="../media/image108.wmf"/><Relationship Id="rId1" Type="http://schemas.openxmlformats.org/officeDocument/2006/relationships/vmlDrawing" Target="../drawings/vmlDrawing10.vml"/><Relationship Id="rId6" Type="http://schemas.openxmlformats.org/officeDocument/2006/relationships/image" Target="../media/image101.wmf"/><Relationship Id="rId11" Type="http://schemas.openxmlformats.org/officeDocument/2006/relationships/oleObject" Target="../embeddings/oleObject26.bin"/><Relationship Id="rId24" Type="http://schemas.openxmlformats.org/officeDocument/2006/relationships/image" Target="../media/image110.wmf"/><Relationship Id="rId5" Type="http://schemas.openxmlformats.org/officeDocument/2006/relationships/oleObject" Target="../embeddings/oleObject23.bin"/><Relationship Id="rId15" Type="http://schemas.openxmlformats.org/officeDocument/2006/relationships/oleObject" Target="../embeddings/oleObject28.bin"/><Relationship Id="rId23" Type="http://schemas.openxmlformats.org/officeDocument/2006/relationships/oleObject" Target="../embeddings/oleObject32.bin"/><Relationship Id="rId10" Type="http://schemas.openxmlformats.org/officeDocument/2006/relationships/image" Target="../media/image103.wmf"/><Relationship Id="rId19" Type="http://schemas.openxmlformats.org/officeDocument/2006/relationships/oleObject" Target="../embeddings/oleObject30.bin"/><Relationship Id="rId4" Type="http://schemas.openxmlformats.org/officeDocument/2006/relationships/image" Target="../media/image112.png"/><Relationship Id="rId9" Type="http://schemas.openxmlformats.org/officeDocument/2006/relationships/oleObject" Target="../embeddings/oleObject25.bin"/><Relationship Id="rId14" Type="http://schemas.openxmlformats.org/officeDocument/2006/relationships/image" Target="../media/image105.wmf"/><Relationship Id="rId22" Type="http://schemas.openxmlformats.org/officeDocument/2006/relationships/image" Target="../media/image109.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14.png"/><Relationship Id="rId5" Type="http://schemas.openxmlformats.org/officeDocument/2006/relationships/image" Target="../media/image113.wmf"/><Relationship Id="rId4" Type="http://schemas.openxmlformats.org/officeDocument/2006/relationships/oleObject" Target="../embeddings/oleObject34.bin"/></Relationships>
</file>

<file path=ppt/slides/_rels/slide77.xml.rels><?xml version="1.0" encoding="UTF-8" standalone="yes"?>
<Relationships xmlns="http://schemas.openxmlformats.org/package/2006/relationships"><Relationship Id="rId8" Type="http://schemas.openxmlformats.org/officeDocument/2006/relationships/image" Target="../media/image116.wmf"/><Relationship Id="rId13" Type="http://schemas.openxmlformats.org/officeDocument/2006/relationships/oleObject" Target="../embeddings/oleObject39.bin"/><Relationship Id="rId18" Type="http://schemas.openxmlformats.org/officeDocument/2006/relationships/image" Target="../media/image107.wmf"/><Relationship Id="rId3" Type="http://schemas.openxmlformats.org/officeDocument/2006/relationships/notesSlide" Target="../notesSlides/notesSlide70.xml"/><Relationship Id="rId21" Type="http://schemas.openxmlformats.org/officeDocument/2006/relationships/oleObject" Target="../embeddings/oleObject43.bin"/><Relationship Id="rId7" Type="http://schemas.openxmlformats.org/officeDocument/2006/relationships/oleObject" Target="../embeddings/oleObject36.bin"/><Relationship Id="rId12" Type="http://schemas.openxmlformats.org/officeDocument/2006/relationships/image" Target="../media/image118.wmf"/><Relationship Id="rId17" Type="http://schemas.openxmlformats.org/officeDocument/2006/relationships/oleObject" Target="../embeddings/oleObject41.bin"/><Relationship Id="rId2" Type="http://schemas.openxmlformats.org/officeDocument/2006/relationships/slideLayout" Target="../slideLayouts/slideLayout1.xml"/><Relationship Id="rId16" Type="http://schemas.openxmlformats.org/officeDocument/2006/relationships/image" Target="../media/image119.wmf"/><Relationship Id="rId20" Type="http://schemas.openxmlformats.org/officeDocument/2006/relationships/image" Target="../media/image120.wmf"/><Relationship Id="rId1" Type="http://schemas.openxmlformats.org/officeDocument/2006/relationships/vmlDrawing" Target="../drawings/vmlDrawing12.vml"/><Relationship Id="rId6" Type="http://schemas.openxmlformats.org/officeDocument/2006/relationships/image" Target="../media/image115.w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oleObject" Target="../embeddings/oleObject40.bin"/><Relationship Id="rId10" Type="http://schemas.openxmlformats.org/officeDocument/2006/relationships/image" Target="../media/image117.wmf"/><Relationship Id="rId19" Type="http://schemas.openxmlformats.org/officeDocument/2006/relationships/oleObject" Target="../embeddings/oleObject42.bin"/><Relationship Id="rId4" Type="http://schemas.openxmlformats.org/officeDocument/2006/relationships/image" Target="../media/image121.png"/><Relationship Id="rId9" Type="http://schemas.openxmlformats.org/officeDocument/2006/relationships/oleObject" Target="../embeddings/oleObject37.bin"/><Relationship Id="rId14" Type="http://schemas.openxmlformats.org/officeDocument/2006/relationships/image" Target="../media/image105.wmf"/><Relationship Id="rId22" Type="http://schemas.openxmlformats.org/officeDocument/2006/relationships/image" Target="../media/image111.wmf"/></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07.wmf"/><Relationship Id="rId18" Type="http://schemas.openxmlformats.org/officeDocument/2006/relationships/image" Target="../media/image126.png"/><Relationship Id="rId3" Type="http://schemas.openxmlformats.org/officeDocument/2006/relationships/notesSlide" Target="../notesSlides/notesSlide71.xml"/><Relationship Id="rId7" Type="http://schemas.openxmlformats.org/officeDocument/2006/relationships/image" Target="../media/image123.wmf"/><Relationship Id="rId12" Type="http://schemas.openxmlformats.org/officeDocument/2006/relationships/oleObject" Target="../embeddings/oleObject48.bin"/><Relationship Id="rId17" Type="http://schemas.openxmlformats.org/officeDocument/2006/relationships/image" Target="../media/image111.wmf"/><Relationship Id="rId2" Type="http://schemas.openxmlformats.org/officeDocument/2006/relationships/slideLayout" Target="../slideLayouts/slideLayout1.xml"/><Relationship Id="rId16" Type="http://schemas.openxmlformats.org/officeDocument/2006/relationships/oleObject" Target="../embeddings/oleObject50.bin"/><Relationship Id="rId1" Type="http://schemas.openxmlformats.org/officeDocument/2006/relationships/vmlDrawing" Target="../drawings/vmlDrawing13.vml"/><Relationship Id="rId6" Type="http://schemas.openxmlformats.org/officeDocument/2006/relationships/oleObject" Target="../embeddings/oleObject45.bin"/><Relationship Id="rId11" Type="http://schemas.openxmlformats.org/officeDocument/2006/relationships/image" Target="../media/image124.wmf"/><Relationship Id="rId5" Type="http://schemas.openxmlformats.org/officeDocument/2006/relationships/image" Target="../media/image122.wmf"/><Relationship Id="rId15" Type="http://schemas.openxmlformats.org/officeDocument/2006/relationships/image" Target="../media/image125.w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105.wmf"/><Relationship Id="rId14" Type="http://schemas.openxmlformats.org/officeDocument/2006/relationships/oleObject" Target="../embeddings/oleObject49.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72.xml"/><Relationship Id="rId7" Type="http://schemas.openxmlformats.org/officeDocument/2006/relationships/image" Target="../media/image128.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52.bin"/><Relationship Id="rId11" Type="http://schemas.openxmlformats.org/officeDocument/2006/relationships/image" Target="../media/image130.wmf"/><Relationship Id="rId5" Type="http://schemas.openxmlformats.org/officeDocument/2006/relationships/image" Target="../media/image127.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129.wm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notesSlide" Target="../notesSlides/notesSlide73.xml"/><Relationship Id="rId7"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131.wmf"/><Relationship Id="rId5" Type="http://schemas.openxmlformats.org/officeDocument/2006/relationships/oleObject" Target="../embeddings/oleObject55.bin"/><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138.png"/><Relationship Id="rId5" Type="http://schemas.openxmlformats.org/officeDocument/2006/relationships/image" Target="../media/image137.wmf"/><Relationship Id="rId4" Type="http://schemas.openxmlformats.org/officeDocument/2006/relationships/oleObject" Target="../embeddings/oleObject57.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139.png"/><Relationship Id="rId5" Type="http://schemas.openxmlformats.org/officeDocument/2006/relationships/image" Target="../media/image137.wmf"/><Relationship Id="rId4" Type="http://schemas.openxmlformats.org/officeDocument/2006/relationships/oleObject" Target="../embeddings/oleObject58.bin"/></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56.wmf"/><Relationship Id="rId4" Type="http://schemas.openxmlformats.org/officeDocument/2006/relationships/image" Target="../media/image155.wmf"/></Relationships>
</file>

<file path=ppt/slides/_rels/slide98.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AC93EE-9C7A-483F-927B-1AC2808EBAB6}" type="slidenum">
              <a:rPr lang="it-IT" altLang="it-IT" sz="1200" smtClean="0">
                <a:solidFill>
                  <a:srgbClr val="898989"/>
                </a:solidFill>
              </a:rPr>
              <a:pPr>
                <a:spcBef>
                  <a:spcPct val="0"/>
                </a:spcBef>
                <a:buFontTx/>
                <a:buNone/>
              </a:pPr>
              <a:t>1</a:t>
            </a:fld>
            <a:endParaRPr lang="it-IT" altLang="it-IT" sz="1200" smtClean="0">
              <a:solidFill>
                <a:srgbClr val="898989"/>
              </a:solidFill>
            </a:endParaRPr>
          </a:p>
        </p:txBody>
      </p:sp>
      <p:pic>
        <p:nvPicPr>
          <p:cNvPr id="3075" name="Picture 2" descr="http://roma2.rm.ingv.it/userfiles/image/tematiche/MagnetismoRocce/Fig1-lode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89138"/>
            <a:ext cx="38766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Risultati immagini per magnetizzazione rocce immag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789363"/>
            <a:ext cx="40322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63713" y="1139825"/>
            <a:ext cx="5432425" cy="708025"/>
          </a:xfrm>
          <a:prstGeom prst="rect">
            <a:avLst/>
          </a:prstGeom>
          <a:noFill/>
        </p:spPr>
        <p:txBody>
          <a:bodyPr wrap="none">
            <a:spAutoFit/>
          </a:bodyPr>
          <a:lstStyle/>
          <a:p>
            <a:pPr eaLnBrk="1" hangingPunct="1">
              <a:defRPr/>
            </a:pPr>
            <a:r>
              <a:rPr lang="en-GB" sz="4000" dirty="0" err="1">
                <a:effectLst>
                  <a:outerShdw blurRad="38100" dist="38100" dir="2700000" algn="tl">
                    <a:srgbClr val="000000">
                      <a:alpha val="43137"/>
                    </a:srgbClr>
                  </a:outerShdw>
                </a:effectLst>
              </a:rPr>
              <a:t>Magnetizzazione</a:t>
            </a:r>
            <a:r>
              <a:rPr lang="en-GB" sz="4000" dirty="0">
                <a:effectLst>
                  <a:outerShdw blurRad="38100" dist="38100" dir="2700000" algn="tl">
                    <a:srgbClr val="000000">
                      <a:alpha val="43137"/>
                    </a:srgbClr>
                  </a:outerShdw>
                </a:effectLst>
              </a:rPr>
              <a:t> </a:t>
            </a:r>
            <a:r>
              <a:rPr lang="en-GB" sz="4000" dirty="0" err="1">
                <a:effectLst>
                  <a:outerShdw blurRad="38100" dist="38100" dir="2700000" algn="tl">
                    <a:srgbClr val="000000">
                      <a:alpha val="43137"/>
                    </a:srgbClr>
                  </a:outerShdw>
                </a:effectLst>
              </a:rPr>
              <a:t>rocce</a:t>
            </a:r>
            <a:endParaRPr lang="it-IT" sz="4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315913" y="896938"/>
            <a:ext cx="86756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paramagnetism</a:t>
            </a:r>
          </a:p>
        </p:txBody>
      </p:sp>
      <p:sp>
        <p:nvSpPr>
          <p:cNvPr id="20483" name="Rectangle 2"/>
          <p:cNvSpPr>
            <a:spLocks noChangeArrowheads="1"/>
          </p:cNvSpPr>
          <p:nvPr/>
        </p:nvSpPr>
        <p:spPr bwMode="auto">
          <a:xfrm>
            <a:off x="338138" y="1495425"/>
            <a:ext cx="3733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Very large H or very low T is required to align all the moments.</a:t>
            </a:r>
          </a:p>
        </p:txBody>
      </p:sp>
      <p:grpSp>
        <p:nvGrpSpPr>
          <p:cNvPr id="20484" name="Group 3"/>
          <p:cNvGrpSpPr>
            <a:grpSpLocks/>
          </p:cNvGrpSpPr>
          <p:nvPr/>
        </p:nvGrpSpPr>
        <p:grpSpPr bwMode="auto">
          <a:xfrm>
            <a:off x="4452938" y="1447800"/>
            <a:ext cx="4151312" cy="2727325"/>
            <a:chOff x="2805" y="912"/>
            <a:chExt cx="2615" cy="1718"/>
          </a:xfrm>
        </p:grpSpPr>
        <p:sp>
          <p:nvSpPr>
            <p:cNvPr id="20490" name="Rectangle 4"/>
            <p:cNvSpPr>
              <a:spLocks noChangeArrowheads="1"/>
            </p:cNvSpPr>
            <p:nvPr/>
          </p:nvSpPr>
          <p:spPr bwMode="auto">
            <a:xfrm>
              <a:off x="2829" y="1200"/>
              <a:ext cx="863" cy="1151"/>
            </a:xfrm>
            <a:prstGeom prst="rect">
              <a:avLst/>
            </a:prstGeom>
            <a:solidFill>
              <a:srgbClr val="FFFF00"/>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0491" name="Line 5"/>
            <p:cNvSpPr>
              <a:spLocks noChangeShapeType="1"/>
            </p:cNvSpPr>
            <p:nvPr/>
          </p:nvSpPr>
          <p:spPr bwMode="auto">
            <a:xfrm flipV="1">
              <a:off x="2955" y="1277"/>
              <a:ext cx="34" cy="132"/>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2" name="Line 6"/>
            <p:cNvSpPr>
              <a:spLocks noChangeShapeType="1"/>
            </p:cNvSpPr>
            <p:nvPr/>
          </p:nvSpPr>
          <p:spPr bwMode="auto">
            <a:xfrm>
              <a:off x="3049" y="1385"/>
              <a:ext cx="134" cy="13"/>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3" name="Line 7"/>
            <p:cNvSpPr>
              <a:spLocks noChangeShapeType="1"/>
            </p:cNvSpPr>
            <p:nvPr/>
          </p:nvSpPr>
          <p:spPr bwMode="auto">
            <a:xfrm flipH="1" flipV="1">
              <a:off x="3339" y="1277"/>
              <a:ext cx="34" cy="133"/>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4" name="Line 8"/>
            <p:cNvSpPr>
              <a:spLocks noChangeShapeType="1"/>
            </p:cNvSpPr>
            <p:nvPr/>
          </p:nvSpPr>
          <p:spPr bwMode="auto">
            <a:xfrm flipH="1">
              <a:off x="3164" y="1536"/>
              <a:ext cx="97" cy="9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5" name="Line 9"/>
            <p:cNvSpPr>
              <a:spLocks noChangeShapeType="1"/>
            </p:cNvSpPr>
            <p:nvPr/>
          </p:nvSpPr>
          <p:spPr bwMode="auto">
            <a:xfrm>
              <a:off x="3387" y="1521"/>
              <a:ext cx="131" cy="2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6" name="Line 10"/>
            <p:cNvSpPr>
              <a:spLocks noChangeShapeType="1"/>
            </p:cNvSpPr>
            <p:nvPr/>
          </p:nvSpPr>
          <p:spPr bwMode="auto">
            <a:xfrm>
              <a:off x="3485" y="1704"/>
              <a:ext cx="126" cy="4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7" name="Line 11"/>
            <p:cNvSpPr>
              <a:spLocks noChangeShapeType="1"/>
            </p:cNvSpPr>
            <p:nvPr/>
          </p:nvSpPr>
          <p:spPr bwMode="auto">
            <a:xfrm flipV="1">
              <a:off x="3501" y="1919"/>
              <a:ext cx="95" cy="9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8" name="Line 12"/>
            <p:cNvSpPr>
              <a:spLocks noChangeShapeType="1"/>
            </p:cNvSpPr>
            <p:nvPr/>
          </p:nvSpPr>
          <p:spPr bwMode="auto">
            <a:xfrm flipV="1">
              <a:off x="2925" y="1631"/>
              <a:ext cx="95" cy="9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99" name="Line 13"/>
            <p:cNvSpPr>
              <a:spLocks noChangeShapeType="1"/>
            </p:cNvSpPr>
            <p:nvPr/>
          </p:nvSpPr>
          <p:spPr bwMode="auto">
            <a:xfrm>
              <a:off x="3010" y="1743"/>
              <a:ext cx="118" cy="6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0" name="Line 14"/>
            <p:cNvSpPr>
              <a:spLocks noChangeShapeType="1"/>
            </p:cNvSpPr>
            <p:nvPr/>
          </p:nvSpPr>
          <p:spPr bwMode="auto">
            <a:xfrm flipV="1">
              <a:off x="3003" y="1953"/>
              <a:ext cx="132" cy="2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1" name="Line 15"/>
            <p:cNvSpPr>
              <a:spLocks noChangeShapeType="1"/>
            </p:cNvSpPr>
            <p:nvPr/>
          </p:nvSpPr>
          <p:spPr bwMode="auto">
            <a:xfrm flipV="1">
              <a:off x="3265" y="1723"/>
              <a:ext cx="86" cy="10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2" name="Line 16"/>
            <p:cNvSpPr>
              <a:spLocks noChangeShapeType="1"/>
            </p:cNvSpPr>
            <p:nvPr/>
          </p:nvSpPr>
          <p:spPr bwMode="auto">
            <a:xfrm flipV="1">
              <a:off x="3152" y="2034"/>
              <a:ext cx="121" cy="6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3" name="Line 17"/>
            <p:cNvSpPr>
              <a:spLocks noChangeShapeType="1"/>
            </p:cNvSpPr>
            <p:nvPr/>
          </p:nvSpPr>
          <p:spPr bwMode="auto">
            <a:xfrm flipH="1" flipV="1">
              <a:off x="3336" y="2102"/>
              <a:ext cx="136" cy="1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4" name="Line 18"/>
            <p:cNvSpPr>
              <a:spLocks noChangeShapeType="1"/>
            </p:cNvSpPr>
            <p:nvPr/>
          </p:nvSpPr>
          <p:spPr bwMode="auto">
            <a:xfrm>
              <a:off x="3437" y="2184"/>
              <a:ext cx="126" cy="4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5" name="Line 19"/>
            <p:cNvSpPr>
              <a:spLocks noChangeShapeType="1"/>
            </p:cNvSpPr>
            <p:nvPr/>
          </p:nvSpPr>
          <p:spPr bwMode="auto">
            <a:xfrm flipH="1">
              <a:off x="2918" y="2167"/>
              <a:ext cx="109" cy="8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6" name="Line 20"/>
            <p:cNvSpPr>
              <a:spLocks noChangeShapeType="1"/>
            </p:cNvSpPr>
            <p:nvPr/>
          </p:nvSpPr>
          <p:spPr bwMode="auto">
            <a:xfrm flipH="1" flipV="1">
              <a:off x="3329" y="1904"/>
              <a:ext cx="54" cy="126"/>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7" name="Line 21"/>
            <p:cNvSpPr>
              <a:spLocks noChangeShapeType="1"/>
            </p:cNvSpPr>
            <p:nvPr/>
          </p:nvSpPr>
          <p:spPr bwMode="auto">
            <a:xfrm flipH="1" flipV="1">
              <a:off x="3122" y="2153"/>
              <a:ext cx="85" cy="10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8" name="Line 22"/>
            <p:cNvSpPr>
              <a:spLocks noChangeShapeType="1"/>
            </p:cNvSpPr>
            <p:nvPr/>
          </p:nvSpPr>
          <p:spPr bwMode="auto">
            <a:xfrm flipH="1">
              <a:off x="3480" y="1344"/>
              <a:ext cx="137" cy="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09" name="Line 23"/>
            <p:cNvSpPr>
              <a:spLocks noChangeShapeType="1"/>
            </p:cNvSpPr>
            <p:nvPr/>
          </p:nvSpPr>
          <p:spPr bwMode="auto">
            <a:xfrm>
              <a:off x="2924" y="1852"/>
              <a:ext cx="1" cy="13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0" name="Text Box 24"/>
            <p:cNvSpPr txBox="1">
              <a:spLocks noChangeArrowheads="1"/>
            </p:cNvSpPr>
            <p:nvPr/>
          </p:nvSpPr>
          <p:spPr bwMode="auto">
            <a:xfrm>
              <a:off x="2805" y="912"/>
              <a:ext cx="95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H = 0, M = 0</a:t>
              </a:r>
            </a:p>
          </p:txBody>
        </p:sp>
        <p:sp>
          <p:nvSpPr>
            <p:cNvPr id="20511" name="Rectangle 25"/>
            <p:cNvSpPr>
              <a:spLocks noChangeArrowheads="1"/>
            </p:cNvSpPr>
            <p:nvPr/>
          </p:nvSpPr>
          <p:spPr bwMode="auto">
            <a:xfrm>
              <a:off x="4221" y="1200"/>
              <a:ext cx="863" cy="1151"/>
            </a:xfrm>
            <a:prstGeom prst="rect">
              <a:avLst/>
            </a:prstGeom>
            <a:solidFill>
              <a:srgbClr val="FFFF00"/>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0512" name="Line 26"/>
            <p:cNvSpPr>
              <a:spLocks noChangeShapeType="1"/>
            </p:cNvSpPr>
            <p:nvPr/>
          </p:nvSpPr>
          <p:spPr bwMode="auto">
            <a:xfrm flipV="1">
              <a:off x="4347" y="1278"/>
              <a:ext cx="34" cy="132"/>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3" name="Line 27"/>
            <p:cNvSpPr>
              <a:spLocks noChangeShapeType="1"/>
            </p:cNvSpPr>
            <p:nvPr/>
          </p:nvSpPr>
          <p:spPr bwMode="auto">
            <a:xfrm flipV="1">
              <a:off x="4451" y="1356"/>
              <a:ext cx="115" cy="7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4" name="Line 28"/>
            <p:cNvSpPr>
              <a:spLocks noChangeShapeType="1"/>
            </p:cNvSpPr>
            <p:nvPr/>
          </p:nvSpPr>
          <p:spPr bwMode="auto">
            <a:xfrm flipH="1" flipV="1">
              <a:off x="4731" y="1277"/>
              <a:ext cx="34" cy="133"/>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5" name="Line 29"/>
            <p:cNvSpPr>
              <a:spLocks noChangeShapeType="1"/>
            </p:cNvSpPr>
            <p:nvPr/>
          </p:nvSpPr>
          <p:spPr bwMode="auto">
            <a:xfrm flipH="1" flipV="1">
              <a:off x="4553" y="1539"/>
              <a:ext cx="103" cy="9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6" name="Line 30"/>
            <p:cNvSpPr>
              <a:spLocks noChangeShapeType="1"/>
            </p:cNvSpPr>
            <p:nvPr/>
          </p:nvSpPr>
          <p:spPr bwMode="auto">
            <a:xfrm flipV="1">
              <a:off x="4786" y="1501"/>
              <a:ext cx="117" cy="6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7" name="Line 31"/>
            <p:cNvSpPr>
              <a:spLocks noChangeShapeType="1"/>
            </p:cNvSpPr>
            <p:nvPr/>
          </p:nvSpPr>
          <p:spPr bwMode="auto">
            <a:xfrm flipV="1">
              <a:off x="4896" y="1675"/>
              <a:ext cx="88" cy="10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8" name="Line 32"/>
            <p:cNvSpPr>
              <a:spLocks noChangeShapeType="1"/>
            </p:cNvSpPr>
            <p:nvPr/>
          </p:nvSpPr>
          <p:spPr bwMode="auto">
            <a:xfrm flipV="1">
              <a:off x="4893" y="1919"/>
              <a:ext cx="95" cy="9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19" name="Line 33"/>
            <p:cNvSpPr>
              <a:spLocks noChangeShapeType="1"/>
            </p:cNvSpPr>
            <p:nvPr/>
          </p:nvSpPr>
          <p:spPr bwMode="auto">
            <a:xfrm flipV="1">
              <a:off x="4333" y="1619"/>
              <a:ext cx="63" cy="12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0" name="Line 34"/>
            <p:cNvSpPr>
              <a:spLocks noChangeShapeType="1"/>
            </p:cNvSpPr>
            <p:nvPr/>
          </p:nvSpPr>
          <p:spPr bwMode="auto">
            <a:xfrm flipV="1">
              <a:off x="4406" y="1735"/>
              <a:ext cx="109" cy="8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1" name="Line 35"/>
            <p:cNvSpPr>
              <a:spLocks noChangeShapeType="1"/>
            </p:cNvSpPr>
            <p:nvPr/>
          </p:nvSpPr>
          <p:spPr bwMode="auto">
            <a:xfrm flipV="1">
              <a:off x="4395" y="1953"/>
              <a:ext cx="132" cy="2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2" name="Line 36"/>
            <p:cNvSpPr>
              <a:spLocks noChangeShapeType="1"/>
            </p:cNvSpPr>
            <p:nvPr/>
          </p:nvSpPr>
          <p:spPr bwMode="auto">
            <a:xfrm flipH="1" flipV="1">
              <a:off x="4659" y="1721"/>
              <a:ext cx="83" cy="10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3" name="Line 37"/>
            <p:cNvSpPr>
              <a:spLocks noChangeShapeType="1"/>
            </p:cNvSpPr>
            <p:nvPr/>
          </p:nvSpPr>
          <p:spPr bwMode="auto">
            <a:xfrm flipV="1">
              <a:off x="4544" y="2034"/>
              <a:ext cx="121" cy="6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4" name="Line 38"/>
            <p:cNvSpPr>
              <a:spLocks noChangeShapeType="1"/>
            </p:cNvSpPr>
            <p:nvPr/>
          </p:nvSpPr>
          <p:spPr bwMode="auto">
            <a:xfrm flipH="1" flipV="1">
              <a:off x="4728" y="2102"/>
              <a:ext cx="136" cy="1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5" name="Line 39"/>
            <p:cNvSpPr>
              <a:spLocks noChangeShapeType="1"/>
            </p:cNvSpPr>
            <p:nvPr/>
          </p:nvSpPr>
          <p:spPr bwMode="auto">
            <a:xfrm flipV="1">
              <a:off x="4845" y="2159"/>
              <a:ext cx="95" cy="9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6" name="Line 40"/>
            <p:cNvSpPr>
              <a:spLocks noChangeShapeType="1"/>
            </p:cNvSpPr>
            <p:nvPr/>
          </p:nvSpPr>
          <p:spPr bwMode="auto">
            <a:xfrm flipH="1" flipV="1">
              <a:off x="4334" y="2146"/>
              <a:ext cx="62" cy="122"/>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7" name="Line 41"/>
            <p:cNvSpPr>
              <a:spLocks noChangeShapeType="1"/>
            </p:cNvSpPr>
            <p:nvPr/>
          </p:nvSpPr>
          <p:spPr bwMode="auto">
            <a:xfrm flipH="1" flipV="1">
              <a:off x="4721" y="1904"/>
              <a:ext cx="54" cy="126"/>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8" name="Line 42"/>
            <p:cNvSpPr>
              <a:spLocks noChangeShapeType="1"/>
            </p:cNvSpPr>
            <p:nvPr/>
          </p:nvSpPr>
          <p:spPr bwMode="auto">
            <a:xfrm flipV="1">
              <a:off x="4503" y="2166"/>
              <a:ext cx="107" cy="82"/>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29" name="Line 43"/>
            <p:cNvSpPr>
              <a:spLocks noChangeShapeType="1"/>
            </p:cNvSpPr>
            <p:nvPr/>
          </p:nvSpPr>
          <p:spPr bwMode="auto">
            <a:xfrm flipH="1" flipV="1">
              <a:off x="4888" y="1300"/>
              <a:ext cx="106" cy="86"/>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30" name="Line 44"/>
            <p:cNvSpPr>
              <a:spLocks noChangeShapeType="1"/>
            </p:cNvSpPr>
            <p:nvPr/>
          </p:nvSpPr>
          <p:spPr bwMode="auto">
            <a:xfrm flipV="1">
              <a:off x="4280" y="1862"/>
              <a:ext cx="73" cy="11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31" name="Text Box 45"/>
            <p:cNvSpPr txBox="1">
              <a:spLocks noChangeArrowheads="1"/>
            </p:cNvSpPr>
            <p:nvPr/>
          </p:nvSpPr>
          <p:spPr bwMode="auto">
            <a:xfrm>
              <a:off x="4173" y="912"/>
              <a:ext cx="95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H &gt; 0, M &gt; 0</a:t>
              </a:r>
            </a:p>
          </p:txBody>
        </p:sp>
        <p:sp>
          <p:nvSpPr>
            <p:cNvPr id="20532" name="Line 46"/>
            <p:cNvSpPr>
              <a:spLocks noChangeShapeType="1"/>
            </p:cNvSpPr>
            <p:nvPr/>
          </p:nvSpPr>
          <p:spPr bwMode="auto">
            <a:xfrm flipV="1">
              <a:off x="5229" y="1391"/>
              <a:ext cx="0" cy="817"/>
            </a:xfrm>
            <a:prstGeom prst="line">
              <a:avLst/>
            </a:prstGeom>
            <a:noFill/>
            <a:ln w="31680">
              <a:solidFill>
                <a:srgbClr val="0000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533" name="Text Box 47"/>
            <p:cNvSpPr txBox="1">
              <a:spLocks noChangeArrowheads="1"/>
            </p:cNvSpPr>
            <p:nvPr/>
          </p:nvSpPr>
          <p:spPr bwMode="auto">
            <a:xfrm>
              <a:off x="5229" y="2073"/>
              <a:ext cx="1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H</a:t>
              </a:r>
            </a:p>
          </p:txBody>
        </p:sp>
        <p:sp>
          <p:nvSpPr>
            <p:cNvPr id="20534" name="AutoShape 48"/>
            <p:cNvSpPr>
              <a:spLocks noChangeArrowheads="1"/>
            </p:cNvSpPr>
            <p:nvPr/>
          </p:nvSpPr>
          <p:spPr bwMode="auto">
            <a:xfrm>
              <a:off x="4557" y="1488"/>
              <a:ext cx="191" cy="527"/>
            </a:xfrm>
            <a:prstGeom prst="upArrow">
              <a:avLst>
                <a:gd name="adj1" fmla="val 50000"/>
                <a:gd name="adj2" fmla="val 68979"/>
              </a:avLst>
            </a:prstGeom>
            <a:solidFill>
              <a:srgbClr val="FF0000">
                <a:alpha val="56862"/>
              </a:srgbClr>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0535" name="Text Box 49"/>
            <p:cNvSpPr txBox="1">
              <a:spLocks noChangeArrowheads="1"/>
            </p:cNvSpPr>
            <p:nvPr/>
          </p:nvSpPr>
          <p:spPr bwMode="auto">
            <a:xfrm>
              <a:off x="3141" y="2400"/>
              <a:ext cx="191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grpSp>
      <p:sp>
        <p:nvSpPr>
          <p:cNvPr id="20485" name="Rectangle 50"/>
          <p:cNvSpPr>
            <a:spLocks noChangeArrowheads="1"/>
          </p:cNvSpPr>
          <p:nvPr/>
        </p:nvSpPr>
        <p:spPr bwMode="auto">
          <a:xfrm>
            <a:off x="314325" y="2451100"/>
            <a:ext cx="3733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An important paramagnetic characteristic is that the susceptibility k varies inversely with temperature as given by the Curie:</a:t>
            </a:r>
          </a:p>
        </p:txBody>
      </p:sp>
      <p:sp>
        <p:nvSpPr>
          <p:cNvPr id="20486" name="Rectangle 51"/>
          <p:cNvSpPr>
            <a:spLocks noChangeArrowheads="1"/>
          </p:cNvSpPr>
          <p:nvPr/>
        </p:nvSpPr>
        <p:spPr bwMode="auto">
          <a:xfrm>
            <a:off x="355600" y="6411913"/>
            <a:ext cx="5822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b="1">
                <a:solidFill>
                  <a:srgbClr val="000000"/>
                </a:solidFill>
                <a:ea typeface="DejaVu Sans" charset="0"/>
                <a:cs typeface="DejaVu Sans" charset="0"/>
              </a:rPr>
              <a:t>where C is a characteristic of the material. </a:t>
            </a:r>
          </a:p>
        </p:txBody>
      </p:sp>
      <p:grpSp>
        <p:nvGrpSpPr>
          <p:cNvPr id="20487" name="Group 52"/>
          <p:cNvGrpSpPr>
            <a:grpSpLocks/>
          </p:cNvGrpSpPr>
          <p:nvPr/>
        </p:nvGrpSpPr>
        <p:grpSpPr bwMode="auto">
          <a:xfrm>
            <a:off x="639763" y="3932238"/>
            <a:ext cx="3625850" cy="2168525"/>
            <a:chOff x="403" y="2477"/>
            <a:chExt cx="2284" cy="1366"/>
          </a:xfrm>
        </p:grpSpPr>
        <p:graphicFrame>
          <p:nvGraphicFramePr>
            <p:cNvPr id="20488" name="Object 53"/>
            <p:cNvGraphicFramePr>
              <a:graphicFrameLocks noChangeAspect="1"/>
            </p:cNvGraphicFramePr>
            <p:nvPr/>
          </p:nvGraphicFramePr>
          <p:xfrm>
            <a:off x="403" y="2477"/>
            <a:ext cx="521" cy="498"/>
          </p:xfrm>
          <a:graphic>
            <a:graphicData uri="http://schemas.openxmlformats.org/presentationml/2006/ole">
              <mc:AlternateContent xmlns:mc="http://schemas.openxmlformats.org/markup-compatibility/2006">
                <mc:Choice xmlns:v="urn:schemas-microsoft-com:vml" Requires="v">
                  <p:oleObj spid="_x0000_s20536" r:id="rId4" imgW="457193" imgH="457193" progId="">
                    <p:embed/>
                  </p:oleObj>
                </mc:Choice>
                <mc:Fallback>
                  <p:oleObj r:id="rId4" imgW="457193" imgH="457193" progId="">
                    <p:embed/>
                    <p:pic>
                      <p:nvPicPr>
                        <p:cNvPr id="0" name="Object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 y="2477"/>
                          <a:ext cx="521" cy="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489" name="Picture 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 y="2489"/>
              <a:ext cx="1651" cy="13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207963" y="8350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8659" name="Rectangle 3"/>
          <p:cNvSpPr>
            <a:spLocks noChangeArrowheads="1"/>
          </p:cNvSpPr>
          <p:nvPr/>
        </p:nvSpPr>
        <p:spPr bwMode="auto">
          <a:xfrm>
            <a:off x="200025" y="1538288"/>
            <a:ext cx="4518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inclined magnetization</a:t>
            </a:r>
          </a:p>
        </p:txBody>
      </p:sp>
      <p:sp>
        <p:nvSpPr>
          <p:cNvPr id="198660" name="Rectangle 4"/>
          <p:cNvSpPr>
            <a:spLocks noChangeArrowheads="1"/>
          </p:cNvSpPr>
          <p:nvPr/>
        </p:nvSpPr>
        <p:spPr bwMode="auto">
          <a:xfrm>
            <a:off x="152400" y="5176838"/>
            <a:ext cx="87534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When an infinitely long dike is magnetized obliquely rather than vertically, its anomaly can be modelled either by an inclined dipole or by pole distributions. The magnetization has both horizontal and vertical components, which produce magnetic pole distributions on the vertical sides of the dike as well as on its top and bottom.</a:t>
            </a:r>
            <a:endParaRPr lang="it-IT" altLang="it-IT" sz="2000"/>
          </a:p>
        </p:txBody>
      </p:sp>
      <p:pic>
        <p:nvPicPr>
          <p:cNvPr id="1986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450" y="2052638"/>
            <a:ext cx="2840038" cy="254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8662" name="Group 12"/>
          <p:cNvGrpSpPr>
            <a:grpSpLocks/>
          </p:cNvGrpSpPr>
          <p:nvPr/>
        </p:nvGrpSpPr>
        <p:grpSpPr bwMode="auto">
          <a:xfrm>
            <a:off x="781050" y="2041525"/>
            <a:ext cx="4514850" cy="2559050"/>
            <a:chOff x="702" y="614"/>
            <a:chExt cx="2844" cy="1612"/>
          </a:xfrm>
        </p:grpSpPr>
        <p:pic>
          <p:nvPicPr>
            <p:cNvPr id="19866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 y="614"/>
              <a:ext cx="2844" cy="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8664" name="Rectangle 11"/>
            <p:cNvSpPr>
              <a:spLocks noChangeArrowheads="1"/>
            </p:cNvSpPr>
            <p:nvPr/>
          </p:nvSpPr>
          <p:spPr bwMode="auto">
            <a:xfrm>
              <a:off x="714" y="2026"/>
              <a:ext cx="1062" cy="1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2"/>
          <p:cNvSpPr>
            <a:spLocks noChangeArrowheads="1"/>
          </p:cNvSpPr>
          <p:nvPr/>
        </p:nvSpPr>
        <p:spPr bwMode="auto">
          <a:xfrm>
            <a:off x="207963" y="8255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423363" name="Rectangle 3"/>
          <p:cNvSpPr>
            <a:spLocks noChangeArrowheads="1"/>
          </p:cNvSpPr>
          <p:nvPr/>
        </p:nvSpPr>
        <p:spPr bwMode="auto">
          <a:xfrm>
            <a:off x="200025" y="1528763"/>
            <a:ext cx="4518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inclined magnetization</a:t>
            </a:r>
          </a:p>
        </p:txBody>
      </p:sp>
      <p:sp>
        <p:nvSpPr>
          <p:cNvPr id="1423364" name="Rectangle 4"/>
          <p:cNvSpPr>
            <a:spLocks noChangeArrowheads="1"/>
          </p:cNvSpPr>
          <p:nvPr/>
        </p:nvSpPr>
        <p:spPr bwMode="auto">
          <a:xfrm>
            <a:off x="152400" y="5167313"/>
            <a:ext cx="87534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The symmetry of the anomaly is changed so that the negative lobe of the anomaly is enhanced on the side towards which the horizontal component of magnetization points; the other negative lobe decreases and may disappear.</a:t>
            </a:r>
          </a:p>
          <a:p>
            <a:pPr algn="just" eaLnBrk="1" hangingPunct="1">
              <a:spcBef>
                <a:spcPct val="0"/>
              </a:spcBef>
              <a:buFontTx/>
              <a:buChar char="•"/>
            </a:pPr>
            <a:r>
              <a:rPr lang="en-US" altLang="it-IT" sz="2000"/>
              <a:t> The shape of a magnetic anomaly also depends on the angle at which the measurement profile crosses the dike, and on the strike and dip of the dike</a:t>
            </a:r>
            <a:endParaRPr lang="it-IT" altLang="it-IT" sz="2000"/>
          </a:p>
        </p:txBody>
      </p:sp>
      <p:grpSp>
        <p:nvGrpSpPr>
          <p:cNvPr id="2" name="Group 6"/>
          <p:cNvGrpSpPr>
            <a:grpSpLocks/>
          </p:cNvGrpSpPr>
          <p:nvPr/>
        </p:nvGrpSpPr>
        <p:grpSpPr bwMode="auto">
          <a:xfrm>
            <a:off x="171450" y="2032000"/>
            <a:ext cx="4514850" cy="2559050"/>
            <a:chOff x="702" y="614"/>
            <a:chExt cx="2844" cy="1612"/>
          </a:xfrm>
        </p:grpSpPr>
        <p:pic>
          <p:nvPicPr>
            <p:cNvPr id="2007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 y="614"/>
              <a:ext cx="2844" cy="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14" name="Rectangle 8"/>
            <p:cNvSpPr>
              <a:spLocks noChangeArrowheads="1"/>
            </p:cNvSpPr>
            <p:nvPr/>
          </p:nvSpPr>
          <p:spPr bwMode="auto">
            <a:xfrm>
              <a:off x="714" y="2026"/>
              <a:ext cx="1062" cy="1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nvGrpSpPr>
          <p:cNvPr id="3" name="Group 11"/>
          <p:cNvGrpSpPr>
            <a:grpSpLocks/>
          </p:cNvGrpSpPr>
          <p:nvPr/>
        </p:nvGrpSpPr>
        <p:grpSpPr bwMode="auto">
          <a:xfrm>
            <a:off x="4953000" y="2001838"/>
            <a:ext cx="2970213" cy="2682875"/>
            <a:chOff x="3120" y="775"/>
            <a:chExt cx="1871" cy="1690"/>
          </a:xfrm>
        </p:grpSpPr>
        <p:pic>
          <p:nvPicPr>
            <p:cNvPr id="2007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775"/>
              <a:ext cx="1871" cy="16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12" name="Rectangle 10"/>
            <p:cNvSpPr>
              <a:spLocks noChangeArrowheads="1"/>
            </p:cNvSpPr>
            <p:nvPr/>
          </p:nvSpPr>
          <p:spPr bwMode="auto">
            <a:xfrm>
              <a:off x="3120" y="780"/>
              <a:ext cx="588"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3362"/>
                                        </p:tgtEl>
                                        <p:attrNameLst>
                                          <p:attrName>style.visibility</p:attrName>
                                        </p:attrNameLst>
                                      </p:cBhvr>
                                      <p:to>
                                        <p:strVal val="visible"/>
                                      </p:to>
                                    </p:set>
                                    <p:animEffect transition="in" filter="dissolve">
                                      <p:cBhvr>
                                        <p:cTn id="7" dur="500"/>
                                        <p:tgtEl>
                                          <p:spTgt spid="1423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23363"/>
                                        </p:tgtEl>
                                        <p:attrNameLst>
                                          <p:attrName>style.visibility</p:attrName>
                                        </p:attrNameLst>
                                      </p:cBhvr>
                                      <p:to>
                                        <p:strVal val="visible"/>
                                      </p:to>
                                    </p:set>
                                    <p:animEffect transition="in" filter="dissolve">
                                      <p:cBhvr>
                                        <p:cTn id="12" dur="500"/>
                                        <p:tgtEl>
                                          <p:spTgt spid="14233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23364"/>
                                        </p:tgtEl>
                                        <p:attrNameLst>
                                          <p:attrName>style.visibility</p:attrName>
                                        </p:attrNameLst>
                                      </p:cBhvr>
                                      <p:to>
                                        <p:strVal val="visible"/>
                                      </p:to>
                                    </p:set>
                                    <p:animEffect transition="in" filter="dissolve">
                                      <p:cBhvr>
                                        <p:cTn id="25" dur="500"/>
                                        <p:tgtEl>
                                          <p:spTgt spid="142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62" grpId="0" animBg="1"/>
      <p:bldP spid="1423363" grpId="0" animBg="1"/>
      <p:bldP spid="142336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207963" y="8255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2755" name="Rectangle 4"/>
          <p:cNvSpPr>
            <a:spLocks noChangeArrowheads="1"/>
          </p:cNvSpPr>
          <p:nvPr/>
        </p:nvSpPr>
        <p:spPr bwMode="auto">
          <a:xfrm>
            <a:off x="133350" y="5667375"/>
            <a:ext cx="8829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the equator the anomaly is symmetrical, with a trough between two peaks Immediately above the dipole at A the field is opposite to the Earth’s field, so the total intensity is reduced, while at B and C it increases the total field, though by a lesser amount, because of the greater distance from the dipole.</a:t>
            </a:r>
            <a:endParaRPr lang="it-IT" altLang="it-IT" sz="1800"/>
          </a:p>
        </p:txBody>
      </p:sp>
      <p:sp>
        <p:nvSpPr>
          <p:cNvPr id="202756" name="Rectangle 12"/>
          <p:cNvSpPr>
            <a:spLocks noChangeArrowheads="1"/>
          </p:cNvSpPr>
          <p:nvPr/>
        </p:nvSpPr>
        <p:spPr bwMode="auto">
          <a:xfrm>
            <a:off x="200025" y="1528763"/>
            <a:ext cx="8699500" cy="822325"/>
          </a:xfrm>
          <a:prstGeom prst="rect">
            <a:avLst/>
          </a:prstGeom>
          <a:solidFill>
            <a:schemeClr val="bg1"/>
          </a:solidFill>
          <a:ln w="28575">
            <a:solidFill>
              <a:srgbClr val="3399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a:solidFill>
                  <a:srgbClr val="6600FF"/>
                </a:solidFill>
              </a:rPr>
              <a:t>N.B: to deduce the anomaly it produces we also need to take account of its orientation and the Earth’s field! </a:t>
            </a:r>
          </a:p>
        </p:txBody>
      </p:sp>
      <p:grpSp>
        <p:nvGrpSpPr>
          <p:cNvPr id="202757" name="Group 8"/>
          <p:cNvGrpSpPr>
            <a:grpSpLocks/>
          </p:cNvGrpSpPr>
          <p:nvPr/>
        </p:nvGrpSpPr>
        <p:grpSpPr bwMode="auto">
          <a:xfrm>
            <a:off x="161925" y="2424113"/>
            <a:ext cx="6999288" cy="3255962"/>
            <a:chOff x="171450" y="2547938"/>
            <a:chExt cx="6999288" cy="3255962"/>
          </a:xfrm>
        </p:grpSpPr>
        <p:pic>
          <p:nvPicPr>
            <p:cNvPr id="20275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2820988"/>
              <a:ext cx="6999288" cy="2982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2759" name="Rectangle 14"/>
            <p:cNvSpPr>
              <a:spLocks noChangeArrowheads="1"/>
            </p:cNvSpPr>
            <p:nvPr/>
          </p:nvSpPr>
          <p:spPr bwMode="auto">
            <a:xfrm>
              <a:off x="419100" y="2547938"/>
              <a:ext cx="4689475" cy="376237"/>
            </a:xfrm>
            <a:prstGeom prst="rect">
              <a:avLst/>
            </a:prstGeom>
            <a:solidFill>
              <a:schemeClr val="hlink"/>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666633"/>
                  </a:solidFill>
                </a:rPr>
                <a:t>Anomaly of a dipole at different latitudes</a:t>
              </a:r>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60338" y="8064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4803" name="Rectangle 3"/>
          <p:cNvSpPr>
            <a:spLocks noChangeArrowheads="1"/>
          </p:cNvSpPr>
          <p:nvPr/>
        </p:nvSpPr>
        <p:spPr bwMode="auto">
          <a:xfrm>
            <a:off x="171450" y="2251075"/>
            <a:ext cx="5200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field of a uniformly magnetised sphere–approximating to, for example, a compact ore body is the same as that of a dipole at its centre (regardless of whether it is deep compared to its radius)</a:t>
            </a:r>
          </a:p>
        </p:txBody>
      </p:sp>
      <p:sp>
        <p:nvSpPr>
          <p:cNvPr id="204804" name="Rectangle 6"/>
          <p:cNvSpPr>
            <a:spLocks noChangeArrowheads="1"/>
          </p:cNvSpPr>
          <p:nvPr/>
        </p:nvSpPr>
        <p:spPr bwMode="auto">
          <a:xfrm>
            <a:off x="257175" y="1643063"/>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anomaly of a sphere</a:t>
            </a:r>
          </a:p>
        </p:txBody>
      </p:sp>
      <p:grpSp>
        <p:nvGrpSpPr>
          <p:cNvPr id="204805" name="Group 17"/>
          <p:cNvGrpSpPr>
            <a:grpSpLocks/>
          </p:cNvGrpSpPr>
          <p:nvPr/>
        </p:nvGrpSpPr>
        <p:grpSpPr bwMode="auto">
          <a:xfrm>
            <a:off x="517525" y="1555750"/>
            <a:ext cx="8474075" cy="5302250"/>
            <a:chOff x="241300" y="800100"/>
            <a:chExt cx="8769350" cy="5749925"/>
          </a:xfrm>
        </p:grpSpPr>
        <p:pic>
          <p:nvPicPr>
            <p:cNvPr id="20480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800100"/>
              <a:ext cx="3535363" cy="2952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04807" name="Group 11"/>
            <p:cNvGrpSpPr>
              <a:grpSpLocks/>
            </p:cNvGrpSpPr>
            <p:nvPr/>
          </p:nvGrpSpPr>
          <p:grpSpPr bwMode="auto">
            <a:xfrm>
              <a:off x="241300" y="3041650"/>
              <a:ext cx="3736975" cy="3508375"/>
              <a:chOff x="152" y="1916"/>
              <a:chExt cx="2354" cy="2210"/>
            </a:xfrm>
          </p:grpSpPr>
          <p:pic>
            <p:nvPicPr>
              <p:cNvPr id="20481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 y="2153"/>
                <a:ext cx="2354" cy="19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16" name="Rectangle 10"/>
              <p:cNvSpPr>
                <a:spLocks noChangeArrowheads="1"/>
              </p:cNvSpPr>
              <p:nvPr/>
            </p:nvSpPr>
            <p:spPr bwMode="auto">
              <a:xfrm>
                <a:off x="180" y="1916"/>
                <a:ext cx="1868" cy="237"/>
              </a:xfrm>
              <a:prstGeom prst="rect">
                <a:avLst/>
              </a:prstGeom>
              <a:solidFill>
                <a:schemeClr val="hlink"/>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666633"/>
                    </a:solidFill>
                  </a:rPr>
                  <a:t>Magnetic anomaly map</a:t>
                </a:r>
              </a:p>
            </p:txBody>
          </p:sp>
        </p:grpSp>
        <p:sp>
          <p:nvSpPr>
            <p:cNvPr id="204808" name="Rectangle 13"/>
            <p:cNvSpPr>
              <a:spLocks noChangeArrowheads="1"/>
            </p:cNvSpPr>
            <p:nvPr/>
          </p:nvSpPr>
          <p:spPr bwMode="auto">
            <a:xfrm>
              <a:off x="4051300" y="5616575"/>
              <a:ext cx="4810125" cy="646331"/>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That an S–N profile through the map is similar to that of a buried sphere at the same</a:t>
              </a:r>
            </a:p>
          </p:txBody>
        </p:sp>
        <p:grpSp>
          <p:nvGrpSpPr>
            <p:cNvPr id="204809" name="Group 15"/>
            <p:cNvGrpSpPr>
              <a:grpSpLocks/>
            </p:cNvGrpSpPr>
            <p:nvPr/>
          </p:nvGrpSpPr>
          <p:grpSpPr bwMode="auto">
            <a:xfrm>
              <a:off x="3981450" y="3857626"/>
              <a:ext cx="5029200" cy="646113"/>
              <a:chOff x="2508" y="2430"/>
              <a:chExt cx="3168" cy="407"/>
            </a:xfrm>
          </p:grpSpPr>
          <p:sp>
            <p:nvSpPr>
              <p:cNvPr id="204813" name="Rectangle 12"/>
              <p:cNvSpPr>
                <a:spLocks noChangeArrowheads="1"/>
              </p:cNvSpPr>
              <p:nvPr/>
            </p:nvSpPr>
            <p:spPr bwMode="auto">
              <a:xfrm>
                <a:off x="2784" y="2430"/>
                <a:ext cx="2892" cy="407"/>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Anomaly contours over the Marmora ore body in Canada, found by an aeromagnetic survey</a:t>
                </a:r>
              </a:p>
            </p:txBody>
          </p:sp>
          <p:sp>
            <p:nvSpPr>
              <p:cNvPr id="204814" name="AutoShape 14"/>
              <p:cNvSpPr>
                <a:spLocks noChangeArrowheads="1"/>
              </p:cNvSpPr>
              <p:nvPr/>
            </p:nvSpPr>
            <p:spPr bwMode="auto">
              <a:xfrm>
                <a:off x="2508" y="2616"/>
                <a:ext cx="276" cy="126"/>
              </a:xfrm>
              <a:prstGeom prst="leftArrow">
                <a:avLst>
                  <a:gd name="adj1" fmla="val 50000"/>
                  <a:gd name="adj2" fmla="val 54762"/>
                </a:avLst>
              </a:prstGeom>
              <a:solidFill>
                <a:srgbClr val="993300"/>
              </a:solidFill>
              <a:ln w="9525">
                <a:solidFill>
                  <a:srgbClr val="99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
          <p:nvSpPr>
            <p:cNvPr id="204810" name="Line 16"/>
            <p:cNvSpPr>
              <a:spLocks noChangeShapeType="1"/>
            </p:cNvSpPr>
            <p:nvPr/>
          </p:nvSpPr>
          <p:spPr bwMode="auto">
            <a:xfrm>
              <a:off x="1819275" y="3417888"/>
              <a:ext cx="9525" cy="3116262"/>
            </a:xfrm>
            <a:prstGeom prst="line">
              <a:avLst/>
            </a:prstGeom>
            <a:noFill/>
            <a:ln w="63500">
              <a:solidFill>
                <a:srgbClr val="008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204811" name="Line 17"/>
            <p:cNvSpPr>
              <a:spLocks noChangeShapeType="1"/>
            </p:cNvSpPr>
            <p:nvPr/>
          </p:nvSpPr>
          <p:spPr bwMode="auto">
            <a:xfrm flipV="1">
              <a:off x="1800225" y="3000375"/>
              <a:ext cx="3562350" cy="417513"/>
            </a:xfrm>
            <a:prstGeom prst="line">
              <a:avLst/>
            </a:prstGeom>
            <a:noFill/>
            <a:ln w="317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04812" name="Line 19"/>
            <p:cNvSpPr>
              <a:spLocks noChangeShapeType="1"/>
            </p:cNvSpPr>
            <p:nvPr/>
          </p:nvSpPr>
          <p:spPr bwMode="auto">
            <a:xfrm flipH="1" flipV="1">
              <a:off x="1866900" y="5829300"/>
              <a:ext cx="2162175" cy="47625"/>
            </a:xfrm>
            <a:prstGeom prst="line">
              <a:avLst/>
            </a:prstGeom>
            <a:noFill/>
            <a:ln w="317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207963" y="8350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6851" name="Rectangle 4"/>
          <p:cNvSpPr>
            <a:spLocks noChangeArrowheads="1"/>
          </p:cNvSpPr>
          <p:nvPr/>
        </p:nvSpPr>
        <p:spPr bwMode="auto">
          <a:xfrm>
            <a:off x="238125" y="1557338"/>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sheet striking E–W</a:t>
            </a:r>
          </a:p>
        </p:txBody>
      </p:sp>
      <p:grpSp>
        <p:nvGrpSpPr>
          <p:cNvPr id="206852" name="Group 15"/>
          <p:cNvGrpSpPr>
            <a:grpSpLocks/>
          </p:cNvGrpSpPr>
          <p:nvPr/>
        </p:nvGrpSpPr>
        <p:grpSpPr bwMode="auto">
          <a:xfrm>
            <a:off x="104775" y="1535113"/>
            <a:ext cx="8850313" cy="2609850"/>
            <a:chOff x="104775" y="754063"/>
            <a:chExt cx="8850313" cy="2609850"/>
          </a:xfrm>
        </p:grpSpPr>
        <p:pic>
          <p:nvPicPr>
            <p:cNvPr id="206860" name="Picture 16"/>
            <p:cNvPicPr>
              <a:picLocks noChangeAspect="1" noChangeArrowheads="1"/>
            </p:cNvPicPr>
            <p:nvPr/>
          </p:nvPicPr>
          <p:blipFill>
            <a:blip r:embed="rId3">
              <a:extLst>
                <a:ext uri="{28A0092B-C50C-407E-A947-70E740481C1C}">
                  <a14:useLocalDpi xmlns:a14="http://schemas.microsoft.com/office/drawing/2010/main" val="0"/>
                </a:ext>
              </a:extLst>
            </a:blip>
            <a:srcRect r="3999"/>
            <a:stretch>
              <a:fillRect/>
            </a:stretch>
          </p:blipFill>
          <p:spPr bwMode="auto">
            <a:xfrm>
              <a:off x="6934200" y="754063"/>
              <a:ext cx="2020888" cy="2609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06861" name="Group 22"/>
            <p:cNvGrpSpPr>
              <a:grpSpLocks/>
            </p:cNvGrpSpPr>
            <p:nvPr/>
          </p:nvGrpSpPr>
          <p:grpSpPr bwMode="auto">
            <a:xfrm>
              <a:off x="104775" y="1279525"/>
              <a:ext cx="6810375" cy="1477963"/>
              <a:chOff x="66" y="806"/>
              <a:chExt cx="4290" cy="931"/>
            </a:xfrm>
          </p:grpSpPr>
          <p:sp>
            <p:nvSpPr>
              <p:cNvPr id="206862" name="Rectangle 3"/>
              <p:cNvSpPr>
                <a:spLocks noChangeArrowheads="1"/>
              </p:cNvSpPr>
              <p:nvPr/>
            </p:nvSpPr>
            <p:spPr bwMode="auto">
              <a:xfrm>
                <a:off x="66" y="806"/>
                <a:ext cx="4032" cy="931"/>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If the field is horizontal the poles are formed on opposite vertical faces of the sheet, like dipoles stacked one above the other. Each dipole produces an anomaly field except that the deeper the dipole, the lower and broader its anomaly. Together, they add to an anomaly somewhat broader than that of the top one alone</a:t>
                </a:r>
              </a:p>
            </p:txBody>
          </p:sp>
          <p:sp>
            <p:nvSpPr>
              <p:cNvPr id="206863" name="AutoShape 21"/>
              <p:cNvSpPr>
                <a:spLocks noChangeArrowheads="1"/>
              </p:cNvSpPr>
              <p:nvPr/>
            </p:nvSpPr>
            <p:spPr bwMode="auto">
              <a:xfrm>
                <a:off x="4104" y="1128"/>
                <a:ext cx="252" cy="138"/>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grpSp>
        <p:nvGrpSpPr>
          <p:cNvPr id="206853" name="Group 16"/>
          <p:cNvGrpSpPr>
            <a:grpSpLocks/>
          </p:cNvGrpSpPr>
          <p:nvPr/>
        </p:nvGrpSpPr>
        <p:grpSpPr bwMode="auto">
          <a:xfrm>
            <a:off x="333375" y="3606800"/>
            <a:ext cx="8686800" cy="3251200"/>
            <a:chOff x="333375" y="3302000"/>
            <a:chExt cx="8686800" cy="3251200"/>
          </a:xfrm>
        </p:grpSpPr>
        <p:grpSp>
          <p:nvGrpSpPr>
            <p:cNvPr id="206854" name="Group 28"/>
            <p:cNvGrpSpPr>
              <a:grpSpLocks/>
            </p:cNvGrpSpPr>
            <p:nvPr/>
          </p:nvGrpSpPr>
          <p:grpSpPr bwMode="auto">
            <a:xfrm>
              <a:off x="2219325" y="4019550"/>
              <a:ext cx="6800850" cy="1754188"/>
              <a:chOff x="1398" y="2532"/>
              <a:chExt cx="4284" cy="1105"/>
            </a:xfrm>
          </p:grpSpPr>
          <p:sp>
            <p:nvSpPr>
              <p:cNvPr id="206858" name="Rectangle 24"/>
              <p:cNvSpPr>
                <a:spLocks noChangeArrowheads="1"/>
              </p:cNvSpPr>
              <p:nvPr/>
            </p:nvSpPr>
            <p:spPr bwMode="auto">
              <a:xfrm>
                <a:off x="1650" y="2532"/>
                <a:ext cx="4032" cy="1105"/>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the north magnetic pole, where the field is vertically downwards, poles are formed along the upper and lower edges of the sheet. If the sheet extends to great depths, the field of the lower poles will be negligible because of their distance from the surface, so only the top edge need be considered. It produces a symmetrical, positive anomaly</a:t>
                </a:r>
              </a:p>
            </p:txBody>
          </p:sp>
          <p:sp>
            <p:nvSpPr>
              <p:cNvPr id="206859" name="AutoShape 27"/>
              <p:cNvSpPr>
                <a:spLocks noChangeArrowheads="1"/>
              </p:cNvSpPr>
              <p:nvPr/>
            </p:nvSpPr>
            <p:spPr bwMode="auto">
              <a:xfrm>
                <a:off x="1398" y="3066"/>
                <a:ext cx="252" cy="120"/>
              </a:xfrm>
              <a:prstGeom prst="leftArrow">
                <a:avLst>
                  <a:gd name="adj1" fmla="val 50000"/>
                  <a:gd name="adj2" fmla="val 52500"/>
                </a:avLst>
              </a:prstGeom>
              <a:solidFill>
                <a:srgbClr val="993300"/>
              </a:solidFill>
              <a:ln w="12700">
                <a:solidFill>
                  <a:srgbClr val="99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nvGrpSpPr>
            <p:cNvPr id="206855" name="Group 30"/>
            <p:cNvGrpSpPr>
              <a:grpSpLocks/>
            </p:cNvGrpSpPr>
            <p:nvPr/>
          </p:nvGrpSpPr>
          <p:grpSpPr bwMode="auto">
            <a:xfrm>
              <a:off x="333375" y="3302000"/>
              <a:ext cx="1892300" cy="3251200"/>
              <a:chOff x="210" y="2080"/>
              <a:chExt cx="1192" cy="2048"/>
            </a:xfrm>
          </p:grpSpPr>
          <p:pic>
            <p:nvPicPr>
              <p:cNvPr id="20685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 y="2080"/>
                <a:ext cx="1132" cy="2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7" name="Rectangle 29"/>
              <p:cNvSpPr>
                <a:spLocks noChangeArrowheads="1"/>
              </p:cNvSpPr>
              <p:nvPr/>
            </p:nvSpPr>
            <p:spPr bwMode="auto">
              <a:xfrm>
                <a:off x="210" y="2153"/>
                <a:ext cx="114" cy="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207963" y="8731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08899" name="Rectangle 3"/>
          <p:cNvSpPr>
            <a:spLocks noChangeArrowheads="1"/>
          </p:cNvSpPr>
          <p:nvPr/>
        </p:nvSpPr>
        <p:spPr bwMode="auto">
          <a:xfrm>
            <a:off x="238125" y="1595438"/>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sheet striking E–W</a:t>
            </a:r>
          </a:p>
        </p:txBody>
      </p:sp>
      <p:grpSp>
        <p:nvGrpSpPr>
          <p:cNvPr id="208900" name="Group 13"/>
          <p:cNvGrpSpPr>
            <a:grpSpLocks/>
          </p:cNvGrpSpPr>
          <p:nvPr/>
        </p:nvGrpSpPr>
        <p:grpSpPr bwMode="auto">
          <a:xfrm>
            <a:off x="104775" y="2098675"/>
            <a:ext cx="6810375" cy="434975"/>
            <a:chOff x="66" y="806"/>
            <a:chExt cx="4290" cy="274"/>
          </a:xfrm>
        </p:grpSpPr>
        <p:sp>
          <p:nvSpPr>
            <p:cNvPr id="208902" name="Rectangle 7"/>
            <p:cNvSpPr>
              <a:spLocks noChangeArrowheads="1"/>
            </p:cNvSpPr>
            <p:nvPr/>
          </p:nvSpPr>
          <p:spPr bwMode="auto">
            <a:xfrm>
              <a:off x="66" y="806"/>
              <a:ext cx="4032" cy="233"/>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intermediate latitudes poles form on top, base, and sides.</a:t>
              </a:r>
            </a:p>
          </p:txBody>
        </p:sp>
        <p:sp>
          <p:nvSpPr>
            <p:cNvPr id="208903" name="AutoShape 8"/>
            <p:cNvSpPr>
              <a:spLocks noChangeArrowheads="1"/>
            </p:cNvSpPr>
            <p:nvPr/>
          </p:nvSpPr>
          <p:spPr bwMode="auto">
            <a:xfrm>
              <a:off x="4104" y="942"/>
              <a:ext cx="252" cy="138"/>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pic>
        <p:nvPicPr>
          <p:cNvPr id="20890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1658938"/>
            <a:ext cx="2120900" cy="3090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207963" y="8731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10947" name="Rectangle 3"/>
          <p:cNvSpPr>
            <a:spLocks noChangeArrowheads="1"/>
          </p:cNvSpPr>
          <p:nvPr/>
        </p:nvSpPr>
        <p:spPr bwMode="auto">
          <a:xfrm>
            <a:off x="238125" y="1595438"/>
            <a:ext cx="46323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sheet striking N–S</a:t>
            </a:r>
          </a:p>
        </p:txBody>
      </p:sp>
      <p:sp>
        <p:nvSpPr>
          <p:cNvPr id="210948" name="Rectangle 6"/>
          <p:cNvSpPr>
            <a:spLocks noChangeArrowheads="1"/>
          </p:cNvSpPr>
          <p:nvPr/>
        </p:nvSpPr>
        <p:spPr bwMode="auto">
          <a:xfrm>
            <a:off x="2409825" y="5489575"/>
            <a:ext cx="4114800" cy="923925"/>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intermediate latitudes, poles along the top dominate producing a symmetrical though reduced anomaly.</a:t>
            </a:r>
          </a:p>
        </p:txBody>
      </p:sp>
      <p:sp>
        <p:nvSpPr>
          <p:cNvPr id="210949" name="AutoShape 7"/>
          <p:cNvSpPr>
            <a:spLocks noChangeArrowheads="1"/>
          </p:cNvSpPr>
          <p:nvPr/>
        </p:nvSpPr>
        <p:spPr bwMode="auto">
          <a:xfrm>
            <a:off x="6524625" y="5829300"/>
            <a:ext cx="400050" cy="219075"/>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sp>
        <p:nvSpPr>
          <p:cNvPr id="210950" name="Rectangle 9"/>
          <p:cNvSpPr>
            <a:spLocks noChangeArrowheads="1"/>
          </p:cNvSpPr>
          <p:nvPr/>
        </p:nvSpPr>
        <p:spPr bwMode="auto">
          <a:xfrm>
            <a:off x="2276475" y="3819525"/>
            <a:ext cx="4467225" cy="1200150"/>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the magnetic north pole, the poles form only along the top and base; this is the same as for a E–W striking sheet, because at the poles strike direction has no significance</a:t>
            </a:r>
          </a:p>
        </p:txBody>
      </p:sp>
      <p:sp>
        <p:nvSpPr>
          <p:cNvPr id="210951" name="AutoShape 10"/>
          <p:cNvSpPr>
            <a:spLocks noChangeArrowheads="1"/>
          </p:cNvSpPr>
          <p:nvPr/>
        </p:nvSpPr>
        <p:spPr bwMode="auto">
          <a:xfrm>
            <a:off x="1876425" y="4389438"/>
            <a:ext cx="400050" cy="190500"/>
          </a:xfrm>
          <a:prstGeom prst="leftArrow">
            <a:avLst>
              <a:gd name="adj1" fmla="val 50000"/>
              <a:gd name="adj2" fmla="val 52500"/>
            </a:avLst>
          </a:prstGeom>
          <a:solidFill>
            <a:srgbClr val="993300"/>
          </a:solidFill>
          <a:ln w="12700">
            <a:solidFill>
              <a:srgbClr val="99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pic>
        <p:nvPicPr>
          <p:cNvPr id="21095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475" y="1504950"/>
            <a:ext cx="1795463" cy="2217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10953" name="Group 17"/>
          <p:cNvGrpSpPr>
            <a:grpSpLocks/>
          </p:cNvGrpSpPr>
          <p:nvPr/>
        </p:nvGrpSpPr>
        <p:grpSpPr bwMode="auto">
          <a:xfrm>
            <a:off x="115888" y="3365500"/>
            <a:ext cx="1776412" cy="3278188"/>
            <a:chOff x="73" y="1604"/>
            <a:chExt cx="1119" cy="2065"/>
          </a:xfrm>
        </p:grpSpPr>
        <p:pic>
          <p:nvPicPr>
            <p:cNvPr id="21096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 y="1604"/>
              <a:ext cx="1119" cy="20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0961" name="Rectangle 16"/>
            <p:cNvSpPr>
              <a:spLocks noChangeArrowheads="1"/>
            </p:cNvSpPr>
            <p:nvPr/>
          </p:nvSpPr>
          <p:spPr bwMode="auto">
            <a:xfrm>
              <a:off x="102" y="1758"/>
              <a:ext cx="162"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grpSp>
      <p:grpSp>
        <p:nvGrpSpPr>
          <p:cNvPr id="210954" name="Group 20"/>
          <p:cNvGrpSpPr>
            <a:grpSpLocks/>
          </p:cNvGrpSpPr>
          <p:nvPr/>
        </p:nvGrpSpPr>
        <p:grpSpPr bwMode="auto">
          <a:xfrm>
            <a:off x="7127875" y="3867150"/>
            <a:ext cx="1587500" cy="2797175"/>
            <a:chOff x="4340" y="2153"/>
            <a:chExt cx="1176" cy="2063"/>
          </a:xfrm>
        </p:grpSpPr>
        <p:pic>
          <p:nvPicPr>
            <p:cNvPr id="21095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 y="2153"/>
              <a:ext cx="1176" cy="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0959" name="Rectangle 19"/>
            <p:cNvSpPr>
              <a:spLocks noChangeArrowheads="1"/>
            </p:cNvSpPr>
            <p:nvPr/>
          </p:nvSpPr>
          <p:spPr bwMode="auto">
            <a:xfrm>
              <a:off x="4356" y="2153"/>
              <a:ext cx="144" cy="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latin typeface="Times New Roman" panose="02020603050405020304" pitchFamily="18" charset="0"/>
              </a:endParaRPr>
            </a:p>
          </p:txBody>
        </p:sp>
      </p:grpSp>
      <p:grpSp>
        <p:nvGrpSpPr>
          <p:cNvPr id="210955" name="Group 21"/>
          <p:cNvGrpSpPr>
            <a:grpSpLocks/>
          </p:cNvGrpSpPr>
          <p:nvPr/>
        </p:nvGrpSpPr>
        <p:grpSpPr bwMode="auto">
          <a:xfrm>
            <a:off x="120650" y="2028825"/>
            <a:ext cx="6810375" cy="923925"/>
            <a:chOff x="66" y="806"/>
            <a:chExt cx="4290" cy="582"/>
          </a:xfrm>
        </p:grpSpPr>
        <p:sp>
          <p:nvSpPr>
            <p:cNvPr id="210956" name="Rectangle 22"/>
            <p:cNvSpPr>
              <a:spLocks noChangeArrowheads="1"/>
            </p:cNvSpPr>
            <p:nvPr/>
          </p:nvSpPr>
          <p:spPr bwMode="auto">
            <a:xfrm>
              <a:off x="66" y="806"/>
              <a:ext cx="4032" cy="582"/>
            </a:xfrm>
            <a:prstGeom prst="rect">
              <a:avLst/>
            </a:prstGeom>
            <a:noFill/>
            <a:ln w="1587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At the magnetic equator, these are the vertical ends; if the sheet is long with its ends remote from the survey area, these will produce little field, so, surprisingly, it would not be detectable magnetically</a:t>
              </a:r>
            </a:p>
          </p:txBody>
        </p:sp>
        <p:sp>
          <p:nvSpPr>
            <p:cNvPr id="210957" name="AutoShape 23"/>
            <p:cNvSpPr>
              <a:spLocks noChangeArrowheads="1"/>
            </p:cNvSpPr>
            <p:nvPr/>
          </p:nvSpPr>
          <p:spPr bwMode="auto">
            <a:xfrm>
              <a:off x="4104" y="1128"/>
              <a:ext cx="252" cy="138"/>
            </a:xfrm>
            <a:prstGeom prst="rightArrow">
              <a:avLst>
                <a:gd name="adj1" fmla="val 50000"/>
                <a:gd name="adj2" fmla="val 45652"/>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217488" y="8826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reduction to the pole.</a:t>
            </a:r>
          </a:p>
        </p:txBody>
      </p:sp>
      <p:sp>
        <p:nvSpPr>
          <p:cNvPr id="212995" name="Rectangle 7"/>
          <p:cNvSpPr>
            <a:spLocks noChangeArrowheads="1"/>
          </p:cNvSpPr>
          <p:nvPr/>
        </p:nvSpPr>
        <p:spPr bwMode="auto">
          <a:xfrm>
            <a:off x="209550" y="1957388"/>
            <a:ext cx="8556625" cy="7937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Objects buried at different locations on the earth yields different total field anomalies</a:t>
            </a:r>
          </a:p>
        </p:txBody>
      </p:sp>
      <p:grpSp>
        <p:nvGrpSpPr>
          <p:cNvPr id="212996" name="Group 14"/>
          <p:cNvGrpSpPr>
            <a:grpSpLocks/>
          </p:cNvGrpSpPr>
          <p:nvPr/>
        </p:nvGrpSpPr>
        <p:grpSpPr bwMode="auto">
          <a:xfrm>
            <a:off x="193675" y="3128963"/>
            <a:ext cx="8753475" cy="3440112"/>
            <a:chOff x="193675" y="2328863"/>
            <a:chExt cx="8753475" cy="3440112"/>
          </a:xfrm>
        </p:grpSpPr>
        <p:grpSp>
          <p:nvGrpSpPr>
            <p:cNvPr id="212997" name="Group 15"/>
            <p:cNvGrpSpPr>
              <a:grpSpLocks/>
            </p:cNvGrpSpPr>
            <p:nvPr/>
          </p:nvGrpSpPr>
          <p:grpSpPr bwMode="auto">
            <a:xfrm>
              <a:off x="193675" y="2328863"/>
              <a:ext cx="2559050" cy="3440112"/>
              <a:chOff x="122" y="1467"/>
              <a:chExt cx="1612" cy="2167"/>
            </a:xfrm>
          </p:grpSpPr>
          <p:pic>
            <p:nvPicPr>
              <p:cNvPr id="21300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 y="1467"/>
                <a:ext cx="1612" cy="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5" name="Text Box 12"/>
              <p:cNvSpPr txBox="1">
                <a:spLocks noChangeArrowheads="1"/>
              </p:cNvSpPr>
              <p:nvPr/>
            </p:nvSpPr>
            <p:spPr bwMode="auto">
              <a:xfrm>
                <a:off x="301" y="3378"/>
                <a:ext cx="1188" cy="256"/>
              </a:xfrm>
              <a:prstGeom prst="rect">
                <a:avLst/>
              </a:prstGeom>
              <a:solidFill>
                <a:schemeClr val="bg1"/>
              </a:solidFill>
              <a:ln w="9525">
                <a:solidFill>
                  <a:srgbClr val="CC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IT" sz="2000"/>
                  <a:t>Inclination=0°</a:t>
                </a:r>
              </a:p>
            </p:txBody>
          </p:sp>
        </p:grpSp>
        <p:grpSp>
          <p:nvGrpSpPr>
            <p:cNvPr id="212998" name="Group 16"/>
            <p:cNvGrpSpPr>
              <a:grpSpLocks/>
            </p:cNvGrpSpPr>
            <p:nvPr/>
          </p:nvGrpSpPr>
          <p:grpSpPr bwMode="auto">
            <a:xfrm>
              <a:off x="3135313" y="2328863"/>
              <a:ext cx="2703512" cy="3436937"/>
              <a:chOff x="1975" y="1467"/>
              <a:chExt cx="1703" cy="2165"/>
            </a:xfrm>
          </p:grpSpPr>
          <p:pic>
            <p:nvPicPr>
              <p:cNvPr id="2130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 y="1467"/>
                <a:ext cx="1703" cy="19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3" name="Text Box 13"/>
              <p:cNvSpPr txBox="1">
                <a:spLocks noChangeArrowheads="1"/>
              </p:cNvSpPr>
              <p:nvPr/>
            </p:nvSpPr>
            <p:spPr bwMode="auto">
              <a:xfrm>
                <a:off x="2201" y="3376"/>
                <a:ext cx="1344" cy="256"/>
              </a:xfrm>
              <a:prstGeom prst="rect">
                <a:avLst/>
              </a:prstGeom>
              <a:solidFill>
                <a:schemeClr val="bg1"/>
              </a:solidFill>
              <a:ln w="9525">
                <a:solidFill>
                  <a:srgbClr val="CC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IT" sz="2000"/>
                  <a:t>Inclination=45°</a:t>
                </a:r>
              </a:p>
            </p:txBody>
          </p:sp>
        </p:grpSp>
        <p:grpSp>
          <p:nvGrpSpPr>
            <p:cNvPr id="212999" name="Group 17"/>
            <p:cNvGrpSpPr>
              <a:grpSpLocks/>
            </p:cNvGrpSpPr>
            <p:nvPr/>
          </p:nvGrpSpPr>
          <p:grpSpPr bwMode="auto">
            <a:xfrm>
              <a:off x="6162675" y="2346325"/>
              <a:ext cx="2784475" cy="3397250"/>
              <a:chOff x="3882" y="1478"/>
              <a:chExt cx="1754" cy="2140"/>
            </a:xfrm>
          </p:grpSpPr>
          <p:pic>
            <p:nvPicPr>
              <p:cNvPr id="21300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 y="1478"/>
                <a:ext cx="1754" cy="1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3001" name="Text Box 14"/>
              <p:cNvSpPr txBox="1">
                <a:spLocks noChangeArrowheads="1"/>
              </p:cNvSpPr>
              <p:nvPr/>
            </p:nvSpPr>
            <p:spPr bwMode="auto">
              <a:xfrm>
                <a:off x="4221" y="3362"/>
                <a:ext cx="1266" cy="256"/>
              </a:xfrm>
              <a:prstGeom prst="rect">
                <a:avLst/>
              </a:prstGeom>
              <a:solidFill>
                <a:schemeClr val="bg1"/>
              </a:solidFill>
              <a:ln w="9525">
                <a:solidFill>
                  <a:srgbClr val="CC99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IT" sz="2000"/>
                  <a:t>Inclination=90°</a:t>
                </a:r>
              </a:p>
            </p:txBody>
          </p:sp>
        </p:gr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207963" y="8255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reduction to the pole.</a:t>
            </a:r>
          </a:p>
        </p:txBody>
      </p:sp>
      <p:sp>
        <p:nvSpPr>
          <p:cNvPr id="215043" name="Rectangle 16"/>
          <p:cNvSpPr>
            <a:spLocks noChangeArrowheads="1"/>
          </p:cNvSpPr>
          <p:nvPr/>
        </p:nvSpPr>
        <p:spPr bwMode="auto">
          <a:xfrm>
            <a:off x="254000" y="1504950"/>
            <a:ext cx="66865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asymmetry (or skewness) of a magnetic anomaly can be compensated by the method of reduction to the pole.</a:t>
            </a:r>
          </a:p>
          <a:p>
            <a:pPr algn="just" eaLnBrk="1" hangingPunct="1">
              <a:spcBef>
                <a:spcPct val="0"/>
              </a:spcBef>
              <a:buFontTx/>
              <a:buChar char="•"/>
            </a:pPr>
            <a:r>
              <a:rPr lang="en-US" altLang="it-IT" sz="1800"/>
              <a:t> This consists of recalculating the observed anomaly for the case that the magnetization is vertical. The method involves sophisticated data-processing.</a:t>
            </a:r>
          </a:p>
        </p:txBody>
      </p:sp>
      <p:pic>
        <p:nvPicPr>
          <p:cNvPr id="21504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050" y="1404938"/>
            <a:ext cx="1889125" cy="346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4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038475"/>
            <a:ext cx="1960562" cy="366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046" name="Rectangle 20"/>
          <p:cNvSpPr>
            <a:spLocks noChangeArrowheads="1"/>
          </p:cNvSpPr>
          <p:nvPr/>
        </p:nvSpPr>
        <p:spPr bwMode="auto">
          <a:xfrm>
            <a:off x="2603500" y="5118100"/>
            <a:ext cx="6334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reduction to the pole removes the asymmetry of an anomaly and allows a better location of the margins of the disturbing body. Among other applications, the procedure has proved to be important for detailed interpretation of the oceanic crustal magnetizations responsible for lineated oceanic magnetic anomalies..</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17091" name="Rectangle 3"/>
          <p:cNvSpPr>
            <a:spLocks noChangeArrowheads="1"/>
          </p:cNvSpPr>
          <p:nvPr/>
        </p:nvSpPr>
        <p:spPr bwMode="auto">
          <a:xfrm>
            <a:off x="238125" y="1452563"/>
            <a:ext cx="518477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horizontal crustal block</a:t>
            </a:r>
          </a:p>
        </p:txBody>
      </p:sp>
      <p:pic>
        <p:nvPicPr>
          <p:cNvPr id="21709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738" y="1638300"/>
            <a:ext cx="3021012" cy="2068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7093" name="Rectangle 19"/>
          <p:cNvSpPr>
            <a:spLocks noChangeArrowheads="1"/>
          </p:cNvSpPr>
          <p:nvPr/>
        </p:nvSpPr>
        <p:spPr bwMode="auto">
          <a:xfrm>
            <a:off x="215900" y="1952625"/>
            <a:ext cx="5219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Let the width of the block be 2m, and let the horizontal position be measured from the midpointof the block, so that x</a:t>
            </a:r>
            <a:r>
              <a:rPr lang="en-US" altLang="it-IT" sz="1800" baseline="-25000"/>
              <a:t>1</a:t>
            </a:r>
            <a:r>
              <a:rPr lang="en-US" altLang="it-IT" sz="1800"/>
              <a:t>=x-m and x</a:t>
            </a:r>
            <a:r>
              <a:rPr lang="en-US" altLang="it-IT" sz="1800" baseline="-25000"/>
              <a:t>2</a:t>
            </a:r>
            <a:r>
              <a:rPr lang="en-US" altLang="it-IT" sz="1800"/>
              <a:t>=x+m. The top of the block is at depth z</a:t>
            </a:r>
            <a:r>
              <a:rPr lang="en-US" altLang="it-IT" sz="1800" baseline="-25000"/>
              <a:t>1</a:t>
            </a:r>
            <a:r>
              <a:rPr lang="en-US" altLang="it-IT" sz="1800"/>
              <a:t> and its base at depth z</a:t>
            </a:r>
            <a:r>
              <a:rPr lang="en-US" altLang="it-IT" sz="1800" baseline="-25000"/>
              <a:t>2</a:t>
            </a:r>
            <a:endParaRPr lang="en-US" altLang="it-IT" sz="1800"/>
          </a:p>
        </p:txBody>
      </p:sp>
      <p:sp>
        <p:nvSpPr>
          <p:cNvPr id="217094" name="Rectangle 20"/>
          <p:cNvSpPr>
            <a:spLocks noChangeArrowheads="1"/>
          </p:cNvSpPr>
          <p:nvPr/>
        </p:nvSpPr>
        <p:spPr bwMode="auto">
          <a:xfrm>
            <a:off x="203200" y="3416300"/>
            <a:ext cx="5219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The vertical magnetic field anomaly over the block is:</a:t>
            </a:r>
          </a:p>
        </p:txBody>
      </p:sp>
      <p:graphicFrame>
        <p:nvGraphicFramePr>
          <p:cNvPr id="217095" name="Object 21"/>
          <p:cNvGraphicFramePr>
            <a:graphicFrameLocks noChangeAspect="1"/>
          </p:cNvGraphicFramePr>
          <p:nvPr/>
        </p:nvGraphicFramePr>
        <p:xfrm>
          <a:off x="2392363" y="3867150"/>
          <a:ext cx="4592637" cy="795338"/>
        </p:xfrm>
        <a:graphic>
          <a:graphicData uri="http://schemas.openxmlformats.org/presentationml/2006/ole">
            <mc:AlternateContent xmlns:mc="http://schemas.openxmlformats.org/markup-compatibility/2006">
              <mc:Choice xmlns:v="urn:schemas-microsoft-com:vml" Requires="v">
                <p:oleObj spid="_x0000_s217098" name="Equation" r:id="rId5" imgW="3098800" imgH="533400" progId="Equation.3">
                  <p:embed/>
                </p:oleObj>
              </mc:Choice>
              <mc:Fallback>
                <p:oleObj name="Equation" r:id="rId5" imgW="3098800" imgH="533400" progId="Equation.3">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2363" y="3867150"/>
                        <a:ext cx="4592637" cy="79533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7096" name="Rectangle 22"/>
          <p:cNvSpPr>
            <a:spLocks noChangeArrowheads="1"/>
          </p:cNvSpPr>
          <p:nvPr/>
        </p:nvSpPr>
        <p:spPr bwMode="auto">
          <a:xfrm>
            <a:off x="238125" y="4822825"/>
            <a:ext cx="8724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ym typeface="Symbol" panose="05050102010706020507" pitchFamily="18" charset="2"/>
              </a:rPr>
              <a:t>M</a:t>
            </a:r>
            <a:r>
              <a:rPr lang="en-US" altLang="it-IT" sz="1800" baseline="-25000">
                <a:sym typeface="Symbol" panose="05050102010706020507" pitchFamily="18" charset="2"/>
              </a:rPr>
              <a:t>z</a:t>
            </a:r>
            <a:r>
              <a:rPr lang="en-US" altLang="it-IT" sz="1800">
                <a:sym typeface="Symbol" panose="05050102010706020507" pitchFamily="18" charset="2"/>
              </a:rPr>
              <a:t> is the magnetization contrast and the angles (</a:t>
            </a:r>
            <a:r>
              <a:rPr lang="en-US" altLang="it-IT" sz="1800" baseline="-25000">
                <a:sym typeface="Symbol" panose="05050102010706020507" pitchFamily="18" charset="2"/>
              </a:rPr>
              <a:t>1</a:t>
            </a:r>
            <a:r>
              <a:rPr lang="en-US" altLang="it-IT" sz="1800">
                <a:sym typeface="Symbol" panose="05050102010706020507" pitchFamily="18" charset="2"/>
              </a:rPr>
              <a:t> –</a:t>
            </a:r>
            <a:r>
              <a:rPr lang="en-US" altLang="it-IT" sz="1800" baseline="-25000">
                <a:sym typeface="Symbol" panose="05050102010706020507" pitchFamily="18" charset="2"/>
              </a:rPr>
              <a:t>2</a:t>
            </a:r>
            <a:r>
              <a:rPr lang="en-US" altLang="it-IT" sz="1800">
                <a:sym typeface="Symbol" panose="05050102010706020507" pitchFamily="18" charset="2"/>
              </a:rPr>
              <a:t>) and (</a:t>
            </a:r>
            <a:r>
              <a:rPr lang="en-US" altLang="it-IT" sz="1800" baseline="-25000">
                <a:sym typeface="Symbol" panose="05050102010706020507" pitchFamily="18" charset="2"/>
              </a:rPr>
              <a:t>3</a:t>
            </a:r>
            <a:r>
              <a:rPr lang="en-US" altLang="it-IT" sz="1800">
                <a:sym typeface="Symbol" panose="05050102010706020507" pitchFamily="18" charset="2"/>
              </a:rPr>
              <a:t> –</a:t>
            </a:r>
            <a:r>
              <a:rPr lang="en-US" altLang="it-IT" sz="1800" baseline="-25000">
                <a:sym typeface="Symbol" panose="05050102010706020507" pitchFamily="18" charset="2"/>
              </a:rPr>
              <a:t>4</a:t>
            </a:r>
            <a:r>
              <a:rPr lang="en-US" altLang="it-IT" sz="1800">
                <a:sym typeface="Symbol" panose="05050102010706020507" pitchFamily="18" charset="2"/>
              </a:rPr>
              <a:t>) are the planar angles subtended at the point of measurement by the top and bottom edges of the vertically magnetized crustal block respectively.</a:t>
            </a:r>
          </a:p>
        </p:txBody>
      </p:sp>
      <p:sp>
        <p:nvSpPr>
          <p:cNvPr id="217097" name="Rectangle 23"/>
          <p:cNvSpPr>
            <a:spLocks noChangeArrowheads="1"/>
          </p:cNvSpPr>
          <p:nvPr/>
        </p:nvSpPr>
        <p:spPr bwMode="auto">
          <a:xfrm>
            <a:off x="273050" y="5743575"/>
            <a:ext cx="8724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ym typeface="Symbol" panose="05050102010706020507" pitchFamily="18" charset="2"/>
              </a:rPr>
              <a:t>NB: Magnetic profiles normal to the strike of elongate bodies may be regarded as two-dimensional, as long as the third dimension of the body is large enough for variations normal to the profile to be negligible.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
          <p:cNvGrpSpPr>
            <a:grpSpLocks/>
          </p:cNvGrpSpPr>
          <p:nvPr/>
        </p:nvGrpSpPr>
        <p:grpSpPr bwMode="auto">
          <a:xfrm>
            <a:off x="1038225" y="1666875"/>
            <a:ext cx="7094538" cy="5138738"/>
            <a:chOff x="654" y="1050"/>
            <a:chExt cx="4469" cy="3237"/>
          </a:xfrm>
        </p:grpSpPr>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 y="1929"/>
              <a:ext cx="587"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 y="1370"/>
              <a:ext cx="587"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4" name="Text Box 4"/>
            <p:cNvSpPr txBox="1">
              <a:spLocks noChangeArrowheads="1"/>
            </p:cNvSpPr>
            <p:nvPr/>
          </p:nvSpPr>
          <p:spPr bwMode="auto">
            <a:xfrm>
              <a:off x="1438" y="1417"/>
              <a:ext cx="3528"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l-GR" altLang="it-IT" sz="2400" b="1">
                  <a:solidFill>
                    <a:srgbClr val="000000"/>
                  </a:solidFill>
                  <a:ea typeface="DejaVu Sans" charset="0"/>
                  <a:cs typeface="DejaVu Sans" charset="0"/>
                </a:rPr>
                <a:t>O</a:t>
              </a:r>
              <a:r>
                <a:rPr lang="en-US" altLang="it-IT" sz="2400" b="1">
                  <a:solidFill>
                    <a:srgbClr val="000000"/>
                  </a:solidFill>
                  <a:ea typeface="DejaVu Sans" charset="0"/>
                  <a:cs typeface="DejaVu Sans" charset="0"/>
                </a:rPr>
                <a:t>livine</a:t>
              </a:r>
              <a:r>
                <a:rPr lang="el-GR" altLang="it-IT" sz="2400" b="1">
                  <a:solidFill>
                    <a:srgbClr val="000000"/>
                  </a:solidFill>
                  <a:ea typeface="DejaVu Sans" charset="0"/>
                  <a:cs typeface="DejaVu Sans" charset="0"/>
                </a:rPr>
                <a:t> (Fe,Mg)</a:t>
              </a:r>
              <a:r>
                <a:rPr lang="el-GR" altLang="it-IT" sz="2400" b="1" baseline="-25000">
                  <a:solidFill>
                    <a:srgbClr val="000000"/>
                  </a:solidFill>
                  <a:ea typeface="DejaVu Sans" charset="0"/>
                  <a:cs typeface="DejaVu Sans" charset="0"/>
                </a:rPr>
                <a:t>2</a:t>
              </a:r>
              <a:r>
                <a:rPr lang="el-GR" altLang="it-IT" sz="2400" b="1">
                  <a:solidFill>
                    <a:srgbClr val="000000"/>
                  </a:solidFill>
                  <a:ea typeface="DejaVu Sans" charset="0"/>
                  <a:cs typeface="DejaVu Sans" charset="0"/>
                </a:rPr>
                <a:t>SiO</a:t>
              </a:r>
              <a:r>
                <a:rPr lang="el-GR" altLang="it-IT" sz="2400" b="1" baseline="-25000">
                  <a:solidFill>
                    <a:srgbClr val="000000"/>
                  </a:solidFill>
                  <a:ea typeface="DejaVu Sans" charset="0"/>
                  <a:cs typeface="DejaVu Sans" charset="0"/>
                </a:rPr>
                <a:t>4</a:t>
              </a:r>
              <a:r>
                <a:rPr lang="en-US" altLang="it-IT" sz="2400" b="1" baseline="-25000">
                  <a:solidFill>
                    <a:srgbClr val="000000"/>
                  </a:solidFill>
                  <a:ea typeface="DejaVu Sans" charset="0"/>
                  <a:cs typeface="DejaVu Sans" charset="0"/>
                </a:rPr>
                <a:t>		</a:t>
              </a:r>
              <a:r>
                <a:rPr lang="en-US" altLang="it-IT" sz="2400" b="1">
                  <a:solidFill>
                    <a:srgbClr val="000000"/>
                  </a:solidFill>
                  <a:ea typeface="DejaVu Sans" charset="0"/>
                  <a:cs typeface="DejaVu Sans" charset="0"/>
                </a:rPr>
                <a:t>1.6 · 10</a:t>
              </a:r>
              <a:r>
                <a:rPr lang="en-US" altLang="it-IT" sz="2400" b="1" baseline="30000">
                  <a:solidFill>
                    <a:srgbClr val="000000"/>
                  </a:solidFill>
                  <a:ea typeface="DejaVu Sans" charset="0"/>
                  <a:cs typeface="DejaVu Sans" charset="0"/>
                </a:rPr>
                <a:t>-3</a:t>
              </a:r>
            </a:p>
          </p:txBody>
        </p:sp>
        <p:sp>
          <p:nvSpPr>
            <p:cNvPr id="22535" name="Text Box 5"/>
            <p:cNvSpPr txBox="1">
              <a:spLocks noChangeArrowheads="1"/>
            </p:cNvSpPr>
            <p:nvPr/>
          </p:nvSpPr>
          <p:spPr bwMode="auto">
            <a:xfrm>
              <a:off x="1438" y="2009"/>
              <a:ext cx="3685"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DejaVu Sans" charset="0"/>
                </a:rPr>
                <a:t>Montmorillonite (clay)	0.34 ·10</a:t>
              </a:r>
              <a:r>
                <a:rPr lang="en-US" altLang="it-IT" sz="2400" b="1" baseline="30000">
                  <a:solidFill>
                    <a:srgbClr val="000000"/>
                  </a:solidFill>
                  <a:ea typeface="DejaVu Sans" charset="0"/>
                  <a:cs typeface="DejaVu Sans" charset="0"/>
                </a:rPr>
                <a:t>-3</a:t>
              </a:r>
            </a:p>
          </p:txBody>
        </p:sp>
        <p:pic>
          <p:nvPicPr>
            <p:cNvPr id="2253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 y="2538"/>
              <a:ext cx="58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7" name="Text Box 7"/>
            <p:cNvSpPr txBox="1">
              <a:spLocks noChangeArrowheads="1"/>
            </p:cNvSpPr>
            <p:nvPr/>
          </p:nvSpPr>
          <p:spPr bwMode="auto">
            <a:xfrm>
              <a:off x="1438" y="2609"/>
              <a:ext cx="3685"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DejaVu Sans" charset="0"/>
                </a:rPr>
                <a:t>Siderite </a:t>
              </a:r>
              <a:r>
                <a:rPr lang="el-GR" altLang="it-IT" sz="2400" b="1">
                  <a:solidFill>
                    <a:srgbClr val="000000"/>
                  </a:solidFill>
                  <a:ea typeface="DejaVu Sans" charset="0"/>
                  <a:cs typeface="DejaVu Sans" charset="0"/>
                </a:rPr>
                <a:t>(Fe</a:t>
              </a:r>
              <a:r>
                <a:rPr lang="en-US" altLang="it-IT" sz="2400" b="1">
                  <a:solidFill>
                    <a:srgbClr val="000000"/>
                  </a:solidFill>
                  <a:ea typeface="DejaVu Sans" charset="0"/>
                  <a:cs typeface="DejaVu Sans" charset="0"/>
                </a:rPr>
                <a:t>C</a:t>
              </a:r>
              <a:r>
                <a:rPr lang="el-GR" altLang="it-IT" sz="2400" b="1">
                  <a:solidFill>
                    <a:srgbClr val="000000"/>
                  </a:solidFill>
                  <a:ea typeface="DejaVu Sans" charset="0"/>
                  <a:cs typeface="DejaVu Sans" charset="0"/>
                </a:rPr>
                <a:t>O</a:t>
              </a:r>
              <a:r>
                <a:rPr lang="en-US" altLang="it-IT" sz="2400" b="1" baseline="-25000">
                  <a:solidFill>
                    <a:srgbClr val="000000"/>
                  </a:solidFill>
                  <a:ea typeface="DejaVu Sans" charset="0"/>
                  <a:cs typeface="DejaVu Sans" charset="0"/>
                </a:rPr>
                <a:t>3</a:t>
              </a:r>
              <a:r>
                <a:rPr lang="en-US" altLang="it-IT" sz="2400" b="1">
                  <a:solidFill>
                    <a:srgbClr val="000000"/>
                  </a:solidFill>
                  <a:ea typeface="DejaVu Sans" charset="0"/>
                  <a:cs typeface="DejaVu Sans" charset="0"/>
                </a:rPr>
                <a:t>)</a:t>
              </a:r>
              <a:r>
                <a:rPr lang="en-US" altLang="it-IT" sz="2400" b="1" baseline="-25000">
                  <a:solidFill>
                    <a:srgbClr val="000000"/>
                  </a:solidFill>
                  <a:ea typeface="DejaVu Sans" charset="0"/>
                  <a:cs typeface="DejaVu Sans" charset="0"/>
                </a:rPr>
                <a:t>		</a:t>
              </a:r>
              <a:r>
                <a:rPr lang="en-US" altLang="it-IT" sz="2400" b="1">
                  <a:solidFill>
                    <a:srgbClr val="000000"/>
                  </a:solidFill>
                  <a:ea typeface="DejaVu Sans" charset="0"/>
                  <a:cs typeface="DejaVu Sans" charset="0"/>
                </a:rPr>
                <a:t>1.3-11.0 · 10</a:t>
              </a:r>
              <a:r>
                <a:rPr lang="en-US" altLang="it-IT" sz="2400" b="1" baseline="30000">
                  <a:solidFill>
                    <a:srgbClr val="000000"/>
                  </a:solidFill>
                  <a:ea typeface="DejaVu Sans" charset="0"/>
                  <a:cs typeface="DejaVu Sans" charset="0"/>
                </a:rPr>
                <a:t>-3</a:t>
              </a:r>
            </a:p>
          </p:txBody>
        </p:sp>
        <p:pic>
          <p:nvPicPr>
            <p:cNvPr id="225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 y="3129"/>
              <a:ext cx="587"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9" name="Text Box 9"/>
            <p:cNvSpPr txBox="1">
              <a:spLocks noChangeArrowheads="1"/>
            </p:cNvSpPr>
            <p:nvPr/>
          </p:nvSpPr>
          <p:spPr bwMode="auto">
            <a:xfrm>
              <a:off x="1438" y="3112"/>
              <a:ext cx="368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DejaVu Sans" charset="0"/>
                </a:rPr>
                <a:t>Serpentinite </a:t>
              </a:r>
              <a:r>
                <a:rPr lang="en-US" altLang="it-IT" sz="2400" b="1" baseline="-25000">
                  <a:solidFill>
                    <a:srgbClr val="000000"/>
                  </a:solidFill>
                  <a:ea typeface="DejaVu Sans" charset="0"/>
                  <a:cs typeface="DejaVu Sans" charset="0"/>
                </a:rPr>
                <a:t>		</a:t>
              </a:r>
              <a:r>
                <a:rPr lang="el-GR" altLang="it-IT" sz="2400" b="1">
                  <a:solidFill>
                    <a:srgbClr val="000000"/>
                  </a:solidFill>
                  <a:ea typeface="DejaVu Sans" charset="0"/>
                  <a:cs typeface="DejaVu Sans" charset="0"/>
                </a:rPr>
                <a:t> </a:t>
              </a:r>
              <a:r>
                <a:rPr lang="en-US" altLang="it-IT" sz="2400" b="1">
                  <a:solidFill>
                    <a:srgbClr val="000000"/>
                  </a:solidFill>
                  <a:ea typeface="DejaVu Sans" charset="0"/>
                  <a:cs typeface="DejaVu Sans" charset="0"/>
                </a:rPr>
                <a:t>	3.1-75.0 · 10</a:t>
              </a:r>
              <a:r>
                <a:rPr lang="en-US" altLang="it-IT" sz="2400" b="1" baseline="30000">
                  <a:solidFill>
                    <a:srgbClr val="000000"/>
                  </a:solidFill>
                  <a:ea typeface="DejaVu Sans" charset="0"/>
                  <a:cs typeface="DejaVu Sans" charset="0"/>
                </a:rPr>
                <a:t>-3</a:t>
              </a:r>
              <a:r>
                <a:rPr lang="en-US" altLang="it-IT" sz="2400" b="1">
                  <a:solidFill>
                    <a:srgbClr val="000000"/>
                  </a:solidFill>
                  <a:ea typeface="DejaVu Sans" charset="0"/>
                  <a:cs typeface="DejaVu Sans" charset="0"/>
                </a:rPr>
                <a:t> </a:t>
              </a:r>
              <a:r>
                <a:rPr lang="el-GR" altLang="it-IT" sz="2400" b="1">
                  <a:solidFill>
                    <a:srgbClr val="000000"/>
                  </a:solidFill>
                  <a:ea typeface="DejaVu Sans" charset="0"/>
                  <a:cs typeface="DejaVu Sans" charset="0"/>
                </a:rPr>
                <a:t>(</a:t>
              </a:r>
              <a:r>
                <a:rPr lang="en-US" altLang="it-IT" sz="2400" b="1">
                  <a:solidFill>
                    <a:srgbClr val="000000"/>
                  </a:solidFill>
                  <a:ea typeface="DejaVu Sans" charset="0"/>
                  <a:cs typeface="DejaVu Sans" charset="0"/>
                </a:rPr>
                <a:t>Mg</a:t>
              </a:r>
              <a:r>
                <a:rPr lang="en-US" altLang="it-IT" sz="2400" b="1" baseline="-25000">
                  <a:solidFill>
                    <a:srgbClr val="000000"/>
                  </a:solidFill>
                  <a:ea typeface="DejaVu Sans" charset="0"/>
                  <a:cs typeface="DejaVu Sans" charset="0"/>
                </a:rPr>
                <a:t>3</a:t>
              </a:r>
              <a:r>
                <a:rPr lang="en-US" altLang="it-IT" sz="2400" b="1">
                  <a:solidFill>
                    <a:srgbClr val="000000"/>
                  </a:solidFill>
                  <a:ea typeface="DejaVu Sans" charset="0"/>
                  <a:cs typeface="DejaVu Sans" charset="0"/>
                </a:rPr>
                <a:t>Si</a:t>
              </a:r>
              <a:r>
                <a:rPr lang="en-US" altLang="it-IT" sz="2400" b="1" baseline="-25000">
                  <a:solidFill>
                    <a:srgbClr val="000000"/>
                  </a:solidFill>
                  <a:ea typeface="DejaVu Sans" charset="0"/>
                  <a:cs typeface="DejaVu Sans" charset="0"/>
                </a:rPr>
                <a:t>2</a:t>
              </a:r>
              <a:r>
                <a:rPr lang="en-US" altLang="it-IT" sz="2400" b="1">
                  <a:solidFill>
                    <a:srgbClr val="000000"/>
                  </a:solidFill>
                  <a:ea typeface="DejaVu Sans" charset="0"/>
                  <a:cs typeface="DejaVu Sans" charset="0"/>
                </a:rPr>
                <a:t>O</a:t>
              </a:r>
              <a:r>
                <a:rPr lang="en-US" altLang="it-IT" sz="2400" b="1" baseline="-25000">
                  <a:solidFill>
                    <a:srgbClr val="000000"/>
                  </a:solidFill>
                  <a:ea typeface="DejaVu Sans" charset="0"/>
                  <a:cs typeface="DejaVu Sans" charset="0"/>
                </a:rPr>
                <a:t>5</a:t>
              </a:r>
              <a:r>
                <a:rPr lang="en-US" altLang="it-IT" sz="2400" b="1">
                  <a:solidFill>
                    <a:srgbClr val="000000"/>
                  </a:solidFill>
                  <a:ea typeface="DejaVu Sans" charset="0"/>
                  <a:cs typeface="DejaVu Sans" charset="0"/>
                </a:rPr>
                <a:t>(</a:t>
              </a:r>
              <a:r>
                <a:rPr lang="el-GR" altLang="it-IT" sz="2400" b="1">
                  <a:solidFill>
                    <a:srgbClr val="000000"/>
                  </a:solidFill>
                  <a:ea typeface="DejaVu Sans" charset="0"/>
                  <a:cs typeface="DejaVu Sans" charset="0"/>
                </a:rPr>
                <a:t>O</a:t>
              </a:r>
              <a:r>
                <a:rPr lang="en-US" altLang="it-IT" sz="2400" b="1">
                  <a:solidFill>
                    <a:srgbClr val="000000"/>
                  </a:solidFill>
                  <a:ea typeface="DejaVu Sans" charset="0"/>
                  <a:cs typeface="DejaVu Sans" charset="0"/>
                </a:rPr>
                <a:t>H)</a:t>
              </a:r>
              <a:r>
                <a:rPr lang="en-US" altLang="it-IT" sz="2400" b="1" baseline="-25000">
                  <a:solidFill>
                    <a:srgbClr val="000000"/>
                  </a:solidFill>
                  <a:ea typeface="DejaVu Sans" charset="0"/>
                  <a:cs typeface="DejaVu Sans" charset="0"/>
                </a:rPr>
                <a:t>4</a:t>
              </a:r>
              <a:r>
                <a:rPr lang="en-US" altLang="it-IT" sz="2400" b="1">
                  <a:solidFill>
                    <a:srgbClr val="000000"/>
                  </a:solidFill>
                  <a:ea typeface="DejaVu Sans" charset="0"/>
                  <a:cs typeface="DejaVu Sans" charset="0"/>
                </a:rPr>
                <a:t>)</a:t>
              </a:r>
            </a:p>
          </p:txBody>
        </p:sp>
        <p:pic>
          <p:nvPicPr>
            <p:cNvPr id="2254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 y="3713"/>
              <a:ext cx="587"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41" name="Text Box 11"/>
            <p:cNvSpPr txBox="1">
              <a:spLocks noChangeArrowheads="1"/>
            </p:cNvSpPr>
            <p:nvPr/>
          </p:nvSpPr>
          <p:spPr bwMode="auto">
            <a:xfrm>
              <a:off x="1438" y="3736"/>
              <a:ext cx="3528"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DejaVu Sans" charset="0"/>
                </a:rPr>
                <a:t>Chromite </a:t>
              </a:r>
              <a:r>
                <a:rPr lang="el-GR" altLang="it-IT" sz="2400" b="1">
                  <a:solidFill>
                    <a:srgbClr val="000000"/>
                  </a:solidFill>
                  <a:ea typeface="DejaVu Sans" charset="0"/>
                  <a:cs typeface="DejaVu Sans" charset="0"/>
                </a:rPr>
                <a:t>(Fe</a:t>
              </a:r>
              <a:r>
                <a:rPr lang="en-US" altLang="it-IT" sz="2400" b="1">
                  <a:solidFill>
                    <a:srgbClr val="000000"/>
                  </a:solidFill>
                  <a:ea typeface="DejaVu Sans" charset="0"/>
                  <a:cs typeface="DejaVu Sans" charset="0"/>
                </a:rPr>
                <a:t>Cr</a:t>
              </a:r>
              <a:r>
                <a:rPr lang="en-US" altLang="it-IT" sz="2400" b="1" baseline="-25000">
                  <a:solidFill>
                    <a:srgbClr val="000000"/>
                  </a:solidFill>
                  <a:ea typeface="DejaVu Sans" charset="0"/>
                  <a:cs typeface="DejaVu Sans" charset="0"/>
                </a:rPr>
                <a:t>2</a:t>
              </a:r>
              <a:r>
                <a:rPr lang="el-GR" altLang="it-IT" sz="2400" b="1">
                  <a:solidFill>
                    <a:srgbClr val="000000"/>
                  </a:solidFill>
                  <a:ea typeface="DejaVu Sans" charset="0"/>
                  <a:cs typeface="DejaVu Sans" charset="0"/>
                </a:rPr>
                <a:t>O</a:t>
              </a:r>
              <a:r>
                <a:rPr lang="en-US" altLang="it-IT" sz="2400" b="1" baseline="-25000">
                  <a:solidFill>
                    <a:srgbClr val="000000"/>
                  </a:solidFill>
                  <a:ea typeface="DejaVu Sans" charset="0"/>
                  <a:cs typeface="DejaVu Sans" charset="0"/>
                </a:rPr>
                <a:t>4</a:t>
              </a:r>
              <a:r>
                <a:rPr lang="en-US" altLang="it-IT" sz="2400" b="1">
                  <a:solidFill>
                    <a:srgbClr val="000000"/>
                  </a:solidFill>
                  <a:ea typeface="DejaVu Sans" charset="0"/>
                  <a:cs typeface="DejaVu Sans" charset="0"/>
                </a:rPr>
                <a:t>)</a:t>
              </a:r>
              <a:r>
                <a:rPr lang="en-US" altLang="it-IT" sz="2400" b="1" baseline="-25000">
                  <a:solidFill>
                    <a:srgbClr val="000000"/>
                  </a:solidFill>
                  <a:ea typeface="DejaVu Sans" charset="0"/>
                  <a:cs typeface="DejaVu Sans" charset="0"/>
                </a:rPr>
                <a:t>	</a:t>
              </a:r>
              <a:r>
                <a:rPr lang="el-GR" altLang="it-IT" sz="2400" b="1">
                  <a:solidFill>
                    <a:srgbClr val="000000"/>
                  </a:solidFill>
                  <a:ea typeface="DejaVu Sans" charset="0"/>
                  <a:cs typeface="DejaVu Sans" charset="0"/>
                </a:rPr>
                <a:t> </a:t>
              </a:r>
              <a:r>
                <a:rPr lang="en-US" altLang="it-IT" sz="2400" b="1">
                  <a:solidFill>
                    <a:srgbClr val="000000"/>
                  </a:solidFill>
                  <a:ea typeface="DejaVu Sans" charset="0"/>
                  <a:cs typeface="DejaVu Sans" charset="0"/>
                </a:rPr>
                <a:t>	3-120 · 10</a:t>
              </a:r>
              <a:r>
                <a:rPr lang="en-US" altLang="it-IT" sz="2400" b="1" baseline="30000">
                  <a:solidFill>
                    <a:srgbClr val="000000"/>
                  </a:solidFill>
                  <a:ea typeface="DejaVu Sans" charset="0"/>
                  <a:cs typeface="DejaVu Sans" charset="0"/>
                </a:rPr>
                <a:t>-3</a:t>
              </a:r>
            </a:p>
          </p:txBody>
        </p:sp>
        <p:sp>
          <p:nvSpPr>
            <p:cNvPr id="22542" name="Text Box 12"/>
            <p:cNvSpPr txBox="1">
              <a:spLocks noChangeArrowheads="1"/>
            </p:cNvSpPr>
            <p:nvPr/>
          </p:nvSpPr>
          <p:spPr bwMode="auto">
            <a:xfrm>
              <a:off x="3313" y="1050"/>
              <a:ext cx="587"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l-GR" altLang="it-IT" sz="2400" b="1">
                  <a:solidFill>
                    <a:srgbClr val="000000"/>
                  </a:solidFill>
                  <a:ea typeface="DejaVu Sans" charset="0"/>
                  <a:cs typeface="Times New Roman" panose="02020603050405020304" pitchFamily="18" charset="0"/>
                </a:rPr>
                <a:t>κ</a:t>
              </a:r>
              <a:r>
                <a:rPr lang="en-US" altLang="it-IT" sz="2400" b="1">
                  <a:solidFill>
                    <a:srgbClr val="000000"/>
                  </a:solidFill>
                  <a:ea typeface="DejaVu Sans" charset="0"/>
                  <a:cs typeface="Times New Roman" panose="02020603050405020304" pitchFamily="18" charset="0"/>
                </a:rPr>
                <a:t> (SI)</a:t>
              </a:r>
            </a:p>
          </p:txBody>
        </p:sp>
        <p:sp>
          <p:nvSpPr>
            <p:cNvPr id="22543" name="Text Box 13"/>
            <p:cNvSpPr txBox="1">
              <a:spLocks noChangeArrowheads="1"/>
            </p:cNvSpPr>
            <p:nvPr/>
          </p:nvSpPr>
          <p:spPr bwMode="auto">
            <a:xfrm>
              <a:off x="1673" y="1050"/>
              <a:ext cx="744"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Times New Roman" panose="02020603050405020304" pitchFamily="18" charset="0"/>
                </a:rPr>
                <a:t>Mineral</a:t>
              </a:r>
            </a:p>
          </p:txBody>
        </p:sp>
        <p:sp>
          <p:nvSpPr>
            <p:cNvPr id="22544" name="Line 14"/>
            <p:cNvSpPr>
              <a:spLocks noChangeShapeType="1"/>
            </p:cNvSpPr>
            <p:nvPr/>
          </p:nvSpPr>
          <p:spPr bwMode="auto">
            <a:xfrm>
              <a:off x="654" y="1290"/>
              <a:ext cx="4038"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2531" name="Rectangle 15"/>
          <p:cNvSpPr>
            <a:spLocks noChangeArrowheads="1"/>
          </p:cNvSpPr>
          <p:nvPr/>
        </p:nvSpPr>
        <p:spPr bwMode="auto">
          <a:xfrm>
            <a:off x="306388" y="968375"/>
            <a:ext cx="867568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paramagnetism</a:t>
            </a: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217488" y="7969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19139" name="Rectangle 3"/>
          <p:cNvSpPr>
            <a:spLocks noChangeArrowheads="1"/>
          </p:cNvSpPr>
          <p:nvPr/>
        </p:nvSpPr>
        <p:spPr bwMode="auto">
          <a:xfrm>
            <a:off x="133350" y="1366838"/>
            <a:ext cx="518477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horizontal crustal block</a:t>
            </a:r>
          </a:p>
        </p:txBody>
      </p:sp>
      <p:sp>
        <p:nvSpPr>
          <p:cNvPr id="219140" name="Rectangle 5"/>
          <p:cNvSpPr>
            <a:spLocks noChangeArrowheads="1"/>
          </p:cNvSpPr>
          <p:nvPr/>
        </p:nvSpPr>
        <p:spPr bwMode="auto">
          <a:xfrm>
            <a:off x="177800" y="1762125"/>
            <a:ext cx="52197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u="sng"/>
              <a:t>Effect of block width on anomaly shape: </a:t>
            </a:r>
            <a:r>
              <a:rPr lang="en-US" altLang="it-IT" sz="1800"/>
              <a:t>The block is effectively a thin magnetized layer, similar to the source of oceanic magnetic anomalies: vertically magnetized block with its top at depth 2.5 km and base at depth 3 km </a:t>
            </a:r>
          </a:p>
        </p:txBody>
      </p:sp>
      <p:grpSp>
        <p:nvGrpSpPr>
          <p:cNvPr id="219141" name="Group 21"/>
          <p:cNvGrpSpPr>
            <a:grpSpLocks/>
          </p:cNvGrpSpPr>
          <p:nvPr/>
        </p:nvGrpSpPr>
        <p:grpSpPr bwMode="auto">
          <a:xfrm>
            <a:off x="5583238" y="1419225"/>
            <a:ext cx="3322637" cy="1711325"/>
            <a:chOff x="3421" y="421"/>
            <a:chExt cx="2253" cy="1221"/>
          </a:xfrm>
        </p:grpSpPr>
        <p:pic>
          <p:nvPicPr>
            <p:cNvPr id="21914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 y="421"/>
              <a:ext cx="2253" cy="12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50" name="Text Box 15"/>
            <p:cNvSpPr txBox="1">
              <a:spLocks noChangeArrowheads="1"/>
            </p:cNvSpPr>
            <p:nvPr/>
          </p:nvSpPr>
          <p:spPr bwMode="auto">
            <a:xfrm>
              <a:off x="3454" y="497"/>
              <a:ext cx="722" cy="294"/>
            </a:xfrm>
            <a:prstGeom prst="rect">
              <a:avLst/>
            </a:prstGeom>
            <a:solidFill>
              <a:schemeClr val="accent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t>2m=5</a:t>
              </a:r>
              <a:endParaRPr lang="it-IT" altLang="it-IT" sz="2400"/>
            </a:p>
          </p:txBody>
        </p:sp>
      </p:grpSp>
      <p:grpSp>
        <p:nvGrpSpPr>
          <p:cNvPr id="219142" name="Group 20"/>
          <p:cNvGrpSpPr>
            <a:grpSpLocks/>
          </p:cNvGrpSpPr>
          <p:nvPr/>
        </p:nvGrpSpPr>
        <p:grpSpPr bwMode="auto">
          <a:xfrm>
            <a:off x="5491163" y="3276600"/>
            <a:ext cx="3490912" cy="1811338"/>
            <a:chOff x="3423" y="1707"/>
            <a:chExt cx="2243" cy="1180"/>
          </a:xfrm>
        </p:grpSpPr>
        <p:pic>
          <p:nvPicPr>
            <p:cNvPr id="21914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 y="1707"/>
              <a:ext cx="2243" cy="11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48" name="Text Box 12"/>
            <p:cNvSpPr txBox="1">
              <a:spLocks noChangeArrowheads="1"/>
            </p:cNvSpPr>
            <p:nvPr/>
          </p:nvSpPr>
          <p:spPr bwMode="auto">
            <a:xfrm>
              <a:off x="3486" y="1753"/>
              <a:ext cx="722" cy="294"/>
            </a:xfrm>
            <a:prstGeom prst="rect">
              <a:avLst/>
            </a:prstGeom>
            <a:solidFill>
              <a:schemeClr val="accent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t>2m=10</a:t>
              </a:r>
              <a:endParaRPr lang="it-IT" altLang="it-IT" sz="2400"/>
            </a:p>
          </p:txBody>
        </p:sp>
      </p:grpSp>
      <p:grpSp>
        <p:nvGrpSpPr>
          <p:cNvPr id="219143" name="Group 19"/>
          <p:cNvGrpSpPr>
            <a:grpSpLocks/>
          </p:cNvGrpSpPr>
          <p:nvPr/>
        </p:nvGrpSpPr>
        <p:grpSpPr bwMode="auto">
          <a:xfrm>
            <a:off x="5529263" y="5230813"/>
            <a:ext cx="3614737" cy="1627187"/>
            <a:chOff x="3397" y="2997"/>
            <a:chExt cx="2277" cy="1025"/>
          </a:xfrm>
        </p:grpSpPr>
        <p:pic>
          <p:nvPicPr>
            <p:cNvPr id="219145"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 y="2997"/>
              <a:ext cx="2277" cy="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9146" name="Text Box 17"/>
            <p:cNvSpPr txBox="1">
              <a:spLocks noChangeArrowheads="1"/>
            </p:cNvSpPr>
            <p:nvPr/>
          </p:nvSpPr>
          <p:spPr bwMode="auto">
            <a:xfrm>
              <a:off x="3418" y="3035"/>
              <a:ext cx="722" cy="294"/>
            </a:xfrm>
            <a:prstGeom prst="rect">
              <a:avLst/>
            </a:prstGeom>
            <a:solidFill>
              <a:schemeClr val="accent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t>2m=40</a:t>
              </a:r>
              <a:endParaRPr lang="it-IT" altLang="it-IT" sz="2400"/>
            </a:p>
          </p:txBody>
        </p:sp>
      </p:grpSp>
      <p:sp>
        <p:nvSpPr>
          <p:cNvPr id="219144" name="Rectangle 22"/>
          <p:cNvSpPr>
            <a:spLocks noChangeArrowheads="1"/>
          </p:cNvSpPr>
          <p:nvPr/>
        </p:nvSpPr>
        <p:spPr bwMode="auto">
          <a:xfrm>
            <a:off x="117475" y="3070225"/>
            <a:ext cx="52197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1600"/>
              <a:t>The narrowest block gives a sharp, positive central anomaly with negative side lobes</a:t>
            </a:r>
          </a:p>
          <a:p>
            <a:pPr algn="just" eaLnBrk="1" hangingPunct="1">
              <a:spcBef>
                <a:spcPct val="0"/>
              </a:spcBef>
              <a:buFontTx/>
              <a:buChar char="•"/>
            </a:pPr>
            <a:r>
              <a:rPr lang="en-US" altLang="it-IT" sz="1600"/>
              <a:t> As the block widens with respect to its depth, the top of the central anomaly flattens its amplitude over the middle of the block decreases, and the negative side lobes grow. When the block is much wider than the depth to its top a dip develops over the center of the block. </a:t>
            </a:r>
          </a:p>
          <a:p>
            <a:pPr algn="just" eaLnBrk="1" hangingPunct="1">
              <a:spcBef>
                <a:spcPct val="0"/>
              </a:spcBef>
              <a:buFontTx/>
              <a:buChar char="•"/>
            </a:pPr>
            <a:r>
              <a:rPr lang="en-US" altLang="it-IT" sz="1600"/>
              <a:t> The positive anomalies are steep sided and are maximum just within the edges of the block, while the null values occur close to the edges of the block.</a:t>
            </a:r>
          </a:p>
          <a:p>
            <a:pPr algn="just" eaLnBrk="1" hangingPunct="1">
              <a:spcBef>
                <a:spcPct val="0"/>
              </a:spcBef>
              <a:buFontTx/>
              <a:buChar char="•"/>
            </a:pPr>
            <a:r>
              <a:rPr lang="en-US" altLang="it-IT" sz="1600"/>
              <a:t> The negative side anomalies are almost as large as the positive anomalies. The pronounced central dip in the anomaly is due to the limited vertical thickness of the layer. </a:t>
            </a:r>
          </a:p>
          <a:p>
            <a:pPr algn="just" eaLnBrk="1" hangingPunct="1">
              <a:spcBef>
                <a:spcPct val="0"/>
              </a:spcBef>
              <a:buFontTx/>
              <a:buChar char="•"/>
            </a:pPr>
            <a:r>
              <a:rPr lang="en-US" altLang="it-IT" sz="1600"/>
              <a:t> If the layer is very wide relative to its thickness, the central anomaly may diminish almost to zero</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207963" y="1268413"/>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oceanic magnetic anomalies</a:t>
            </a:r>
          </a:p>
        </p:txBody>
      </p:sp>
      <p:sp>
        <p:nvSpPr>
          <p:cNvPr id="221187" name="Rectangle 8"/>
          <p:cNvSpPr>
            <a:spLocks noChangeArrowheads="1"/>
          </p:cNvSpPr>
          <p:nvPr/>
        </p:nvSpPr>
        <p:spPr bwMode="auto">
          <a:xfrm>
            <a:off x="139700" y="1908175"/>
            <a:ext cx="87820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000"/>
              <a:t>In the late 1950s marine geophysicists conducting magnetic surveys of the Pacific ocean basin off the west coast of North America discovered that large areas of oceanic crust are characterized by long stripes of alternating positive and negative magnetic anomalies. </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The striped pattern is best known from studies carried out across oceanic ridge systems. The striped anomalies are hundreds of kilometers in length parallel to the ridge axis, 10–50 km in width, and their amplitudes amount to several hundreds of nanotesla. </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On magnetic profiles perpendicular to a ridge axis the anomaly pattern is found to exhibit a remarkable symmetry about the axis of the ridge. The origin of the symmetric lineated </a:t>
            </a:r>
            <a:r>
              <a:rPr lang="en-US" altLang="it-IT" sz="2000" u="sng"/>
              <a:t>anomaly pattern cannot be explained by conventional methods</a:t>
            </a:r>
            <a:r>
              <a:rPr lang="en-US" altLang="it-IT" sz="2000"/>
              <a:t> of interpretation based on susceptibility contrast.</a:t>
            </a:r>
            <a:endParaRPr lang="el-GR" altLang="it-IT" sz="200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oceanic magnetic anomalies</a:t>
            </a:r>
          </a:p>
        </p:txBody>
      </p:sp>
      <p:sp>
        <p:nvSpPr>
          <p:cNvPr id="223235" name="Rectangle 3"/>
          <p:cNvSpPr>
            <a:spLocks noChangeArrowheads="1"/>
          </p:cNvSpPr>
          <p:nvPr/>
        </p:nvSpPr>
        <p:spPr bwMode="auto">
          <a:xfrm>
            <a:off x="139700" y="1484313"/>
            <a:ext cx="87820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2000"/>
              <a:t> </a:t>
            </a:r>
            <a:r>
              <a:rPr lang="en-US" altLang="it-IT" sz="1800"/>
              <a:t>Seismic studies indicate a layered structure for the oceanic crust. The floor of the ocean lies at water depths of 2–5 km, and is underlain by a layer of sediment of variable thickness, called seismic Layer 1. </a:t>
            </a:r>
          </a:p>
          <a:p>
            <a:pPr algn="just" eaLnBrk="1" hangingPunct="1">
              <a:spcBef>
                <a:spcPct val="0"/>
              </a:spcBef>
              <a:buFontTx/>
              <a:buChar char="•"/>
            </a:pPr>
            <a:r>
              <a:rPr lang="en-US" altLang="it-IT" sz="1800"/>
              <a:t> Under the sediments lie a complex of basaltic extrusions and shallow intrusions, about 0.5 km thick, forming seismic Layer 2A, under which are found the deeper layers of the oceanic crust consisting of a complex of sheeted dikes (Layer 2B) and gabbro (Layer 3). </a:t>
            </a:r>
          </a:p>
          <a:p>
            <a:pPr algn="just" eaLnBrk="1" hangingPunct="1">
              <a:spcBef>
                <a:spcPct val="0"/>
              </a:spcBef>
              <a:buFontTx/>
              <a:buChar char="•"/>
            </a:pPr>
            <a:r>
              <a:rPr lang="en-US" altLang="it-IT" sz="1800"/>
              <a:t> The magnetic properties of these rocks were first obtained by studying samples dredged from exposed crests and ridges of submarine topography.</a:t>
            </a:r>
          </a:p>
          <a:p>
            <a:pPr algn="just" eaLnBrk="1" hangingPunct="1">
              <a:spcBef>
                <a:spcPct val="0"/>
              </a:spcBef>
              <a:buFontTx/>
              <a:buChar char="•"/>
            </a:pPr>
            <a:r>
              <a:rPr lang="en-US" altLang="it-IT" sz="1800"/>
              <a:t> The rocks of Layers 2B and 3 are much less magnetic than those of Layer 2A. Samples of pillow basalt dredged near to oceanic ridges have been found to have moderate susceptibilities for igneous rocks, but their remanent magnetizations are intense</a:t>
            </a:r>
            <a:endParaRPr lang="el-GR" altLang="it-IT" sz="1800"/>
          </a:p>
        </p:txBody>
      </p:sp>
      <p:pic>
        <p:nvPicPr>
          <p:cNvPr id="223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4597400"/>
            <a:ext cx="5918200" cy="2174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207963" y="8826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oceanic magnetic anomalies</a:t>
            </a:r>
          </a:p>
        </p:txBody>
      </p:sp>
      <p:sp>
        <p:nvSpPr>
          <p:cNvPr id="225283" name="Rectangle 18"/>
          <p:cNvSpPr>
            <a:spLocks noChangeArrowheads="1"/>
          </p:cNvSpPr>
          <p:nvPr/>
        </p:nvSpPr>
        <p:spPr bwMode="auto">
          <a:xfrm>
            <a:off x="139700" y="1522413"/>
            <a:ext cx="87820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2000"/>
              <a:t> Their Königsberger ratios are commonly in the range 5–50 and frequently exceed 100.</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Recognition of these properties provided the key to understanding the origin of the lineated magnetic anomalies. </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In 1963 the English geophysicists F. J. Vine and D. H. Matthews proposed that the remanent magnetizations (and not the susceptibility contrast) of oceanic basaltic</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Layer 2 were responsible for the striking lineated anomaly pattern. This hypothesis soon became integrated into a working model for understanding the mechanism of seafloor spreading</a:t>
            </a:r>
            <a:endParaRPr lang="el-GR" altLang="it-IT" sz="180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207963" y="8350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oceanic magnetic anomalies</a:t>
            </a:r>
          </a:p>
        </p:txBody>
      </p:sp>
      <p:pic>
        <p:nvPicPr>
          <p:cNvPr id="2273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2092325"/>
            <a:ext cx="6689725" cy="1522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73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975" y="3743325"/>
            <a:ext cx="5740400" cy="1217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73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925" y="5407025"/>
            <a:ext cx="4765675" cy="1450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4" name="Rectangle 7"/>
          <p:cNvSpPr>
            <a:spLocks noChangeArrowheads="1"/>
          </p:cNvSpPr>
          <p:nvPr/>
        </p:nvSpPr>
        <p:spPr bwMode="auto">
          <a:xfrm>
            <a:off x="139700" y="1474788"/>
            <a:ext cx="87820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it-IT" sz="2000"/>
              <a:t> </a:t>
            </a:r>
            <a:r>
              <a:rPr lang="en-US" altLang="it-IT" sz="1800"/>
              <a:t>The concept of magnetic pole distributions can be applied individually</a:t>
            </a:r>
            <a:r>
              <a:rPr lang="en-US" altLang="it-IT" sz="1800" b="1"/>
              <a:t> </a:t>
            </a:r>
            <a:r>
              <a:rPr lang="en-US" altLang="it-IT" sz="1800"/>
              <a:t>to each block of the oceanic crust individually to determine the shape of its magnetic anomaly. </a:t>
            </a:r>
            <a:endParaRPr lang="el-GR" altLang="it-IT" sz="1800"/>
          </a:p>
        </p:txBody>
      </p:sp>
      <p:sp>
        <p:nvSpPr>
          <p:cNvPr id="227335" name="Rectangle 8"/>
          <p:cNvSpPr>
            <a:spLocks noChangeArrowheads="1"/>
          </p:cNvSpPr>
          <p:nvPr/>
        </p:nvSpPr>
        <p:spPr bwMode="auto">
          <a:xfrm>
            <a:off x="98425" y="3681413"/>
            <a:ext cx="3276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If the blocks are contiguous, as is the case when they form by a continuous process such as sea-floor spreading, their individual anomalies will overlap</a:t>
            </a:r>
            <a:endParaRPr lang="el-GR" altLang="it-IT" sz="1800"/>
          </a:p>
        </p:txBody>
      </p:sp>
      <p:sp>
        <p:nvSpPr>
          <p:cNvPr id="227336" name="Rectangle 9"/>
          <p:cNvSpPr>
            <a:spLocks noChangeArrowheads="1"/>
          </p:cNvSpPr>
          <p:nvPr/>
        </p:nvSpPr>
        <p:spPr bwMode="auto">
          <a:xfrm>
            <a:off x="152400" y="5380038"/>
            <a:ext cx="39243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If the two sets of crustal blocks are brought together at the spreading axis, a magnetic anomaly sequence ensues that exhibits a symmetric pattern with respect to the ridge axis</a:t>
            </a:r>
            <a:endParaRPr lang="el-GR" altLang="it-IT" sz="18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interpretation</a:t>
            </a:r>
          </a:p>
        </p:txBody>
      </p:sp>
      <p:sp>
        <p:nvSpPr>
          <p:cNvPr id="229379" name="Rectangle 8"/>
          <p:cNvSpPr>
            <a:spLocks noChangeArrowheads="1"/>
          </p:cNvSpPr>
          <p:nvPr/>
        </p:nvSpPr>
        <p:spPr bwMode="auto">
          <a:xfrm>
            <a:off x="200025" y="1522413"/>
            <a:ext cx="87820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000"/>
              <a:t>The interpretation of magnetic anomalies is similar in its procedures and limitations to gravity interpretation. There are several differences, however, which increase the complexity of magnetic interpretation.</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Whereas the gravity anomaly of a causative body is entirely positive or negative, depending on whether the body is more or less dense than its surroundings, the magnetic anomaly of a finite body invariably contains positive and negative elements arising from the dipolar nature of magnetism.</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Moreover whereas density is a scalar, intensity of magnetization is a vector, and the direction of magnetization in a body closely controls the shape of its magnetic anomaly. Thus bodies of </a:t>
            </a:r>
            <a:r>
              <a:rPr lang="en-US" altLang="it-IT" sz="2000" u="sng"/>
              <a:t>identical shape can give rise to very different magnetic anomalies</a:t>
            </a:r>
            <a:r>
              <a:rPr lang="en-US" altLang="it-IT" sz="2000"/>
              <a:t>. For the above reasons magnetic anomalies are often much less closely related to the shape of the causative body than are gravity anomalies.</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207963" y="1341438"/>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31427" name="Rectangle 5"/>
          <p:cNvSpPr>
            <a:spLocks noChangeArrowheads="1"/>
          </p:cNvSpPr>
          <p:nvPr/>
        </p:nvSpPr>
        <p:spPr bwMode="auto">
          <a:xfrm>
            <a:off x="155575" y="2038350"/>
            <a:ext cx="87820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000"/>
              <a:t>The intensity of magnetization of a rock is largely dependent upon the amount, size, shape and distribution of its contained ferrimagnetic minerals and these represent only a small proportion of its constituents. By contrast, density is a bulk property. </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Intensity of magnetization can vary by a factor of 10</a:t>
            </a:r>
            <a:r>
              <a:rPr lang="en-US" altLang="it-IT" sz="2000" baseline="30000"/>
              <a:t>6</a:t>
            </a:r>
            <a:r>
              <a:rPr lang="en-US" altLang="it-IT" sz="2000"/>
              <a:t> between different rock types, and is thus considerably more variable than density.</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The problem of ambiguity in magnetic interpretation is the same as for gravity, that is, the same inverse problem is encountered. Thus, just as with gravity, all external controls on the nature and form of the causative body must be employed to reduce the ambiguity.</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interpretation </a:t>
            </a:r>
          </a:p>
        </p:txBody>
      </p:sp>
      <p:sp>
        <p:nvSpPr>
          <p:cNvPr id="233475" name="Rectangle 4"/>
          <p:cNvSpPr>
            <a:spLocks noChangeArrowheads="1"/>
          </p:cNvSpPr>
          <p:nvPr/>
        </p:nvSpPr>
        <p:spPr bwMode="auto">
          <a:xfrm>
            <a:off x="127000" y="1589088"/>
            <a:ext cx="8782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000"/>
              <a:t>Simply shaped bodies, allows simple interpretations. Often, though, bodies have complicated shapes, and they have both induced and remanent magnetisations at an angle, and then forward modellingis a more useful approach.</a:t>
            </a:r>
          </a:p>
        </p:txBody>
      </p:sp>
      <p:sp>
        <p:nvSpPr>
          <p:cNvPr id="233476" name="Rectangle 5"/>
          <p:cNvSpPr>
            <a:spLocks noChangeArrowheads="1"/>
          </p:cNvSpPr>
          <p:nvPr/>
        </p:nvSpPr>
        <p:spPr bwMode="auto">
          <a:xfrm>
            <a:off x="152400" y="3119438"/>
            <a:ext cx="8623300" cy="974725"/>
          </a:xfrm>
          <a:prstGeom prst="rect">
            <a:avLst/>
          </a:prstGeom>
          <a:solidFill>
            <a:schemeClr val="bg1"/>
          </a:solidFill>
          <a:ln w="28575">
            <a:solidFill>
              <a:srgbClr val="FF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800" u="sng">
                <a:solidFill>
                  <a:srgbClr val="6600FF"/>
                </a:solidFill>
              </a:rPr>
              <a:t>Forward modelling</a:t>
            </a:r>
            <a:r>
              <a:rPr lang="en-US" altLang="it-IT" sz="2800">
                <a:solidFill>
                  <a:srgbClr val="6600FF"/>
                </a:solidFill>
              </a:rPr>
              <a:t>: guessing a model, computing its anomaly, and comparing it with the observed one</a:t>
            </a:r>
            <a:r>
              <a:rPr lang="en-US" altLang="it-IT" sz="2400">
                <a:solidFill>
                  <a:srgbClr val="6600FF"/>
                </a:solidFill>
              </a:rPr>
              <a:t> </a:t>
            </a:r>
          </a:p>
        </p:txBody>
      </p:sp>
      <p:sp>
        <p:nvSpPr>
          <p:cNvPr id="233477" name="Rectangle 7"/>
          <p:cNvSpPr>
            <a:spLocks noChangeArrowheads="1"/>
          </p:cNvSpPr>
          <p:nvPr/>
        </p:nvSpPr>
        <p:spPr bwMode="auto">
          <a:xfrm>
            <a:off x="168275" y="4489450"/>
            <a:ext cx="48863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AutoNum type="arabicPeriod"/>
            </a:pPr>
            <a:r>
              <a:rPr lang="en-US" altLang="it-IT" sz="2000"/>
              <a:t>“Guess” geology</a:t>
            </a:r>
          </a:p>
          <a:p>
            <a:pPr algn="just" eaLnBrk="1" hangingPunct="1">
              <a:spcBef>
                <a:spcPct val="0"/>
              </a:spcBef>
              <a:buFontTx/>
              <a:buAutoNum type="arabicPeriod"/>
            </a:pPr>
            <a:endParaRPr lang="en-US" altLang="it-IT" sz="2000"/>
          </a:p>
          <a:p>
            <a:pPr algn="just" eaLnBrk="1" hangingPunct="1">
              <a:spcBef>
                <a:spcPct val="0"/>
              </a:spcBef>
              <a:buFontTx/>
              <a:buAutoNum type="arabicPeriod"/>
            </a:pPr>
            <a:r>
              <a:rPr lang="en-US" altLang="it-IT" sz="2000"/>
              <a:t>Calculate result - Compare to data</a:t>
            </a:r>
          </a:p>
          <a:p>
            <a:pPr algn="just" eaLnBrk="1" hangingPunct="1">
              <a:spcBef>
                <a:spcPct val="0"/>
              </a:spcBef>
              <a:buFontTx/>
              <a:buAutoNum type="arabicPeriod"/>
            </a:pPr>
            <a:endParaRPr lang="en-US" altLang="it-IT" sz="2000"/>
          </a:p>
          <a:p>
            <a:pPr algn="just" eaLnBrk="1" hangingPunct="1">
              <a:spcBef>
                <a:spcPct val="0"/>
              </a:spcBef>
              <a:buFontTx/>
              <a:buAutoNum type="arabicPeriod"/>
            </a:pPr>
            <a:r>
              <a:rPr lang="en-US" altLang="it-IT" sz="2000"/>
              <a:t>Iterate.</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309563" y="944563"/>
            <a:ext cx="8675687" cy="53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forward modeling</a:t>
            </a:r>
          </a:p>
        </p:txBody>
      </p:sp>
      <p:pic>
        <p:nvPicPr>
          <p:cNvPr id="23552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909763"/>
            <a:ext cx="3500437" cy="4948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24" name="Rectangle 9"/>
          <p:cNvSpPr>
            <a:spLocks noChangeArrowheads="1"/>
          </p:cNvSpPr>
          <p:nvPr/>
        </p:nvSpPr>
        <p:spPr bwMode="auto">
          <a:xfrm>
            <a:off x="123825" y="1452563"/>
            <a:ext cx="518477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forward modeling</a:t>
            </a:r>
          </a:p>
        </p:txBody>
      </p:sp>
      <p:pic>
        <p:nvPicPr>
          <p:cNvPr id="23552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513" y="2238375"/>
            <a:ext cx="4675187" cy="3667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26" name="AutoShape 11"/>
          <p:cNvSpPr>
            <a:spLocks noChangeArrowheads="1"/>
          </p:cNvSpPr>
          <p:nvPr/>
        </p:nvSpPr>
        <p:spPr bwMode="auto">
          <a:xfrm>
            <a:off x="3933825" y="4381500"/>
            <a:ext cx="333375" cy="247650"/>
          </a:xfrm>
          <a:prstGeom prst="rightArrow">
            <a:avLst>
              <a:gd name="adj1" fmla="val 50000"/>
              <a:gd name="adj2" fmla="val 33654"/>
            </a:avLst>
          </a:prstGeom>
          <a:solidFill>
            <a:srgbClr val="800000"/>
          </a:solidFill>
          <a:ln w="9525">
            <a:solidFill>
              <a:srgbClr val="8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237571" name="Rectangle 3"/>
          <p:cNvSpPr>
            <a:spLocks noChangeArrowheads="1"/>
          </p:cNvSpPr>
          <p:nvPr/>
        </p:nvSpPr>
        <p:spPr bwMode="auto">
          <a:xfrm>
            <a:off x="123825" y="1452563"/>
            <a:ext cx="66516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non uniqueness</a:t>
            </a:r>
          </a:p>
        </p:txBody>
      </p:sp>
      <p:pic>
        <p:nvPicPr>
          <p:cNvPr id="23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146425"/>
            <a:ext cx="8518525" cy="2709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7573" name="Rectangle 5"/>
          <p:cNvSpPr>
            <a:spLocks noChangeArrowheads="1"/>
          </p:cNvSpPr>
          <p:nvPr/>
        </p:nvSpPr>
        <p:spPr bwMode="auto">
          <a:xfrm>
            <a:off x="155575" y="1970088"/>
            <a:ext cx="8782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000"/>
              <a:t>Non-uniqueness of the interpretation: it is particularly important that models be constrained by all available information and the remanent magnetisation and susceptibilities of samples measured if possible.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68313" y="896938"/>
            <a:ext cx="86756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ferromagnetism</a:t>
            </a:r>
          </a:p>
        </p:txBody>
      </p:sp>
      <p:sp>
        <p:nvSpPr>
          <p:cNvPr id="24579" name="Rectangle 2"/>
          <p:cNvSpPr>
            <a:spLocks noChangeArrowheads="1"/>
          </p:cNvSpPr>
          <p:nvPr/>
        </p:nvSpPr>
        <p:spPr bwMode="auto">
          <a:xfrm>
            <a:off x="490538" y="1485900"/>
            <a:ext cx="85899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In paramagnetic and diamagnetic materials the interactions between individual atomic magnetic moments are small and often negligible. However, in some metals (e.g., iron, nickel, cobalt) the atoms occupy lattice positions that are close enough to allow the exchange of electrons between neighboring atoms. </a:t>
            </a:r>
          </a:p>
        </p:txBody>
      </p:sp>
      <p:sp>
        <p:nvSpPr>
          <p:cNvPr id="24580" name="Rectangle 3"/>
          <p:cNvSpPr>
            <a:spLocks noChangeArrowheads="1"/>
          </p:cNvSpPr>
          <p:nvPr/>
        </p:nvSpPr>
        <p:spPr bwMode="auto">
          <a:xfrm>
            <a:off x="500063" y="3030538"/>
            <a:ext cx="54102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The exchange interaction produces a very strong molecular field within the metal, which aligns the atomic magnetic moments exactly parallel and produces a spontaneous magnetization (Ms). </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The magnetic moments react in unison to a magnetic field, giving rise to a class of strong magnetic behavior known as ferromagnetism</a:t>
            </a:r>
          </a:p>
        </p:txBody>
      </p:sp>
      <p:pic>
        <p:nvPicPr>
          <p:cNvPr id="2458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750" y="2835275"/>
            <a:ext cx="1339850" cy="26828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2" name="Rectangle 5"/>
          <p:cNvSpPr>
            <a:spLocks noChangeArrowheads="1"/>
          </p:cNvSpPr>
          <p:nvPr/>
        </p:nvSpPr>
        <p:spPr bwMode="auto">
          <a:xfrm>
            <a:off x="403225" y="5643563"/>
            <a:ext cx="85899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Atomic magnetic moments are always aligned (even for H = 0) due to exchange interaction (quantum-mechanical effect)</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15913" y="968375"/>
            <a:ext cx="867568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ferromagnetism</a:t>
            </a:r>
          </a:p>
        </p:txBody>
      </p:sp>
      <p:grpSp>
        <p:nvGrpSpPr>
          <p:cNvPr id="26627" name="Group 2"/>
          <p:cNvGrpSpPr>
            <a:grpSpLocks/>
          </p:cNvGrpSpPr>
          <p:nvPr/>
        </p:nvGrpSpPr>
        <p:grpSpPr bwMode="auto">
          <a:xfrm>
            <a:off x="492125" y="1627188"/>
            <a:ext cx="7923213" cy="3275012"/>
            <a:chOff x="310" y="1025"/>
            <a:chExt cx="4991" cy="2063"/>
          </a:xfrm>
        </p:grpSpPr>
        <p:grpSp>
          <p:nvGrpSpPr>
            <p:cNvPr id="26629" name="Group 3"/>
            <p:cNvGrpSpPr>
              <a:grpSpLocks/>
            </p:cNvGrpSpPr>
            <p:nvPr/>
          </p:nvGrpSpPr>
          <p:grpSpPr bwMode="auto">
            <a:xfrm>
              <a:off x="310" y="1025"/>
              <a:ext cx="1343" cy="2063"/>
              <a:chOff x="310" y="1025"/>
              <a:chExt cx="1343" cy="2063"/>
            </a:xfrm>
          </p:grpSpPr>
          <p:sp>
            <p:nvSpPr>
              <p:cNvPr id="26648" name="Rectangle 4"/>
              <p:cNvSpPr>
                <a:spLocks noChangeArrowheads="1"/>
              </p:cNvSpPr>
              <p:nvPr/>
            </p:nvSpPr>
            <p:spPr bwMode="auto">
              <a:xfrm>
                <a:off x="310" y="1313"/>
                <a:ext cx="1343" cy="1775"/>
              </a:xfrm>
              <a:prstGeom prst="rect">
                <a:avLst/>
              </a:prstGeom>
              <a:solidFill>
                <a:srgbClr val="DDDDDD"/>
              </a:solidFill>
              <a:ln w="1260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49" name="Line 5"/>
              <p:cNvSpPr>
                <a:spLocks noChangeShapeType="1"/>
              </p:cNvSpPr>
              <p:nvPr/>
            </p:nvSpPr>
            <p:spPr bwMode="auto">
              <a:xfrm flipV="1">
                <a:off x="598" y="1455"/>
                <a:ext cx="0" cy="625"/>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50" name="Line 6"/>
              <p:cNvSpPr>
                <a:spLocks noChangeShapeType="1"/>
              </p:cNvSpPr>
              <p:nvPr/>
            </p:nvSpPr>
            <p:spPr bwMode="auto">
              <a:xfrm flipV="1">
                <a:off x="1174" y="1455"/>
                <a:ext cx="0" cy="625"/>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51" name="Line 7"/>
              <p:cNvSpPr>
                <a:spLocks noChangeShapeType="1"/>
              </p:cNvSpPr>
              <p:nvPr/>
            </p:nvSpPr>
            <p:spPr bwMode="auto">
              <a:xfrm flipV="1">
                <a:off x="598" y="2319"/>
                <a:ext cx="0" cy="577"/>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52" name="Line 8"/>
              <p:cNvSpPr>
                <a:spLocks noChangeShapeType="1"/>
              </p:cNvSpPr>
              <p:nvPr/>
            </p:nvSpPr>
            <p:spPr bwMode="auto">
              <a:xfrm flipV="1">
                <a:off x="1174" y="2319"/>
                <a:ext cx="0" cy="577"/>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53" name="Rectangle 9"/>
              <p:cNvSpPr>
                <a:spLocks noChangeArrowheads="1"/>
              </p:cNvSpPr>
              <p:nvPr/>
            </p:nvSpPr>
            <p:spPr bwMode="auto">
              <a:xfrm>
                <a:off x="742" y="1025"/>
                <a:ext cx="47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2400" b="1">
                    <a:solidFill>
                      <a:srgbClr val="FF0000"/>
                    </a:solidFill>
                    <a:ea typeface="DejaVu Sans" charset="0"/>
                    <a:cs typeface="Times New Roman" panose="02020603050405020304" pitchFamily="18" charset="0"/>
                  </a:rPr>
                  <a:t>0°K</a:t>
                </a:r>
              </a:p>
            </p:txBody>
          </p:sp>
        </p:grpSp>
        <p:grpSp>
          <p:nvGrpSpPr>
            <p:cNvPr id="26630" name="Group 10"/>
            <p:cNvGrpSpPr>
              <a:grpSpLocks/>
            </p:cNvGrpSpPr>
            <p:nvPr/>
          </p:nvGrpSpPr>
          <p:grpSpPr bwMode="auto">
            <a:xfrm>
              <a:off x="3958" y="1025"/>
              <a:ext cx="1343" cy="2063"/>
              <a:chOff x="3958" y="1025"/>
              <a:chExt cx="1343" cy="2063"/>
            </a:xfrm>
          </p:grpSpPr>
          <p:sp>
            <p:nvSpPr>
              <p:cNvPr id="26642" name="Rectangle 11"/>
              <p:cNvSpPr>
                <a:spLocks noChangeArrowheads="1"/>
              </p:cNvSpPr>
              <p:nvPr/>
            </p:nvSpPr>
            <p:spPr bwMode="auto">
              <a:xfrm>
                <a:off x="3958" y="1313"/>
                <a:ext cx="1343" cy="1775"/>
              </a:xfrm>
              <a:prstGeom prst="rect">
                <a:avLst/>
              </a:prstGeom>
              <a:solidFill>
                <a:srgbClr val="DDDDDD"/>
              </a:solidFill>
              <a:ln w="1260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43" name="Line 12"/>
              <p:cNvSpPr>
                <a:spLocks noChangeShapeType="1"/>
              </p:cNvSpPr>
              <p:nvPr/>
            </p:nvSpPr>
            <p:spPr bwMode="auto">
              <a:xfrm>
                <a:off x="4145" y="1575"/>
                <a:ext cx="394" cy="481"/>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44" name="Line 13"/>
              <p:cNvSpPr>
                <a:spLocks noChangeShapeType="1"/>
              </p:cNvSpPr>
              <p:nvPr/>
            </p:nvSpPr>
            <p:spPr bwMode="auto">
              <a:xfrm flipV="1">
                <a:off x="4613" y="1704"/>
                <a:ext cx="560" cy="273"/>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45" name="Line 14"/>
              <p:cNvSpPr>
                <a:spLocks noChangeShapeType="1"/>
              </p:cNvSpPr>
              <p:nvPr/>
            </p:nvSpPr>
            <p:spPr bwMode="auto">
              <a:xfrm flipH="1">
                <a:off x="4177" y="2420"/>
                <a:ext cx="330" cy="472"/>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46" name="Line 15"/>
              <p:cNvSpPr>
                <a:spLocks noChangeShapeType="1"/>
              </p:cNvSpPr>
              <p:nvPr/>
            </p:nvSpPr>
            <p:spPr bwMode="auto">
              <a:xfrm flipH="1" flipV="1">
                <a:off x="4746" y="2299"/>
                <a:ext cx="246" cy="522"/>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47" name="Rectangle 16"/>
              <p:cNvSpPr>
                <a:spLocks noChangeArrowheads="1"/>
              </p:cNvSpPr>
              <p:nvPr/>
            </p:nvSpPr>
            <p:spPr bwMode="auto">
              <a:xfrm>
                <a:off x="4342" y="1025"/>
                <a:ext cx="671"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2400" b="1">
                    <a:solidFill>
                      <a:srgbClr val="FF0000"/>
                    </a:solidFill>
                    <a:ea typeface="DejaVu Sans" charset="0"/>
                    <a:cs typeface="Times New Roman" panose="02020603050405020304" pitchFamily="18" charset="0"/>
                  </a:rPr>
                  <a:t>T &gt; T</a:t>
                </a:r>
                <a:r>
                  <a:rPr lang="en-GB" altLang="it-IT" sz="2400" b="1" baseline="-25000">
                    <a:solidFill>
                      <a:srgbClr val="FF0000"/>
                    </a:solidFill>
                    <a:ea typeface="DejaVu Sans" charset="0"/>
                    <a:cs typeface="Times New Roman" panose="02020603050405020304" pitchFamily="18" charset="0"/>
                  </a:rPr>
                  <a:t>c</a:t>
                </a:r>
              </a:p>
            </p:txBody>
          </p:sp>
        </p:grpSp>
        <p:grpSp>
          <p:nvGrpSpPr>
            <p:cNvPr id="26631" name="Group 17"/>
            <p:cNvGrpSpPr>
              <a:grpSpLocks/>
            </p:cNvGrpSpPr>
            <p:nvPr/>
          </p:nvGrpSpPr>
          <p:grpSpPr bwMode="auto">
            <a:xfrm>
              <a:off x="2182" y="1025"/>
              <a:ext cx="1343" cy="2063"/>
              <a:chOff x="2182" y="1025"/>
              <a:chExt cx="1343" cy="2063"/>
            </a:xfrm>
          </p:grpSpPr>
          <p:sp>
            <p:nvSpPr>
              <p:cNvPr id="26632" name="Rectangle 18"/>
              <p:cNvSpPr>
                <a:spLocks noChangeArrowheads="1"/>
              </p:cNvSpPr>
              <p:nvPr/>
            </p:nvSpPr>
            <p:spPr bwMode="auto">
              <a:xfrm>
                <a:off x="2182" y="1313"/>
                <a:ext cx="1343" cy="1775"/>
              </a:xfrm>
              <a:prstGeom prst="rect">
                <a:avLst/>
              </a:prstGeom>
              <a:solidFill>
                <a:srgbClr val="DDDDDD"/>
              </a:solidFill>
              <a:ln w="1260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33" name="Line 19"/>
              <p:cNvSpPr>
                <a:spLocks noChangeShapeType="1"/>
              </p:cNvSpPr>
              <p:nvPr/>
            </p:nvSpPr>
            <p:spPr bwMode="auto">
              <a:xfrm flipV="1">
                <a:off x="2370" y="1573"/>
                <a:ext cx="392" cy="486"/>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34" name="Line 20"/>
              <p:cNvSpPr>
                <a:spLocks noChangeShapeType="1"/>
              </p:cNvSpPr>
              <p:nvPr/>
            </p:nvSpPr>
            <p:spPr bwMode="auto">
              <a:xfrm flipV="1">
                <a:off x="2994" y="1573"/>
                <a:ext cx="392" cy="486"/>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35" name="Line 21"/>
              <p:cNvSpPr>
                <a:spLocks noChangeShapeType="1"/>
              </p:cNvSpPr>
              <p:nvPr/>
            </p:nvSpPr>
            <p:spPr bwMode="auto">
              <a:xfrm flipV="1">
                <a:off x="2385" y="2431"/>
                <a:ext cx="361" cy="449"/>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36" name="Line 22"/>
              <p:cNvSpPr>
                <a:spLocks noChangeShapeType="1"/>
              </p:cNvSpPr>
              <p:nvPr/>
            </p:nvSpPr>
            <p:spPr bwMode="auto">
              <a:xfrm flipV="1">
                <a:off x="3009" y="2431"/>
                <a:ext cx="361" cy="449"/>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6637" name="Oval 23"/>
              <p:cNvSpPr>
                <a:spLocks noChangeArrowheads="1"/>
              </p:cNvSpPr>
              <p:nvPr/>
            </p:nvSpPr>
            <p:spPr bwMode="auto">
              <a:xfrm>
                <a:off x="2278" y="1505"/>
                <a:ext cx="527" cy="143"/>
              </a:xfrm>
              <a:prstGeom prst="ellipse">
                <a:avLst/>
              </a:prstGeom>
              <a:noFill/>
              <a:ln w="2844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38" name="Oval 24"/>
              <p:cNvSpPr>
                <a:spLocks noChangeArrowheads="1"/>
              </p:cNvSpPr>
              <p:nvPr/>
            </p:nvSpPr>
            <p:spPr bwMode="auto">
              <a:xfrm>
                <a:off x="2902" y="1505"/>
                <a:ext cx="527" cy="143"/>
              </a:xfrm>
              <a:prstGeom prst="ellipse">
                <a:avLst/>
              </a:prstGeom>
              <a:noFill/>
              <a:ln w="2844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39" name="Oval 25"/>
              <p:cNvSpPr>
                <a:spLocks noChangeArrowheads="1"/>
              </p:cNvSpPr>
              <p:nvPr/>
            </p:nvSpPr>
            <p:spPr bwMode="auto">
              <a:xfrm>
                <a:off x="2230" y="2369"/>
                <a:ext cx="527" cy="143"/>
              </a:xfrm>
              <a:prstGeom prst="ellipse">
                <a:avLst/>
              </a:prstGeom>
              <a:noFill/>
              <a:ln w="2844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40" name="Oval 26"/>
              <p:cNvSpPr>
                <a:spLocks noChangeArrowheads="1"/>
              </p:cNvSpPr>
              <p:nvPr/>
            </p:nvSpPr>
            <p:spPr bwMode="auto">
              <a:xfrm>
                <a:off x="2854" y="2369"/>
                <a:ext cx="527" cy="143"/>
              </a:xfrm>
              <a:prstGeom prst="ellipse">
                <a:avLst/>
              </a:prstGeom>
              <a:noFill/>
              <a:ln w="2844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26641" name="Rectangle 27"/>
              <p:cNvSpPr>
                <a:spLocks noChangeArrowheads="1"/>
              </p:cNvSpPr>
              <p:nvPr/>
            </p:nvSpPr>
            <p:spPr bwMode="auto">
              <a:xfrm>
                <a:off x="2230" y="1025"/>
                <a:ext cx="1199"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ct val="0"/>
                  </a:spcBef>
                  <a:buFontTx/>
                  <a:buNone/>
                </a:pPr>
                <a:r>
                  <a:rPr lang="en-GB" altLang="it-IT" sz="2400" b="1">
                    <a:solidFill>
                      <a:srgbClr val="FF0000"/>
                    </a:solidFill>
                    <a:ea typeface="DejaVu Sans" charset="0"/>
                    <a:cs typeface="Times New Roman" panose="02020603050405020304" pitchFamily="18" charset="0"/>
                  </a:rPr>
                  <a:t>0°K &lt; T &lt; T</a:t>
                </a:r>
                <a:r>
                  <a:rPr lang="en-GB" altLang="it-IT" sz="2400" b="1" baseline="-25000">
                    <a:solidFill>
                      <a:srgbClr val="FF0000"/>
                    </a:solidFill>
                    <a:ea typeface="DejaVu Sans" charset="0"/>
                    <a:cs typeface="Times New Roman" panose="02020603050405020304" pitchFamily="18" charset="0"/>
                  </a:rPr>
                  <a:t>c</a:t>
                </a:r>
              </a:p>
            </p:txBody>
          </p:sp>
        </p:grpSp>
      </p:grpSp>
      <p:sp>
        <p:nvSpPr>
          <p:cNvPr id="26628" name="Rectangle 28"/>
          <p:cNvSpPr>
            <a:spLocks noChangeArrowheads="1"/>
          </p:cNvSpPr>
          <p:nvPr/>
        </p:nvSpPr>
        <p:spPr bwMode="auto">
          <a:xfrm>
            <a:off x="293688" y="5140325"/>
            <a:ext cx="85185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ts val="1125"/>
              </a:spcBef>
              <a:buFont typeface="Calibri" panose="020F0502020204030204" pitchFamily="34" charset="0"/>
              <a:buChar char="•"/>
            </a:pPr>
            <a:r>
              <a:rPr lang="en-US" altLang="it-IT" sz="1800" b="1">
                <a:solidFill>
                  <a:srgbClr val="000000"/>
                </a:solidFill>
                <a:ea typeface="DejaVu Sans" charset="0"/>
                <a:cs typeface="DejaVu Sans" charset="0"/>
              </a:rPr>
              <a:t> When Alignment of magnetic moments at various temperatures: at 0°K there is perfect alignment, but above this the spin moments precess about the average direction due to thermal activation.  Above the Curie temperature they are random.</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
          <p:cNvGrpSpPr>
            <a:grpSpLocks/>
          </p:cNvGrpSpPr>
          <p:nvPr/>
        </p:nvGrpSpPr>
        <p:grpSpPr bwMode="auto">
          <a:xfrm>
            <a:off x="468313" y="1323975"/>
            <a:ext cx="8483600" cy="7599363"/>
            <a:chOff x="295" y="834"/>
            <a:chExt cx="5344" cy="4787"/>
          </a:xfrm>
        </p:grpSpPr>
        <p:sp>
          <p:nvSpPr>
            <p:cNvPr id="28676" name="Text Box 2"/>
            <p:cNvSpPr txBox="1">
              <a:spLocks noChangeArrowheads="1"/>
            </p:cNvSpPr>
            <p:nvPr/>
          </p:nvSpPr>
          <p:spPr bwMode="auto">
            <a:xfrm>
              <a:off x="339" y="834"/>
              <a:ext cx="5300" cy="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2417763" algn="l"/>
                  <a:tab pos="3760788" algn="l"/>
                  <a:tab pos="4756150" algn="l"/>
                  <a:tab pos="5832475" algn="l"/>
                  <a:tab pos="6665913" algn="l"/>
                  <a:tab pos="7777163" algn="l"/>
                  <a:tab pos="8888413" algn="l"/>
                  <a:tab pos="9999663" algn="l"/>
                </a:tabLst>
                <a:defRPr sz="2000">
                  <a:solidFill>
                    <a:schemeClr val="tx1"/>
                  </a:solidFill>
                  <a:latin typeface="Calibri" panose="020F0502020204030204" pitchFamily="34" charset="0"/>
                </a:defRPr>
              </a:lvl9pPr>
            </a:lstStyle>
            <a:p>
              <a:pPr eaLnBrk="1" hangingPunct="1">
                <a:lnSpc>
                  <a:spcPct val="80000"/>
                </a:lnSpc>
                <a:spcBef>
                  <a:spcPts val="1000"/>
                </a:spcBef>
                <a:buFontTx/>
                <a:buNone/>
              </a:pPr>
              <a:r>
                <a:rPr lang="en-US" altLang="it-IT" sz="1600" b="1">
                  <a:solidFill>
                    <a:srgbClr val="000000"/>
                  </a:solidFill>
                  <a:ea typeface="DejaVu Sans" charset="0"/>
                  <a:cs typeface="DejaVu Sans" charset="0"/>
                </a:rPr>
                <a:t>	</a:t>
              </a:r>
              <a:r>
                <a:rPr lang="en-US" altLang="it-IT" sz="1600">
                  <a:solidFill>
                    <a:srgbClr val="0000FF"/>
                  </a:solidFill>
                  <a:ea typeface="DejaVu Sans" charset="0"/>
                  <a:cs typeface="DejaVu Sans" charset="0"/>
                </a:rPr>
                <a:t>Chemical	M</a:t>
              </a:r>
              <a:r>
                <a:rPr lang="en-US" altLang="it-IT" sz="1600" baseline="-25000">
                  <a:solidFill>
                    <a:srgbClr val="0000FF"/>
                  </a:solidFill>
                  <a:ea typeface="DejaVu Sans" charset="0"/>
                  <a:cs typeface="DejaVu Sans" charset="0"/>
                </a:rPr>
                <a:t>s</a:t>
              </a:r>
              <a:r>
                <a:rPr lang="en-US" altLang="it-IT" sz="1600">
                  <a:solidFill>
                    <a:srgbClr val="0000FF"/>
                  </a:solidFill>
                  <a:ea typeface="DejaVu Sans" charset="0"/>
                  <a:cs typeface="DejaVu Sans" charset="0"/>
                </a:rPr>
                <a:t>	T</a:t>
              </a:r>
              <a:r>
                <a:rPr lang="en-US" altLang="it-IT" sz="1600" baseline="-25000">
                  <a:solidFill>
                    <a:srgbClr val="0000FF"/>
                  </a:solidFill>
                  <a:ea typeface="DejaVu Sans" charset="0"/>
                  <a:cs typeface="DejaVu Sans" charset="0"/>
                </a:rPr>
                <a:t>c </a:t>
              </a:r>
              <a:r>
                <a:rPr lang="en-US" altLang="it-IT" sz="1600">
                  <a:solidFill>
                    <a:srgbClr val="0000FF"/>
                  </a:solidFill>
                  <a:ea typeface="DejaVu Sans" charset="0"/>
                  <a:cs typeface="DejaVu Sans" charset="0"/>
                </a:rPr>
                <a:t>	Magnetic	</a:t>
              </a:r>
            </a:p>
            <a:p>
              <a:pPr eaLnBrk="1" hangingPunct="1">
                <a:lnSpc>
                  <a:spcPct val="80000"/>
                </a:lnSpc>
                <a:spcBef>
                  <a:spcPts val="1000"/>
                </a:spcBef>
                <a:buFontTx/>
                <a:buNone/>
              </a:pPr>
              <a:r>
                <a:rPr lang="en-US" altLang="it-IT" sz="1600">
                  <a:solidFill>
                    <a:srgbClr val="0000FF"/>
                  </a:solidFill>
                  <a:ea typeface="DejaVu Sans" charset="0"/>
                  <a:cs typeface="DejaVu Sans" charset="0"/>
                </a:rPr>
                <a:t>	formula	(kA/m)	 (°C) 	structure</a:t>
              </a:r>
            </a:p>
            <a:p>
              <a:pPr eaLnBrk="1" hangingPunct="1">
                <a:lnSpc>
                  <a:spcPct val="160000"/>
                </a:lnSpc>
                <a:spcBef>
                  <a:spcPts val="1000"/>
                </a:spcBef>
                <a:buFontTx/>
                <a:buNone/>
              </a:pPr>
              <a:r>
                <a:rPr lang="en-US" altLang="it-IT" sz="1600">
                  <a:solidFill>
                    <a:srgbClr val="000000"/>
                  </a:solidFill>
                  <a:ea typeface="DejaVu Sans" charset="0"/>
                  <a:cs typeface="DejaVu Sans" charset="0"/>
                </a:rPr>
                <a:t>Iron</a:t>
              </a:r>
              <a:r>
                <a:rPr lang="en-US" altLang="it-IT" sz="1600" b="1">
                  <a:solidFill>
                    <a:srgbClr val="000000"/>
                  </a:solidFill>
                  <a:ea typeface="DejaVu Sans" charset="0"/>
                  <a:cs typeface="DejaVu Sans" charset="0"/>
                </a:rPr>
                <a:t>	Fe	1715	765	ferromagnet	</a:t>
              </a:r>
            </a:p>
            <a:p>
              <a:pPr eaLnBrk="1" hangingPunct="1">
                <a:lnSpc>
                  <a:spcPct val="160000"/>
                </a:lnSpc>
                <a:spcBef>
                  <a:spcPts val="1000"/>
                </a:spcBef>
                <a:buFontTx/>
                <a:buNone/>
              </a:pPr>
              <a:r>
                <a:rPr lang="en-US" altLang="it-IT" sz="1600">
                  <a:solidFill>
                    <a:srgbClr val="000000"/>
                  </a:solidFill>
                  <a:ea typeface="DejaVu Sans" charset="0"/>
                  <a:cs typeface="DejaVu Sans" charset="0"/>
                </a:rPr>
                <a:t>Magnetite</a:t>
              </a:r>
              <a:r>
                <a:rPr lang="en-US" altLang="it-IT" sz="1600" b="1">
                  <a:solidFill>
                    <a:srgbClr val="000000"/>
                  </a:solidFill>
                  <a:ea typeface="DejaVu Sans" charset="0"/>
                  <a:cs typeface="DejaVu Sans" charset="0"/>
                </a:rPr>
                <a:t>	Fe</a:t>
              </a:r>
              <a:r>
                <a:rPr lang="en-US" altLang="it-IT" sz="1600" b="1" baseline="-25000">
                  <a:solidFill>
                    <a:srgbClr val="000000"/>
                  </a:solidFill>
                  <a:ea typeface="DejaVu Sans" charset="0"/>
                  <a:cs typeface="DejaVu Sans" charset="0"/>
                </a:rPr>
                <a:t>3</a:t>
              </a:r>
              <a:r>
                <a:rPr lang="en-US" altLang="it-IT" sz="1600" b="1">
                  <a:solidFill>
                    <a:srgbClr val="000000"/>
                  </a:solidFill>
                  <a:ea typeface="DejaVu Sans" charset="0"/>
                  <a:cs typeface="DejaVu Sans" charset="0"/>
                </a:rPr>
                <a:t>O</a:t>
              </a:r>
              <a:r>
                <a:rPr lang="en-US" altLang="it-IT" sz="1600" b="1" baseline="-25000">
                  <a:solidFill>
                    <a:srgbClr val="000000"/>
                  </a:solidFill>
                  <a:ea typeface="DejaVu Sans" charset="0"/>
                  <a:cs typeface="DejaVu Sans" charset="0"/>
                </a:rPr>
                <a:t>4</a:t>
              </a:r>
              <a:r>
                <a:rPr lang="en-US" altLang="it-IT" sz="1600" b="1">
                  <a:solidFill>
                    <a:srgbClr val="000000"/>
                  </a:solidFill>
                  <a:ea typeface="DejaVu Sans" charset="0"/>
                  <a:cs typeface="DejaVu Sans" charset="0"/>
                </a:rPr>
                <a:t>	480	585	ferrimagnet	</a:t>
              </a:r>
            </a:p>
            <a:p>
              <a:pPr eaLnBrk="1" hangingPunct="1">
                <a:lnSpc>
                  <a:spcPct val="160000"/>
                </a:lnSpc>
                <a:spcBef>
                  <a:spcPts val="1000"/>
                </a:spcBef>
                <a:buFontTx/>
                <a:buNone/>
              </a:pPr>
              <a:r>
                <a:rPr lang="en-US" altLang="it-IT" sz="1600">
                  <a:solidFill>
                    <a:srgbClr val="000000"/>
                  </a:solidFill>
                  <a:ea typeface="DejaVu Sans" charset="0"/>
                  <a:cs typeface="DejaVu Sans" charset="0"/>
                </a:rPr>
                <a:t>Maghemite</a:t>
              </a:r>
              <a:r>
                <a:rPr lang="en-US" altLang="it-IT" sz="1600" b="1">
                  <a:solidFill>
                    <a:srgbClr val="000000"/>
                  </a:solidFill>
                  <a:ea typeface="DejaVu Sans" charset="0"/>
                  <a:cs typeface="DejaVu Sans" charset="0"/>
                </a:rPr>
                <a:t>	</a:t>
              </a:r>
              <a:r>
                <a:rPr lang="el-GR" altLang="it-IT" sz="1600" b="1">
                  <a:solidFill>
                    <a:srgbClr val="000000"/>
                  </a:solidFill>
                  <a:ea typeface="DejaVu Sans" charset="0"/>
                  <a:cs typeface="Times New Roman" panose="02020603050405020304" pitchFamily="18" charset="0"/>
                </a:rPr>
                <a:t>γ</a:t>
              </a:r>
              <a:r>
                <a:rPr lang="en-US" altLang="it-IT" sz="1600" b="1">
                  <a:solidFill>
                    <a:srgbClr val="000000"/>
                  </a:solidFill>
                  <a:ea typeface="DejaVu Sans" charset="0"/>
                  <a:cs typeface="Times New Roman" panose="02020603050405020304" pitchFamily="18" charset="0"/>
                </a:rPr>
                <a:t>-Fe</a:t>
              </a:r>
              <a:r>
                <a:rPr lang="en-US" altLang="it-IT" sz="1600" b="1" baseline="-25000">
                  <a:solidFill>
                    <a:srgbClr val="000000"/>
                  </a:solidFill>
                  <a:ea typeface="DejaVu Sans" charset="0"/>
                  <a:cs typeface="Times New Roman" panose="02020603050405020304" pitchFamily="18" charset="0"/>
                </a:rPr>
                <a:t>2</a:t>
              </a:r>
              <a:r>
                <a:rPr lang="en-US" altLang="it-IT" sz="1600" b="1">
                  <a:solidFill>
                    <a:srgbClr val="000000"/>
                  </a:solidFill>
                  <a:ea typeface="DejaVu Sans" charset="0"/>
                  <a:cs typeface="Times New Roman" panose="02020603050405020304" pitchFamily="18" charset="0"/>
                </a:rPr>
                <a:t>O</a:t>
              </a:r>
              <a:r>
                <a:rPr lang="en-US" altLang="it-IT" sz="1600" b="1" baseline="-25000">
                  <a:solidFill>
                    <a:srgbClr val="000000"/>
                  </a:solidFill>
                  <a:ea typeface="DejaVu Sans" charset="0"/>
                  <a:cs typeface="Times New Roman" panose="02020603050405020304" pitchFamily="18" charset="0"/>
                </a:rPr>
                <a:t>3</a:t>
              </a:r>
              <a:r>
                <a:rPr lang="en-US" altLang="it-IT" sz="1600" b="1">
                  <a:solidFill>
                    <a:srgbClr val="000000"/>
                  </a:solidFill>
                  <a:ea typeface="DejaVu Sans" charset="0"/>
                  <a:cs typeface="Times New Roman" panose="02020603050405020304" pitchFamily="18" charset="0"/>
                </a:rPr>
                <a:t>	380	590-675	ferrimagnet	</a:t>
              </a:r>
            </a:p>
            <a:p>
              <a:pPr eaLnBrk="1" hangingPunct="1">
                <a:lnSpc>
                  <a:spcPct val="160000"/>
                </a:lnSpc>
                <a:spcBef>
                  <a:spcPts val="1000"/>
                </a:spcBef>
                <a:buFontTx/>
                <a:buNone/>
              </a:pPr>
              <a:r>
                <a:rPr lang="en-US" altLang="it-IT" sz="1600">
                  <a:solidFill>
                    <a:srgbClr val="000000"/>
                  </a:solidFill>
                  <a:ea typeface="DejaVu Sans" charset="0"/>
                  <a:cs typeface="Times New Roman" panose="02020603050405020304" pitchFamily="18" charset="0"/>
                </a:rPr>
                <a:t>Titanomagnetite</a:t>
              </a:r>
              <a:r>
                <a:rPr lang="en-US" altLang="it-IT" sz="1600" b="1">
                  <a:solidFill>
                    <a:srgbClr val="000000"/>
                  </a:solidFill>
                  <a:ea typeface="DejaVu Sans" charset="0"/>
                  <a:cs typeface="Times New Roman" panose="02020603050405020304" pitchFamily="18" charset="0"/>
                </a:rPr>
                <a:t> </a:t>
              </a:r>
              <a:r>
                <a:rPr lang="en-US" altLang="it-IT" sz="1600">
                  <a:solidFill>
                    <a:srgbClr val="000000"/>
                  </a:solidFill>
                  <a:ea typeface="DejaVu Sans" charset="0"/>
                  <a:cs typeface="Times New Roman" panose="02020603050405020304" pitchFamily="18" charset="0"/>
                </a:rPr>
                <a:t>(</a:t>
              </a:r>
              <a:r>
                <a:rPr lang="en-US" altLang="it-IT" sz="1600" i="1">
                  <a:solidFill>
                    <a:srgbClr val="000000"/>
                  </a:solidFill>
                  <a:ea typeface="DejaVu Sans" charset="0"/>
                  <a:cs typeface="Times New Roman" panose="02020603050405020304" pitchFamily="18" charset="0"/>
                </a:rPr>
                <a:t>x</a:t>
              </a:r>
              <a:r>
                <a:rPr lang="en-US" altLang="it-IT" sz="1600">
                  <a:solidFill>
                    <a:srgbClr val="000000"/>
                  </a:solidFill>
                  <a:ea typeface="DejaVu Sans" charset="0"/>
                  <a:cs typeface="Times New Roman" panose="02020603050405020304" pitchFamily="18" charset="0"/>
                </a:rPr>
                <a:t> = 0.6)</a:t>
              </a:r>
              <a:r>
                <a:rPr lang="en-US" altLang="it-IT" sz="1600" b="1">
                  <a:solidFill>
                    <a:srgbClr val="000000"/>
                  </a:solidFill>
                  <a:ea typeface="DejaVu Sans" charset="0"/>
                  <a:cs typeface="Times New Roman" panose="02020603050405020304" pitchFamily="18" charset="0"/>
                </a:rPr>
                <a:t>	Fe</a:t>
              </a:r>
              <a:r>
                <a:rPr lang="en-US" altLang="it-IT" sz="1600" b="1" baseline="-25000">
                  <a:solidFill>
                    <a:srgbClr val="000000"/>
                  </a:solidFill>
                  <a:ea typeface="DejaVu Sans" charset="0"/>
                  <a:cs typeface="Times New Roman" panose="02020603050405020304" pitchFamily="18" charset="0"/>
                </a:rPr>
                <a:t>2.4</a:t>
              </a:r>
              <a:r>
                <a:rPr lang="en-US" altLang="it-IT" sz="1600" b="1">
                  <a:solidFill>
                    <a:srgbClr val="000000"/>
                  </a:solidFill>
                  <a:ea typeface="DejaVu Sans" charset="0"/>
                  <a:cs typeface="Times New Roman" panose="02020603050405020304" pitchFamily="18" charset="0"/>
                </a:rPr>
                <a:t>Ti</a:t>
              </a:r>
              <a:r>
                <a:rPr lang="en-US" altLang="it-IT" sz="1600" b="1" baseline="-25000">
                  <a:solidFill>
                    <a:srgbClr val="000000"/>
                  </a:solidFill>
                  <a:ea typeface="DejaVu Sans" charset="0"/>
                  <a:cs typeface="Times New Roman" panose="02020603050405020304" pitchFamily="18" charset="0"/>
                </a:rPr>
                <a:t>0.6</a:t>
              </a:r>
              <a:r>
                <a:rPr lang="en-US" altLang="it-IT" sz="1600" b="1">
                  <a:solidFill>
                    <a:srgbClr val="000000"/>
                  </a:solidFill>
                  <a:ea typeface="DejaVu Sans" charset="0"/>
                  <a:cs typeface="Times New Roman" panose="02020603050405020304" pitchFamily="18" charset="0"/>
                </a:rPr>
                <a:t>O</a:t>
              </a:r>
              <a:r>
                <a:rPr lang="en-US" altLang="it-IT" sz="1600" b="1" baseline="-25000">
                  <a:solidFill>
                    <a:srgbClr val="000000"/>
                  </a:solidFill>
                  <a:ea typeface="DejaVu Sans" charset="0"/>
                  <a:cs typeface="Times New Roman" panose="02020603050405020304" pitchFamily="18" charset="0"/>
                </a:rPr>
                <a:t>4</a:t>
              </a:r>
              <a:r>
                <a:rPr lang="en-US" altLang="it-IT" sz="1600" b="1">
                  <a:solidFill>
                    <a:srgbClr val="000000"/>
                  </a:solidFill>
                  <a:ea typeface="DejaVu Sans" charset="0"/>
                  <a:cs typeface="Times New Roman" panose="02020603050405020304" pitchFamily="18" charset="0"/>
                </a:rPr>
                <a:t>	125	150	ferrimagnet	</a:t>
              </a:r>
            </a:p>
            <a:p>
              <a:pPr eaLnBrk="1" hangingPunct="1">
                <a:lnSpc>
                  <a:spcPct val="160000"/>
                </a:lnSpc>
                <a:spcBef>
                  <a:spcPts val="1000"/>
                </a:spcBef>
                <a:buFontTx/>
                <a:buNone/>
              </a:pPr>
              <a:r>
                <a:rPr lang="en-US" altLang="it-IT" sz="1600">
                  <a:solidFill>
                    <a:srgbClr val="000000"/>
                  </a:solidFill>
                  <a:ea typeface="DejaVu Sans" charset="0"/>
                  <a:cs typeface="Times New Roman" panose="02020603050405020304" pitchFamily="18" charset="0"/>
                </a:rPr>
                <a:t>Hematite</a:t>
              </a:r>
              <a:r>
                <a:rPr lang="en-US" altLang="it-IT" sz="1600" b="1">
                  <a:solidFill>
                    <a:srgbClr val="000000"/>
                  </a:solidFill>
                  <a:ea typeface="DejaVu Sans" charset="0"/>
                  <a:cs typeface="Times New Roman" panose="02020603050405020304" pitchFamily="18" charset="0"/>
                </a:rPr>
                <a:t>	</a:t>
              </a:r>
              <a:r>
                <a:rPr lang="el-GR" altLang="it-IT" sz="1600" b="1">
                  <a:solidFill>
                    <a:srgbClr val="000000"/>
                  </a:solidFill>
                  <a:ea typeface="DejaVu Sans" charset="0"/>
                  <a:cs typeface="Times New Roman" panose="02020603050405020304" pitchFamily="18" charset="0"/>
                </a:rPr>
                <a:t>α</a:t>
              </a:r>
              <a:r>
                <a:rPr lang="en-US" altLang="it-IT" sz="1600" b="1">
                  <a:solidFill>
                    <a:srgbClr val="000000"/>
                  </a:solidFill>
                  <a:ea typeface="DejaVu Sans" charset="0"/>
                  <a:cs typeface="DejaVu Sans" charset="0"/>
                </a:rPr>
                <a:t>-Fe</a:t>
              </a:r>
              <a:r>
                <a:rPr lang="en-US" altLang="it-IT" sz="1600" b="1" baseline="-25000">
                  <a:solidFill>
                    <a:srgbClr val="000000"/>
                  </a:solidFill>
                  <a:ea typeface="DejaVu Sans" charset="0"/>
                  <a:cs typeface="DejaVu Sans" charset="0"/>
                </a:rPr>
                <a:t>2</a:t>
              </a:r>
              <a:r>
                <a:rPr lang="en-US" altLang="it-IT" sz="1600" b="1">
                  <a:solidFill>
                    <a:srgbClr val="000000"/>
                  </a:solidFill>
                  <a:ea typeface="DejaVu Sans" charset="0"/>
                  <a:cs typeface="DejaVu Sans" charset="0"/>
                </a:rPr>
                <a:t>O</a:t>
              </a:r>
              <a:r>
                <a:rPr lang="en-US" altLang="it-IT" sz="1600" b="1" baseline="-25000">
                  <a:solidFill>
                    <a:srgbClr val="000000"/>
                  </a:solidFill>
                  <a:ea typeface="DejaVu Sans" charset="0"/>
                  <a:cs typeface="DejaVu Sans" charset="0"/>
                </a:rPr>
                <a:t>3</a:t>
              </a:r>
              <a:r>
                <a:rPr lang="en-US" altLang="it-IT" sz="1600" b="1">
                  <a:solidFill>
                    <a:srgbClr val="000000"/>
                  </a:solidFill>
                  <a:ea typeface="DejaVu Sans" charset="0"/>
                  <a:cs typeface="DejaVu Sans" charset="0"/>
                </a:rPr>
                <a:t>	≈ 2.5	675	imperfect antiferromagnet</a:t>
              </a:r>
            </a:p>
            <a:p>
              <a:pPr eaLnBrk="1" hangingPunct="1">
                <a:lnSpc>
                  <a:spcPct val="160000"/>
                </a:lnSpc>
                <a:spcBef>
                  <a:spcPts val="1000"/>
                </a:spcBef>
                <a:buFontTx/>
                <a:buNone/>
              </a:pPr>
              <a:r>
                <a:rPr lang="en-US" altLang="it-IT" sz="1600">
                  <a:solidFill>
                    <a:srgbClr val="000000"/>
                  </a:solidFill>
                  <a:ea typeface="DejaVu Sans" charset="0"/>
                  <a:cs typeface="DejaVu Sans" charset="0"/>
                </a:rPr>
                <a:t>Titanoilmenite (</a:t>
              </a:r>
              <a:r>
                <a:rPr lang="en-US" altLang="it-IT" sz="1600" i="1">
                  <a:solidFill>
                    <a:srgbClr val="000000"/>
                  </a:solidFill>
                  <a:ea typeface="DejaVu Sans" charset="0"/>
                  <a:cs typeface="DejaVu Sans" charset="0"/>
                </a:rPr>
                <a:t>y</a:t>
              </a:r>
              <a:r>
                <a:rPr lang="en-US" altLang="it-IT" sz="1600">
                  <a:solidFill>
                    <a:srgbClr val="000000"/>
                  </a:solidFill>
                  <a:ea typeface="DejaVu Sans" charset="0"/>
                  <a:cs typeface="DejaVu Sans" charset="0"/>
                </a:rPr>
                <a:t> ≈ 0.5)</a:t>
              </a:r>
              <a:r>
                <a:rPr lang="en-US" altLang="it-IT" sz="1600" b="1">
                  <a:solidFill>
                    <a:srgbClr val="000000"/>
                  </a:solidFill>
                  <a:ea typeface="DejaVu Sans" charset="0"/>
                  <a:cs typeface="DejaVu Sans" charset="0"/>
                </a:rPr>
                <a:t>	 Fe</a:t>
              </a:r>
              <a:r>
                <a:rPr lang="en-US" altLang="it-IT" sz="1600" b="1" baseline="-25000">
                  <a:solidFill>
                    <a:srgbClr val="000000"/>
                  </a:solidFill>
                  <a:ea typeface="DejaVu Sans" charset="0"/>
                  <a:cs typeface="DejaVu Sans" charset="0"/>
                </a:rPr>
                <a:t>1.5</a:t>
              </a:r>
              <a:r>
                <a:rPr lang="en-US" altLang="it-IT" sz="1600" b="1">
                  <a:solidFill>
                    <a:srgbClr val="000000"/>
                  </a:solidFill>
                  <a:ea typeface="DejaVu Sans" charset="0"/>
                  <a:cs typeface="DejaVu Sans" charset="0"/>
                </a:rPr>
                <a:t>Ti</a:t>
              </a:r>
              <a:r>
                <a:rPr lang="en-US" altLang="it-IT" sz="1600" b="1" baseline="-25000">
                  <a:solidFill>
                    <a:srgbClr val="000000"/>
                  </a:solidFill>
                  <a:ea typeface="DejaVu Sans" charset="0"/>
                  <a:cs typeface="DejaVu Sans" charset="0"/>
                </a:rPr>
                <a:t>0.5</a:t>
              </a:r>
              <a:r>
                <a:rPr lang="en-US" altLang="it-IT" sz="1600" b="1">
                  <a:solidFill>
                    <a:srgbClr val="000000"/>
                  </a:solidFill>
                  <a:ea typeface="DejaVu Sans" charset="0"/>
                  <a:cs typeface="DejaVu Sans" charset="0"/>
                </a:rPr>
                <a:t>O</a:t>
              </a:r>
              <a:r>
                <a:rPr lang="en-US" altLang="it-IT" sz="1600" b="1" baseline="-25000">
                  <a:solidFill>
                    <a:srgbClr val="000000"/>
                  </a:solidFill>
                  <a:ea typeface="DejaVu Sans" charset="0"/>
                  <a:cs typeface="DejaVu Sans" charset="0"/>
                </a:rPr>
                <a:t>3</a:t>
              </a:r>
              <a:r>
                <a:rPr lang="en-US" altLang="it-IT" sz="1600" b="1">
                  <a:solidFill>
                    <a:srgbClr val="000000"/>
                  </a:solidFill>
                  <a:ea typeface="DejaVu Sans" charset="0"/>
                  <a:cs typeface="DejaVu Sans" charset="0"/>
                </a:rPr>
                <a:t>	100	20	ferrimagnet</a:t>
              </a:r>
            </a:p>
            <a:p>
              <a:pPr eaLnBrk="1" hangingPunct="1">
                <a:lnSpc>
                  <a:spcPct val="160000"/>
                </a:lnSpc>
                <a:spcBef>
                  <a:spcPts val="1000"/>
                </a:spcBef>
                <a:buFontTx/>
                <a:buNone/>
              </a:pPr>
              <a:r>
                <a:rPr lang="en-US" altLang="it-IT" sz="1600">
                  <a:solidFill>
                    <a:srgbClr val="000000"/>
                  </a:solidFill>
                  <a:ea typeface="DejaVu Sans" charset="0"/>
                  <a:cs typeface="DejaVu Sans" charset="0"/>
                </a:rPr>
                <a:t>Goethite</a:t>
              </a:r>
              <a:r>
                <a:rPr lang="en-US" altLang="it-IT" sz="1600" b="1">
                  <a:solidFill>
                    <a:srgbClr val="000000"/>
                  </a:solidFill>
                  <a:ea typeface="DejaVu Sans" charset="0"/>
                  <a:cs typeface="DejaVu Sans" charset="0"/>
                </a:rPr>
                <a:t>	</a:t>
              </a:r>
              <a:r>
                <a:rPr lang="el-GR" altLang="it-IT" sz="1600" b="1">
                  <a:solidFill>
                    <a:srgbClr val="000000"/>
                  </a:solidFill>
                  <a:ea typeface="DejaVu Sans" charset="0"/>
                  <a:cs typeface="DejaVu Sans" charset="0"/>
                </a:rPr>
                <a:t>α</a:t>
              </a:r>
              <a:r>
                <a:rPr lang="en-US" altLang="it-IT" sz="1600" b="1">
                  <a:solidFill>
                    <a:srgbClr val="000000"/>
                  </a:solidFill>
                  <a:ea typeface="DejaVu Sans" charset="0"/>
                  <a:cs typeface="DejaVu Sans" charset="0"/>
                </a:rPr>
                <a:t>-FeOOH	≈ 2	120	imperfect antiferromagnet</a:t>
              </a:r>
            </a:p>
            <a:p>
              <a:pPr eaLnBrk="1" hangingPunct="1">
                <a:lnSpc>
                  <a:spcPct val="160000"/>
                </a:lnSpc>
                <a:spcBef>
                  <a:spcPts val="1000"/>
                </a:spcBef>
                <a:buFontTx/>
                <a:buNone/>
              </a:pPr>
              <a:r>
                <a:rPr lang="en-US" altLang="it-IT" sz="1600">
                  <a:solidFill>
                    <a:srgbClr val="000000"/>
                  </a:solidFill>
                  <a:ea typeface="DejaVu Sans" charset="0"/>
                  <a:cs typeface="DejaVu Sans" charset="0"/>
                </a:rPr>
                <a:t>Pyrrhotite</a:t>
              </a:r>
              <a:r>
                <a:rPr lang="en-US" altLang="it-IT" sz="1600" b="1">
                  <a:solidFill>
                    <a:srgbClr val="000000"/>
                  </a:solidFill>
                  <a:ea typeface="DejaVu Sans" charset="0"/>
                  <a:cs typeface="DejaVu Sans" charset="0"/>
                </a:rPr>
                <a:t>	Fe</a:t>
              </a:r>
              <a:r>
                <a:rPr lang="en-US" altLang="it-IT" sz="1600" b="1" baseline="-25000">
                  <a:solidFill>
                    <a:srgbClr val="000000"/>
                  </a:solidFill>
                  <a:ea typeface="DejaVu Sans" charset="0"/>
                  <a:cs typeface="DejaVu Sans" charset="0"/>
                </a:rPr>
                <a:t>7</a:t>
              </a:r>
              <a:r>
                <a:rPr lang="en-US" altLang="it-IT" sz="1600" b="1">
                  <a:solidFill>
                    <a:srgbClr val="000000"/>
                  </a:solidFill>
                  <a:ea typeface="DejaVu Sans" charset="0"/>
                  <a:cs typeface="DejaVu Sans" charset="0"/>
                </a:rPr>
                <a:t>S</a:t>
              </a:r>
              <a:r>
                <a:rPr lang="en-US" altLang="it-IT" sz="1600" b="1" baseline="-25000">
                  <a:solidFill>
                    <a:srgbClr val="000000"/>
                  </a:solidFill>
                  <a:ea typeface="DejaVu Sans" charset="0"/>
                  <a:cs typeface="DejaVu Sans" charset="0"/>
                </a:rPr>
                <a:t>8</a:t>
              </a:r>
              <a:r>
                <a:rPr lang="en-US" altLang="it-IT" sz="1600" b="1">
                  <a:solidFill>
                    <a:srgbClr val="000000"/>
                  </a:solidFill>
                  <a:ea typeface="DejaVu Sans" charset="0"/>
                  <a:cs typeface="DejaVu Sans" charset="0"/>
                </a:rPr>
                <a:t>	 ≈ 80	320	ferrimagnet</a:t>
              </a:r>
            </a:p>
            <a:p>
              <a:pPr eaLnBrk="1" hangingPunct="1">
                <a:lnSpc>
                  <a:spcPct val="160000"/>
                </a:lnSpc>
                <a:spcBef>
                  <a:spcPts val="1000"/>
                </a:spcBef>
                <a:buFontTx/>
                <a:buNone/>
              </a:pPr>
              <a:r>
                <a:rPr lang="en-US" altLang="it-IT" sz="1600">
                  <a:solidFill>
                    <a:srgbClr val="000000"/>
                  </a:solidFill>
                  <a:ea typeface="DejaVu Sans" charset="0"/>
                  <a:cs typeface="DejaVu Sans" charset="0"/>
                </a:rPr>
                <a:t>Greigite</a:t>
              </a:r>
              <a:r>
                <a:rPr lang="en-US" altLang="it-IT" sz="1600" b="1">
                  <a:solidFill>
                    <a:srgbClr val="000000"/>
                  </a:solidFill>
                  <a:ea typeface="DejaVu Sans" charset="0"/>
                  <a:cs typeface="DejaVu Sans" charset="0"/>
                </a:rPr>
                <a:t>	Fe</a:t>
              </a:r>
              <a:r>
                <a:rPr lang="en-US" altLang="it-IT" sz="1600" b="1" baseline="-25000">
                  <a:solidFill>
                    <a:srgbClr val="000000"/>
                  </a:solidFill>
                  <a:ea typeface="DejaVu Sans" charset="0"/>
                  <a:cs typeface="DejaVu Sans" charset="0"/>
                </a:rPr>
                <a:t>3</a:t>
              </a:r>
              <a:r>
                <a:rPr lang="en-US" altLang="it-IT" sz="1600" b="1">
                  <a:solidFill>
                    <a:srgbClr val="000000"/>
                  </a:solidFill>
                  <a:ea typeface="DejaVu Sans" charset="0"/>
                  <a:cs typeface="DejaVu Sans" charset="0"/>
                </a:rPr>
                <a:t>S</a:t>
              </a:r>
              <a:r>
                <a:rPr lang="en-US" altLang="it-IT" sz="1600" b="1" baseline="-25000">
                  <a:solidFill>
                    <a:srgbClr val="000000"/>
                  </a:solidFill>
                  <a:ea typeface="DejaVu Sans" charset="0"/>
                  <a:cs typeface="DejaVu Sans" charset="0"/>
                </a:rPr>
                <a:t>4</a:t>
              </a:r>
              <a:r>
                <a:rPr lang="en-US" altLang="it-IT" sz="1600" b="1">
                  <a:solidFill>
                    <a:srgbClr val="000000"/>
                  </a:solidFill>
                  <a:ea typeface="DejaVu Sans" charset="0"/>
                  <a:cs typeface="DejaVu Sans" charset="0"/>
                </a:rPr>
                <a:t>	 ≈ 125	 ≈ 330	ferrimagnet 		</a:t>
              </a:r>
            </a:p>
          </p:txBody>
        </p:sp>
        <p:sp>
          <p:nvSpPr>
            <p:cNvPr id="28677" name="Line 3"/>
            <p:cNvSpPr>
              <a:spLocks noChangeShapeType="1"/>
            </p:cNvSpPr>
            <p:nvPr/>
          </p:nvSpPr>
          <p:spPr bwMode="auto">
            <a:xfrm>
              <a:off x="295" y="1238"/>
              <a:ext cx="4968" cy="0"/>
            </a:xfrm>
            <a:prstGeom prst="line">
              <a:avLst/>
            </a:prstGeom>
            <a:noFill/>
            <a:ln w="1908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78" name="Line 4"/>
            <p:cNvSpPr>
              <a:spLocks noChangeShapeType="1"/>
            </p:cNvSpPr>
            <p:nvPr/>
          </p:nvSpPr>
          <p:spPr bwMode="auto">
            <a:xfrm flipH="1">
              <a:off x="1802" y="879"/>
              <a:ext cx="8" cy="3328"/>
            </a:xfrm>
            <a:prstGeom prst="line">
              <a:avLst/>
            </a:prstGeom>
            <a:noFill/>
            <a:ln w="1908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28679" name="Line 5"/>
            <p:cNvSpPr>
              <a:spLocks noChangeShapeType="1"/>
            </p:cNvSpPr>
            <p:nvPr/>
          </p:nvSpPr>
          <p:spPr bwMode="auto">
            <a:xfrm>
              <a:off x="295" y="3186"/>
              <a:ext cx="4968" cy="0"/>
            </a:xfrm>
            <a:prstGeom prst="line">
              <a:avLst/>
            </a:prstGeom>
            <a:noFill/>
            <a:ln w="19080">
              <a:solidFill>
                <a:srgbClr val="808080"/>
              </a:solidFill>
              <a:prstDash val="dash"/>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28675" name="Rectangle 6"/>
          <p:cNvSpPr>
            <a:spLocks noChangeArrowheads="1"/>
          </p:cNvSpPr>
          <p:nvPr/>
        </p:nvSpPr>
        <p:spPr bwMode="auto">
          <a:xfrm>
            <a:off x="287338" y="881063"/>
            <a:ext cx="867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400" b="1">
                <a:solidFill>
                  <a:srgbClr val="000000"/>
                </a:solidFill>
                <a:ea typeface="ＭＳ Ｐゴシック" panose="020B0600070205080204" pitchFamily="34" charset="-128"/>
                <a:cs typeface="DejaVu Sans" charset="0"/>
              </a:rPr>
              <a:t>Magnetic properties of materials: ferromagnetism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997075"/>
            <a:ext cx="3743325"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C0BD97E-5805-4063-86BD-BDF670474A54}" type="slidenum">
              <a:rPr lang="it-IT" altLang="it-IT" sz="1400" b="1" smtClean="0">
                <a:solidFill>
                  <a:srgbClr val="898989"/>
                </a:solidFill>
              </a:rPr>
              <a:pPr>
                <a:spcBef>
                  <a:spcPct val="0"/>
                </a:spcBef>
                <a:buFontTx/>
                <a:buNone/>
              </a:pPr>
              <a:t>15</a:t>
            </a:fld>
            <a:endParaRPr lang="it-IT" altLang="it-IT" sz="1400" b="1" smtClean="0">
              <a:solidFill>
                <a:srgbClr val="898989"/>
              </a:solidFill>
            </a:endParaRPr>
          </a:p>
        </p:txBody>
      </p:sp>
      <p:sp>
        <p:nvSpPr>
          <p:cNvPr id="15" name="TextBox 14"/>
          <p:cNvSpPr txBox="1"/>
          <p:nvPr/>
        </p:nvSpPr>
        <p:spPr>
          <a:xfrm>
            <a:off x="107950" y="1412875"/>
            <a:ext cx="8928100" cy="584200"/>
          </a:xfrm>
          <a:prstGeom prst="rect">
            <a:avLst/>
          </a:prstGeom>
          <a:noFill/>
        </p:spPr>
        <p:txBody>
          <a:bodyPr>
            <a:spAutoFit/>
          </a:bodyPr>
          <a:lstStyle/>
          <a:p>
            <a:pPr algn="just" eaLnBrk="1" hangingPunct="1">
              <a:defRPr/>
            </a:pPr>
            <a:r>
              <a:rPr lang="it-IT" sz="1600" dirty="0">
                <a:latin typeface="+mn-lt"/>
                <a:cs typeface="Arial" charset="0"/>
              </a:rPr>
              <a:t>La linearità tra </a:t>
            </a:r>
            <a:r>
              <a:rPr lang="it-IT" sz="1600" u="sng" dirty="0">
                <a:latin typeface="+mn-lt"/>
                <a:cs typeface="Arial" charset="0"/>
              </a:rPr>
              <a:t>B</a:t>
            </a:r>
            <a:r>
              <a:rPr lang="it-IT" sz="1600" dirty="0">
                <a:latin typeface="+mn-lt"/>
                <a:cs typeface="Arial" charset="0"/>
              </a:rPr>
              <a:t> ed </a:t>
            </a:r>
            <a:r>
              <a:rPr lang="it-IT" sz="1600" u="sng" dirty="0">
                <a:latin typeface="+mn-lt"/>
                <a:cs typeface="Arial" charset="0"/>
              </a:rPr>
              <a:t>H</a:t>
            </a:r>
            <a:r>
              <a:rPr lang="it-IT" sz="1600" dirty="0">
                <a:latin typeface="+mn-lt"/>
                <a:cs typeface="Arial" charset="0"/>
              </a:rPr>
              <a:t> è solo approssimativa e non vale per le sostanze altamente magnetiche o per campi esterni molto forti. In questi casi la relazione tra </a:t>
            </a:r>
            <a:r>
              <a:rPr lang="it-IT" sz="1600" u="sng" dirty="0">
                <a:latin typeface="+mn-lt"/>
                <a:cs typeface="Arial" charset="0"/>
              </a:rPr>
              <a:t>B</a:t>
            </a:r>
            <a:r>
              <a:rPr lang="it-IT" sz="1600" dirty="0">
                <a:latin typeface="+mn-lt"/>
                <a:cs typeface="Arial" charset="0"/>
              </a:rPr>
              <a:t> ed </a:t>
            </a:r>
            <a:r>
              <a:rPr lang="it-IT" sz="1600" u="sng" dirty="0">
                <a:latin typeface="+mn-lt"/>
                <a:cs typeface="Arial" charset="0"/>
              </a:rPr>
              <a:t>H</a:t>
            </a:r>
            <a:r>
              <a:rPr lang="it-IT" sz="1600" dirty="0">
                <a:latin typeface="+mn-lt"/>
                <a:cs typeface="Arial" charset="0"/>
              </a:rPr>
              <a:t> è data da una curva d’isteresi</a:t>
            </a:r>
          </a:p>
        </p:txBody>
      </p:sp>
      <p:sp>
        <p:nvSpPr>
          <p:cNvPr id="18" name="TextBox 17"/>
          <p:cNvSpPr txBox="1"/>
          <p:nvPr/>
        </p:nvSpPr>
        <p:spPr>
          <a:xfrm>
            <a:off x="3492500" y="1125538"/>
            <a:ext cx="23034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Curva d’ isteresi</a:t>
            </a:r>
          </a:p>
        </p:txBody>
      </p:sp>
      <p:sp>
        <p:nvSpPr>
          <p:cNvPr id="19" name="TextBox 18"/>
          <p:cNvSpPr txBox="1"/>
          <p:nvPr/>
        </p:nvSpPr>
        <p:spPr>
          <a:xfrm>
            <a:off x="34925" y="5562600"/>
            <a:ext cx="8928100" cy="1322388"/>
          </a:xfrm>
          <a:prstGeom prst="rect">
            <a:avLst/>
          </a:prstGeom>
          <a:noFill/>
        </p:spPr>
        <p:txBody>
          <a:bodyPr>
            <a:spAutoFit/>
          </a:bodyPr>
          <a:lstStyle/>
          <a:p>
            <a:pPr algn="just" eaLnBrk="1" hangingPunct="1">
              <a:defRPr/>
            </a:pPr>
            <a:r>
              <a:rPr lang="it-IT" sz="1600" dirty="0">
                <a:latin typeface="+mn-lt"/>
                <a:cs typeface="Arial" charset="0"/>
              </a:rPr>
              <a:t>Le intercette sull’asse B misurano la </a:t>
            </a:r>
            <a:r>
              <a:rPr lang="it-IT" sz="1600" dirty="0">
                <a:solidFill>
                  <a:srgbClr val="FF0000"/>
                </a:solidFill>
                <a:latin typeface="+mn-lt"/>
                <a:cs typeface="Arial" charset="0"/>
              </a:rPr>
              <a:t>magnetizzazione residua </a:t>
            </a:r>
            <a:r>
              <a:rPr lang="it-IT" sz="1600" dirty="0">
                <a:latin typeface="+mn-lt"/>
                <a:cs typeface="Arial" charset="0"/>
              </a:rPr>
              <a:t>(Br, -Br) che rimane nel mezzo una volta eliminato il campo esterno.</a:t>
            </a:r>
          </a:p>
          <a:p>
            <a:pPr algn="just" eaLnBrk="1" hangingPunct="1">
              <a:defRPr/>
            </a:pPr>
            <a:r>
              <a:rPr lang="it-IT" sz="1600" dirty="0">
                <a:latin typeface="+mn-lt"/>
                <a:cs typeface="Arial" charset="0"/>
              </a:rPr>
              <a:t>Le intercette sull’asse H indicano invece il valore del campo inverso necessario a rimuovere la magnetizzazione indotta: (Hc, -Hc) </a:t>
            </a:r>
            <a:r>
              <a:rPr lang="it-IT" sz="1600" dirty="0">
                <a:solidFill>
                  <a:srgbClr val="FF0000"/>
                </a:solidFill>
                <a:latin typeface="+mn-lt"/>
                <a:cs typeface="Arial" charset="0"/>
              </a:rPr>
              <a:t>campo coercitivo</a:t>
            </a:r>
            <a:r>
              <a:rPr lang="it-IT" sz="1600" dirty="0">
                <a:latin typeface="+mn-lt"/>
                <a:cs typeface="Arial" charset="0"/>
              </a:rPr>
              <a:t>.</a:t>
            </a:r>
          </a:p>
          <a:p>
            <a:pPr algn="just" eaLnBrk="1" hangingPunct="1">
              <a:defRPr/>
            </a:pPr>
            <a:endParaRPr lang="it-IT" sz="1600" dirty="0">
              <a:latin typeface="+mn-lt"/>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FA2C275-FED2-4653-8326-449472495BEA}" type="slidenum">
              <a:rPr lang="it-IT" altLang="it-IT" sz="1400" b="1" smtClean="0">
                <a:solidFill>
                  <a:srgbClr val="898989"/>
                </a:solidFill>
              </a:rPr>
              <a:pPr>
                <a:spcBef>
                  <a:spcPct val="0"/>
                </a:spcBef>
                <a:buFontTx/>
                <a:buNone/>
              </a:pPr>
              <a:t>16</a:t>
            </a:fld>
            <a:endParaRPr lang="it-IT" altLang="it-IT" sz="1400" b="1" smtClean="0">
              <a:solidFill>
                <a:srgbClr val="898989"/>
              </a:solidFill>
            </a:endParaRPr>
          </a:p>
        </p:txBody>
      </p:sp>
      <p:sp>
        <p:nvSpPr>
          <p:cNvPr id="15" name="TextBox 14"/>
          <p:cNvSpPr txBox="1"/>
          <p:nvPr/>
        </p:nvSpPr>
        <p:spPr>
          <a:xfrm>
            <a:off x="107950" y="1125538"/>
            <a:ext cx="8928100" cy="6000750"/>
          </a:xfrm>
          <a:prstGeom prst="rect">
            <a:avLst/>
          </a:prstGeom>
          <a:noFill/>
        </p:spPr>
        <p:txBody>
          <a:bodyPr>
            <a:spAutoFit/>
          </a:bodyPr>
          <a:lstStyle/>
          <a:p>
            <a:pPr algn="just" eaLnBrk="1" hangingPunct="1">
              <a:defRPr/>
            </a:pPr>
            <a:r>
              <a:rPr lang="it-IT" sz="1600" dirty="0">
                <a:latin typeface="+mn-lt"/>
                <a:cs typeface="Arial" charset="0"/>
              </a:rPr>
              <a:t>Le variazioni più importanti nel campo principale sono il risultato delle variazioni del contenuto di minerale magnetico nelle rocce di superficie. Talvolta le anomalie sono così forti da raddoppiare localmente il campo principale.</a:t>
            </a:r>
          </a:p>
          <a:p>
            <a:pPr algn="just" eaLnBrk="1" hangingPunct="1">
              <a:defRPr/>
            </a:pPr>
            <a:r>
              <a:rPr lang="it-IT" sz="1600" dirty="0">
                <a:latin typeface="+mn-lt"/>
                <a:cs typeface="Arial" charset="0"/>
              </a:rPr>
              <a:t>La suscettività magnetica </a:t>
            </a:r>
            <a:r>
              <a:rPr lang="it-IT" sz="1600" dirty="0">
                <a:solidFill>
                  <a:srgbClr val="FF0000"/>
                </a:solidFill>
                <a:latin typeface="+mn-lt"/>
                <a:cs typeface="Arial" charset="0"/>
              </a:rPr>
              <a:t>k</a:t>
            </a:r>
            <a:r>
              <a:rPr lang="it-IT" sz="1600" dirty="0">
                <a:latin typeface="+mn-lt"/>
                <a:cs typeface="Arial" charset="0"/>
              </a:rPr>
              <a:t> è il parametro fondamentale del magnetismo. In genere non è possibile misurare k direttamente sul terreno, ma solo su campioni di roccia in laboratorio. Non essendo k costante per una sostanza magnetica (isteresi!), lo si deve misurare con un valore di H uguale a quello del CMT.</a:t>
            </a:r>
          </a:p>
          <a:p>
            <a:pPr algn="just" eaLnBrk="1" hangingPunct="1">
              <a:defRPr/>
            </a:pPr>
            <a:r>
              <a:rPr lang="it-IT" sz="1600" dirty="0">
                <a:latin typeface="+mn-lt"/>
                <a:cs typeface="Arial" charset="0"/>
              </a:rPr>
              <a:t>Essendo la </a:t>
            </a:r>
            <a:r>
              <a:rPr lang="it-IT" sz="1600" dirty="0">
                <a:solidFill>
                  <a:srgbClr val="FF0000"/>
                </a:solidFill>
                <a:latin typeface="+mn-lt"/>
                <a:cs typeface="Arial" charset="0"/>
              </a:rPr>
              <a:t>magnetite (Fe</a:t>
            </a:r>
            <a:r>
              <a:rPr lang="it-IT" sz="1600" baseline="-25000" dirty="0">
                <a:solidFill>
                  <a:srgbClr val="FF0000"/>
                </a:solidFill>
                <a:latin typeface="+mn-lt"/>
                <a:cs typeface="Arial" charset="0"/>
              </a:rPr>
              <a:t>3</a:t>
            </a:r>
            <a:r>
              <a:rPr lang="it-IT" sz="1600" dirty="0">
                <a:solidFill>
                  <a:srgbClr val="FF0000"/>
                </a:solidFill>
                <a:latin typeface="+mn-lt"/>
                <a:cs typeface="Arial" charset="0"/>
              </a:rPr>
              <a:t>O</a:t>
            </a:r>
            <a:r>
              <a:rPr lang="it-IT" sz="1600" baseline="-25000" dirty="0">
                <a:solidFill>
                  <a:srgbClr val="FF0000"/>
                </a:solidFill>
                <a:latin typeface="+mn-lt"/>
                <a:cs typeface="Arial" charset="0"/>
              </a:rPr>
              <a:t>4</a:t>
            </a:r>
            <a:r>
              <a:rPr lang="it-IT" sz="1600" dirty="0">
                <a:solidFill>
                  <a:srgbClr val="FF0000"/>
                </a:solidFill>
                <a:latin typeface="+mn-lt"/>
                <a:cs typeface="Arial" charset="0"/>
              </a:rPr>
              <a:t>) </a:t>
            </a:r>
            <a:r>
              <a:rPr lang="it-IT" sz="1600" dirty="0">
                <a:latin typeface="+mn-lt"/>
                <a:cs typeface="Arial" charset="0"/>
              </a:rPr>
              <a:t>la principale sorgente di anomalie magnetiche locali, si è tentato di stabilire una relazione quantitativa tra k e la concentrazione di Fe</a:t>
            </a:r>
            <a:r>
              <a:rPr lang="it-IT" sz="1600" baseline="-25000" dirty="0">
                <a:latin typeface="+mn-lt"/>
                <a:cs typeface="Arial" charset="0"/>
              </a:rPr>
              <a:t>3</a:t>
            </a:r>
            <a:r>
              <a:rPr lang="it-IT" sz="1600" dirty="0">
                <a:latin typeface="+mn-lt"/>
                <a:cs typeface="Arial" charset="0"/>
              </a:rPr>
              <a:t>O</a:t>
            </a:r>
            <a:r>
              <a:rPr lang="it-IT" sz="1600" baseline="-25000" dirty="0">
                <a:latin typeface="+mn-lt"/>
                <a:cs typeface="Arial" charset="0"/>
              </a:rPr>
              <a:t>4</a:t>
            </a:r>
            <a:r>
              <a:rPr lang="it-IT" sz="1600" dirty="0">
                <a:latin typeface="+mn-lt"/>
                <a:cs typeface="Arial" charset="0"/>
              </a:rPr>
              <a:t> →dispersione notevole!</a:t>
            </a:r>
          </a:p>
          <a:p>
            <a:pPr algn="just" eaLnBrk="1" hangingPunct="1">
              <a:defRPr/>
            </a:pPr>
            <a:r>
              <a:rPr lang="it-IT" sz="1600" dirty="0">
                <a:solidFill>
                  <a:srgbClr val="FF0000"/>
                </a:solidFill>
                <a:latin typeface="+mn-lt"/>
                <a:cs typeface="Arial" charset="0"/>
              </a:rPr>
              <a:t>k varia notevolmente anche per lo stesso tipo di roccia e c’è una notevole sovrapposizione di valori per tipi diversi!</a:t>
            </a:r>
          </a:p>
          <a:p>
            <a:pPr algn="just" eaLnBrk="1" hangingPunct="1">
              <a:defRPr/>
            </a:pPr>
            <a:r>
              <a:rPr lang="it-IT" sz="1600" dirty="0">
                <a:solidFill>
                  <a:srgbClr val="FF0000"/>
                </a:solidFill>
                <a:latin typeface="+mn-lt"/>
                <a:cs typeface="Arial" charset="0"/>
              </a:rPr>
              <a:t>Però: </a:t>
            </a:r>
            <a:r>
              <a:rPr lang="it-IT" sz="1600" u="sng" dirty="0">
                <a:solidFill>
                  <a:srgbClr val="FF0000"/>
                </a:solidFill>
                <a:latin typeface="+mn-lt"/>
                <a:cs typeface="Arial" charset="0"/>
              </a:rPr>
              <a:t>rocce sedimentarie </a:t>
            </a:r>
            <a:r>
              <a:rPr lang="it-IT" sz="1600" dirty="0">
                <a:solidFill>
                  <a:srgbClr val="FF0000"/>
                </a:solidFill>
                <a:latin typeface="+mn-lt"/>
                <a:cs typeface="Arial" charset="0"/>
              </a:rPr>
              <a:t>hanno un </a:t>
            </a:r>
            <a:r>
              <a:rPr lang="it-IT" sz="1600" u="sng" dirty="0">
                <a:solidFill>
                  <a:srgbClr val="FF0000"/>
                </a:solidFill>
                <a:latin typeface="+mn-lt"/>
                <a:cs typeface="Arial" charset="0"/>
              </a:rPr>
              <a:t>k medio minimo</a:t>
            </a:r>
            <a:r>
              <a:rPr lang="it-IT" sz="1600" dirty="0">
                <a:solidFill>
                  <a:srgbClr val="FF0000"/>
                </a:solidFill>
                <a:latin typeface="+mn-lt"/>
                <a:cs typeface="Arial" charset="0"/>
              </a:rPr>
              <a:t>, </a:t>
            </a:r>
            <a:r>
              <a:rPr lang="it-IT" sz="1600" u="sng" dirty="0">
                <a:solidFill>
                  <a:srgbClr val="FF0000"/>
                </a:solidFill>
                <a:latin typeface="+mn-lt"/>
                <a:cs typeface="Arial" charset="0"/>
              </a:rPr>
              <a:t>rocce ignee basiche </a:t>
            </a:r>
            <a:r>
              <a:rPr lang="it-IT" sz="1600" dirty="0">
                <a:solidFill>
                  <a:srgbClr val="FF0000"/>
                </a:solidFill>
                <a:latin typeface="+mn-lt"/>
                <a:cs typeface="Arial" charset="0"/>
              </a:rPr>
              <a:t>un </a:t>
            </a:r>
            <a:r>
              <a:rPr lang="it-IT" sz="1600" u="sng" dirty="0">
                <a:solidFill>
                  <a:srgbClr val="FF0000"/>
                </a:solidFill>
                <a:latin typeface="+mn-lt"/>
                <a:cs typeface="Arial" charset="0"/>
              </a:rPr>
              <a:t>k medio tra i più alti</a:t>
            </a:r>
            <a:r>
              <a:rPr lang="it-IT" sz="1600" dirty="0">
                <a:solidFill>
                  <a:srgbClr val="FF0000"/>
                </a:solidFill>
                <a:latin typeface="+mn-lt"/>
                <a:cs typeface="Arial" charset="0"/>
              </a:rPr>
              <a:t>.</a:t>
            </a:r>
          </a:p>
          <a:p>
            <a:pPr algn="just" eaLnBrk="1" hangingPunct="1">
              <a:defRPr/>
            </a:pPr>
            <a:endParaRPr lang="it-IT" sz="1600" dirty="0">
              <a:solidFill>
                <a:srgbClr val="FF0000"/>
              </a:solidFill>
              <a:latin typeface="+mn-lt"/>
              <a:cs typeface="Arial" charset="0"/>
            </a:endParaRPr>
          </a:p>
          <a:p>
            <a:pPr algn="just" eaLnBrk="1" hangingPunct="1">
              <a:defRPr/>
            </a:pPr>
            <a:r>
              <a:rPr lang="it-IT" sz="1600" dirty="0">
                <a:latin typeface="+mn-lt"/>
                <a:cs typeface="Arial" charset="0"/>
              </a:rPr>
              <a:t>Dolomia:		10 (0-75)</a:t>
            </a:r>
          </a:p>
          <a:p>
            <a:pPr algn="just" eaLnBrk="1" hangingPunct="1">
              <a:defRPr/>
            </a:pPr>
            <a:r>
              <a:rPr lang="it-IT" sz="1600" dirty="0">
                <a:latin typeface="+mn-lt"/>
                <a:cs typeface="Arial" charset="0"/>
              </a:rPr>
              <a:t>Calcare:		25 (2-280)</a:t>
            </a:r>
          </a:p>
          <a:p>
            <a:pPr algn="just" eaLnBrk="1" hangingPunct="1">
              <a:defRPr/>
            </a:pPr>
            <a:r>
              <a:rPr lang="it-IT" sz="1600" dirty="0">
                <a:latin typeface="+mn-lt"/>
                <a:cs typeface="Arial" charset="0"/>
              </a:rPr>
              <a:t>Arenarie:		30 (0-1665)</a:t>
            </a:r>
          </a:p>
          <a:p>
            <a:pPr algn="just" eaLnBrk="1" hangingPunct="1">
              <a:defRPr/>
            </a:pPr>
            <a:r>
              <a:rPr lang="it-IT" sz="1600" dirty="0">
                <a:latin typeface="+mn-lt"/>
                <a:cs typeface="Arial" charset="0"/>
              </a:rPr>
              <a:t>Scisti:		50 (5-1478)</a:t>
            </a:r>
          </a:p>
          <a:p>
            <a:pPr algn="just" eaLnBrk="1" hangingPunct="1">
              <a:defRPr/>
            </a:pPr>
            <a:r>
              <a:rPr lang="it-IT" sz="1600" dirty="0">
                <a:latin typeface="+mn-lt"/>
                <a:cs typeface="Arial" charset="0"/>
              </a:rPr>
              <a:t>Basalti:		300</a:t>
            </a:r>
          </a:p>
          <a:p>
            <a:pPr algn="just" eaLnBrk="1" hangingPunct="1">
              <a:defRPr/>
            </a:pPr>
            <a:r>
              <a:rPr lang="it-IT" sz="1600" dirty="0">
                <a:latin typeface="+mn-lt"/>
                <a:cs typeface="Arial" charset="0"/>
              </a:rPr>
              <a:t>R. Metam.:	 	350 (0-5824)</a:t>
            </a:r>
          </a:p>
          <a:p>
            <a:pPr algn="just" eaLnBrk="1" hangingPunct="1">
              <a:defRPr/>
            </a:pPr>
            <a:r>
              <a:rPr lang="it-IT" sz="1600" dirty="0">
                <a:latin typeface="+mn-lt"/>
                <a:cs typeface="Arial" charset="0"/>
              </a:rPr>
              <a:t>R. Ignee acide:	650 (3-6527)</a:t>
            </a:r>
          </a:p>
          <a:p>
            <a:pPr algn="just" eaLnBrk="1" hangingPunct="1">
              <a:defRPr/>
            </a:pPr>
            <a:r>
              <a:rPr lang="it-IT" sz="1600" dirty="0">
                <a:latin typeface="+mn-lt"/>
                <a:cs typeface="Arial" charset="0"/>
              </a:rPr>
              <a:t>R. Ignee basiche:	2600 (44-9711)</a:t>
            </a:r>
          </a:p>
          <a:p>
            <a:pPr algn="just" eaLnBrk="1" hangingPunct="1">
              <a:defRPr/>
            </a:pPr>
            <a:r>
              <a:rPr lang="it-IT" sz="1600" dirty="0">
                <a:latin typeface="+mn-lt"/>
                <a:cs typeface="Arial" charset="0"/>
              </a:rPr>
              <a:t>Magnetite pura:    →	15.000.000</a:t>
            </a:r>
          </a:p>
          <a:p>
            <a:pPr algn="just" eaLnBrk="1" hangingPunct="1">
              <a:defRPr/>
            </a:pPr>
            <a:endParaRPr lang="it-IT" sz="1600" dirty="0">
              <a:latin typeface="+mn-lt"/>
              <a:cs typeface="Arial" charset="0"/>
            </a:endParaRPr>
          </a:p>
          <a:p>
            <a:pPr algn="just" eaLnBrk="1" hangingPunct="1">
              <a:defRPr/>
            </a:pPr>
            <a:r>
              <a:rPr lang="it-IT" sz="1600" dirty="0">
                <a:latin typeface="+mn-lt"/>
                <a:cs typeface="Arial" charset="0"/>
              </a:rPr>
              <a:t>NB: k in unità 10</a:t>
            </a:r>
            <a:r>
              <a:rPr lang="it-IT" sz="1600" baseline="30000" dirty="0">
                <a:latin typeface="+mn-lt"/>
                <a:cs typeface="Arial" charset="0"/>
              </a:rPr>
              <a:t>-6</a:t>
            </a:r>
            <a:r>
              <a:rPr lang="it-IT" sz="1600" dirty="0">
                <a:latin typeface="+mn-lt"/>
                <a:cs typeface="Arial" charset="0"/>
              </a:rPr>
              <a:t> CGS.</a:t>
            </a:r>
          </a:p>
          <a:p>
            <a:pPr algn="just" eaLnBrk="1" hangingPunct="1">
              <a:defRPr/>
            </a:pPr>
            <a:endParaRPr lang="it-IT" sz="1600" dirty="0">
              <a:solidFill>
                <a:srgbClr val="FF0000"/>
              </a:solidFill>
              <a:latin typeface="+mn-lt"/>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CEA0CD-3A50-4823-97B9-53DECAAEE4D2}" type="slidenum">
              <a:rPr lang="it-IT" altLang="it-IT" sz="1400" b="1" smtClean="0">
                <a:solidFill>
                  <a:srgbClr val="898989"/>
                </a:solidFill>
              </a:rPr>
              <a:pPr>
                <a:spcBef>
                  <a:spcPct val="0"/>
                </a:spcBef>
                <a:buFontTx/>
                <a:buNone/>
              </a:pPr>
              <a:t>17</a:t>
            </a:fld>
            <a:endParaRPr lang="it-IT" altLang="it-IT" sz="1400" b="1" smtClean="0">
              <a:solidFill>
                <a:srgbClr val="898989"/>
              </a:solidFill>
            </a:endParaRPr>
          </a:p>
        </p:txBody>
      </p:sp>
      <p:sp>
        <p:nvSpPr>
          <p:cNvPr id="15" name="TextBox 14"/>
          <p:cNvSpPr txBox="1"/>
          <p:nvPr/>
        </p:nvSpPr>
        <p:spPr>
          <a:xfrm>
            <a:off x="107950" y="1484313"/>
            <a:ext cx="8928100" cy="4278312"/>
          </a:xfrm>
          <a:prstGeom prst="rect">
            <a:avLst/>
          </a:prstGeom>
          <a:noFill/>
        </p:spPr>
        <p:txBody>
          <a:bodyPr>
            <a:spAutoFit/>
          </a:bodyPr>
          <a:lstStyle/>
          <a:p>
            <a:pPr algn="just" eaLnBrk="1" hangingPunct="1">
              <a:defRPr/>
            </a:pPr>
            <a:r>
              <a:rPr lang="it-IT" sz="1600" dirty="0">
                <a:latin typeface="+mn-lt"/>
                <a:cs typeface="Arial" charset="0"/>
              </a:rPr>
              <a:t>La magnetizzazione delle rocce è dovuta quasi sempre al CMT presente (e varia al variare del CMT). In pratica però il magnetismo residuo spesso contribuisce una parte non indifferente.</a:t>
            </a:r>
          </a:p>
          <a:p>
            <a:pPr algn="just" eaLnBrk="1" hangingPunct="1">
              <a:defRPr/>
            </a:pPr>
            <a:r>
              <a:rPr lang="it-IT" sz="1600" dirty="0">
                <a:latin typeface="+mn-lt"/>
                <a:cs typeface="Arial" charset="0"/>
              </a:rPr>
              <a:t>Poichè la lava cristallizza a temperature tra gli 800° C ed i 1100° C, le rocce magmatiche acquisiscono la loro magnetizzazione qualche tempo dopo che la lava si solidifica. Sotto la temperatura di bloccaggio i granelli magnetizzati non possono più riorientarsi e rimangono orientati nella direzione del CMT operante alla determinata latitudine all’epoca di solidificazione. Tale magnetizzazione residua viene chiamata </a:t>
            </a:r>
            <a:r>
              <a:rPr lang="it-IT" sz="1600" dirty="0">
                <a:solidFill>
                  <a:srgbClr val="FF0000"/>
                </a:solidFill>
                <a:latin typeface="+mn-lt"/>
                <a:cs typeface="Arial" charset="0"/>
              </a:rPr>
              <a:t>magnetizzazione termoresidua</a:t>
            </a:r>
            <a:r>
              <a:rPr lang="it-IT" sz="1600" dirty="0">
                <a:latin typeface="+mn-lt"/>
                <a:cs typeface="Arial" charset="0"/>
              </a:rPr>
              <a:t>.</a:t>
            </a:r>
          </a:p>
          <a:p>
            <a:pPr algn="just" eaLnBrk="1" hangingPunct="1">
              <a:defRPr/>
            </a:pPr>
            <a:r>
              <a:rPr lang="it-IT" sz="1600" dirty="0">
                <a:latin typeface="+mn-lt"/>
                <a:cs typeface="Arial" charset="0"/>
              </a:rPr>
              <a:t>Anche le rocce sedimentarie possono avere una magnetizzazione residua, sebbene non fossero mai state calde sui 500° C, ma la loro magnetizzazione è in genere molto minore.  Esse possono essere magnetizzate in due modi: tramite la </a:t>
            </a:r>
            <a:r>
              <a:rPr lang="it-IT" sz="1600" dirty="0">
                <a:solidFill>
                  <a:srgbClr val="FF0000"/>
                </a:solidFill>
                <a:latin typeface="+mn-lt"/>
                <a:cs typeface="Arial" charset="0"/>
              </a:rPr>
              <a:t>magnetizzazione residua da sedimentazione (o deposizionale) </a:t>
            </a:r>
            <a:r>
              <a:rPr lang="it-IT" sz="1600" dirty="0">
                <a:latin typeface="+mn-lt"/>
                <a:cs typeface="Arial" charset="0"/>
              </a:rPr>
              <a:t>in cui i granelli di sedimenti che si depositano in acque tranquille si orientano – se magnetizzati – parallelamente al CMT agente; tramite la </a:t>
            </a:r>
            <a:r>
              <a:rPr lang="it-IT" sz="1600" dirty="0">
                <a:solidFill>
                  <a:srgbClr val="FF0000"/>
                </a:solidFill>
                <a:latin typeface="+mn-lt"/>
                <a:cs typeface="Arial" charset="0"/>
              </a:rPr>
              <a:t>magnetizzazione residua chimica </a:t>
            </a:r>
            <a:r>
              <a:rPr lang="it-IT" sz="1600" dirty="0">
                <a:latin typeface="+mn-lt"/>
                <a:cs typeface="Arial" charset="0"/>
              </a:rPr>
              <a:t>acquisita sul posto dopo la sedimentazione mediante la crescita chimica dei granelli di ossido di ferro. </a:t>
            </a:r>
          </a:p>
          <a:p>
            <a:pPr algn="just" eaLnBrk="1" hangingPunct="1">
              <a:defRPr/>
            </a:pPr>
            <a:r>
              <a:rPr lang="it-IT" sz="1600" dirty="0">
                <a:latin typeface="+mn-lt"/>
                <a:cs typeface="Arial" charset="0"/>
              </a:rPr>
              <a:t>La magnetizzazione termoresidua è in genere molto più forte di quella indotta: il rapporto tra le due è detto </a:t>
            </a:r>
            <a:r>
              <a:rPr lang="it-IT" sz="1600" dirty="0">
                <a:solidFill>
                  <a:srgbClr val="FF0000"/>
                </a:solidFill>
                <a:latin typeface="+mn-lt"/>
                <a:cs typeface="Arial" charset="0"/>
              </a:rPr>
              <a:t>rapporto di Königsberg Q</a:t>
            </a:r>
            <a:r>
              <a:rPr lang="it-IT" sz="1600" dirty="0">
                <a:latin typeface="+mn-lt"/>
                <a:cs typeface="Arial" charset="0"/>
              </a:rPr>
              <a:t>. </a:t>
            </a:r>
          </a:p>
          <a:p>
            <a:pPr algn="just" eaLnBrk="1" hangingPunct="1">
              <a:defRPr/>
            </a:pPr>
            <a:r>
              <a:rPr lang="it-IT" sz="1600" dirty="0">
                <a:latin typeface="+mn-lt"/>
                <a:cs typeface="Arial" charset="0"/>
              </a:rPr>
              <a:t>Per i basalti oceanici 1 &lt; Q &lt; 160, mentre 10</a:t>
            </a:r>
            <a:r>
              <a:rPr lang="it-IT" sz="1600" baseline="30000" dirty="0">
                <a:latin typeface="+mn-lt"/>
                <a:cs typeface="Arial" charset="0"/>
              </a:rPr>
              <a:t>-4</a:t>
            </a:r>
            <a:r>
              <a:rPr lang="it-IT" sz="1600" dirty="0">
                <a:latin typeface="+mn-lt"/>
                <a:cs typeface="Arial" charset="0"/>
              </a:rPr>
              <a:t> &lt; k &lt; 10</a:t>
            </a:r>
            <a:r>
              <a:rPr lang="it-IT" sz="1600" baseline="30000" dirty="0">
                <a:latin typeface="+mn-lt"/>
                <a:cs typeface="Arial" charset="0"/>
              </a:rPr>
              <a:t>-1</a:t>
            </a:r>
          </a:p>
          <a:p>
            <a:pPr algn="just" eaLnBrk="1" hangingPunct="1">
              <a:defRPr/>
            </a:pPr>
            <a:endParaRPr lang="it-IT" sz="1600" dirty="0">
              <a:solidFill>
                <a:srgbClr val="FF0000"/>
              </a:solidFill>
              <a:latin typeface="+mn-lt"/>
              <a:cs typeface="Arial" charset="0"/>
            </a:endParaRPr>
          </a:p>
        </p:txBody>
      </p:sp>
      <p:sp>
        <p:nvSpPr>
          <p:cNvPr id="8" name="TextBox 7"/>
          <p:cNvSpPr txBox="1"/>
          <p:nvPr/>
        </p:nvSpPr>
        <p:spPr>
          <a:xfrm>
            <a:off x="3276600" y="1125538"/>
            <a:ext cx="280828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Tipi di magnetizzazioni residue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B5B7AC-B19F-43F8-A9D7-25424402BDE1}" type="slidenum">
              <a:rPr lang="it-IT" altLang="it-IT" sz="1400" b="1" smtClean="0">
                <a:solidFill>
                  <a:srgbClr val="898989"/>
                </a:solidFill>
              </a:rPr>
              <a:pPr>
                <a:spcBef>
                  <a:spcPct val="0"/>
                </a:spcBef>
                <a:buFontTx/>
                <a:buNone/>
              </a:pPr>
              <a:t>18</a:t>
            </a:fld>
            <a:endParaRPr lang="it-IT" altLang="it-IT" sz="1400" b="1" smtClean="0">
              <a:solidFill>
                <a:srgbClr val="898989"/>
              </a:solidFill>
            </a:endParaRPr>
          </a:p>
        </p:txBody>
      </p:sp>
      <p:sp>
        <p:nvSpPr>
          <p:cNvPr id="8" name="TextBox 7"/>
          <p:cNvSpPr txBox="1"/>
          <p:nvPr/>
        </p:nvSpPr>
        <p:spPr>
          <a:xfrm>
            <a:off x="6516688" y="1844675"/>
            <a:ext cx="2627312" cy="2800350"/>
          </a:xfrm>
          <a:prstGeom prst="rect">
            <a:avLst/>
          </a:prstGeom>
          <a:noFill/>
        </p:spPr>
        <p:txBody>
          <a:bodyPr>
            <a:spAutoFit/>
          </a:bodyPr>
          <a:lstStyle/>
          <a:p>
            <a:pPr algn="just" eaLnBrk="1" hangingPunct="1">
              <a:defRPr/>
            </a:pPr>
            <a:r>
              <a:rPr lang="it-IT" sz="1600" dirty="0">
                <a:latin typeface="+mn-lt"/>
                <a:cs typeface="Arial" charset="0"/>
              </a:rPr>
              <a:t>La magnetizzazione di un materiale può essere figurato come dovuto ad un allineamento (a) di dipoli piccoli o (b) circuiti di corrente equivalenti;  anche in un magnete permanente la sorgente fisica del campo </a:t>
            </a:r>
            <a:r>
              <a:rPr lang="it-IT" sz="1600" u="sng" dirty="0">
                <a:latin typeface="+mn-lt"/>
                <a:cs typeface="Arial" charset="0"/>
              </a:rPr>
              <a:t>B</a:t>
            </a:r>
            <a:r>
              <a:rPr lang="it-IT" sz="1600" dirty="0">
                <a:latin typeface="+mn-lt"/>
                <a:cs typeface="Arial" charset="0"/>
              </a:rPr>
              <a:t> del materiale è un sistema di correnti elettriche su scala atomica.</a:t>
            </a:r>
          </a:p>
        </p:txBody>
      </p:sp>
      <p:pic>
        <p:nvPicPr>
          <p:cNvPr id="368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6426200"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FFAB6B-A996-441D-A4B7-29FA0C30FC8E}" type="slidenum">
              <a:rPr lang="it-IT" altLang="it-IT" sz="1400" b="1" smtClean="0">
                <a:solidFill>
                  <a:srgbClr val="898989"/>
                </a:solidFill>
              </a:rPr>
              <a:pPr>
                <a:spcBef>
                  <a:spcPct val="0"/>
                </a:spcBef>
                <a:buFontTx/>
                <a:buNone/>
              </a:pPr>
              <a:t>19</a:t>
            </a:fld>
            <a:endParaRPr lang="it-IT" altLang="it-IT" sz="1400" b="1" smtClean="0">
              <a:solidFill>
                <a:srgbClr val="898989"/>
              </a:solidFill>
            </a:endParaRPr>
          </a:p>
        </p:txBody>
      </p:sp>
      <p:sp>
        <p:nvSpPr>
          <p:cNvPr id="8" name="TextBox 7"/>
          <p:cNvSpPr txBox="1"/>
          <p:nvPr/>
        </p:nvSpPr>
        <p:spPr>
          <a:xfrm>
            <a:off x="4859338" y="2349500"/>
            <a:ext cx="3924300" cy="2554288"/>
          </a:xfrm>
          <a:prstGeom prst="rect">
            <a:avLst/>
          </a:prstGeom>
          <a:noFill/>
        </p:spPr>
        <p:txBody>
          <a:bodyPr>
            <a:spAutoFit/>
          </a:bodyPr>
          <a:lstStyle/>
          <a:p>
            <a:pPr algn="just" eaLnBrk="1" hangingPunct="1">
              <a:defRPr/>
            </a:pPr>
            <a:r>
              <a:rPr lang="it-IT" sz="1600" dirty="0">
                <a:latin typeface="+mn-lt"/>
                <a:cs typeface="Arial" charset="0"/>
              </a:rPr>
              <a:t>Con un raffreddamento attraverso la temperatura di Curie lo stato magnetico dei granelli di magnetite si modifica da paramagnetismo a ferromagnetismo. Un ulteriore raffreddamento le magnetizzazioni nei granelli di magnatite si bloccano lungo le direzioni facili della magnetizzazione vicino la direzione del campo. La magnetizzazione termoresidua risultante è parallela alla direzione del campo.</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3871912"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444776E-385D-4820-AC1D-9F3A02DC0B6E}" type="slidenum">
              <a:rPr lang="it-IT" altLang="it-IT" sz="1400" b="1" smtClean="0">
                <a:solidFill>
                  <a:srgbClr val="898989"/>
                </a:solidFill>
              </a:rPr>
              <a:pPr>
                <a:spcBef>
                  <a:spcPct val="0"/>
                </a:spcBef>
                <a:buFontTx/>
                <a:buNone/>
              </a:pPr>
              <a:t>2</a:t>
            </a:fld>
            <a:endParaRPr lang="it-IT" altLang="it-IT" sz="1400" b="1" smtClean="0">
              <a:solidFill>
                <a:srgbClr val="898989"/>
              </a:solidFill>
            </a:endParaRPr>
          </a:p>
        </p:txBody>
      </p:sp>
      <p:sp>
        <p:nvSpPr>
          <p:cNvPr id="13" name="TextBox 12"/>
          <p:cNvSpPr txBox="1"/>
          <p:nvPr/>
        </p:nvSpPr>
        <p:spPr>
          <a:xfrm>
            <a:off x="107950" y="2457450"/>
            <a:ext cx="8928100" cy="1322388"/>
          </a:xfrm>
          <a:prstGeom prst="rect">
            <a:avLst/>
          </a:prstGeom>
          <a:noFill/>
        </p:spPr>
        <p:txBody>
          <a:bodyPr>
            <a:spAutoFit/>
          </a:bodyPr>
          <a:lstStyle/>
          <a:p>
            <a:pPr algn="just" eaLnBrk="1" hangingPunct="1">
              <a:defRPr/>
            </a:pPr>
            <a:r>
              <a:rPr lang="it-IT" sz="1600" dirty="0">
                <a:latin typeface="+mn-lt"/>
                <a:cs typeface="Arial" charset="0"/>
              </a:rPr>
              <a:t>Un corpo magnetico posto in un campo magnetico esterno </a:t>
            </a:r>
            <a:r>
              <a:rPr lang="it-IT" sz="1600" u="sng" dirty="0">
                <a:solidFill>
                  <a:srgbClr val="0070C0"/>
                </a:solidFill>
                <a:latin typeface="+mn-lt"/>
                <a:cs typeface="Arial" charset="0"/>
              </a:rPr>
              <a:t>B</a:t>
            </a:r>
            <a:r>
              <a:rPr lang="it-IT" sz="1600" baseline="-25000" dirty="0">
                <a:solidFill>
                  <a:srgbClr val="0070C0"/>
                </a:solidFill>
                <a:latin typeface="+mn-lt"/>
                <a:cs typeface="Arial" charset="0"/>
              </a:rPr>
              <a:t>0</a:t>
            </a:r>
            <a:r>
              <a:rPr lang="it-IT" sz="1600" dirty="0">
                <a:latin typeface="+mn-lt"/>
                <a:cs typeface="Arial" charset="0"/>
              </a:rPr>
              <a:t> si magnetizza per induzione (i dipoli si allineano). Il momento di dipolo per unità di volume viene detto </a:t>
            </a:r>
            <a:r>
              <a:rPr lang="it-IT" sz="1600" dirty="0">
                <a:solidFill>
                  <a:srgbClr val="FF0000"/>
                </a:solidFill>
                <a:latin typeface="+mn-lt"/>
                <a:cs typeface="Arial" charset="0"/>
              </a:rPr>
              <a:t>intensità di magnetizzazione</a:t>
            </a:r>
            <a:r>
              <a:rPr lang="it-IT" sz="1600" dirty="0">
                <a:latin typeface="+mn-lt"/>
                <a:cs typeface="Arial" charset="0"/>
              </a:rPr>
              <a:t> </a:t>
            </a:r>
            <a:r>
              <a:rPr lang="it-IT" sz="1600" u="sng" dirty="0">
                <a:solidFill>
                  <a:srgbClr val="0070C0"/>
                </a:solidFill>
                <a:latin typeface="+mn-lt"/>
                <a:cs typeface="Arial" charset="0"/>
              </a:rPr>
              <a:t>M</a:t>
            </a:r>
            <a:r>
              <a:rPr lang="it-IT" sz="1600" dirty="0">
                <a:latin typeface="+mn-lt"/>
                <a:cs typeface="Arial" charset="0"/>
              </a:rPr>
              <a:t> e risulta proporzionale al campo esterno – se questo è debole – con direzione uguale a quella del campo esterno. </a:t>
            </a:r>
            <a:r>
              <a:rPr lang="it-IT" sz="1600" u="sng" dirty="0">
                <a:solidFill>
                  <a:srgbClr val="0070C0"/>
                </a:solidFill>
                <a:latin typeface="+mn-lt"/>
                <a:cs typeface="Arial" charset="0"/>
              </a:rPr>
              <a:t>M</a:t>
            </a:r>
            <a:r>
              <a:rPr lang="it-IT" sz="1600" dirty="0">
                <a:latin typeface="+mn-lt"/>
                <a:cs typeface="Arial" charset="0"/>
              </a:rPr>
              <a:t> dipende dalle proprietà del corpo e tale dipendenza è espressa dal valore della costante di proporzionalità </a:t>
            </a:r>
            <a:r>
              <a:rPr lang="it-IT" sz="1600" dirty="0">
                <a:solidFill>
                  <a:srgbClr val="0070C0"/>
                </a:solidFill>
                <a:latin typeface="+mn-lt"/>
                <a:cs typeface="Arial" charset="0"/>
              </a:rPr>
              <a:t>k</a:t>
            </a:r>
            <a:r>
              <a:rPr lang="it-IT" sz="1600" dirty="0">
                <a:latin typeface="+mn-lt"/>
                <a:cs typeface="Arial" charset="0"/>
              </a:rPr>
              <a:t> detta </a:t>
            </a:r>
            <a:r>
              <a:rPr lang="it-IT" sz="1600" dirty="0">
                <a:solidFill>
                  <a:srgbClr val="FF0000"/>
                </a:solidFill>
                <a:latin typeface="+mn-lt"/>
                <a:cs typeface="Arial" charset="0"/>
              </a:rPr>
              <a:t>suscettività magnetica</a:t>
            </a:r>
          </a:p>
        </p:txBody>
      </p:sp>
      <p:graphicFrame>
        <p:nvGraphicFramePr>
          <p:cNvPr id="4100" name="Object 9"/>
          <p:cNvGraphicFramePr>
            <a:graphicFrameLocks noChangeAspect="1"/>
          </p:cNvGraphicFramePr>
          <p:nvPr/>
        </p:nvGraphicFramePr>
        <p:xfrm>
          <a:off x="3995738" y="3752850"/>
          <a:ext cx="944562" cy="287338"/>
        </p:xfrm>
        <a:graphic>
          <a:graphicData uri="http://schemas.openxmlformats.org/presentationml/2006/ole">
            <mc:AlternateContent xmlns:mc="http://schemas.openxmlformats.org/markup-compatibility/2006">
              <mc:Choice xmlns:v="urn:schemas-microsoft-com:vml" Requires="v">
                <p:oleObj spid="_x0000_s4103" name="Equation" r:id="rId4" imgW="749300" imgH="228600" progId="Equation.3">
                  <p:embed/>
                </p:oleObj>
              </mc:Choice>
              <mc:Fallback>
                <p:oleObj name="Equation" r:id="rId4" imgW="749300" imgH="2286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3752850"/>
                        <a:ext cx="94456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17475" y="4076700"/>
            <a:ext cx="8928100" cy="1816100"/>
          </a:xfrm>
          <a:prstGeom prst="rect">
            <a:avLst/>
          </a:prstGeom>
          <a:noFill/>
        </p:spPr>
        <p:txBody>
          <a:bodyPr>
            <a:spAutoFit/>
          </a:bodyPr>
          <a:lstStyle/>
          <a:p>
            <a:pPr algn="just" eaLnBrk="1" hangingPunct="1">
              <a:defRPr/>
            </a:pPr>
            <a:r>
              <a:rPr lang="it-IT" sz="1600" dirty="0">
                <a:latin typeface="+mn-lt"/>
                <a:cs typeface="Arial" charset="0"/>
              </a:rPr>
              <a:t>Il campo totale magnetico B nel corpo sarà dato dalla somma del campo esterno e da quello dovuto alla </a:t>
            </a:r>
            <a:r>
              <a:rPr lang="it-IT" sz="1600" dirty="0">
                <a:latin typeface="+mn-lt"/>
                <a:cs typeface="Arial" charset="0"/>
              </a:rPr>
              <a:t>magnetizzazione</a:t>
            </a:r>
          </a:p>
          <a:p>
            <a:pPr algn="just" eaLnBrk="1" hangingPunct="1">
              <a:defRPr/>
            </a:pPr>
            <a:endParaRPr lang="en-GB" sz="1600" dirty="0">
              <a:solidFill>
                <a:srgbClr val="FF0000"/>
              </a:solidFill>
              <a:latin typeface="+mn-lt"/>
              <a:cs typeface="Arial" charset="0"/>
            </a:endParaRPr>
          </a:p>
          <a:p>
            <a:pPr algn="just" eaLnBrk="1" hangingPunct="1">
              <a:defRPr/>
            </a:pPr>
            <a:endParaRPr lang="en-GB" sz="1600" dirty="0">
              <a:solidFill>
                <a:srgbClr val="FF0000"/>
              </a:solidFill>
              <a:latin typeface="+mn-lt"/>
              <a:cs typeface="Arial" charset="0"/>
            </a:endParaRPr>
          </a:p>
          <a:p>
            <a:pPr algn="just" eaLnBrk="1" hangingPunct="1">
              <a:defRPr/>
            </a:pPr>
            <a:r>
              <a:rPr lang="it-IT" sz="1600" dirty="0">
                <a:cs typeface="Arial" charset="0"/>
              </a:rPr>
              <a:t>con </a:t>
            </a:r>
            <a:r>
              <a:rPr lang="el-GR" sz="1600" dirty="0">
                <a:cs typeface="Arial" charset="0"/>
              </a:rPr>
              <a:t>μ</a:t>
            </a:r>
            <a:r>
              <a:rPr lang="it-IT" sz="1600" dirty="0">
                <a:cs typeface="Arial" charset="0"/>
              </a:rPr>
              <a:t>=1+k </a:t>
            </a:r>
            <a:r>
              <a:rPr lang="it-IT" sz="1600" dirty="0">
                <a:solidFill>
                  <a:srgbClr val="FF0000"/>
                </a:solidFill>
                <a:cs typeface="Arial" charset="0"/>
              </a:rPr>
              <a:t>permeabilità magnetica</a:t>
            </a:r>
            <a:r>
              <a:rPr lang="it-IT" sz="1600" dirty="0">
                <a:cs typeface="Arial" charset="0"/>
              </a:rPr>
              <a:t>. </a:t>
            </a:r>
          </a:p>
          <a:p>
            <a:pPr algn="just" eaLnBrk="1" hangingPunct="1">
              <a:defRPr/>
            </a:pPr>
            <a:endParaRPr lang="en-GB" sz="1600" dirty="0">
              <a:solidFill>
                <a:srgbClr val="FF0000"/>
              </a:solidFill>
              <a:latin typeface="+mn-lt"/>
              <a:cs typeface="Arial" charset="0"/>
            </a:endParaRPr>
          </a:p>
          <a:p>
            <a:pPr algn="just" eaLnBrk="1" hangingPunct="1">
              <a:defRPr/>
            </a:pPr>
            <a:endParaRPr lang="it-IT" sz="1600" dirty="0">
              <a:solidFill>
                <a:srgbClr val="FF0000"/>
              </a:solidFill>
              <a:latin typeface="+mn-lt"/>
              <a:cs typeface="Arial" charset="0"/>
            </a:endParaRPr>
          </a:p>
        </p:txBody>
      </p:sp>
      <p:graphicFrame>
        <p:nvGraphicFramePr>
          <p:cNvPr id="4102" name="Object 10"/>
          <p:cNvGraphicFramePr>
            <a:graphicFrameLocks noChangeAspect="1"/>
          </p:cNvGraphicFramePr>
          <p:nvPr/>
        </p:nvGraphicFramePr>
        <p:xfrm>
          <a:off x="3059113" y="4545013"/>
          <a:ext cx="3600450" cy="323850"/>
        </p:xfrm>
        <a:graphic>
          <a:graphicData uri="http://schemas.openxmlformats.org/presentationml/2006/ole">
            <mc:AlternateContent xmlns:mc="http://schemas.openxmlformats.org/markup-compatibility/2006">
              <mc:Choice xmlns:v="urn:schemas-microsoft-com:vml" Requires="v">
                <p:oleObj spid="_x0000_s4104" name="Equation" r:id="rId6" imgW="2540000" imgH="228600" progId="Equation.3">
                  <p:embed/>
                </p:oleObj>
              </mc:Choice>
              <mc:Fallback>
                <p:oleObj name="Equation" r:id="rId6" imgW="2540000" imgH="2286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4545013"/>
                        <a:ext cx="36004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440794-6541-4DC7-A143-C2DD4B9E0C4D}" type="slidenum">
              <a:rPr lang="it-IT" altLang="it-IT" sz="1400" b="1" smtClean="0">
                <a:solidFill>
                  <a:srgbClr val="898989"/>
                </a:solidFill>
              </a:rPr>
              <a:pPr>
                <a:spcBef>
                  <a:spcPct val="0"/>
                </a:spcBef>
                <a:buFontTx/>
                <a:buNone/>
              </a:pPr>
              <a:t>20</a:t>
            </a:fld>
            <a:endParaRPr lang="it-IT" altLang="it-IT" sz="1400" b="1" smtClean="0">
              <a:solidFill>
                <a:srgbClr val="898989"/>
              </a:solidFill>
            </a:endParaRPr>
          </a:p>
        </p:txBody>
      </p:sp>
      <p:sp>
        <p:nvSpPr>
          <p:cNvPr id="8" name="TextBox 7"/>
          <p:cNvSpPr txBox="1"/>
          <p:nvPr/>
        </p:nvSpPr>
        <p:spPr>
          <a:xfrm>
            <a:off x="4859338" y="2349500"/>
            <a:ext cx="3924300" cy="1076325"/>
          </a:xfrm>
          <a:prstGeom prst="rect">
            <a:avLst/>
          </a:prstGeom>
          <a:noFill/>
        </p:spPr>
        <p:txBody>
          <a:bodyPr>
            <a:spAutoFit/>
          </a:bodyPr>
          <a:lstStyle/>
          <a:p>
            <a:pPr algn="just" eaLnBrk="1" hangingPunct="1">
              <a:defRPr/>
            </a:pPr>
            <a:r>
              <a:rPr lang="it-IT" sz="1600" dirty="0">
                <a:latin typeface="+mn-lt"/>
                <a:cs typeface="Arial" charset="0"/>
              </a:rPr>
              <a:t>Acquisizione di magnetizzazione residua deposizionale (DRM) in un sedimento; la gravità causa un errore di inclinazione tra la magnetizzazione ed la direzione del campo.</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25563"/>
            <a:ext cx="3538537"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36738"/>
            <a:ext cx="3963987" cy="346233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Rectangle 5"/>
          <p:cNvSpPr>
            <a:spLocks noChangeArrowheads="1"/>
          </p:cNvSpPr>
          <p:nvPr/>
        </p:nvSpPr>
        <p:spPr bwMode="auto">
          <a:xfrm>
            <a:off x="4356100" y="1989138"/>
            <a:ext cx="46386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2000" b="1">
                <a:solidFill>
                  <a:srgbClr val="000000"/>
                </a:solidFill>
                <a:ea typeface="DejaVu Sans" charset="0"/>
                <a:cs typeface="DejaVu Sans" charset="0"/>
              </a:rPr>
              <a:t> </a:t>
            </a:r>
            <a:r>
              <a:rPr lang="en-US" altLang="it-IT" sz="1800" b="1">
                <a:solidFill>
                  <a:srgbClr val="000000"/>
                </a:solidFill>
                <a:ea typeface="DejaVu Sans" charset="0"/>
                <a:cs typeface="DejaVu Sans" charset="0"/>
              </a:rPr>
              <a:t>Assuming the direction of the magnetic field recorded at a given site to be that of a dipole field, it is possible to calculate where the geomagnetic pole would need to be in order to produce the observed declination and inclination.</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This location is called the </a:t>
            </a:r>
            <a:r>
              <a:rPr lang="en-US" altLang="it-IT" sz="1800" b="1">
                <a:solidFill>
                  <a:srgbClr val="CC3300"/>
                </a:solidFill>
                <a:ea typeface="DejaVu Sans" charset="0"/>
                <a:cs typeface="DejaVu Sans" charset="0"/>
              </a:rPr>
              <a:t>virtual geomagnetic pole (VGP)</a:t>
            </a:r>
            <a:r>
              <a:rPr lang="en-US" altLang="it-IT" sz="1800" b="1">
                <a:solidFill>
                  <a:srgbClr val="000000"/>
                </a:solidFill>
                <a:ea typeface="DejaVu Sans" charset="0"/>
                <a:cs typeface="DejaVu Sans" charset="0"/>
              </a:rPr>
              <a:t> position. It is useful in computing where the pole lay in ancient times, the so-called </a:t>
            </a:r>
            <a:r>
              <a:rPr lang="en-US" altLang="it-IT" sz="1800" b="1">
                <a:solidFill>
                  <a:srgbClr val="CC3300"/>
                </a:solidFill>
                <a:ea typeface="DejaVu Sans" charset="0"/>
                <a:cs typeface="DejaVu Sans" charset="0"/>
              </a:rPr>
              <a:t>paleomagnetic pole. </a:t>
            </a:r>
          </a:p>
          <a:p>
            <a:pPr algn="just" eaLnBrk="1" hangingPunct="1">
              <a:spcBef>
                <a:spcPct val="0"/>
              </a:spcBef>
              <a:buFontTx/>
              <a:buNone/>
            </a:pPr>
            <a:endParaRPr lang="en-US" altLang="it-IT" sz="1800" b="1">
              <a:solidFill>
                <a:srgbClr val="CC3300"/>
              </a:solidFill>
              <a:ea typeface="DejaVu Sans" charset="0"/>
              <a:cs typeface="DejaVu Sans" charset="0"/>
            </a:endParaRPr>
          </a:p>
        </p:txBody>
      </p:sp>
    </p:spTree>
  </p:cSld>
  <p:clrMapOvr>
    <a:masterClrMapping/>
  </p:clrMapOvr>
  <p:transition spd="med"/>
  <p:timing>
    <p:tnLst>
      <p:par>
        <p:cTn id="1" dur="indefinite"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250825" y="874713"/>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Axial geocentric dipole hypothesis</a:t>
            </a:r>
          </a:p>
        </p:txBody>
      </p:sp>
      <p:sp>
        <p:nvSpPr>
          <p:cNvPr id="45059" name="Rectangle 2"/>
          <p:cNvSpPr>
            <a:spLocks noChangeArrowheads="1"/>
          </p:cNvSpPr>
          <p:nvPr/>
        </p:nvSpPr>
        <p:spPr bwMode="auto">
          <a:xfrm>
            <a:off x="150813" y="1511300"/>
            <a:ext cx="881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Each sample is formed in a short interval of time, and the field direction it records will be that of the total geomagnetic field at the site, combining axial dipole, non-dipole and non-axial dipole components. The VGP will therefore not coincide with the rotation axis. </a:t>
            </a:r>
          </a:p>
        </p:txBody>
      </p:sp>
      <p:sp>
        <p:nvSpPr>
          <p:cNvPr id="45060" name="Rectangle 3"/>
          <p:cNvSpPr>
            <a:spLocks noChangeArrowheads="1"/>
          </p:cNvSpPr>
          <p:nvPr/>
        </p:nvSpPr>
        <p:spPr bwMode="auto">
          <a:xfrm>
            <a:off x="179388" y="2762250"/>
            <a:ext cx="8753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If data are collected from several samples of different ages, each will carry a slightly different record of the field. The computed VGP position will be different from flow to flow, and so the distribution of VGP will be scattered</a:t>
            </a:r>
          </a:p>
        </p:txBody>
      </p:sp>
      <p:sp>
        <p:nvSpPr>
          <p:cNvPr id="45061" name="Rectangle 4"/>
          <p:cNvSpPr>
            <a:spLocks noChangeArrowheads="1"/>
          </p:cNvSpPr>
          <p:nvPr/>
        </p:nvSpPr>
        <p:spPr bwMode="auto">
          <a:xfrm>
            <a:off x="219075" y="3814763"/>
            <a:ext cx="8664575"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ts val="1250"/>
              </a:spcBef>
              <a:buFont typeface="Calibri" panose="020F0502020204030204" pitchFamily="34" charset="0"/>
              <a:buChar char="•"/>
            </a:pPr>
            <a:r>
              <a:rPr lang="en-US" altLang="it-IT" sz="2000" b="1">
                <a:solidFill>
                  <a:srgbClr val="000000"/>
                </a:solidFill>
                <a:ea typeface="DejaVu Sans" charset="0"/>
                <a:cs typeface="DejaVu Sans" charset="0"/>
              </a:rPr>
              <a:t> The pole position calculated from the mean direction of the collection of flows will agree with the rotation axis. This pole, representin an averaged value of the field, is called a paleomagnetic pole. </a:t>
            </a:r>
          </a:p>
          <a:p>
            <a:pPr algn="just" eaLnBrk="1" hangingPunct="1">
              <a:spcBef>
                <a:spcPts val="1250"/>
              </a:spcBef>
              <a:buFont typeface="Calibri" panose="020F0502020204030204" pitchFamily="34" charset="0"/>
              <a:buChar char="•"/>
            </a:pPr>
            <a:r>
              <a:rPr lang="en-US" altLang="it-IT" sz="2000" b="1">
                <a:solidFill>
                  <a:srgbClr val="000000"/>
                </a:solidFill>
                <a:ea typeface="DejaVu Sans" charset="0"/>
                <a:cs typeface="DejaVu Sans" charset="0"/>
              </a:rPr>
              <a:t> The VGP represents a spot estimate of the field, including non-axial dipole components; the paleomagnetic pole represents an averaged field, corresponding to the axial geocentric dipole</a:t>
            </a:r>
          </a:p>
        </p:txBody>
      </p:sp>
    </p:spTree>
  </p:cSld>
  <p:clrMapOvr>
    <a:masterClrMapping/>
  </p:clrMapOvr>
  <p:transition spd="med"/>
  <p:timing>
    <p:tnLst>
      <p:par>
        <p:cTn id="1" dur="indefinite"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7E647A-2AA4-46A1-A5F5-A944B99968FC}" type="slidenum">
              <a:rPr lang="it-IT" altLang="it-IT" sz="1400" b="1" smtClean="0">
                <a:solidFill>
                  <a:srgbClr val="898989"/>
                </a:solidFill>
              </a:rPr>
              <a:pPr>
                <a:spcBef>
                  <a:spcPct val="0"/>
                </a:spcBef>
                <a:buFontTx/>
                <a:buNone/>
              </a:pPr>
              <a:t>23</a:t>
            </a:fld>
            <a:endParaRPr lang="it-IT" altLang="it-IT" sz="1400" b="1" smtClean="0">
              <a:solidFill>
                <a:srgbClr val="898989"/>
              </a:solidFill>
            </a:endParaRPr>
          </a:p>
        </p:txBody>
      </p:sp>
      <p:sp>
        <p:nvSpPr>
          <p:cNvPr id="9" name="TextBox 8"/>
          <p:cNvSpPr txBox="1"/>
          <p:nvPr/>
        </p:nvSpPr>
        <p:spPr>
          <a:xfrm>
            <a:off x="3276600" y="1125538"/>
            <a:ext cx="29511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Calcolo del polo paleomagnetico</a:t>
            </a:r>
          </a:p>
        </p:txBody>
      </p:sp>
      <p:graphicFrame>
        <p:nvGraphicFramePr>
          <p:cNvPr id="47108" name="Object 2"/>
          <p:cNvGraphicFramePr>
            <a:graphicFrameLocks noChangeAspect="1"/>
          </p:cNvGraphicFramePr>
          <p:nvPr/>
        </p:nvGraphicFramePr>
        <p:xfrm>
          <a:off x="5219700" y="2492375"/>
          <a:ext cx="1931988" cy="2989263"/>
        </p:xfrm>
        <a:graphic>
          <a:graphicData uri="http://schemas.openxmlformats.org/presentationml/2006/ole">
            <mc:AlternateContent xmlns:mc="http://schemas.openxmlformats.org/markup-compatibility/2006">
              <mc:Choice xmlns:v="urn:schemas-microsoft-com:vml" Requires="v">
                <p:oleObj spid="_x0000_s47124" name="Equation" r:id="rId4" imgW="1587500" imgH="2463800" progId="Equation.3">
                  <p:embed/>
                </p:oleObj>
              </mc:Choice>
              <mc:Fallback>
                <p:oleObj name="Equation" r:id="rId4" imgW="1587500" imgH="24638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2492375"/>
                        <a:ext cx="1931988" cy="298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Oval 19"/>
          <p:cNvSpPr/>
          <p:nvPr/>
        </p:nvSpPr>
        <p:spPr>
          <a:xfrm>
            <a:off x="827088" y="2420938"/>
            <a:ext cx="3097212" cy="30956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56" name="Straight Connector 55"/>
          <p:cNvCxnSpPr>
            <a:stCxn id="20" idx="0"/>
          </p:cNvCxnSpPr>
          <p:nvPr/>
        </p:nvCxnSpPr>
        <p:spPr>
          <a:xfrm flipH="1">
            <a:off x="2373313" y="2420938"/>
            <a:ext cx="3175" cy="1546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373313" y="2714625"/>
            <a:ext cx="898525" cy="125253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2865438" y="2397125"/>
            <a:ext cx="401637" cy="3063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2897188" y="2698750"/>
            <a:ext cx="374650" cy="5381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2722563" y="2708275"/>
            <a:ext cx="554037" cy="190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115" name="TextBox 66"/>
          <p:cNvSpPr txBox="1">
            <a:spLocks noChangeArrowheads="1"/>
          </p:cNvSpPr>
          <p:nvPr/>
        </p:nvSpPr>
        <p:spPr bwMode="auto">
          <a:xfrm>
            <a:off x="2843213" y="2492375"/>
            <a:ext cx="26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Times New Roman" panose="02020603050405020304" pitchFamily="18" charset="0"/>
                <a:cs typeface="Times New Roman" panose="02020603050405020304" pitchFamily="18" charset="0"/>
              </a:rPr>
              <a:t>I</a:t>
            </a:r>
          </a:p>
        </p:txBody>
      </p:sp>
      <p:sp>
        <p:nvSpPr>
          <p:cNvPr id="68" name="Freeform 67"/>
          <p:cNvSpPr/>
          <p:nvPr/>
        </p:nvSpPr>
        <p:spPr>
          <a:xfrm>
            <a:off x="3097213" y="2587625"/>
            <a:ext cx="42862" cy="184150"/>
          </a:xfrm>
          <a:custGeom>
            <a:avLst/>
            <a:gdLst>
              <a:gd name="connsiteX0" fmla="*/ 41987 w 41987"/>
              <a:gd name="connsiteY0" fmla="*/ 0 h 184994"/>
              <a:gd name="connsiteX1" fmla="*/ 41987 w 41987"/>
              <a:gd name="connsiteY1" fmla="*/ 0 h 184994"/>
              <a:gd name="connsiteX2" fmla="*/ 15560 w 41987"/>
              <a:gd name="connsiteY2" fmla="*/ 42284 h 184994"/>
              <a:gd name="connsiteX3" fmla="*/ 4988 w 41987"/>
              <a:gd name="connsiteY3" fmla="*/ 100425 h 184994"/>
              <a:gd name="connsiteX4" fmla="*/ 15560 w 41987"/>
              <a:gd name="connsiteY4" fmla="*/ 179708 h 184994"/>
              <a:gd name="connsiteX5" fmla="*/ 15560 w 41987"/>
              <a:gd name="connsiteY5" fmla="*/ 184994 h 184994"/>
              <a:gd name="connsiteX6" fmla="*/ 10274 w 41987"/>
              <a:gd name="connsiteY6" fmla="*/ 179708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7" h="184994">
                <a:moveTo>
                  <a:pt x="41987" y="0"/>
                </a:moveTo>
                <a:lnTo>
                  <a:pt x="41987" y="0"/>
                </a:lnTo>
                <a:cubicBezTo>
                  <a:pt x="33178" y="14095"/>
                  <a:pt x="23519" y="27692"/>
                  <a:pt x="15560" y="42284"/>
                </a:cubicBezTo>
                <a:cubicBezTo>
                  <a:pt x="7632" y="56819"/>
                  <a:pt x="6249" y="90336"/>
                  <a:pt x="4988" y="100425"/>
                </a:cubicBezTo>
                <a:cubicBezTo>
                  <a:pt x="10576" y="173065"/>
                  <a:pt x="0" y="148591"/>
                  <a:pt x="15560" y="179708"/>
                </a:cubicBezTo>
                <a:lnTo>
                  <a:pt x="15560" y="184994"/>
                </a:lnTo>
                <a:lnTo>
                  <a:pt x="10274" y="179708"/>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latin typeface="Times New Roman" pitchFamily="18" charset="0"/>
              <a:cs typeface="Times New Roman" pitchFamily="18" charset="0"/>
            </a:endParaRPr>
          </a:p>
        </p:txBody>
      </p:sp>
      <p:sp>
        <p:nvSpPr>
          <p:cNvPr id="69" name="Freeform 68"/>
          <p:cNvSpPr/>
          <p:nvPr/>
        </p:nvSpPr>
        <p:spPr>
          <a:xfrm>
            <a:off x="2368550" y="3665538"/>
            <a:ext cx="179388" cy="63500"/>
          </a:xfrm>
          <a:custGeom>
            <a:avLst/>
            <a:gdLst>
              <a:gd name="connsiteX0" fmla="*/ 0 w 179709"/>
              <a:gd name="connsiteY0" fmla="*/ 0 h 63426"/>
              <a:gd name="connsiteX1" fmla="*/ 0 w 179709"/>
              <a:gd name="connsiteY1" fmla="*/ 0 h 63426"/>
              <a:gd name="connsiteX2" fmla="*/ 79283 w 179709"/>
              <a:gd name="connsiteY2" fmla="*/ 5285 h 63426"/>
              <a:gd name="connsiteX3" fmla="*/ 110997 w 179709"/>
              <a:gd name="connsiteY3" fmla="*/ 21142 h 63426"/>
              <a:gd name="connsiteX4" fmla="*/ 126853 w 179709"/>
              <a:gd name="connsiteY4" fmla="*/ 26427 h 63426"/>
              <a:gd name="connsiteX5" fmla="*/ 137424 w 179709"/>
              <a:gd name="connsiteY5" fmla="*/ 36999 h 63426"/>
              <a:gd name="connsiteX6" fmla="*/ 153281 w 179709"/>
              <a:gd name="connsiteY6" fmla="*/ 42284 h 63426"/>
              <a:gd name="connsiteX7" fmla="*/ 163852 w 179709"/>
              <a:gd name="connsiteY7" fmla="*/ 58141 h 63426"/>
              <a:gd name="connsiteX8" fmla="*/ 179709 w 179709"/>
              <a:gd name="connsiteY8" fmla="*/ 63426 h 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709" h="63426">
                <a:moveTo>
                  <a:pt x="0" y="0"/>
                </a:moveTo>
                <a:lnTo>
                  <a:pt x="0" y="0"/>
                </a:lnTo>
                <a:cubicBezTo>
                  <a:pt x="26428" y="1762"/>
                  <a:pt x="52959" y="2360"/>
                  <a:pt x="79283" y="5285"/>
                </a:cubicBezTo>
                <a:cubicBezTo>
                  <a:pt x="96363" y="7183"/>
                  <a:pt x="95981" y="13634"/>
                  <a:pt x="110997" y="21142"/>
                </a:cubicBezTo>
                <a:cubicBezTo>
                  <a:pt x="115980" y="23633"/>
                  <a:pt x="121568" y="24665"/>
                  <a:pt x="126853" y="26427"/>
                </a:cubicBezTo>
                <a:cubicBezTo>
                  <a:pt x="130377" y="29951"/>
                  <a:pt x="133151" y="34435"/>
                  <a:pt x="137424" y="36999"/>
                </a:cubicBezTo>
                <a:cubicBezTo>
                  <a:pt x="142202" y="39866"/>
                  <a:pt x="148930" y="38804"/>
                  <a:pt x="153281" y="42284"/>
                </a:cubicBezTo>
                <a:cubicBezTo>
                  <a:pt x="158242" y="46252"/>
                  <a:pt x="163852" y="58141"/>
                  <a:pt x="163852" y="58141"/>
                </a:cubicBezTo>
                <a:lnTo>
                  <a:pt x="179709" y="63426"/>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graphicFrame>
        <p:nvGraphicFramePr>
          <p:cNvPr id="47118" name="Object 10"/>
          <p:cNvGraphicFramePr>
            <a:graphicFrameLocks noChangeAspect="1"/>
          </p:cNvGraphicFramePr>
          <p:nvPr/>
        </p:nvGraphicFramePr>
        <p:xfrm>
          <a:off x="2430463" y="3389313"/>
          <a:ext cx="196850" cy="277812"/>
        </p:xfrm>
        <a:graphic>
          <a:graphicData uri="http://schemas.openxmlformats.org/presentationml/2006/ole">
            <mc:AlternateContent xmlns:mc="http://schemas.openxmlformats.org/markup-compatibility/2006">
              <mc:Choice xmlns:v="urn:schemas-microsoft-com:vml" Requires="v">
                <p:oleObj spid="_x0000_s47125" name="Equation" r:id="rId6" imgW="126725" imgH="177415" progId="Equation.3">
                  <p:embed/>
                </p:oleObj>
              </mc:Choice>
              <mc:Fallback>
                <p:oleObj name="Equation" r:id="rId6" imgW="126725" imgH="177415"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463" y="3389313"/>
                        <a:ext cx="196850"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9" name="TextBox 70"/>
          <p:cNvSpPr txBox="1">
            <a:spLocks noChangeArrowheads="1"/>
          </p:cNvSpPr>
          <p:nvPr/>
        </p:nvSpPr>
        <p:spPr bwMode="auto">
          <a:xfrm>
            <a:off x="2843213" y="2133600"/>
            <a:ext cx="352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Times New Roman" panose="02020603050405020304" pitchFamily="18" charset="0"/>
                <a:cs typeface="Times New Roman" panose="02020603050405020304" pitchFamily="18" charset="0"/>
              </a:rPr>
              <a:t>H</a:t>
            </a:r>
          </a:p>
        </p:txBody>
      </p:sp>
      <p:sp>
        <p:nvSpPr>
          <p:cNvPr id="47120" name="TextBox 71"/>
          <p:cNvSpPr txBox="1">
            <a:spLocks noChangeArrowheads="1"/>
          </p:cNvSpPr>
          <p:nvPr/>
        </p:nvSpPr>
        <p:spPr bwMode="auto">
          <a:xfrm>
            <a:off x="3276600" y="2420938"/>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Times New Roman" panose="02020603050405020304" pitchFamily="18" charset="0"/>
                <a:cs typeface="Times New Roman" panose="02020603050405020304" pitchFamily="18" charset="0"/>
              </a:rPr>
              <a:t>P</a:t>
            </a:r>
          </a:p>
        </p:txBody>
      </p:sp>
      <p:sp>
        <p:nvSpPr>
          <p:cNvPr id="47121" name="TextBox 72"/>
          <p:cNvSpPr txBox="1">
            <a:spLocks noChangeArrowheads="1"/>
          </p:cNvSpPr>
          <p:nvPr/>
        </p:nvSpPr>
        <p:spPr bwMode="auto">
          <a:xfrm>
            <a:off x="3059113" y="3141663"/>
            <a:ext cx="32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Times New Roman" panose="02020603050405020304" pitchFamily="18" charset="0"/>
                <a:cs typeface="Times New Roman" panose="02020603050405020304" pitchFamily="18" charset="0"/>
              </a:rPr>
              <a:t>Z</a:t>
            </a:r>
          </a:p>
        </p:txBody>
      </p:sp>
      <p:sp>
        <p:nvSpPr>
          <p:cNvPr id="47122" name="TextBox 74"/>
          <p:cNvSpPr txBox="1">
            <a:spLocks noChangeArrowheads="1"/>
          </p:cNvSpPr>
          <p:nvPr/>
        </p:nvSpPr>
        <p:spPr bwMode="auto">
          <a:xfrm>
            <a:off x="5508625" y="2997200"/>
            <a:ext cx="120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i="1">
                <a:latin typeface="Times New Roman" panose="02020603050405020304" pitchFamily="18" charset="0"/>
                <a:cs typeface="Times New Roman" panose="02020603050405020304" pitchFamily="18" charset="0"/>
              </a:rPr>
              <a:t>inclination</a:t>
            </a:r>
          </a:p>
        </p:txBody>
      </p:sp>
      <p:sp>
        <p:nvSpPr>
          <p:cNvPr id="47123" name="TextBox 75"/>
          <p:cNvSpPr txBox="1">
            <a:spLocks noChangeArrowheads="1"/>
          </p:cNvSpPr>
          <p:nvPr/>
        </p:nvSpPr>
        <p:spPr bwMode="auto">
          <a:xfrm>
            <a:off x="5580063" y="3284538"/>
            <a:ext cx="2255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i="1">
                <a:latin typeface="Times New Roman" panose="02020603050405020304" pitchFamily="18" charset="0"/>
                <a:cs typeface="Times New Roman" panose="02020603050405020304" pitchFamily="18" charset="0"/>
              </a:rPr>
              <a:t>horizontal magnitudo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DD696C-C2C3-401D-A100-3168036847E2}" type="slidenum">
              <a:rPr lang="it-IT" altLang="it-IT" sz="1400" b="1" smtClean="0">
                <a:solidFill>
                  <a:srgbClr val="898989"/>
                </a:solidFill>
              </a:rPr>
              <a:pPr>
                <a:spcBef>
                  <a:spcPct val="0"/>
                </a:spcBef>
                <a:buFontTx/>
                <a:buNone/>
              </a:pPr>
              <a:t>24</a:t>
            </a:fld>
            <a:endParaRPr lang="it-IT" altLang="it-IT" sz="1400" b="1" smtClean="0">
              <a:solidFill>
                <a:srgbClr val="898989"/>
              </a:solidFill>
            </a:endParaRPr>
          </a:p>
        </p:txBody>
      </p:sp>
      <p:sp>
        <p:nvSpPr>
          <p:cNvPr id="8" name="TextBox 7"/>
          <p:cNvSpPr txBox="1"/>
          <p:nvPr/>
        </p:nvSpPr>
        <p:spPr>
          <a:xfrm>
            <a:off x="107950" y="1341438"/>
            <a:ext cx="8856663" cy="830262"/>
          </a:xfrm>
          <a:prstGeom prst="rect">
            <a:avLst/>
          </a:prstGeom>
          <a:noFill/>
        </p:spPr>
        <p:txBody>
          <a:bodyPr>
            <a:spAutoFit/>
          </a:bodyPr>
          <a:lstStyle/>
          <a:p>
            <a:pPr algn="just" eaLnBrk="1" hangingPunct="1">
              <a:defRPr/>
            </a:pPr>
            <a:r>
              <a:rPr lang="it-IT" sz="1600" dirty="0">
                <a:latin typeface="+mn-lt"/>
                <a:cs typeface="Arial" charset="0"/>
              </a:rPr>
              <a:t>Se conosciamo l’inclinazione e la declinazione di un campione di roccia, possiamo calcolare la posizione del polo paleomagnetico (cioè quello esistente all’epoca di formazione della roccia). La latitudine paleomagnetica della roccia </a:t>
            </a:r>
            <a:r>
              <a:rPr lang="el-GR" sz="1600" dirty="0">
                <a:latin typeface="+mn-lt"/>
                <a:cs typeface="Arial" charset="0"/>
              </a:rPr>
              <a:t>λ</a:t>
            </a:r>
            <a:r>
              <a:rPr lang="it-IT" sz="1600" dirty="0">
                <a:latin typeface="+mn-lt"/>
                <a:cs typeface="Arial" charset="0"/>
              </a:rPr>
              <a:t> si ricava dalla : </a:t>
            </a:r>
          </a:p>
        </p:txBody>
      </p:sp>
      <p:sp>
        <p:nvSpPr>
          <p:cNvPr id="9" name="TextBox 8"/>
          <p:cNvSpPr txBox="1"/>
          <p:nvPr/>
        </p:nvSpPr>
        <p:spPr>
          <a:xfrm>
            <a:off x="3276600" y="1125538"/>
            <a:ext cx="29511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Calcolo del polo paleomagnetico</a:t>
            </a:r>
          </a:p>
        </p:txBody>
      </p:sp>
      <p:graphicFrame>
        <p:nvGraphicFramePr>
          <p:cNvPr id="49157" name="Object 2"/>
          <p:cNvGraphicFramePr>
            <a:graphicFrameLocks noChangeAspect="1"/>
          </p:cNvGraphicFramePr>
          <p:nvPr/>
        </p:nvGraphicFramePr>
        <p:xfrm>
          <a:off x="3851275" y="2205038"/>
          <a:ext cx="1081088" cy="215900"/>
        </p:xfrm>
        <a:graphic>
          <a:graphicData uri="http://schemas.openxmlformats.org/presentationml/2006/ole">
            <mc:AlternateContent xmlns:mc="http://schemas.openxmlformats.org/markup-compatibility/2006">
              <mc:Choice xmlns:v="urn:schemas-microsoft-com:vml" Requires="v">
                <p:oleObj spid="_x0000_s49168" name="Equation" r:id="rId4" imgW="888614" imgH="177723" progId="Equation.3">
                  <p:embed/>
                </p:oleObj>
              </mc:Choice>
              <mc:Fallback>
                <p:oleObj name="Equation" r:id="rId4" imgW="888614" imgH="177723"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205038"/>
                        <a:ext cx="1081088"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107950" y="2420938"/>
            <a:ext cx="8928100" cy="584200"/>
          </a:xfrm>
          <a:prstGeom prst="rect">
            <a:avLst/>
          </a:prstGeom>
          <a:noFill/>
        </p:spPr>
        <p:txBody>
          <a:bodyPr>
            <a:spAutoFit/>
          </a:bodyPr>
          <a:lstStyle/>
          <a:p>
            <a:pPr algn="just" eaLnBrk="1" hangingPunct="1">
              <a:defRPr/>
            </a:pPr>
            <a:r>
              <a:rPr lang="it-IT" sz="1600" dirty="0">
                <a:latin typeface="+mn-lt"/>
                <a:cs typeface="Arial" charset="0"/>
              </a:rPr>
              <a:t>Mentre per la latitudine e la longitudine del polo paleomagnetico si usa la nota formula della trigonometria sferica: </a:t>
            </a:r>
          </a:p>
        </p:txBody>
      </p:sp>
      <p:graphicFrame>
        <p:nvGraphicFramePr>
          <p:cNvPr id="49159" name="Object 3"/>
          <p:cNvGraphicFramePr>
            <a:graphicFrameLocks noChangeAspect="1"/>
          </p:cNvGraphicFramePr>
          <p:nvPr/>
        </p:nvGraphicFramePr>
        <p:xfrm>
          <a:off x="3924300" y="3429000"/>
          <a:ext cx="5046663" cy="271463"/>
        </p:xfrm>
        <a:graphic>
          <a:graphicData uri="http://schemas.openxmlformats.org/presentationml/2006/ole">
            <mc:AlternateContent xmlns:mc="http://schemas.openxmlformats.org/markup-compatibility/2006">
              <mc:Choice xmlns:v="urn:schemas-microsoft-com:vml" Requires="v">
                <p:oleObj spid="_x0000_s49169" name="Equation" r:id="rId6" imgW="4254500" imgH="228600" progId="Equation.3">
                  <p:embed/>
                </p:oleObj>
              </mc:Choice>
              <mc:Fallback>
                <p:oleObj name="Equation" r:id="rId6" imgW="4254500" imgH="2286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3429000"/>
                        <a:ext cx="5046663"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0" name="Object 4"/>
          <p:cNvGraphicFramePr>
            <a:graphicFrameLocks noChangeAspect="1"/>
          </p:cNvGraphicFramePr>
          <p:nvPr/>
        </p:nvGraphicFramePr>
        <p:xfrm>
          <a:off x="4953000" y="3860800"/>
          <a:ext cx="3040063" cy="288925"/>
        </p:xfrm>
        <a:graphic>
          <a:graphicData uri="http://schemas.openxmlformats.org/presentationml/2006/ole">
            <mc:AlternateContent xmlns:mc="http://schemas.openxmlformats.org/markup-compatibility/2006">
              <mc:Choice xmlns:v="urn:schemas-microsoft-com:vml" Requires="v">
                <p:oleObj spid="_x0000_s49170" name="Equation" r:id="rId8" imgW="2413000" imgH="228600" progId="Equation.3">
                  <p:embed/>
                </p:oleObj>
              </mc:Choice>
              <mc:Fallback>
                <p:oleObj name="Equation" r:id="rId8" imgW="2413000" imgH="2286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860800"/>
                        <a:ext cx="30400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16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3141663"/>
            <a:ext cx="28797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779838" y="4294188"/>
            <a:ext cx="5256212" cy="338137"/>
          </a:xfrm>
          <a:prstGeom prst="rect">
            <a:avLst/>
          </a:prstGeom>
          <a:noFill/>
        </p:spPr>
        <p:txBody>
          <a:bodyPr>
            <a:spAutoFit/>
          </a:bodyPr>
          <a:lstStyle/>
          <a:p>
            <a:pPr algn="just" eaLnBrk="1" hangingPunct="1">
              <a:defRPr/>
            </a:pPr>
            <a:r>
              <a:rPr lang="it-IT" sz="1600" dirty="0">
                <a:latin typeface="+mn-lt"/>
                <a:cs typeface="Arial" charset="0"/>
              </a:rPr>
              <a:t>Per trovare </a:t>
            </a:r>
            <a:r>
              <a:rPr lang="el-GR" sz="1600" dirty="0">
                <a:latin typeface="+mn-lt"/>
                <a:cs typeface="Arial" charset="0"/>
              </a:rPr>
              <a:t>φ</a:t>
            </a:r>
            <a:r>
              <a:rPr lang="it-IT" sz="1600" baseline="-25000" dirty="0">
                <a:latin typeface="+mn-lt"/>
                <a:cs typeface="Arial" charset="0"/>
              </a:rPr>
              <a:t>P</a:t>
            </a:r>
            <a:r>
              <a:rPr lang="it-IT" sz="1600" dirty="0">
                <a:latin typeface="+mn-lt"/>
                <a:cs typeface="Arial" charset="0"/>
              </a:rPr>
              <a:t>-</a:t>
            </a:r>
            <a:r>
              <a:rPr lang="el-GR" sz="1600" dirty="0">
                <a:latin typeface="+mn-lt"/>
                <a:cs typeface="Arial" charset="0"/>
              </a:rPr>
              <a:t>φ</a:t>
            </a:r>
            <a:r>
              <a:rPr lang="it-IT" sz="1600" baseline="-25000" dirty="0">
                <a:latin typeface="+mn-lt"/>
                <a:cs typeface="Arial" charset="0"/>
              </a:rPr>
              <a:t>x</a:t>
            </a:r>
            <a:r>
              <a:rPr lang="it-IT" sz="1600" dirty="0">
                <a:latin typeface="+mn-lt"/>
                <a:cs typeface="Arial" charset="0"/>
              </a:rPr>
              <a:t> usiamo la formula del seno:</a:t>
            </a:r>
          </a:p>
        </p:txBody>
      </p:sp>
      <p:graphicFrame>
        <p:nvGraphicFramePr>
          <p:cNvPr id="49163" name="Object 6"/>
          <p:cNvGraphicFramePr>
            <a:graphicFrameLocks noChangeAspect="1"/>
          </p:cNvGraphicFramePr>
          <p:nvPr/>
        </p:nvGraphicFramePr>
        <p:xfrm>
          <a:off x="5292725" y="4797425"/>
          <a:ext cx="2044700" cy="504825"/>
        </p:xfrm>
        <a:graphic>
          <a:graphicData uri="http://schemas.openxmlformats.org/presentationml/2006/ole">
            <mc:AlternateContent xmlns:mc="http://schemas.openxmlformats.org/markup-compatibility/2006">
              <mc:Choice xmlns:v="urn:schemas-microsoft-com:vml" Requires="v">
                <p:oleObj spid="_x0000_s49171" name="Equation" r:id="rId11" imgW="1752600" imgH="431800" progId="Equation.3">
                  <p:embed/>
                </p:oleObj>
              </mc:Choice>
              <mc:Fallback>
                <p:oleObj name="Equation" r:id="rId11" imgW="1752600" imgH="431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725" y="4797425"/>
                        <a:ext cx="20447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4" name="Object 7"/>
          <p:cNvGraphicFramePr>
            <a:graphicFrameLocks noChangeAspect="1"/>
          </p:cNvGraphicFramePr>
          <p:nvPr/>
        </p:nvGraphicFramePr>
        <p:xfrm>
          <a:off x="3851275" y="5589588"/>
          <a:ext cx="1957388" cy="503237"/>
        </p:xfrm>
        <a:graphic>
          <a:graphicData uri="http://schemas.openxmlformats.org/presentationml/2006/ole">
            <mc:AlternateContent xmlns:mc="http://schemas.openxmlformats.org/markup-compatibility/2006">
              <mc:Choice xmlns:v="urn:schemas-microsoft-com:vml" Requires="v">
                <p:oleObj spid="_x0000_s49172" name="Equation" r:id="rId13" imgW="1676400" imgH="431800" progId="Equation.3">
                  <p:embed/>
                </p:oleObj>
              </mc:Choice>
              <mc:Fallback>
                <p:oleObj name="Equation" r:id="rId13" imgW="1676400" imgH="431800"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275" y="5589588"/>
                        <a:ext cx="195738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5" name="Object 8"/>
          <p:cNvGraphicFramePr>
            <a:graphicFrameLocks noChangeAspect="1"/>
          </p:cNvGraphicFramePr>
          <p:nvPr/>
        </p:nvGraphicFramePr>
        <p:xfrm>
          <a:off x="6443663" y="5632450"/>
          <a:ext cx="1657350" cy="317500"/>
        </p:xfrm>
        <a:graphic>
          <a:graphicData uri="http://schemas.openxmlformats.org/presentationml/2006/ole">
            <mc:AlternateContent xmlns:mc="http://schemas.openxmlformats.org/markup-compatibility/2006">
              <mc:Choice xmlns:v="urn:schemas-microsoft-com:vml" Requires="v">
                <p:oleObj spid="_x0000_s49173" name="Equation" r:id="rId15" imgW="1193800" imgH="228600" progId="Equation.3">
                  <p:embed/>
                </p:oleObj>
              </mc:Choice>
              <mc:Fallback>
                <p:oleObj name="Equation" r:id="rId15" imgW="1193800" imgH="228600" progId="Equation.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43663" y="5632450"/>
                        <a:ext cx="165735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6" name="Object 10"/>
          <p:cNvGraphicFramePr>
            <a:graphicFrameLocks noChangeAspect="1"/>
          </p:cNvGraphicFramePr>
          <p:nvPr/>
        </p:nvGraphicFramePr>
        <p:xfrm>
          <a:off x="3708400" y="6237288"/>
          <a:ext cx="2357438" cy="504825"/>
        </p:xfrm>
        <a:graphic>
          <a:graphicData uri="http://schemas.openxmlformats.org/presentationml/2006/ole">
            <mc:AlternateContent xmlns:mc="http://schemas.openxmlformats.org/markup-compatibility/2006">
              <mc:Choice xmlns:v="urn:schemas-microsoft-com:vml" Requires="v">
                <p:oleObj spid="_x0000_s49174" name="Equation" r:id="rId17" imgW="2019300" imgH="431800" progId="Equation.3">
                  <p:embed/>
                </p:oleObj>
              </mc:Choice>
              <mc:Fallback>
                <p:oleObj name="Equation" r:id="rId17" imgW="2019300" imgH="431800" progId="Equation.3">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08400" y="6237288"/>
                        <a:ext cx="2357438"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67" name="Object 11"/>
          <p:cNvGraphicFramePr>
            <a:graphicFrameLocks noChangeAspect="1"/>
          </p:cNvGraphicFramePr>
          <p:nvPr/>
        </p:nvGraphicFramePr>
        <p:xfrm>
          <a:off x="6516688" y="6278563"/>
          <a:ext cx="1584325" cy="303212"/>
        </p:xfrm>
        <a:graphic>
          <a:graphicData uri="http://schemas.openxmlformats.org/presentationml/2006/ole">
            <mc:AlternateContent xmlns:mc="http://schemas.openxmlformats.org/markup-compatibility/2006">
              <mc:Choice xmlns:v="urn:schemas-microsoft-com:vml" Requires="v">
                <p:oleObj spid="_x0000_s49175" name="Equation" r:id="rId19" imgW="1193800" imgH="228600" progId="Equation.3">
                  <p:embed/>
                </p:oleObj>
              </mc:Choice>
              <mc:Fallback>
                <p:oleObj name="Equation" r:id="rId19" imgW="1193800" imgH="228600" progId="Equation.3">
                  <p:embed/>
                  <p:pic>
                    <p:nvPicPr>
                      <p:cNvPr id="0"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6688" y="6278563"/>
                        <a:ext cx="1584325"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35D528-5913-4BD7-AA48-96B45ED2B564}" type="slidenum">
              <a:rPr lang="it-IT" altLang="it-IT" sz="1400" b="1" smtClean="0">
                <a:solidFill>
                  <a:srgbClr val="898989"/>
                </a:solidFill>
              </a:rPr>
              <a:pPr>
                <a:spcBef>
                  <a:spcPct val="0"/>
                </a:spcBef>
                <a:buFontTx/>
                <a:buNone/>
              </a:pPr>
              <a:t>25</a:t>
            </a:fld>
            <a:endParaRPr lang="it-IT" altLang="it-IT" sz="1400" b="1" smtClean="0">
              <a:solidFill>
                <a:srgbClr val="898989"/>
              </a:solidFill>
            </a:endParaRPr>
          </a:p>
        </p:txBody>
      </p:sp>
      <p:sp>
        <p:nvSpPr>
          <p:cNvPr id="8" name="TextBox 7"/>
          <p:cNvSpPr txBox="1"/>
          <p:nvPr/>
        </p:nvSpPr>
        <p:spPr>
          <a:xfrm>
            <a:off x="107950" y="1557338"/>
            <a:ext cx="8856663" cy="338137"/>
          </a:xfrm>
          <a:prstGeom prst="rect">
            <a:avLst/>
          </a:prstGeom>
          <a:noFill/>
        </p:spPr>
        <p:txBody>
          <a:bodyPr>
            <a:spAutoFit/>
          </a:bodyPr>
          <a:lstStyle/>
          <a:p>
            <a:pPr algn="just" eaLnBrk="1" hangingPunct="1">
              <a:defRPr/>
            </a:pPr>
            <a:r>
              <a:rPr lang="it-IT" sz="1600" dirty="0">
                <a:latin typeface="+mn-lt"/>
                <a:cs typeface="Arial" charset="0"/>
              </a:rPr>
              <a:t>Roccia basaltica trovata a 47° N, 20° E  tra I=30° e D= 80°</a:t>
            </a:r>
          </a:p>
        </p:txBody>
      </p:sp>
      <p:pic>
        <p:nvPicPr>
          <p:cNvPr id="5120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205038"/>
            <a:ext cx="288131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5" name="Object 10"/>
          <p:cNvGraphicFramePr>
            <a:graphicFrameLocks noChangeAspect="1"/>
          </p:cNvGraphicFramePr>
          <p:nvPr/>
        </p:nvGraphicFramePr>
        <p:xfrm>
          <a:off x="4643438" y="2060575"/>
          <a:ext cx="1793875" cy="504825"/>
        </p:xfrm>
        <a:graphic>
          <a:graphicData uri="http://schemas.openxmlformats.org/presentationml/2006/ole">
            <mc:AlternateContent xmlns:mc="http://schemas.openxmlformats.org/markup-compatibility/2006">
              <mc:Choice xmlns:v="urn:schemas-microsoft-com:vml" Requires="v">
                <p:oleObj spid="_x0000_s51209" name="Equation" r:id="rId5" imgW="1536700" imgH="431800" progId="Equation.3">
                  <p:embed/>
                </p:oleObj>
              </mc:Choice>
              <mc:Fallback>
                <p:oleObj name="Equation" r:id="rId5" imgW="1536700" imgH="43180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060575"/>
                        <a:ext cx="17938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6" name="Object 11"/>
          <p:cNvGraphicFramePr>
            <a:graphicFrameLocks noChangeAspect="1"/>
          </p:cNvGraphicFramePr>
          <p:nvPr/>
        </p:nvGraphicFramePr>
        <p:xfrm>
          <a:off x="3851275" y="2852738"/>
          <a:ext cx="4537075" cy="276225"/>
        </p:xfrm>
        <a:graphic>
          <a:graphicData uri="http://schemas.openxmlformats.org/presentationml/2006/ole">
            <mc:AlternateContent xmlns:mc="http://schemas.openxmlformats.org/markup-compatibility/2006">
              <mc:Choice xmlns:v="urn:schemas-microsoft-com:vml" Requires="v">
                <p:oleObj spid="_x0000_s51210" name="Equation" r:id="rId7" imgW="3556000" imgH="215900" progId="Equation.3">
                  <p:embed/>
                </p:oleObj>
              </mc:Choice>
              <mc:Fallback>
                <p:oleObj name="Equation" r:id="rId7" imgW="3556000" imgH="2159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852738"/>
                        <a:ext cx="45370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7" name="Object 12"/>
          <p:cNvGraphicFramePr>
            <a:graphicFrameLocks noChangeAspect="1"/>
          </p:cNvGraphicFramePr>
          <p:nvPr/>
        </p:nvGraphicFramePr>
        <p:xfrm>
          <a:off x="3743325" y="3500438"/>
          <a:ext cx="4860925" cy="504825"/>
        </p:xfrm>
        <a:graphic>
          <a:graphicData uri="http://schemas.openxmlformats.org/presentationml/2006/ole">
            <mc:AlternateContent xmlns:mc="http://schemas.openxmlformats.org/markup-compatibility/2006">
              <mc:Choice xmlns:v="urn:schemas-microsoft-com:vml" Requires="v">
                <p:oleObj spid="_x0000_s51211" name="Equation" r:id="rId9" imgW="3797300" imgH="393700" progId="Equation.3">
                  <p:embed/>
                </p:oleObj>
              </mc:Choice>
              <mc:Fallback>
                <p:oleObj name="Equation" r:id="rId9" imgW="3797300" imgH="3937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3325" y="3500438"/>
                        <a:ext cx="486092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287338" y="5157788"/>
            <a:ext cx="8856662" cy="338137"/>
          </a:xfrm>
          <a:prstGeom prst="rect">
            <a:avLst/>
          </a:prstGeom>
          <a:noFill/>
        </p:spPr>
        <p:txBody>
          <a:bodyPr>
            <a:spAutoFit/>
          </a:bodyPr>
          <a:lstStyle/>
          <a:p>
            <a:pPr algn="just" eaLnBrk="1" hangingPunct="1">
              <a:defRPr/>
            </a:pPr>
            <a:r>
              <a:rPr lang="it-IT" sz="1600" dirty="0">
                <a:latin typeface="+mn-lt"/>
                <a:cs typeface="Arial" charset="0"/>
              </a:rPr>
              <a:t>La posizione del polo magnetico è: 18°N, 104°E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420938"/>
            <a:ext cx="3671888"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92375"/>
            <a:ext cx="3751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46F1BB-D165-4C56-B032-09EA3A42193F}" type="slidenum">
              <a:rPr lang="it-IT" altLang="it-IT" sz="1400" b="1" smtClean="0">
                <a:solidFill>
                  <a:srgbClr val="898989"/>
                </a:solidFill>
              </a:rPr>
              <a:pPr>
                <a:spcBef>
                  <a:spcPct val="0"/>
                </a:spcBef>
                <a:buFontTx/>
                <a:buNone/>
              </a:pPr>
              <a:t>26</a:t>
            </a:fld>
            <a:endParaRPr lang="it-IT" altLang="it-IT" sz="1400" b="1" smtClean="0">
              <a:solidFill>
                <a:srgbClr val="898989"/>
              </a:solidFill>
            </a:endParaRPr>
          </a:p>
        </p:txBody>
      </p:sp>
      <p:sp>
        <p:nvSpPr>
          <p:cNvPr id="8" name="TextBox 7"/>
          <p:cNvSpPr txBox="1"/>
          <p:nvPr/>
        </p:nvSpPr>
        <p:spPr>
          <a:xfrm>
            <a:off x="107950" y="1341438"/>
            <a:ext cx="8856663" cy="1814512"/>
          </a:xfrm>
          <a:prstGeom prst="rect">
            <a:avLst/>
          </a:prstGeom>
          <a:noFill/>
        </p:spPr>
        <p:txBody>
          <a:bodyPr>
            <a:spAutoFit/>
          </a:bodyPr>
          <a:lstStyle/>
          <a:p>
            <a:pPr algn="just" eaLnBrk="1" hangingPunct="1">
              <a:defRPr/>
            </a:pPr>
            <a:r>
              <a:rPr lang="it-IT" sz="1600" dirty="0">
                <a:latin typeface="+mn-lt"/>
                <a:cs typeface="Arial" charset="0"/>
              </a:rPr>
              <a:t>Se si ottengono le posizioni del polo paleomagnetico da rocce di diversa età dello stesso continente, esse si possono tracciare su una mappa, ottenendo il cammino del polo. Esso mostra come si è mosso il polo magnetico relativamente al continente. Se i cammini per due continenti diversi soincidono, i due continenti non si sono mossi uno rispetto all’altro. Se non coincidono c’è stato moto relativo tra i continenti.</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6" name="TextBox 15"/>
          <p:cNvSpPr txBox="1"/>
          <p:nvPr/>
        </p:nvSpPr>
        <p:spPr>
          <a:xfrm>
            <a:off x="539750" y="6024563"/>
            <a:ext cx="3887788" cy="1076325"/>
          </a:xfrm>
          <a:prstGeom prst="rect">
            <a:avLst/>
          </a:prstGeom>
          <a:noFill/>
        </p:spPr>
        <p:txBody>
          <a:bodyPr>
            <a:spAutoFit/>
          </a:bodyPr>
          <a:lstStyle/>
          <a:p>
            <a:pPr algn="just" eaLnBrk="1" hangingPunct="1">
              <a:defRPr/>
            </a:pPr>
            <a:r>
              <a:rPr lang="it-IT" sz="1600" dirty="0">
                <a:latin typeface="+mn-lt"/>
                <a:cs typeface="Arial" charset="0"/>
              </a:rPr>
              <a:t>Fig. a) cammini del polo per il Nord America (cerchi) e per l’Europa  (quadrati)</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7" name="TextBox 16"/>
          <p:cNvSpPr txBox="1"/>
          <p:nvPr/>
        </p:nvSpPr>
        <p:spPr>
          <a:xfrm>
            <a:off x="5003800" y="5949950"/>
            <a:ext cx="3889375" cy="1322388"/>
          </a:xfrm>
          <a:prstGeom prst="rect">
            <a:avLst/>
          </a:prstGeom>
          <a:noFill/>
        </p:spPr>
        <p:txBody>
          <a:bodyPr>
            <a:spAutoFit/>
          </a:bodyPr>
          <a:lstStyle/>
          <a:p>
            <a:pPr algn="just" eaLnBrk="1" hangingPunct="1">
              <a:defRPr/>
            </a:pPr>
            <a:r>
              <a:rPr lang="it-IT" sz="1600" dirty="0">
                <a:latin typeface="+mn-lt"/>
                <a:cs typeface="Arial" charset="0"/>
              </a:rPr>
              <a:t>Fig. b) cammini del polo per il Nord America e per l’Europa  tenedo conto dell’apertura dell’oceano Atlantico.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250825" y="817563"/>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Method of paleomagnetism</a:t>
            </a:r>
          </a:p>
        </p:txBody>
      </p:sp>
      <p:sp>
        <p:nvSpPr>
          <p:cNvPr id="55299" name="Rectangle 2"/>
          <p:cNvSpPr>
            <a:spLocks noChangeArrowheads="1"/>
          </p:cNvSpPr>
          <p:nvPr/>
        </p:nvSpPr>
        <p:spPr bwMode="auto">
          <a:xfrm>
            <a:off x="150813" y="1454150"/>
            <a:ext cx="8775700" cy="100806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a:t>
            </a:r>
            <a:r>
              <a:rPr lang="en-US" altLang="it-IT" sz="2000">
                <a:solidFill>
                  <a:srgbClr val="000000"/>
                </a:solidFill>
                <a:ea typeface="DejaVu Sans" charset="0"/>
                <a:cs typeface="DejaVu Sans" charset="0"/>
              </a:rPr>
              <a:t>Assumption:</a:t>
            </a:r>
            <a:r>
              <a:rPr lang="en-US" altLang="it-IT" sz="2000" b="1">
                <a:solidFill>
                  <a:srgbClr val="000000"/>
                </a:solidFill>
                <a:ea typeface="DejaVu Sans" charset="0"/>
                <a:cs typeface="DejaVu Sans" charset="0"/>
              </a:rPr>
              <a:t> the mean paleomagnetic pole position derived for a collection of rocks should represent the axial geocentric dipole is taken into account in the methodology of paleomagnetic analysis.</a:t>
            </a:r>
          </a:p>
        </p:txBody>
      </p:sp>
      <p:sp>
        <p:nvSpPr>
          <p:cNvPr id="55300" name="Rectangle 3"/>
          <p:cNvSpPr>
            <a:spLocks noChangeArrowheads="1"/>
          </p:cNvSpPr>
          <p:nvPr/>
        </p:nvSpPr>
        <p:spPr bwMode="auto">
          <a:xfrm>
            <a:off x="127000" y="2573338"/>
            <a:ext cx="87757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u="sng">
                <a:solidFill>
                  <a:srgbClr val="CC6600"/>
                </a:solidFill>
                <a:ea typeface="DejaVu Sans" charset="0"/>
                <a:cs typeface="DejaVu Sans" charset="0"/>
              </a:rPr>
              <a:t>SAMPLING</a:t>
            </a:r>
            <a:r>
              <a:rPr lang="en-US" altLang="it-IT" sz="1800" u="sng">
                <a:solidFill>
                  <a:srgbClr val="000000"/>
                </a:solidFill>
                <a:ea typeface="DejaVu Sans" charset="0"/>
                <a:cs typeface="DejaVu Sans" charset="0"/>
              </a:rPr>
              <a:t>:</a:t>
            </a:r>
          </a:p>
          <a:p>
            <a:pPr algn="just" eaLnBrk="1" hangingPunct="1">
              <a:spcBef>
                <a:spcPct val="0"/>
              </a:spcBef>
              <a:buFontTx/>
              <a:buNone/>
            </a:pPr>
            <a:r>
              <a:rPr lang="en-US" altLang="it-IT" sz="1800" b="1">
                <a:solidFill>
                  <a:srgbClr val="000000"/>
                </a:solidFill>
                <a:ea typeface="DejaVu Sans" charset="0"/>
                <a:cs typeface="DejaVu Sans" charset="0"/>
              </a:rPr>
              <a:t>Sampling on rock formation on a “hierarchical scheme</a:t>
            </a:r>
          </a:p>
          <a:p>
            <a:pPr lvl="1"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minimize non-systematic error;</a:t>
            </a:r>
          </a:p>
          <a:p>
            <a:pPr lvl="1"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average out the effects of secular variation of the paleomagnetic field;</a:t>
            </a:r>
          </a:p>
          <a:p>
            <a:pPr lvl="1"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6–10 samples are enough to define the mean direction for a site; </a:t>
            </a:r>
          </a:p>
          <a:p>
            <a:pPr lvl="1"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the mean values of typically 10–20 sites from the same formation are averaged to get a mean paleomagnetic direction for a formation or region.</a:t>
            </a:r>
          </a:p>
        </p:txBody>
      </p:sp>
      <p:sp>
        <p:nvSpPr>
          <p:cNvPr id="55301" name="Rectangle 4"/>
          <p:cNvSpPr>
            <a:spLocks noChangeArrowheads="1"/>
          </p:cNvSpPr>
          <p:nvPr/>
        </p:nvSpPr>
        <p:spPr bwMode="auto">
          <a:xfrm>
            <a:off x="169863" y="4686300"/>
            <a:ext cx="8775700" cy="9175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a:t>
            </a:r>
            <a:r>
              <a:rPr lang="en-US" altLang="it-IT" sz="1800">
                <a:solidFill>
                  <a:srgbClr val="000000"/>
                </a:solidFill>
                <a:ea typeface="DejaVu Sans" charset="0"/>
                <a:cs typeface="DejaVu Sans" charset="0"/>
              </a:rPr>
              <a:t>Assumption: </a:t>
            </a:r>
            <a:r>
              <a:rPr lang="en-US" altLang="it-IT" sz="1800" b="1">
                <a:solidFill>
                  <a:srgbClr val="000000"/>
                </a:solidFill>
                <a:ea typeface="DejaVu Sans" charset="0"/>
                <a:cs typeface="DejaVu Sans" charset="0"/>
              </a:rPr>
              <a:t>the natural remanent magnetization (NRM) of a rock was acquired at the time of formation of the rock (or at a known time in its history), and has since remained unaltered</a:t>
            </a:r>
            <a:r>
              <a:rPr lang="en-US" altLang="it-IT" sz="1800">
                <a:solidFill>
                  <a:srgbClr val="000000"/>
                </a:solidFill>
                <a:ea typeface="DejaVu Sans" charset="0"/>
                <a:cs typeface="DejaVu Sans" charset="0"/>
              </a:rPr>
              <a:t>.</a:t>
            </a:r>
          </a:p>
        </p:txBody>
      </p:sp>
      <p:sp>
        <p:nvSpPr>
          <p:cNvPr id="55302" name="Rectangle 5"/>
          <p:cNvSpPr>
            <a:spLocks noChangeArrowheads="1"/>
          </p:cNvSpPr>
          <p:nvPr/>
        </p:nvSpPr>
        <p:spPr bwMode="auto">
          <a:xfrm>
            <a:off x="190500" y="5707063"/>
            <a:ext cx="8775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u="sng">
                <a:solidFill>
                  <a:srgbClr val="CC6600"/>
                </a:solidFill>
                <a:ea typeface="DejaVu Sans" charset="0"/>
                <a:cs typeface="DejaVu Sans" charset="0"/>
              </a:rPr>
              <a:t>LABORATORY</a:t>
            </a:r>
            <a:r>
              <a:rPr lang="en-US" altLang="it-IT" sz="1800" b="1" u="sng">
                <a:solidFill>
                  <a:srgbClr val="000000"/>
                </a:solidFill>
                <a:ea typeface="DejaVu Sans" charset="0"/>
                <a:cs typeface="DejaVu Sans" charset="0"/>
              </a:rPr>
              <a:t>:</a:t>
            </a:r>
          </a:p>
          <a:p>
            <a:pPr algn="just" eaLnBrk="1" hangingPunct="1">
              <a:spcBef>
                <a:spcPct val="0"/>
              </a:spcBef>
              <a:buFontTx/>
              <a:buNone/>
            </a:pPr>
            <a:r>
              <a:rPr lang="en-US" altLang="it-IT" sz="1800" b="1">
                <a:solidFill>
                  <a:srgbClr val="000000"/>
                </a:solidFill>
                <a:ea typeface="DejaVu Sans" charset="0"/>
                <a:cs typeface="DejaVu Sans" charset="0"/>
              </a:rPr>
              <a:t>Laboratory techniques must be applied that eliminate the undesirable components and isolate the primary magnetization. This process is loosely called “magnetic cleaning.”</a:t>
            </a:r>
          </a:p>
        </p:txBody>
      </p:sp>
    </p:spTree>
  </p:cSld>
  <p:clrMapOvr>
    <a:masterClrMapping/>
  </p:clrMapOvr>
  <p:transition spd="med"/>
  <p:timing>
    <p:tnLst>
      <p:par>
        <p:cTn id="1" dur="indefinite"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250825" y="855663"/>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Method of paleomagnetism</a:t>
            </a:r>
          </a:p>
        </p:txBody>
      </p:sp>
      <p:sp>
        <p:nvSpPr>
          <p:cNvPr id="57347" name="Rectangle 2"/>
          <p:cNvSpPr>
            <a:spLocks noChangeArrowheads="1"/>
          </p:cNvSpPr>
          <p:nvPr/>
        </p:nvSpPr>
        <p:spPr bwMode="auto">
          <a:xfrm>
            <a:off x="246063" y="4826000"/>
            <a:ext cx="86248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b="1">
                <a:solidFill>
                  <a:srgbClr val="000000"/>
                </a:solidFill>
                <a:ea typeface="DejaVu Sans" charset="0"/>
                <a:cs typeface="DejaVu Sans" charset="0"/>
              </a:rPr>
              <a:t>A direction is identified by the point where it intersects a unit sphere centered at the observation site. This converts a set of directions to a set of points on the surface of a sphere. The intersection point is then projected onto the horizontal plane to give a stereographic plot. This can be done in different ways. The </a:t>
            </a:r>
            <a:r>
              <a:rPr lang="en-US" altLang="it-IT" sz="1800" b="1">
                <a:solidFill>
                  <a:srgbClr val="CC6600"/>
                </a:solidFill>
                <a:ea typeface="DejaVu Sans" charset="0"/>
                <a:cs typeface="DejaVu Sans" charset="0"/>
              </a:rPr>
              <a:t>Lambert equal-area projection</a:t>
            </a:r>
            <a:r>
              <a:rPr lang="en-US" altLang="it-IT" sz="1800" b="1">
                <a:solidFill>
                  <a:srgbClr val="000000"/>
                </a:solidFill>
                <a:ea typeface="DejaVu Sans" charset="0"/>
                <a:cs typeface="DejaVu Sans" charset="0"/>
              </a:rPr>
              <a:t> is usually preferred in paleomagnetism as it avoids visually distorting the dispersion of directions. In geology, all directions are plotted on a stereogram as projections on the lower hemisphere. </a:t>
            </a:r>
          </a:p>
        </p:txBody>
      </p:sp>
      <p:sp>
        <p:nvSpPr>
          <p:cNvPr id="57348" name="Rectangle 3"/>
          <p:cNvSpPr>
            <a:spLocks noChangeArrowheads="1"/>
          </p:cNvSpPr>
          <p:nvPr/>
        </p:nvSpPr>
        <p:spPr bwMode="auto">
          <a:xfrm>
            <a:off x="4697413" y="2127250"/>
            <a:ext cx="3746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grpSp>
        <p:nvGrpSpPr>
          <p:cNvPr id="57349" name="Group 4"/>
          <p:cNvGrpSpPr>
            <a:grpSpLocks/>
          </p:cNvGrpSpPr>
          <p:nvPr/>
        </p:nvGrpSpPr>
        <p:grpSpPr bwMode="auto">
          <a:xfrm>
            <a:off x="2314575" y="2419350"/>
            <a:ext cx="3846513" cy="2114550"/>
            <a:chOff x="1458" y="1524"/>
            <a:chExt cx="2423" cy="1332"/>
          </a:xfrm>
        </p:grpSpPr>
        <p:pic>
          <p:nvPicPr>
            <p:cNvPr id="5735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8" y="1524"/>
              <a:ext cx="2423" cy="1332"/>
            </a:xfrm>
            <a:prstGeom prst="rect">
              <a:avLst/>
            </a:prstGeom>
            <a:solidFill>
              <a:srgbClr val="FFFFFF"/>
            </a:solidFill>
            <a:ln w="9360">
              <a:solidFill>
                <a:srgbClr val="000000"/>
              </a:solidFill>
              <a:miter lim="800000"/>
              <a:headEnd/>
              <a:tailEnd/>
            </a:ln>
          </p:spPr>
        </p:pic>
        <p:sp>
          <p:nvSpPr>
            <p:cNvPr id="57352" name="Rectangle 6"/>
            <p:cNvSpPr>
              <a:spLocks noChangeArrowheads="1"/>
            </p:cNvSpPr>
            <p:nvPr/>
          </p:nvSpPr>
          <p:spPr bwMode="auto">
            <a:xfrm>
              <a:off x="1529" y="1548"/>
              <a:ext cx="168" cy="15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57353" name="Rectangle 7"/>
            <p:cNvSpPr>
              <a:spLocks noChangeArrowheads="1"/>
            </p:cNvSpPr>
            <p:nvPr/>
          </p:nvSpPr>
          <p:spPr bwMode="auto">
            <a:xfrm>
              <a:off x="2757" y="1572"/>
              <a:ext cx="168" cy="13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grpSp>
      <p:sp>
        <p:nvSpPr>
          <p:cNvPr id="57350" name="Rectangle 8"/>
          <p:cNvSpPr>
            <a:spLocks noChangeArrowheads="1"/>
          </p:cNvSpPr>
          <p:nvPr/>
        </p:nvSpPr>
        <p:spPr bwMode="auto">
          <a:xfrm>
            <a:off x="252413" y="1460500"/>
            <a:ext cx="86248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b="1">
                <a:solidFill>
                  <a:srgbClr val="000000"/>
                </a:solidFill>
                <a:ea typeface="DejaVu Sans" charset="0"/>
                <a:cs typeface="DejaVu Sans" charset="0"/>
              </a:rPr>
              <a:t>Usually, directions are displayed on a stereonet to give a stereoplot, which has the magnetic inclination ranging from vertical in the centre to horizontal at the circumference, while the declination is simply the angle around the circle clockwise from the top (north)</a:t>
            </a:r>
          </a:p>
        </p:txBody>
      </p:sp>
    </p:spTree>
  </p:cSld>
  <p:clrMapOvr>
    <a:masterClrMapping/>
  </p:clrMapOvr>
  <p:transition spd="med"/>
  <p:timing>
    <p:tnLst>
      <p:par>
        <p:cTn id="1" dur="indefinite"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50825" y="846138"/>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Method of paleomagnetism</a:t>
            </a:r>
          </a:p>
        </p:txBody>
      </p:sp>
      <p:sp>
        <p:nvSpPr>
          <p:cNvPr id="59395" name="Rectangle 2"/>
          <p:cNvSpPr>
            <a:spLocks noChangeArrowheads="1"/>
          </p:cNvSpPr>
          <p:nvPr/>
        </p:nvSpPr>
        <p:spPr bwMode="auto">
          <a:xfrm>
            <a:off x="4697413" y="2127250"/>
            <a:ext cx="3746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59396" name="Rectangle 3"/>
          <p:cNvSpPr>
            <a:spLocks noChangeArrowheads="1"/>
          </p:cNvSpPr>
          <p:nvPr/>
        </p:nvSpPr>
        <p:spPr bwMode="auto">
          <a:xfrm>
            <a:off x="252413" y="1450975"/>
            <a:ext cx="86248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It is often convenient to replace the cluster of directions by an average, or mean, direction, plus an error. We assume that sample directions are scattered randomly about the “true direction” : the average direction becomes progressively closer to the true direction, and so its error shrinks.</a:t>
            </a:r>
          </a:p>
        </p:txBody>
      </p:sp>
      <p:grpSp>
        <p:nvGrpSpPr>
          <p:cNvPr id="59397" name="Group 4"/>
          <p:cNvGrpSpPr>
            <a:grpSpLocks/>
          </p:cNvGrpSpPr>
          <p:nvPr/>
        </p:nvGrpSpPr>
        <p:grpSpPr bwMode="auto">
          <a:xfrm>
            <a:off x="2008188" y="2652713"/>
            <a:ext cx="4860925" cy="2319337"/>
            <a:chOff x="1265" y="1671"/>
            <a:chExt cx="3062" cy="1461"/>
          </a:xfrm>
        </p:grpSpPr>
        <p:pic>
          <p:nvPicPr>
            <p:cNvPr id="5939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 y="1671"/>
              <a:ext cx="3062" cy="1461"/>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400" name="Rectangle 6"/>
            <p:cNvSpPr>
              <a:spLocks noChangeArrowheads="1"/>
            </p:cNvSpPr>
            <p:nvPr/>
          </p:nvSpPr>
          <p:spPr bwMode="auto">
            <a:xfrm>
              <a:off x="1351" y="1687"/>
              <a:ext cx="205" cy="12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59401" name="Rectangle 7"/>
            <p:cNvSpPr>
              <a:spLocks noChangeArrowheads="1"/>
            </p:cNvSpPr>
            <p:nvPr/>
          </p:nvSpPr>
          <p:spPr bwMode="auto">
            <a:xfrm>
              <a:off x="2964" y="1712"/>
              <a:ext cx="193" cy="10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grpSp>
      <p:sp>
        <p:nvSpPr>
          <p:cNvPr id="59398" name="Rectangle 8"/>
          <p:cNvSpPr>
            <a:spLocks noChangeArrowheads="1"/>
          </p:cNvSpPr>
          <p:nvPr/>
        </p:nvSpPr>
        <p:spPr bwMode="auto">
          <a:xfrm>
            <a:off x="188913" y="5180013"/>
            <a:ext cx="8624887"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The error used is the </a:t>
            </a:r>
            <a:r>
              <a:rPr lang="en-US" altLang="it-IT" sz="1800" b="1">
                <a:solidFill>
                  <a:srgbClr val="000000"/>
                </a:solidFill>
                <a:latin typeface="Symbol" panose="05050102010706020507" pitchFamily="18" charset="2"/>
                <a:ea typeface="DejaVu Sans" charset="0"/>
                <a:cs typeface="DejaVu Sans" charset="0"/>
              </a:rPr>
              <a:t></a:t>
            </a:r>
            <a:r>
              <a:rPr lang="en-US" altLang="it-IT" sz="1800" b="1" baseline="-25000">
                <a:solidFill>
                  <a:srgbClr val="000000"/>
                </a:solidFill>
                <a:ea typeface="DejaVu Sans" charset="0"/>
                <a:cs typeface="DejaVu Sans" charset="0"/>
              </a:rPr>
              <a:t>95</a:t>
            </a:r>
            <a:r>
              <a:rPr lang="en-US" altLang="it-IT" sz="1800" b="1">
                <a:solidFill>
                  <a:srgbClr val="000000"/>
                </a:solidFill>
                <a:ea typeface="DejaVu Sans" charset="0"/>
                <a:cs typeface="DejaVu Sans" charset="0"/>
              </a:rPr>
              <a:t> confidence limit: a cone with this half-angle (Fig. has a 95% probability of containing the true direction of magnetisation (not 95% of the sample directions), and is represented on the stereonet by the </a:t>
            </a:r>
            <a:r>
              <a:rPr lang="en-US" altLang="it-IT" sz="1800" b="1">
                <a:solidFill>
                  <a:srgbClr val="000000"/>
                </a:solidFill>
                <a:latin typeface="Symbol" panose="05050102010706020507" pitchFamily="18" charset="2"/>
                <a:ea typeface="DejaVu Sans" charset="0"/>
                <a:cs typeface="DejaVu Sans" charset="0"/>
              </a:rPr>
              <a:t></a:t>
            </a:r>
            <a:r>
              <a:rPr lang="en-US" altLang="it-IT" sz="1800" b="1" baseline="-25000">
                <a:solidFill>
                  <a:srgbClr val="000000"/>
                </a:solidFill>
                <a:ea typeface="DejaVu Sans" charset="0"/>
                <a:cs typeface="DejaVu Sans" charset="0"/>
              </a:rPr>
              <a:t>95</a:t>
            </a:r>
            <a:r>
              <a:rPr lang="en-US" altLang="it-IT" sz="1800" b="1">
                <a:solidFill>
                  <a:srgbClr val="000000"/>
                </a:solidFill>
                <a:ea typeface="DejaVu Sans" charset="0"/>
                <a:cs typeface="DejaVu Sans" charset="0"/>
              </a:rPr>
              <a:t> an circle of confidence. The average direction and the error </a:t>
            </a:r>
            <a:r>
              <a:rPr lang="en-US" altLang="it-IT" sz="1800" b="1">
                <a:solidFill>
                  <a:srgbClr val="000000"/>
                </a:solidFill>
                <a:latin typeface="Symbol" panose="05050102010706020507" pitchFamily="18" charset="2"/>
                <a:ea typeface="DejaVu Sans" charset="0"/>
                <a:cs typeface="DejaVu Sans" charset="0"/>
              </a:rPr>
              <a:t></a:t>
            </a:r>
            <a:r>
              <a:rPr lang="en-US" altLang="it-IT" sz="1800" b="1" baseline="-25000">
                <a:solidFill>
                  <a:srgbClr val="000000"/>
                </a:solidFill>
                <a:ea typeface="DejaVu Sans" charset="0"/>
                <a:cs typeface="DejaVu Sans" charset="0"/>
              </a:rPr>
              <a:t>95</a:t>
            </a:r>
            <a:r>
              <a:rPr lang="en-US" altLang="it-IT" sz="1800" b="1">
                <a:solidFill>
                  <a:srgbClr val="000000"/>
                </a:solidFill>
                <a:ea typeface="DejaVu Sans" charset="0"/>
                <a:cs typeface="DejaVu Sans" charset="0"/>
              </a:rPr>
              <a:t> are calculated using special statistics of directions (Fischer’s distribution)</a:t>
            </a:r>
          </a:p>
        </p:txBody>
      </p:sp>
    </p:spTree>
  </p:cSld>
  <p:clrMapOvr>
    <a:masterClrMapping/>
  </p:clrMapOvr>
  <p:transition spd="med"/>
  <p:timing>
    <p:tnLst>
      <p:par>
        <p:cTn id="1" dur="indefinite"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65D842-D31F-4BAB-933D-7D1F58545956}" type="slidenum">
              <a:rPr lang="it-IT" altLang="it-IT" sz="1400" b="1" smtClean="0">
                <a:solidFill>
                  <a:srgbClr val="898989"/>
                </a:solidFill>
              </a:rPr>
              <a:pPr>
                <a:spcBef>
                  <a:spcPct val="0"/>
                </a:spcBef>
                <a:buFontTx/>
                <a:buNone/>
              </a:pPr>
              <a:t>3</a:t>
            </a:fld>
            <a:endParaRPr lang="it-IT" altLang="it-IT" sz="1400" b="1" smtClean="0">
              <a:solidFill>
                <a:srgbClr val="898989"/>
              </a:solidFill>
            </a:endParaRPr>
          </a:p>
        </p:txBody>
      </p:sp>
      <p:sp>
        <p:nvSpPr>
          <p:cNvPr id="14" name="TextBox 13"/>
          <p:cNvSpPr txBox="1"/>
          <p:nvPr/>
        </p:nvSpPr>
        <p:spPr>
          <a:xfrm>
            <a:off x="179388" y="1268413"/>
            <a:ext cx="8928100" cy="2800350"/>
          </a:xfrm>
          <a:prstGeom prst="rect">
            <a:avLst/>
          </a:prstGeom>
          <a:noFill/>
        </p:spPr>
        <p:txBody>
          <a:bodyPr>
            <a:spAutoFit/>
          </a:bodyPr>
          <a:lstStyle/>
          <a:p>
            <a:pPr algn="just" eaLnBrk="1" hangingPunct="1">
              <a:defRPr/>
            </a:pPr>
            <a:r>
              <a:rPr lang="it-IT" sz="1600" dirty="0">
                <a:latin typeface="+mn-lt"/>
                <a:cs typeface="Arial" charset="0"/>
              </a:rPr>
              <a:t>A </a:t>
            </a:r>
            <a:r>
              <a:rPr lang="it-IT" sz="1600" dirty="0">
                <a:latin typeface="+mn-lt"/>
                <a:cs typeface="Arial" charset="0"/>
              </a:rPr>
              <a:t>seconda del valore di k le sostanze si possono dividere in:</a:t>
            </a:r>
          </a:p>
          <a:p>
            <a:pPr algn="just" eaLnBrk="1" hangingPunct="1">
              <a:defRPr/>
            </a:pPr>
            <a:endParaRPr lang="it-IT" sz="1600" dirty="0">
              <a:latin typeface="+mn-lt"/>
              <a:cs typeface="Arial" charset="0"/>
            </a:endParaRPr>
          </a:p>
          <a:p>
            <a:pPr algn="just" eaLnBrk="1" hangingPunct="1">
              <a:defRPr/>
            </a:pPr>
            <a:r>
              <a:rPr lang="it-IT" sz="1600" dirty="0">
                <a:latin typeface="+mn-lt"/>
                <a:cs typeface="Arial" charset="0"/>
              </a:rPr>
              <a:t>k&lt;0	</a:t>
            </a:r>
            <a:r>
              <a:rPr lang="it-IT" sz="1600" dirty="0">
                <a:solidFill>
                  <a:srgbClr val="FF0000"/>
                </a:solidFill>
                <a:latin typeface="+mn-lt"/>
                <a:cs typeface="Arial" charset="0"/>
              </a:rPr>
              <a:t>diamagnetiche</a:t>
            </a:r>
            <a:r>
              <a:rPr lang="it-IT" sz="1600" dirty="0">
                <a:latin typeface="+mn-lt"/>
                <a:cs typeface="Arial" charset="0"/>
              </a:rPr>
              <a:t> – senza momento magnetico permanente; tendono a diminuire </a:t>
            </a:r>
            <a:r>
              <a:rPr lang="it-IT" sz="1600" u="sng" dirty="0">
                <a:latin typeface="+mn-lt"/>
                <a:cs typeface="Arial" charset="0"/>
              </a:rPr>
              <a:t>B</a:t>
            </a:r>
            <a:r>
              <a:rPr lang="it-IT" sz="1600" baseline="-25000" dirty="0">
                <a:latin typeface="+mn-lt"/>
                <a:cs typeface="Arial" charset="0"/>
              </a:rPr>
              <a:t>0</a:t>
            </a:r>
          </a:p>
          <a:p>
            <a:pPr algn="just" eaLnBrk="1" hangingPunct="1">
              <a:defRPr/>
            </a:pPr>
            <a:r>
              <a:rPr lang="it-IT" sz="1600" dirty="0">
                <a:latin typeface="+mn-lt"/>
                <a:cs typeface="Arial" charset="0"/>
              </a:rPr>
              <a:t>	</a:t>
            </a:r>
            <a:r>
              <a:rPr lang="it-IT" sz="1600" b="1" i="1" dirty="0">
                <a:latin typeface="+mn-lt"/>
                <a:cs typeface="Arial" charset="0"/>
              </a:rPr>
              <a:t>acqua, rame, vetro  </a:t>
            </a:r>
          </a:p>
          <a:p>
            <a:pPr algn="just" eaLnBrk="1" hangingPunct="1">
              <a:defRPr/>
            </a:pPr>
            <a:r>
              <a:rPr lang="it-IT" sz="1600" dirty="0">
                <a:latin typeface="+mn-lt"/>
                <a:cs typeface="Arial" charset="0"/>
              </a:rPr>
              <a:t>k=0	</a:t>
            </a:r>
            <a:r>
              <a:rPr lang="it-IT" sz="1600" dirty="0">
                <a:solidFill>
                  <a:srgbClr val="FF0000"/>
                </a:solidFill>
                <a:latin typeface="+mn-lt"/>
                <a:cs typeface="Arial" charset="0"/>
              </a:rPr>
              <a:t>il vuoto</a:t>
            </a:r>
          </a:p>
          <a:p>
            <a:pPr algn="just" eaLnBrk="1" hangingPunct="1">
              <a:defRPr/>
            </a:pPr>
            <a:r>
              <a:rPr lang="it-IT" sz="1600" dirty="0">
                <a:latin typeface="+mn-lt"/>
                <a:cs typeface="Arial" charset="0"/>
              </a:rPr>
              <a:t>k&gt;0	</a:t>
            </a:r>
            <a:r>
              <a:rPr lang="it-IT" sz="1600" dirty="0">
                <a:solidFill>
                  <a:srgbClr val="FF0000"/>
                </a:solidFill>
                <a:latin typeface="+mn-lt"/>
                <a:cs typeface="Arial" charset="0"/>
              </a:rPr>
              <a:t>paramagnetiche</a:t>
            </a:r>
            <a:r>
              <a:rPr lang="it-IT" sz="1600" dirty="0">
                <a:latin typeface="+mn-lt"/>
                <a:cs typeface="Arial" charset="0"/>
              </a:rPr>
              <a:t> – il loro momento magnetico permanente tende ad allinearsi lungo il campo </a:t>
            </a:r>
          </a:p>
          <a:p>
            <a:pPr algn="just" eaLnBrk="1" hangingPunct="1">
              <a:defRPr/>
            </a:pPr>
            <a:r>
              <a:rPr lang="it-IT" sz="1600" dirty="0">
                <a:latin typeface="+mn-lt"/>
                <a:cs typeface="Arial" charset="0"/>
              </a:rPr>
              <a:t>	magnetico esterno, rafforzandolo</a:t>
            </a:r>
          </a:p>
          <a:p>
            <a:pPr algn="just" eaLnBrk="1" hangingPunct="1">
              <a:defRPr/>
            </a:pPr>
            <a:r>
              <a:rPr lang="it-IT" sz="1600" dirty="0">
                <a:latin typeface="+mn-lt"/>
                <a:cs typeface="Arial" charset="0"/>
              </a:rPr>
              <a:t>	</a:t>
            </a:r>
            <a:r>
              <a:rPr lang="it-IT" sz="1600" b="1" i="1" dirty="0">
                <a:latin typeface="+mn-lt"/>
                <a:cs typeface="Arial" charset="0"/>
              </a:rPr>
              <a:t>ossigeno, alluminio, platino</a:t>
            </a:r>
          </a:p>
          <a:p>
            <a:pPr algn="just" eaLnBrk="1" hangingPunct="1">
              <a:defRPr/>
            </a:pPr>
            <a:r>
              <a:rPr lang="it-IT" sz="1600" dirty="0">
                <a:latin typeface="+mn-lt"/>
                <a:cs typeface="Arial" charset="0"/>
              </a:rPr>
              <a:t>k&gt;&gt;0	</a:t>
            </a:r>
            <a:r>
              <a:rPr lang="it-IT" sz="1600" dirty="0">
                <a:solidFill>
                  <a:srgbClr val="FF0000"/>
                </a:solidFill>
                <a:latin typeface="+mn-lt"/>
                <a:cs typeface="Arial" charset="0"/>
              </a:rPr>
              <a:t>ferromagnetiche</a:t>
            </a:r>
            <a:r>
              <a:rPr lang="it-IT" sz="1600" dirty="0">
                <a:latin typeface="+mn-lt"/>
                <a:cs typeface="Arial" charset="0"/>
              </a:rPr>
              <a:t> – i loro momenti magnetici sono allineati già di per se in certe zone (domini 	magnetici)</a:t>
            </a:r>
          </a:p>
          <a:p>
            <a:pPr algn="just" eaLnBrk="1" hangingPunct="1">
              <a:defRPr/>
            </a:pPr>
            <a:r>
              <a:rPr lang="it-IT" sz="1600" dirty="0">
                <a:latin typeface="+mn-lt"/>
                <a:cs typeface="Arial" charset="0"/>
              </a:rPr>
              <a:t>	</a:t>
            </a:r>
            <a:r>
              <a:rPr lang="it-IT" sz="1600" b="1" i="1" dirty="0">
                <a:latin typeface="+mn-lt"/>
                <a:cs typeface="Arial" charset="0"/>
              </a:rPr>
              <a:t>ferro, nichel</a:t>
            </a:r>
          </a:p>
        </p:txBody>
      </p:sp>
      <p:pic>
        <p:nvPicPr>
          <p:cNvPr id="614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5" y="3771900"/>
            <a:ext cx="3887788" cy="292735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250825" y="121602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Method of paleomagnetism</a:t>
            </a:r>
          </a:p>
        </p:txBody>
      </p:sp>
      <p:sp>
        <p:nvSpPr>
          <p:cNvPr id="61443" name="Rectangle 2"/>
          <p:cNvSpPr>
            <a:spLocks noChangeArrowheads="1"/>
          </p:cNvSpPr>
          <p:nvPr/>
        </p:nvSpPr>
        <p:spPr bwMode="auto">
          <a:xfrm>
            <a:off x="4697413" y="2497138"/>
            <a:ext cx="3746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pic>
        <p:nvPicPr>
          <p:cNvPr id="6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1871663"/>
            <a:ext cx="3816350" cy="451008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45" name="Rectangle 4"/>
          <p:cNvSpPr>
            <a:spLocks noChangeArrowheads="1"/>
          </p:cNvSpPr>
          <p:nvPr/>
        </p:nvSpPr>
        <p:spPr bwMode="auto">
          <a:xfrm>
            <a:off x="252413" y="1820863"/>
            <a:ext cx="4735512"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Paleomagnetism has made important contributions in documenting local and regional tectonic motions as well as the motions of lithospheric plates.</a:t>
            </a:r>
          </a:p>
          <a:p>
            <a:pPr algn="just" eaLnBrk="1" hangingPunct="1">
              <a:spcBef>
                <a:spcPct val="0"/>
              </a:spcBef>
              <a:buFontTx/>
              <a:buNone/>
            </a:pPr>
            <a:r>
              <a:rPr lang="en-US" altLang="it-IT" sz="1800" b="1">
                <a:solidFill>
                  <a:srgbClr val="000000"/>
                </a:solidFill>
                <a:ea typeface="DejaVu Sans" charset="0"/>
                <a:cs typeface="DejaVu Sans" charset="0"/>
              </a:rPr>
              <a:t> </a:t>
            </a: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To make use of paleomagnetic data on a larger scale the observed directions must be compared to suitable reference directions.</a:t>
            </a:r>
          </a:p>
          <a:p>
            <a:pPr algn="just" eaLnBrk="1" hangingPunct="1">
              <a:spcBef>
                <a:spcPct val="0"/>
              </a:spcBef>
              <a:buFontTx/>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A reference direction can be computed, if it is known where the paleomagnetic pole was in the geological past. The history of paleomagnetic pole positions can be established on a continental scale</a:t>
            </a:r>
          </a:p>
        </p:txBody>
      </p:sp>
    </p:spTree>
  </p:cSld>
  <p:clrMapOvr>
    <a:masterClrMapping/>
  </p:clrMapOvr>
  <p:transition spd="med"/>
  <p:timing>
    <p:tnLst>
      <p:par>
        <p:cTn id="1" dur="indefinite"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siripro.it/didattica/img/tettonica/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565400"/>
            <a:ext cx="38338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descr="http://www.minerva.unito.it/SIS/Paleomagnetismo/Paleo4_file/Image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565400"/>
            <a:ext cx="38481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geologia.com/area_raga/magnetismo/magneti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89138"/>
            <a:ext cx="78486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07963" y="981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a:t>
            </a:r>
          </a:p>
        </p:txBody>
      </p:sp>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606550"/>
            <a:ext cx="3155950" cy="213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5"/>
          <p:cNvSpPr>
            <a:spLocks noChangeArrowheads="1"/>
          </p:cNvSpPr>
          <p:nvPr/>
        </p:nvSpPr>
        <p:spPr bwMode="auto">
          <a:xfrm>
            <a:off x="225425" y="1517650"/>
            <a:ext cx="56102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GB" altLang="it-IT" sz="2000">
                <a:cs typeface="Times New Roman" panose="02020603050405020304" pitchFamily="18" charset="0"/>
              </a:rPr>
              <a:t>  </a:t>
            </a:r>
            <a:r>
              <a:rPr lang="en-US" altLang="it-IT" sz="1800">
                <a:cs typeface="Times New Roman" panose="02020603050405020304" pitchFamily="18" charset="0"/>
              </a:rPr>
              <a:t>Each rock usually contains a tiny quantity of ferromagnetic minerals. As we have seen, these grains can become magnetized permanently during the formation of the rock or by a later mechanism. The </a:t>
            </a:r>
            <a:r>
              <a:rPr lang="en-US" altLang="it-IT" sz="1800">
                <a:solidFill>
                  <a:srgbClr val="CC3300"/>
                </a:solidFill>
                <a:cs typeface="Times New Roman" panose="02020603050405020304" pitchFamily="18" charset="0"/>
              </a:rPr>
              <a:t>remanent magnetization (M</a:t>
            </a:r>
            <a:r>
              <a:rPr lang="en-US" altLang="it-IT" sz="1800" baseline="-25000">
                <a:solidFill>
                  <a:srgbClr val="CC3300"/>
                </a:solidFill>
                <a:cs typeface="Times New Roman" panose="02020603050405020304" pitchFamily="18" charset="0"/>
              </a:rPr>
              <a:t>r</a:t>
            </a:r>
            <a:r>
              <a:rPr lang="en-US" altLang="it-IT" sz="1800">
                <a:solidFill>
                  <a:srgbClr val="CC3300"/>
                </a:solidFill>
                <a:cs typeface="Times New Roman" panose="02020603050405020304" pitchFamily="18" charset="0"/>
              </a:rPr>
              <a:t>)</a:t>
            </a:r>
            <a:r>
              <a:rPr lang="en-US" altLang="it-IT" sz="1800">
                <a:cs typeface="Times New Roman" panose="02020603050405020304" pitchFamily="18" charset="0"/>
              </a:rPr>
              <a:t> of the rock is not related to the present-day geomagnetic field, but is related to the Earth’s magnetic field in the geological past. Its direction is usually different from that of the present-day field. As a result the directions of M</a:t>
            </a:r>
            <a:r>
              <a:rPr lang="en-US" altLang="it-IT" sz="1800" baseline="-25000">
                <a:cs typeface="Times New Roman" panose="02020603050405020304" pitchFamily="18" charset="0"/>
              </a:rPr>
              <a:t>r</a:t>
            </a:r>
            <a:r>
              <a:rPr lang="en-US" altLang="it-IT" sz="1800">
                <a:cs typeface="Times New Roman" panose="02020603050405020304" pitchFamily="18" charset="0"/>
              </a:rPr>
              <a:t> and M</a:t>
            </a:r>
            <a:r>
              <a:rPr lang="en-US" altLang="it-IT" sz="1800" baseline="-25000">
                <a:cs typeface="Times New Roman" panose="02020603050405020304" pitchFamily="18" charset="0"/>
              </a:rPr>
              <a:t>i</a:t>
            </a:r>
            <a:r>
              <a:rPr lang="en-US" altLang="it-IT" sz="1800">
                <a:cs typeface="Times New Roman" panose="02020603050405020304" pitchFamily="18" charset="0"/>
              </a:rPr>
              <a:t> are generally not parallel</a:t>
            </a:r>
            <a:endParaRPr lang="en-GB" altLang="it-IT" sz="1800">
              <a:cs typeface="Times New Roman" panose="02020603050405020304" pitchFamily="18" charset="0"/>
            </a:endParaRPr>
          </a:p>
        </p:txBody>
      </p:sp>
      <p:sp>
        <p:nvSpPr>
          <p:cNvPr id="67589" name="Rectangle 6"/>
          <p:cNvSpPr>
            <a:spLocks noChangeArrowheads="1"/>
          </p:cNvSpPr>
          <p:nvPr/>
        </p:nvSpPr>
        <p:spPr bwMode="auto">
          <a:xfrm>
            <a:off x="180975" y="4648200"/>
            <a:ext cx="8772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GB" altLang="it-IT" sz="2000">
                <a:cs typeface="Times New Roman" panose="02020603050405020304" pitchFamily="18" charset="0"/>
              </a:rPr>
              <a:t> </a:t>
            </a:r>
            <a:r>
              <a:rPr lang="en-US" altLang="it-IT" sz="2000">
                <a:cs typeface="Times New Roman" panose="02020603050405020304" pitchFamily="18" charset="0"/>
              </a:rPr>
              <a:t>The total magnetisation, M</a:t>
            </a:r>
            <a:r>
              <a:rPr lang="en-US" altLang="it-IT" sz="2000" baseline="-25000">
                <a:cs typeface="Times New Roman" panose="02020603050405020304" pitchFamily="18" charset="0"/>
              </a:rPr>
              <a:t>total</a:t>
            </a:r>
            <a:r>
              <a:rPr lang="en-US" altLang="it-IT" sz="2000">
                <a:cs typeface="Times New Roman" panose="02020603050405020304" pitchFamily="18" charset="0"/>
              </a:rPr>
              <a:t>, of a rock is the addition of the induced and remanent magnetisations, taking into account their directions</a:t>
            </a:r>
            <a:endParaRPr lang="en-GB" altLang="it-IT" sz="2000">
              <a:cs typeface="Times New Roman" panose="02020603050405020304" pitchFamily="18" charset="0"/>
            </a:endParaRPr>
          </a:p>
        </p:txBody>
      </p:sp>
      <p:sp>
        <p:nvSpPr>
          <p:cNvPr id="67590" name="Rectangle 7"/>
          <p:cNvSpPr>
            <a:spLocks noChangeArrowheads="1"/>
          </p:cNvSpPr>
          <p:nvPr/>
        </p:nvSpPr>
        <p:spPr bwMode="auto">
          <a:xfrm>
            <a:off x="225425" y="5511800"/>
            <a:ext cx="8772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000">
                <a:cs typeface="Times New Roman" panose="02020603050405020304" pitchFamily="18" charset="0"/>
              </a:rPr>
              <a:t>N.B The presence of remanence makes interpreting magnetic anomalies more uncertain because its direction is generally unknown – unlike that of induced magnetisation. If possible, its value should be determined by measuring samples of the rock.</a:t>
            </a:r>
            <a:endParaRPr lang="en-GB" altLang="it-IT" sz="200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31775" y="955675"/>
            <a:ext cx="8675688"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collection</a:t>
            </a:r>
          </a:p>
        </p:txBody>
      </p:sp>
      <p:sp>
        <p:nvSpPr>
          <p:cNvPr id="69635" name="Rectangle 3"/>
          <p:cNvSpPr>
            <a:spLocks noChangeArrowheads="1"/>
          </p:cNvSpPr>
          <p:nvPr/>
        </p:nvSpPr>
        <p:spPr bwMode="auto">
          <a:xfrm>
            <a:off x="231775" y="1539875"/>
            <a:ext cx="3756025" cy="449263"/>
          </a:xfrm>
          <a:prstGeom prst="rect">
            <a:avLst/>
          </a:prstGeom>
          <a:solidFill>
            <a:schemeClr val="bg1"/>
          </a:solidFill>
          <a:ln w="63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Requirements:</a:t>
            </a:r>
          </a:p>
        </p:txBody>
      </p:sp>
      <p:sp>
        <p:nvSpPr>
          <p:cNvPr id="69636" name="Rectangle 4"/>
          <p:cNvSpPr>
            <a:spLocks noChangeArrowheads="1"/>
          </p:cNvSpPr>
          <p:nvPr/>
        </p:nvSpPr>
        <p:spPr bwMode="auto">
          <a:xfrm>
            <a:off x="244475" y="1908175"/>
            <a:ext cx="75342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2000"/>
              <a:t>Base station</a:t>
            </a:r>
            <a:r>
              <a:rPr lang="en-US" altLang="it-IT" sz="2000" u="sng"/>
              <a:t>;</a:t>
            </a:r>
          </a:p>
          <a:p>
            <a:pPr algn="just" eaLnBrk="1" hangingPunct="1">
              <a:spcBef>
                <a:spcPct val="0"/>
              </a:spcBef>
              <a:buFontTx/>
              <a:buChar char="•"/>
            </a:pPr>
            <a:r>
              <a:rPr lang="it-IT" altLang="it-IT" sz="2000"/>
              <a:t>Positioning &amp; time tied to each measurement</a:t>
            </a:r>
          </a:p>
          <a:p>
            <a:pPr algn="just" eaLnBrk="1" hangingPunct="1">
              <a:spcBef>
                <a:spcPct val="0"/>
              </a:spcBef>
              <a:buFontTx/>
              <a:buChar char="•"/>
            </a:pPr>
            <a:r>
              <a:rPr lang="it-IT" altLang="it-IT" sz="2000"/>
              <a:t>Measurement while moving</a:t>
            </a:r>
          </a:p>
          <a:p>
            <a:pPr algn="just" eaLnBrk="1" hangingPunct="1">
              <a:spcBef>
                <a:spcPct val="0"/>
              </a:spcBef>
              <a:buFontTx/>
              <a:buChar char="•"/>
            </a:pPr>
            <a:r>
              <a:rPr lang="en-US" altLang="it-IT" sz="2000"/>
              <a:t>Identify potential noise sources</a:t>
            </a:r>
          </a:p>
        </p:txBody>
      </p:sp>
      <p:sp>
        <p:nvSpPr>
          <p:cNvPr id="69637" name="Rectangle 6"/>
          <p:cNvSpPr>
            <a:spLocks noChangeArrowheads="1"/>
          </p:cNvSpPr>
          <p:nvPr/>
        </p:nvSpPr>
        <p:spPr bwMode="auto">
          <a:xfrm>
            <a:off x="257175" y="3284538"/>
            <a:ext cx="3756025" cy="449262"/>
          </a:xfrm>
          <a:prstGeom prst="rect">
            <a:avLst/>
          </a:prstGeom>
          <a:solidFill>
            <a:schemeClr val="bg1"/>
          </a:solidFill>
          <a:ln w="63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Some Applications:</a:t>
            </a:r>
          </a:p>
        </p:txBody>
      </p:sp>
      <p:sp>
        <p:nvSpPr>
          <p:cNvPr id="69638" name="Rectangle 7"/>
          <p:cNvSpPr>
            <a:spLocks noChangeArrowheads="1"/>
          </p:cNvSpPr>
          <p:nvPr/>
        </p:nvSpPr>
        <p:spPr bwMode="auto">
          <a:xfrm>
            <a:off x="254000" y="3717925"/>
            <a:ext cx="75342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AutoNum type="alphaUcParenR"/>
            </a:pPr>
            <a:r>
              <a:rPr lang="en-US" altLang="it-IT" sz="2000" u="sng">
                <a:solidFill>
                  <a:srgbClr val="666633"/>
                </a:solidFill>
              </a:rPr>
              <a:t>Location of metal objects</a:t>
            </a:r>
            <a:r>
              <a:rPr lang="en-US" altLang="it-IT" sz="2000">
                <a:solidFill>
                  <a:srgbClr val="666633"/>
                </a:solidFill>
              </a:rPr>
              <a:t>: Pipes, cables, military ordnance</a:t>
            </a:r>
          </a:p>
          <a:p>
            <a:pPr algn="just" eaLnBrk="1" hangingPunct="1">
              <a:spcBef>
                <a:spcPct val="0"/>
              </a:spcBef>
              <a:buFontTx/>
              <a:buAutoNum type="alphaUcParenR"/>
            </a:pPr>
            <a:endParaRPr lang="en-US" altLang="it-IT" sz="2000">
              <a:solidFill>
                <a:srgbClr val="666633"/>
              </a:solidFill>
            </a:endParaRPr>
          </a:p>
          <a:p>
            <a:pPr algn="just" eaLnBrk="1" hangingPunct="1">
              <a:spcBef>
                <a:spcPct val="0"/>
              </a:spcBef>
              <a:buFontTx/>
              <a:buAutoNum type="alphaUcParenR"/>
            </a:pPr>
            <a:r>
              <a:rPr lang="en-US" altLang="it-IT" sz="2000" u="sng">
                <a:solidFill>
                  <a:srgbClr val="666633"/>
                </a:solidFill>
              </a:rPr>
              <a:t>Mapping near-surface</a:t>
            </a:r>
            <a:r>
              <a:rPr lang="en-US" altLang="it-IT" sz="2000">
                <a:solidFill>
                  <a:srgbClr val="666633"/>
                </a:solidFill>
              </a:rPr>
              <a:t>: Archeological sites, concealed mine shafts, igneous intrusions.</a:t>
            </a:r>
          </a:p>
          <a:p>
            <a:pPr algn="just" eaLnBrk="1" hangingPunct="1">
              <a:spcBef>
                <a:spcPct val="0"/>
              </a:spcBef>
              <a:buFontTx/>
              <a:buAutoNum type="alphaUcParenR"/>
            </a:pPr>
            <a:endParaRPr lang="en-US" altLang="it-IT" sz="2000">
              <a:solidFill>
                <a:srgbClr val="666633"/>
              </a:solidFill>
            </a:endParaRPr>
          </a:p>
          <a:p>
            <a:pPr algn="just" eaLnBrk="1" hangingPunct="1">
              <a:spcBef>
                <a:spcPct val="0"/>
              </a:spcBef>
              <a:buFontTx/>
              <a:buAutoNum type="alphaUcParenR"/>
            </a:pPr>
            <a:r>
              <a:rPr lang="en-US" altLang="it-IT" sz="2000" u="sng">
                <a:solidFill>
                  <a:srgbClr val="666633"/>
                </a:solidFill>
              </a:rPr>
              <a:t>Mineral Exploration</a:t>
            </a:r>
            <a:r>
              <a:rPr lang="en-US" altLang="it-IT" sz="2000">
                <a:solidFill>
                  <a:srgbClr val="666633"/>
                </a:solidFill>
              </a:rPr>
              <a:t>: Identification of metalliferous deposits, for example massive sulphides</a:t>
            </a:r>
          </a:p>
          <a:p>
            <a:pPr algn="just" eaLnBrk="1" hangingPunct="1">
              <a:spcBef>
                <a:spcPct val="0"/>
              </a:spcBef>
              <a:buFontTx/>
              <a:buAutoNum type="alphaUcParenR"/>
            </a:pPr>
            <a:endParaRPr lang="en-US" altLang="it-IT" sz="2000">
              <a:solidFill>
                <a:srgbClr val="666633"/>
              </a:solidFill>
            </a:endParaRPr>
          </a:p>
          <a:p>
            <a:pPr algn="just" eaLnBrk="1" hangingPunct="1">
              <a:spcBef>
                <a:spcPct val="0"/>
              </a:spcBef>
              <a:buFontTx/>
              <a:buAutoNum type="alphaUcParenR"/>
            </a:pPr>
            <a:r>
              <a:rPr lang="en-US" altLang="it-IT" sz="2000" u="sng">
                <a:solidFill>
                  <a:srgbClr val="666633"/>
                </a:solidFill>
              </a:rPr>
              <a:t>Geological Bedrock Mapping</a:t>
            </a:r>
            <a:r>
              <a:rPr lang="en-US" altLang="it-IT" sz="2000">
                <a:solidFill>
                  <a:srgbClr val="666633"/>
                </a:solidFill>
              </a:rPr>
              <a:t>: Identification of faults and geological boundaries, especially beneath sediment cover.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07963" y="8159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t>
            </a:r>
          </a:p>
        </p:txBody>
      </p:sp>
      <p:sp>
        <p:nvSpPr>
          <p:cNvPr id="71683" name="Rectangle 3"/>
          <p:cNvSpPr>
            <a:spLocks noChangeArrowheads="1"/>
          </p:cNvSpPr>
          <p:nvPr/>
        </p:nvSpPr>
        <p:spPr bwMode="auto">
          <a:xfrm>
            <a:off x="206375" y="1384300"/>
            <a:ext cx="547687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1800"/>
              <a:t> </a:t>
            </a:r>
            <a:r>
              <a:rPr lang="en-US" altLang="it-IT" sz="1800"/>
              <a:t>Magnetometers used for magnetic surveying differ from the types used to measure the magnetisation of rock samples in the laboratory because they need to measure the strength of the field rather than the strength of magnetisation of a sample, and they have to be portable. </a:t>
            </a:r>
          </a:p>
          <a:p>
            <a:pPr algn="just" eaLnBrk="1" hangingPunct="1">
              <a:spcBef>
                <a:spcPct val="0"/>
              </a:spcBef>
              <a:buFontTx/>
              <a:buChar char="•"/>
            </a:pPr>
            <a:endParaRPr lang="en-US" altLang="it-IT" sz="1800"/>
          </a:p>
          <a:p>
            <a:pPr algn="just" eaLnBrk="1" hangingPunct="1">
              <a:spcBef>
                <a:spcPct val="0"/>
              </a:spcBef>
              <a:buFontTx/>
              <a:buChar char="•"/>
            </a:pPr>
            <a:r>
              <a:rPr lang="en-US" altLang="it-IT" sz="1800"/>
              <a:t> Until the 1940s magnetometers were mechanical instruments that balanced the torque of the magnetic field on a finely balanced compass needle against a restoring force provided by gravity or by the torsion in a suspension fiber. The balance types were cumbersome, delicate and slow to operate. For optimum sensitivity they were designed to measure changes in a selected component of the magnetic field, most commonly the vertical field. This type of magnetometer has now been superseded by more sensitive, robust electronic instruments.</a:t>
            </a:r>
            <a:endParaRPr lang="en-US" altLang="it-IT" sz="1800">
              <a:solidFill>
                <a:srgbClr val="CC3300"/>
              </a:solidFill>
            </a:endParaRPr>
          </a:p>
        </p:txBody>
      </p:sp>
      <p:pic>
        <p:nvPicPr>
          <p:cNvPr id="716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25" y="1409700"/>
            <a:ext cx="3098800" cy="445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847EF8E-1742-4AF6-840F-F6EA83217341}" type="slidenum">
              <a:rPr lang="it-IT" altLang="it-IT" sz="1400" b="1" smtClean="0">
                <a:solidFill>
                  <a:srgbClr val="898989"/>
                </a:solidFill>
              </a:rPr>
              <a:pPr>
                <a:spcBef>
                  <a:spcPct val="0"/>
                </a:spcBef>
                <a:buFontTx/>
                <a:buNone/>
              </a:pPr>
              <a:t>36</a:t>
            </a:fld>
            <a:endParaRPr lang="it-IT" altLang="it-IT" sz="1400" b="1" smtClean="0">
              <a:solidFill>
                <a:srgbClr val="898989"/>
              </a:solidFill>
            </a:endParaRPr>
          </a:p>
        </p:txBody>
      </p:sp>
      <p:sp>
        <p:nvSpPr>
          <p:cNvPr id="9" name="TextBox 8"/>
          <p:cNvSpPr txBox="1"/>
          <p:nvPr/>
        </p:nvSpPr>
        <p:spPr>
          <a:xfrm>
            <a:off x="3276600" y="1125538"/>
            <a:ext cx="29511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Magnometro a flusso</a:t>
            </a:r>
          </a:p>
        </p:txBody>
      </p:sp>
      <p:pic>
        <p:nvPicPr>
          <p:cNvPr id="73732" name="Picture 4" descr="http://www.overunity.com/695/first-electrical-power-output-from-a-pyramid/dlattach/attach/14507/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700213"/>
            <a:ext cx="41275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http://gravmag.ou.edu/mag_measure/flux-gat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175" y="1939925"/>
            <a:ext cx="44640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8052CB-B03E-4FA3-8E1B-E2A50F5BA662}" type="slidenum">
              <a:rPr lang="it-IT" altLang="it-IT" sz="1400" b="1" smtClean="0">
                <a:solidFill>
                  <a:srgbClr val="898989"/>
                </a:solidFill>
              </a:rPr>
              <a:pPr>
                <a:spcBef>
                  <a:spcPct val="0"/>
                </a:spcBef>
                <a:buFontTx/>
                <a:buNone/>
              </a:pPr>
              <a:t>37</a:t>
            </a:fld>
            <a:endParaRPr lang="it-IT" altLang="it-IT" sz="1400" b="1" smtClean="0">
              <a:solidFill>
                <a:srgbClr val="898989"/>
              </a:solidFill>
            </a:endParaRPr>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84313"/>
            <a:ext cx="5976938"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961C1C-0B65-4110-B727-A29A6D7D40F4}" type="slidenum">
              <a:rPr lang="it-IT" altLang="it-IT" sz="1400" b="1" smtClean="0">
                <a:solidFill>
                  <a:srgbClr val="898989"/>
                </a:solidFill>
              </a:rPr>
              <a:pPr>
                <a:spcBef>
                  <a:spcPct val="0"/>
                </a:spcBef>
                <a:buFontTx/>
                <a:buNone/>
              </a:pPr>
              <a:t>38</a:t>
            </a:fld>
            <a:endParaRPr lang="it-IT" altLang="it-IT" sz="1400" b="1" smtClean="0">
              <a:solidFill>
                <a:srgbClr val="898989"/>
              </a:solidFill>
            </a:endParaRPr>
          </a:p>
        </p:txBody>
      </p:sp>
      <p:pic>
        <p:nvPicPr>
          <p:cNvPr id="77827" name="Picture 2"/>
          <p:cNvPicPr>
            <a:picLocks noChangeAspect="1"/>
          </p:cNvPicPr>
          <p:nvPr/>
        </p:nvPicPr>
        <p:blipFill>
          <a:blip r:embed="rId3">
            <a:extLst>
              <a:ext uri="{28A0092B-C50C-407E-A947-70E740481C1C}">
                <a14:useLocalDpi xmlns:a14="http://schemas.microsoft.com/office/drawing/2010/main" val="0"/>
              </a:ext>
            </a:extLst>
          </a:blip>
          <a:srcRect l="74286" t="26044" r="7471" b="23000"/>
          <a:stretch>
            <a:fillRect/>
          </a:stretch>
        </p:blipFill>
        <p:spPr bwMode="auto">
          <a:xfrm>
            <a:off x="369888" y="1844675"/>
            <a:ext cx="831691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C56BCE-4F30-4D7E-B4EF-2C5EC3701070}" type="slidenum">
              <a:rPr lang="it-IT" altLang="it-IT" smtClean="0">
                <a:solidFill>
                  <a:srgbClr val="898989"/>
                </a:solidFill>
                <a:latin typeface="Calibri" panose="020F0502020204030204" pitchFamily="34" charset="0"/>
              </a:rPr>
              <a:pPr/>
              <a:t>39</a:t>
            </a:fld>
            <a:endParaRPr lang="it-IT" altLang="it-IT" smtClean="0">
              <a:solidFill>
                <a:srgbClr val="898989"/>
              </a:solidFill>
              <a:latin typeface="Calibri" panose="020F0502020204030204" pitchFamily="34" charset="0"/>
            </a:endParaRP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l="74149" t="28300" r="7744" b="15700"/>
          <a:stretch>
            <a:fillRect/>
          </a:stretch>
        </p:blipFill>
        <p:spPr bwMode="auto">
          <a:xfrm>
            <a:off x="742950" y="1557338"/>
            <a:ext cx="7823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225425" y="5324475"/>
            <a:ext cx="85756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250"/>
              </a:spcBef>
              <a:buClr>
                <a:srgbClr val="FF0000"/>
              </a:buClr>
              <a:buFont typeface="Calibri" panose="020F0502020204030204" pitchFamily="34" charset="0"/>
              <a:buChar char="•"/>
            </a:pPr>
            <a:r>
              <a:rPr lang="en-US" altLang="it-IT" sz="2000" b="1">
                <a:solidFill>
                  <a:srgbClr val="FF0000"/>
                </a:solidFill>
                <a:ea typeface="DejaVu Sans" charset="0"/>
                <a:cs typeface="DejaVu Sans" charset="0"/>
              </a:rPr>
              <a:t>Magnetization</a:t>
            </a:r>
            <a:r>
              <a:rPr lang="en-US" altLang="it-IT" sz="2000" b="1">
                <a:solidFill>
                  <a:srgbClr val="000000"/>
                </a:solidFill>
                <a:ea typeface="DejaVu Sans" charset="0"/>
                <a:cs typeface="DejaVu Sans" charset="0"/>
              </a:rPr>
              <a:t> - the magnetic moment per unit volume</a:t>
            </a:r>
          </a:p>
        </p:txBody>
      </p:sp>
      <p:sp>
        <p:nvSpPr>
          <p:cNvPr id="8195" name="Text Box 2"/>
          <p:cNvSpPr txBox="1">
            <a:spLocks noChangeArrowheads="1"/>
          </p:cNvSpPr>
          <p:nvPr/>
        </p:nvSpPr>
        <p:spPr bwMode="auto">
          <a:xfrm>
            <a:off x="7620000" y="4706938"/>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196" name="Rectangle 4"/>
          <p:cNvSpPr>
            <a:spLocks noChangeArrowheads="1"/>
          </p:cNvSpPr>
          <p:nvPr/>
        </p:nvSpPr>
        <p:spPr bwMode="auto">
          <a:xfrm>
            <a:off x="4300538" y="1196975"/>
            <a:ext cx="4843462"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ts val="1250"/>
              </a:spcBef>
              <a:buFont typeface="Calibri" panose="020F0502020204030204" pitchFamily="34" charset="0"/>
              <a:buChar char="•"/>
            </a:pPr>
            <a:r>
              <a:rPr lang="en-US" altLang="it-IT" sz="2000" b="1">
                <a:solidFill>
                  <a:srgbClr val="000000"/>
                </a:solidFill>
                <a:ea typeface="DejaVu Sans" charset="0"/>
                <a:cs typeface="DejaVu Sans" charset="0"/>
              </a:rPr>
              <a:t>The magnetic moment m of each atom is associated with a current loop. The net magnetic moment of a volume V of the material depends on the degree of alignment of the individual atomic magnetic moments. It is the vector sum of all the atomic magnetic moments in the material. The magnetic moment per unit volume of the material is called its </a:t>
            </a:r>
            <a:r>
              <a:rPr lang="en-US" altLang="it-IT" sz="2000" b="1">
                <a:solidFill>
                  <a:srgbClr val="FF3300"/>
                </a:solidFill>
                <a:ea typeface="DejaVu Sans" charset="0"/>
                <a:cs typeface="DejaVu Sans" charset="0"/>
              </a:rPr>
              <a:t>magnetization M.</a:t>
            </a:r>
          </a:p>
        </p:txBody>
      </p:sp>
      <p:graphicFrame>
        <p:nvGraphicFramePr>
          <p:cNvPr id="8197" name="Object 5"/>
          <p:cNvGraphicFramePr>
            <a:graphicFrameLocks noChangeAspect="1"/>
          </p:cNvGraphicFramePr>
          <p:nvPr/>
        </p:nvGraphicFramePr>
        <p:xfrm>
          <a:off x="4562475" y="4070350"/>
          <a:ext cx="4146550" cy="639763"/>
        </p:xfrm>
        <a:graphic>
          <a:graphicData uri="http://schemas.openxmlformats.org/presentationml/2006/ole">
            <mc:AlternateContent xmlns:mc="http://schemas.openxmlformats.org/markup-compatibility/2006">
              <mc:Choice xmlns:v="urn:schemas-microsoft-com:vml" Requires="v">
                <p:oleObj spid="_x0000_s8280" r:id="rId4" imgW="457193" imgH="401661" progId="">
                  <p:embed/>
                </p:oleObj>
              </mc:Choice>
              <mc:Fallback>
                <p:oleObj r:id="rId4" imgW="457193" imgH="401661"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4070350"/>
                        <a:ext cx="4146550" cy="639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8" name="Object 6"/>
          <p:cNvGraphicFramePr>
            <a:graphicFrameLocks noChangeAspect="1"/>
          </p:cNvGraphicFramePr>
          <p:nvPr/>
        </p:nvGraphicFramePr>
        <p:xfrm>
          <a:off x="590550" y="5759450"/>
          <a:ext cx="7600950" cy="723900"/>
        </p:xfrm>
        <a:graphic>
          <a:graphicData uri="http://schemas.openxmlformats.org/presentationml/2006/ole">
            <mc:AlternateContent xmlns:mc="http://schemas.openxmlformats.org/markup-compatibility/2006">
              <mc:Choice xmlns:v="urn:schemas-microsoft-com:vml" Requires="v">
                <p:oleObj spid="_x0000_s8281" r:id="rId6" imgW="457193" imgH="457193" progId="">
                  <p:embed/>
                </p:oleObj>
              </mc:Choice>
              <mc:Fallback>
                <p:oleObj r:id="rId6" imgW="457193" imgH="457193"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 y="5759450"/>
                        <a:ext cx="760095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199" name="Group 7"/>
          <p:cNvGrpSpPr>
            <a:grpSpLocks/>
          </p:cNvGrpSpPr>
          <p:nvPr/>
        </p:nvGrpSpPr>
        <p:grpSpPr bwMode="auto">
          <a:xfrm>
            <a:off x="212725" y="1284288"/>
            <a:ext cx="3952875" cy="4095750"/>
            <a:chOff x="134" y="1045"/>
            <a:chExt cx="2490" cy="2580"/>
          </a:xfrm>
        </p:grpSpPr>
        <p:grpSp>
          <p:nvGrpSpPr>
            <p:cNvPr id="8200" name="Group 8"/>
            <p:cNvGrpSpPr>
              <a:grpSpLocks/>
            </p:cNvGrpSpPr>
            <p:nvPr/>
          </p:nvGrpSpPr>
          <p:grpSpPr bwMode="auto">
            <a:xfrm>
              <a:off x="134" y="1045"/>
              <a:ext cx="2490" cy="2580"/>
              <a:chOff x="134" y="1045"/>
              <a:chExt cx="2490" cy="2580"/>
            </a:xfrm>
          </p:grpSpPr>
          <p:sp>
            <p:nvSpPr>
              <p:cNvPr id="8204" name="Freeform 9"/>
              <p:cNvSpPr>
                <a:spLocks noChangeArrowheads="1"/>
              </p:cNvSpPr>
              <p:nvPr/>
            </p:nvSpPr>
            <p:spPr bwMode="auto">
              <a:xfrm>
                <a:off x="229" y="1045"/>
                <a:ext cx="2351" cy="2351"/>
              </a:xfrm>
              <a:custGeom>
                <a:avLst/>
                <a:gdLst>
                  <a:gd name="T0" fmla="*/ 1076 w 1872"/>
                  <a:gd name="T1" fmla="*/ 490 h 1968"/>
                  <a:gd name="T2" fmla="*/ 1790 w 1872"/>
                  <a:gd name="T3" fmla="*/ 0 h 1968"/>
                  <a:gd name="T4" fmla="*/ 2268 w 1872"/>
                  <a:gd name="T5" fmla="*/ 0 h 1968"/>
                  <a:gd name="T6" fmla="*/ 2985 w 1872"/>
                  <a:gd name="T7" fmla="*/ 0 h 1968"/>
                  <a:gd name="T8" fmla="*/ 3462 w 1872"/>
                  <a:gd name="T9" fmla="*/ 97 h 1968"/>
                  <a:gd name="T10" fmla="*/ 3822 w 1872"/>
                  <a:gd name="T11" fmla="*/ 293 h 1968"/>
                  <a:gd name="T12" fmla="*/ 4180 w 1872"/>
                  <a:gd name="T13" fmla="*/ 782 h 1968"/>
                  <a:gd name="T14" fmla="*/ 4298 w 1872"/>
                  <a:gd name="T15" fmla="*/ 1076 h 1968"/>
                  <a:gd name="T16" fmla="*/ 4537 w 1872"/>
                  <a:gd name="T17" fmla="*/ 1563 h 1968"/>
                  <a:gd name="T18" fmla="*/ 4658 w 1872"/>
                  <a:gd name="T19" fmla="*/ 1956 h 1968"/>
                  <a:gd name="T20" fmla="*/ 4658 w 1872"/>
                  <a:gd name="T21" fmla="*/ 2249 h 1968"/>
                  <a:gd name="T22" fmla="*/ 4537 w 1872"/>
                  <a:gd name="T23" fmla="*/ 2836 h 1968"/>
                  <a:gd name="T24" fmla="*/ 4418 w 1872"/>
                  <a:gd name="T25" fmla="*/ 3129 h 1968"/>
                  <a:gd name="T26" fmla="*/ 4180 w 1872"/>
                  <a:gd name="T27" fmla="*/ 3423 h 1968"/>
                  <a:gd name="T28" fmla="*/ 3702 w 1872"/>
                  <a:gd name="T29" fmla="*/ 3812 h 1968"/>
                  <a:gd name="T30" fmla="*/ 3462 w 1872"/>
                  <a:gd name="T31" fmla="*/ 3910 h 1968"/>
                  <a:gd name="T32" fmla="*/ 3225 w 1872"/>
                  <a:gd name="T33" fmla="*/ 3910 h 1968"/>
                  <a:gd name="T34" fmla="*/ 2745 w 1872"/>
                  <a:gd name="T35" fmla="*/ 4009 h 1968"/>
                  <a:gd name="T36" fmla="*/ 2390 w 1872"/>
                  <a:gd name="T37" fmla="*/ 4009 h 1968"/>
                  <a:gd name="T38" fmla="*/ 2029 w 1872"/>
                  <a:gd name="T39" fmla="*/ 4009 h 1968"/>
                  <a:gd name="T40" fmla="*/ 1790 w 1872"/>
                  <a:gd name="T41" fmla="*/ 3910 h 1968"/>
                  <a:gd name="T42" fmla="*/ 1314 w 1872"/>
                  <a:gd name="T43" fmla="*/ 3715 h 1968"/>
                  <a:gd name="T44" fmla="*/ 717 w 1872"/>
                  <a:gd name="T45" fmla="*/ 3423 h 1968"/>
                  <a:gd name="T46" fmla="*/ 358 w 1872"/>
                  <a:gd name="T47" fmla="*/ 3031 h 1968"/>
                  <a:gd name="T48" fmla="*/ 0 w 1872"/>
                  <a:gd name="T49" fmla="*/ 2249 h 1968"/>
                  <a:gd name="T50" fmla="*/ 118 w 1872"/>
                  <a:gd name="T51" fmla="*/ 1563 h 1968"/>
                  <a:gd name="T52" fmla="*/ 240 w 1872"/>
                  <a:gd name="T53" fmla="*/ 1369 h 1968"/>
                  <a:gd name="T54" fmla="*/ 358 w 1872"/>
                  <a:gd name="T55" fmla="*/ 1076 h 1968"/>
                  <a:gd name="T56" fmla="*/ 717 w 1872"/>
                  <a:gd name="T57" fmla="*/ 683 h 1968"/>
                  <a:gd name="T58" fmla="*/ 1076 w 1872"/>
                  <a:gd name="T59" fmla="*/ 490 h 19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72"/>
                  <a:gd name="T91" fmla="*/ 0 h 1968"/>
                  <a:gd name="T92" fmla="*/ 1872 w 1872"/>
                  <a:gd name="T93" fmla="*/ 1968 h 19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72" h="1968">
                    <a:moveTo>
                      <a:pt x="432" y="240"/>
                    </a:moveTo>
                    <a:lnTo>
                      <a:pt x="720" y="0"/>
                    </a:lnTo>
                    <a:lnTo>
                      <a:pt x="912" y="0"/>
                    </a:lnTo>
                    <a:lnTo>
                      <a:pt x="1200" y="0"/>
                    </a:lnTo>
                    <a:lnTo>
                      <a:pt x="1392" y="48"/>
                    </a:lnTo>
                    <a:lnTo>
                      <a:pt x="1536" y="144"/>
                    </a:lnTo>
                    <a:lnTo>
                      <a:pt x="1680" y="384"/>
                    </a:lnTo>
                    <a:lnTo>
                      <a:pt x="1728" y="528"/>
                    </a:lnTo>
                    <a:lnTo>
                      <a:pt x="1824" y="768"/>
                    </a:lnTo>
                    <a:lnTo>
                      <a:pt x="1872" y="960"/>
                    </a:lnTo>
                    <a:lnTo>
                      <a:pt x="1872" y="1104"/>
                    </a:lnTo>
                    <a:lnTo>
                      <a:pt x="1824" y="1392"/>
                    </a:lnTo>
                    <a:lnTo>
                      <a:pt x="1776" y="1536"/>
                    </a:lnTo>
                    <a:lnTo>
                      <a:pt x="1680" y="1680"/>
                    </a:lnTo>
                    <a:lnTo>
                      <a:pt x="1488" y="1872"/>
                    </a:lnTo>
                    <a:lnTo>
                      <a:pt x="1392" y="1920"/>
                    </a:lnTo>
                    <a:lnTo>
                      <a:pt x="1296" y="1920"/>
                    </a:lnTo>
                    <a:lnTo>
                      <a:pt x="1104" y="1968"/>
                    </a:lnTo>
                    <a:lnTo>
                      <a:pt x="960" y="1968"/>
                    </a:lnTo>
                    <a:lnTo>
                      <a:pt x="816" y="1968"/>
                    </a:lnTo>
                    <a:lnTo>
                      <a:pt x="720" y="1920"/>
                    </a:lnTo>
                    <a:lnTo>
                      <a:pt x="528" y="1824"/>
                    </a:lnTo>
                    <a:lnTo>
                      <a:pt x="288" y="1680"/>
                    </a:lnTo>
                    <a:lnTo>
                      <a:pt x="144" y="1488"/>
                    </a:lnTo>
                    <a:lnTo>
                      <a:pt x="0" y="1104"/>
                    </a:lnTo>
                    <a:lnTo>
                      <a:pt x="48" y="768"/>
                    </a:lnTo>
                    <a:lnTo>
                      <a:pt x="96" y="672"/>
                    </a:lnTo>
                    <a:lnTo>
                      <a:pt x="144" y="528"/>
                    </a:lnTo>
                    <a:lnTo>
                      <a:pt x="288" y="336"/>
                    </a:lnTo>
                    <a:lnTo>
                      <a:pt x="432" y="240"/>
                    </a:lnTo>
                    <a:close/>
                  </a:path>
                </a:pathLst>
              </a:custGeom>
              <a:solidFill>
                <a:srgbClr val="FFFF00"/>
              </a:solidFill>
              <a:ln w="9360">
                <a:solidFill>
                  <a:srgbClr val="000000"/>
                </a:solidFill>
                <a:round/>
                <a:headEnd/>
                <a:tailEnd/>
              </a:ln>
            </p:spPr>
            <p:txBody>
              <a:bodyPr wrap="none" anchor="ctr"/>
              <a:lstStyle/>
              <a:p>
                <a:endParaRPr lang="it-IT"/>
              </a:p>
            </p:txBody>
          </p:sp>
          <p:grpSp>
            <p:nvGrpSpPr>
              <p:cNvPr id="8205" name="Group 10"/>
              <p:cNvGrpSpPr>
                <a:grpSpLocks/>
              </p:cNvGrpSpPr>
              <p:nvPr/>
            </p:nvGrpSpPr>
            <p:grpSpPr bwMode="auto">
              <a:xfrm>
                <a:off x="1158" y="1310"/>
                <a:ext cx="241" cy="291"/>
                <a:chOff x="1158" y="1310"/>
                <a:chExt cx="241" cy="291"/>
              </a:xfrm>
            </p:grpSpPr>
            <p:sp>
              <p:nvSpPr>
                <p:cNvPr id="8278" name="Oval 11"/>
                <p:cNvSpPr>
                  <a:spLocks noChangeArrowheads="1"/>
                </p:cNvSpPr>
                <p:nvPr/>
              </p:nvSpPr>
              <p:spPr bwMode="auto">
                <a:xfrm rot="-3360000">
                  <a:off x="1136" y="1408"/>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79" name="Line 12"/>
                <p:cNvSpPr>
                  <a:spLocks noChangeShapeType="1"/>
                </p:cNvSpPr>
                <p:nvPr/>
              </p:nvSpPr>
              <p:spPr bwMode="auto">
                <a:xfrm flipH="1" flipV="1">
                  <a:off x="1159" y="1373"/>
                  <a:ext cx="120" cy="83"/>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06" name="Group 13"/>
              <p:cNvGrpSpPr>
                <a:grpSpLocks/>
              </p:cNvGrpSpPr>
              <p:nvPr/>
            </p:nvGrpSpPr>
            <p:grpSpPr bwMode="auto">
              <a:xfrm>
                <a:off x="1921" y="1298"/>
                <a:ext cx="233" cy="301"/>
                <a:chOff x="1921" y="1298"/>
                <a:chExt cx="233" cy="301"/>
              </a:xfrm>
            </p:grpSpPr>
            <p:sp>
              <p:nvSpPr>
                <p:cNvPr id="8276" name="Oval 14"/>
                <p:cNvSpPr>
                  <a:spLocks noChangeArrowheads="1"/>
                </p:cNvSpPr>
                <p:nvPr/>
              </p:nvSpPr>
              <p:spPr bwMode="auto">
                <a:xfrm rot="-3960000">
                  <a:off x="1908" y="1401"/>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77" name="Line 15"/>
                <p:cNvSpPr>
                  <a:spLocks noChangeShapeType="1"/>
                </p:cNvSpPr>
                <p:nvPr/>
              </p:nvSpPr>
              <p:spPr bwMode="auto">
                <a:xfrm flipH="1" flipV="1">
                  <a:off x="1920" y="1389"/>
                  <a:ext cx="132" cy="60"/>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07" name="Group 16"/>
              <p:cNvGrpSpPr>
                <a:grpSpLocks/>
              </p:cNvGrpSpPr>
              <p:nvPr/>
            </p:nvGrpSpPr>
            <p:grpSpPr bwMode="auto">
              <a:xfrm>
                <a:off x="716" y="1582"/>
                <a:ext cx="228" cy="302"/>
                <a:chOff x="716" y="1582"/>
                <a:chExt cx="228" cy="302"/>
              </a:xfrm>
            </p:grpSpPr>
            <p:sp>
              <p:nvSpPr>
                <p:cNvPr id="8274" name="Oval 17"/>
                <p:cNvSpPr>
                  <a:spLocks noChangeArrowheads="1"/>
                </p:cNvSpPr>
                <p:nvPr/>
              </p:nvSpPr>
              <p:spPr bwMode="auto">
                <a:xfrm rot="4200000">
                  <a:off x="667" y="1685"/>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75" name="Line 18"/>
                <p:cNvSpPr>
                  <a:spLocks noChangeShapeType="1"/>
                </p:cNvSpPr>
                <p:nvPr/>
              </p:nvSpPr>
              <p:spPr bwMode="auto">
                <a:xfrm flipV="1">
                  <a:off x="811" y="1682"/>
                  <a:ext cx="134" cy="51"/>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08" name="Group 19"/>
              <p:cNvGrpSpPr>
                <a:grpSpLocks/>
              </p:cNvGrpSpPr>
              <p:nvPr/>
            </p:nvGrpSpPr>
            <p:grpSpPr bwMode="auto">
              <a:xfrm>
                <a:off x="1318" y="1589"/>
                <a:ext cx="302" cy="220"/>
                <a:chOff x="1318" y="1589"/>
                <a:chExt cx="302" cy="220"/>
              </a:xfrm>
            </p:grpSpPr>
            <p:sp>
              <p:nvSpPr>
                <p:cNvPr id="8272" name="Oval 20"/>
                <p:cNvSpPr>
                  <a:spLocks noChangeArrowheads="1"/>
                </p:cNvSpPr>
                <p:nvPr/>
              </p:nvSpPr>
              <p:spPr bwMode="auto">
                <a:xfrm rot="9960000">
                  <a:off x="1325" y="1622"/>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73" name="Line 21"/>
                <p:cNvSpPr>
                  <a:spLocks noChangeShapeType="1"/>
                </p:cNvSpPr>
                <p:nvPr/>
              </p:nvSpPr>
              <p:spPr bwMode="auto">
                <a:xfrm>
                  <a:off x="1469" y="1670"/>
                  <a:ext cx="34" cy="139"/>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09" name="Group 22"/>
              <p:cNvGrpSpPr>
                <a:grpSpLocks/>
              </p:cNvGrpSpPr>
              <p:nvPr/>
            </p:nvGrpSpPr>
            <p:grpSpPr bwMode="auto">
              <a:xfrm>
                <a:off x="1979" y="1634"/>
                <a:ext cx="296" cy="237"/>
                <a:chOff x="1979" y="1634"/>
                <a:chExt cx="296" cy="237"/>
              </a:xfrm>
            </p:grpSpPr>
            <p:sp>
              <p:nvSpPr>
                <p:cNvPr id="8270" name="Oval 23"/>
                <p:cNvSpPr>
                  <a:spLocks noChangeArrowheads="1"/>
                </p:cNvSpPr>
                <p:nvPr/>
              </p:nvSpPr>
              <p:spPr bwMode="auto">
                <a:xfrm rot="1800000">
                  <a:off x="1985" y="1710"/>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71" name="Line 24"/>
                <p:cNvSpPr>
                  <a:spLocks noChangeShapeType="1"/>
                </p:cNvSpPr>
                <p:nvPr/>
              </p:nvSpPr>
              <p:spPr bwMode="auto">
                <a:xfrm flipV="1">
                  <a:off x="2128" y="1633"/>
                  <a:ext cx="71" cy="12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0" name="Group 25"/>
              <p:cNvGrpSpPr>
                <a:grpSpLocks/>
              </p:cNvGrpSpPr>
              <p:nvPr/>
            </p:nvGrpSpPr>
            <p:grpSpPr bwMode="auto">
              <a:xfrm>
                <a:off x="1031" y="1887"/>
                <a:ext cx="242" cy="290"/>
                <a:chOff x="1031" y="1887"/>
                <a:chExt cx="242" cy="290"/>
              </a:xfrm>
            </p:grpSpPr>
            <p:sp>
              <p:nvSpPr>
                <p:cNvPr id="8268" name="Oval 26"/>
                <p:cNvSpPr>
                  <a:spLocks noChangeArrowheads="1"/>
                </p:cNvSpPr>
                <p:nvPr/>
              </p:nvSpPr>
              <p:spPr bwMode="auto">
                <a:xfrm rot="3300000">
                  <a:off x="1009" y="1984"/>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69" name="Line 27"/>
                <p:cNvSpPr>
                  <a:spLocks noChangeShapeType="1"/>
                </p:cNvSpPr>
                <p:nvPr/>
              </p:nvSpPr>
              <p:spPr bwMode="auto">
                <a:xfrm flipV="1">
                  <a:off x="1153" y="1949"/>
                  <a:ext cx="117" cy="83"/>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1" name="Group 28"/>
              <p:cNvGrpSpPr>
                <a:grpSpLocks/>
              </p:cNvGrpSpPr>
              <p:nvPr/>
            </p:nvGrpSpPr>
            <p:grpSpPr bwMode="auto">
              <a:xfrm>
                <a:off x="1260" y="2402"/>
                <a:ext cx="296" cy="237"/>
                <a:chOff x="1260" y="2402"/>
                <a:chExt cx="296" cy="237"/>
              </a:xfrm>
            </p:grpSpPr>
            <p:sp>
              <p:nvSpPr>
                <p:cNvPr id="8266" name="Oval 29"/>
                <p:cNvSpPr>
                  <a:spLocks noChangeArrowheads="1"/>
                </p:cNvSpPr>
                <p:nvPr/>
              </p:nvSpPr>
              <p:spPr bwMode="auto">
                <a:xfrm rot="-1860000">
                  <a:off x="1264" y="2479"/>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67" name="Line 30"/>
                <p:cNvSpPr>
                  <a:spLocks noChangeShapeType="1"/>
                </p:cNvSpPr>
                <p:nvPr/>
              </p:nvSpPr>
              <p:spPr bwMode="auto">
                <a:xfrm flipH="1" flipV="1">
                  <a:off x="1334" y="2401"/>
                  <a:ext cx="74" cy="12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2" name="Group 31"/>
              <p:cNvGrpSpPr>
                <a:grpSpLocks/>
              </p:cNvGrpSpPr>
              <p:nvPr/>
            </p:nvGrpSpPr>
            <p:grpSpPr bwMode="auto">
              <a:xfrm>
                <a:off x="1768" y="2341"/>
                <a:ext cx="287" cy="191"/>
                <a:chOff x="1768" y="2341"/>
                <a:chExt cx="287" cy="191"/>
              </a:xfrm>
            </p:grpSpPr>
            <p:sp>
              <p:nvSpPr>
                <p:cNvPr id="8264" name="Oval 32"/>
                <p:cNvSpPr>
                  <a:spLocks noChangeArrowheads="1"/>
                </p:cNvSpPr>
                <p:nvPr/>
              </p:nvSpPr>
              <p:spPr bwMode="auto">
                <a:xfrm>
                  <a:off x="1768" y="2437"/>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65" name="Line 33"/>
                <p:cNvSpPr>
                  <a:spLocks noChangeShapeType="1"/>
                </p:cNvSpPr>
                <p:nvPr/>
              </p:nvSpPr>
              <p:spPr bwMode="auto">
                <a:xfrm flipV="1">
                  <a:off x="1912" y="2340"/>
                  <a:ext cx="0" cy="14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3" name="Group 34"/>
              <p:cNvGrpSpPr>
                <a:grpSpLocks/>
              </p:cNvGrpSpPr>
              <p:nvPr/>
            </p:nvGrpSpPr>
            <p:grpSpPr bwMode="auto">
              <a:xfrm>
                <a:off x="1528" y="2053"/>
                <a:ext cx="287" cy="191"/>
                <a:chOff x="1528" y="2053"/>
                <a:chExt cx="287" cy="191"/>
              </a:xfrm>
            </p:grpSpPr>
            <p:sp>
              <p:nvSpPr>
                <p:cNvPr id="8262" name="Oval 35"/>
                <p:cNvSpPr>
                  <a:spLocks noChangeArrowheads="1"/>
                </p:cNvSpPr>
                <p:nvPr/>
              </p:nvSpPr>
              <p:spPr bwMode="auto">
                <a:xfrm>
                  <a:off x="1528" y="2149"/>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63" name="Line 36"/>
                <p:cNvSpPr>
                  <a:spLocks noChangeShapeType="1"/>
                </p:cNvSpPr>
                <p:nvPr/>
              </p:nvSpPr>
              <p:spPr bwMode="auto">
                <a:xfrm flipV="1">
                  <a:off x="1672" y="2052"/>
                  <a:ext cx="0" cy="14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4" name="Group 37"/>
              <p:cNvGrpSpPr>
                <a:grpSpLocks/>
              </p:cNvGrpSpPr>
              <p:nvPr/>
            </p:nvGrpSpPr>
            <p:grpSpPr bwMode="auto">
              <a:xfrm>
                <a:off x="1580" y="2608"/>
                <a:ext cx="224" cy="302"/>
                <a:chOff x="1580" y="2608"/>
                <a:chExt cx="224" cy="302"/>
              </a:xfrm>
            </p:grpSpPr>
            <p:sp>
              <p:nvSpPr>
                <p:cNvPr id="8260" name="Oval 38"/>
                <p:cNvSpPr>
                  <a:spLocks noChangeArrowheads="1"/>
                </p:cNvSpPr>
                <p:nvPr/>
              </p:nvSpPr>
              <p:spPr bwMode="auto">
                <a:xfrm rot="-6360000">
                  <a:off x="1574" y="2712"/>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61" name="Line 39"/>
                <p:cNvSpPr>
                  <a:spLocks noChangeShapeType="1"/>
                </p:cNvSpPr>
                <p:nvPr/>
              </p:nvSpPr>
              <p:spPr bwMode="auto">
                <a:xfrm flipH="1">
                  <a:off x="1579" y="2760"/>
                  <a:ext cx="139" cy="39"/>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5" name="Group 40"/>
              <p:cNvGrpSpPr>
                <a:grpSpLocks/>
              </p:cNvGrpSpPr>
              <p:nvPr/>
            </p:nvGrpSpPr>
            <p:grpSpPr bwMode="auto">
              <a:xfrm>
                <a:off x="1601" y="2938"/>
                <a:ext cx="261" cy="279"/>
                <a:chOff x="1601" y="2938"/>
                <a:chExt cx="261" cy="279"/>
              </a:xfrm>
            </p:grpSpPr>
            <p:sp>
              <p:nvSpPr>
                <p:cNvPr id="8258" name="Oval 41"/>
                <p:cNvSpPr>
                  <a:spLocks noChangeArrowheads="1"/>
                </p:cNvSpPr>
                <p:nvPr/>
              </p:nvSpPr>
              <p:spPr bwMode="auto">
                <a:xfrm rot="7860000">
                  <a:off x="1588" y="3029"/>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59" name="Line 42"/>
                <p:cNvSpPr>
                  <a:spLocks noChangeShapeType="1"/>
                </p:cNvSpPr>
                <p:nvPr/>
              </p:nvSpPr>
              <p:spPr bwMode="auto">
                <a:xfrm>
                  <a:off x="1732" y="3078"/>
                  <a:ext cx="107" cy="94"/>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6" name="Group 43"/>
              <p:cNvGrpSpPr>
                <a:grpSpLocks/>
              </p:cNvGrpSpPr>
              <p:nvPr/>
            </p:nvGrpSpPr>
            <p:grpSpPr bwMode="auto">
              <a:xfrm>
                <a:off x="1980" y="2824"/>
                <a:ext cx="281" cy="259"/>
                <a:chOff x="1980" y="2824"/>
                <a:chExt cx="281" cy="259"/>
              </a:xfrm>
            </p:grpSpPr>
            <p:sp>
              <p:nvSpPr>
                <p:cNvPr id="8256" name="Oval 44"/>
                <p:cNvSpPr>
                  <a:spLocks noChangeArrowheads="1"/>
                </p:cNvSpPr>
                <p:nvPr/>
              </p:nvSpPr>
              <p:spPr bwMode="auto">
                <a:xfrm rot="2400000">
                  <a:off x="1978" y="2905"/>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57" name="Line 45"/>
                <p:cNvSpPr>
                  <a:spLocks noChangeShapeType="1"/>
                </p:cNvSpPr>
                <p:nvPr/>
              </p:nvSpPr>
              <p:spPr bwMode="auto">
                <a:xfrm flipV="1">
                  <a:off x="2121" y="2842"/>
                  <a:ext cx="92" cy="111"/>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7" name="Group 46"/>
              <p:cNvGrpSpPr>
                <a:grpSpLocks/>
              </p:cNvGrpSpPr>
              <p:nvPr/>
            </p:nvGrpSpPr>
            <p:grpSpPr bwMode="auto">
              <a:xfrm>
                <a:off x="2268" y="2258"/>
                <a:ext cx="296" cy="237"/>
                <a:chOff x="2268" y="2258"/>
                <a:chExt cx="296" cy="237"/>
              </a:xfrm>
            </p:grpSpPr>
            <p:sp>
              <p:nvSpPr>
                <p:cNvPr id="8254" name="Oval 47"/>
                <p:cNvSpPr>
                  <a:spLocks noChangeArrowheads="1"/>
                </p:cNvSpPr>
                <p:nvPr/>
              </p:nvSpPr>
              <p:spPr bwMode="auto">
                <a:xfrm rot="1860000">
                  <a:off x="2272" y="2333"/>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55" name="Line 48"/>
                <p:cNvSpPr>
                  <a:spLocks noChangeShapeType="1"/>
                </p:cNvSpPr>
                <p:nvPr/>
              </p:nvSpPr>
              <p:spPr bwMode="auto">
                <a:xfrm flipV="1">
                  <a:off x="2416" y="2257"/>
                  <a:ext cx="72" cy="12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8" name="Group 49"/>
              <p:cNvGrpSpPr>
                <a:grpSpLocks/>
              </p:cNvGrpSpPr>
              <p:nvPr/>
            </p:nvGrpSpPr>
            <p:grpSpPr bwMode="auto">
              <a:xfrm>
                <a:off x="2012" y="1926"/>
                <a:ext cx="301" cy="219"/>
                <a:chOff x="2012" y="1926"/>
                <a:chExt cx="301" cy="219"/>
              </a:xfrm>
            </p:grpSpPr>
            <p:sp>
              <p:nvSpPr>
                <p:cNvPr id="8252" name="Oval 50"/>
                <p:cNvSpPr>
                  <a:spLocks noChangeArrowheads="1"/>
                </p:cNvSpPr>
                <p:nvPr/>
              </p:nvSpPr>
              <p:spPr bwMode="auto">
                <a:xfrm rot="-10020000">
                  <a:off x="2019" y="1959"/>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53" name="Line 51"/>
                <p:cNvSpPr>
                  <a:spLocks noChangeShapeType="1"/>
                </p:cNvSpPr>
                <p:nvPr/>
              </p:nvSpPr>
              <p:spPr bwMode="auto">
                <a:xfrm flipH="1">
                  <a:off x="2129" y="2006"/>
                  <a:ext cx="34" cy="139"/>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19" name="Group 52"/>
              <p:cNvGrpSpPr>
                <a:grpSpLocks/>
              </p:cNvGrpSpPr>
              <p:nvPr/>
            </p:nvGrpSpPr>
            <p:grpSpPr bwMode="auto">
              <a:xfrm>
                <a:off x="1067" y="2836"/>
                <a:ext cx="291" cy="241"/>
                <a:chOff x="1067" y="2836"/>
                <a:chExt cx="291" cy="241"/>
              </a:xfrm>
            </p:grpSpPr>
            <p:sp>
              <p:nvSpPr>
                <p:cNvPr id="8250" name="Oval 53"/>
                <p:cNvSpPr>
                  <a:spLocks noChangeArrowheads="1"/>
                </p:cNvSpPr>
                <p:nvPr/>
              </p:nvSpPr>
              <p:spPr bwMode="auto">
                <a:xfrm rot="2040000">
                  <a:off x="1069" y="2908"/>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51" name="Line 54"/>
                <p:cNvSpPr>
                  <a:spLocks noChangeShapeType="1"/>
                </p:cNvSpPr>
                <p:nvPr/>
              </p:nvSpPr>
              <p:spPr bwMode="auto">
                <a:xfrm flipV="1">
                  <a:off x="1213" y="2836"/>
                  <a:ext cx="80" cy="120"/>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20" name="Group 55"/>
              <p:cNvGrpSpPr>
                <a:grpSpLocks/>
              </p:cNvGrpSpPr>
              <p:nvPr/>
            </p:nvGrpSpPr>
            <p:grpSpPr bwMode="auto">
              <a:xfrm>
                <a:off x="857" y="2438"/>
                <a:ext cx="206" cy="296"/>
                <a:chOff x="857" y="2438"/>
                <a:chExt cx="206" cy="296"/>
              </a:xfrm>
            </p:grpSpPr>
            <p:sp>
              <p:nvSpPr>
                <p:cNvPr id="8248" name="Oval 56"/>
                <p:cNvSpPr>
                  <a:spLocks noChangeArrowheads="1"/>
                </p:cNvSpPr>
                <p:nvPr/>
              </p:nvSpPr>
              <p:spPr bwMode="auto">
                <a:xfrm rot="-5040000">
                  <a:off x="856" y="2539"/>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49" name="Line 57"/>
                <p:cNvSpPr>
                  <a:spLocks noChangeShapeType="1"/>
                </p:cNvSpPr>
                <p:nvPr/>
              </p:nvSpPr>
              <p:spPr bwMode="auto">
                <a:xfrm flipH="1" flipV="1">
                  <a:off x="856" y="2569"/>
                  <a:ext cx="144" cy="17"/>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21" name="Group 58"/>
              <p:cNvGrpSpPr>
                <a:grpSpLocks/>
              </p:cNvGrpSpPr>
              <p:nvPr/>
            </p:nvGrpSpPr>
            <p:grpSpPr bwMode="auto">
              <a:xfrm>
                <a:off x="616" y="2149"/>
                <a:ext cx="287" cy="191"/>
                <a:chOff x="616" y="2149"/>
                <a:chExt cx="287" cy="191"/>
              </a:xfrm>
            </p:grpSpPr>
            <p:sp>
              <p:nvSpPr>
                <p:cNvPr id="8246" name="Oval 59"/>
                <p:cNvSpPr>
                  <a:spLocks noChangeArrowheads="1"/>
                </p:cNvSpPr>
                <p:nvPr/>
              </p:nvSpPr>
              <p:spPr bwMode="auto">
                <a:xfrm>
                  <a:off x="616" y="2245"/>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47" name="Line 60"/>
                <p:cNvSpPr>
                  <a:spLocks noChangeShapeType="1"/>
                </p:cNvSpPr>
                <p:nvPr/>
              </p:nvSpPr>
              <p:spPr bwMode="auto">
                <a:xfrm flipV="1">
                  <a:off x="760" y="2148"/>
                  <a:ext cx="0" cy="14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8222" name="Group 61"/>
              <p:cNvGrpSpPr>
                <a:grpSpLocks/>
              </p:cNvGrpSpPr>
              <p:nvPr/>
            </p:nvGrpSpPr>
            <p:grpSpPr bwMode="auto">
              <a:xfrm>
                <a:off x="2174" y="2548"/>
                <a:ext cx="294" cy="238"/>
                <a:chOff x="2174" y="2548"/>
                <a:chExt cx="294" cy="238"/>
              </a:xfrm>
            </p:grpSpPr>
            <p:sp>
              <p:nvSpPr>
                <p:cNvPr id="8244" name="Oval 62"/>
                <p:cNvSpPr>
                  <a:spLocks noChangeArrowheads="1"/>
                </p:cNvSpPr>
                <p:nvPr/>
              </p:nvSpPr>
              <p:spPr bwMode="auto">
                <a:xfrm rot="-1920000">
                  <a:off x="2177" y="2621"/>
                  <a:ext cx="287"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45" name="Line 63"/>
                <p:cNvSpPr>
                  <a:spLocks noChangeShapeType="1"/>
                </p:cNvSpPr>
                <p:nvPr/>
              </p:nvSpPr>
              <p:spPr bwMode="auto">
                <a:xfrm flipH="1" flipV="1">
                  <a:off x="2244" y="2547"/>
                  <a:ext cx="77" cy="123"/>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8223" name="Text Box 64"/>
              <p:cNvSpPr txBox="1">
                <a:spLocks noChangeArrowheads="1"/>
              </p:cNvSpPr>
              <p:nvPr/>
            </p:nvSpPr>
            <p:spPr bwMode="auto">
              <a:xfrm>
                <a:off x="2166" y="2800"/>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24" name="Text Box 65"/>
              <p:cNvSpPr txBox="1">
                <a:spLocks noChangeArrowheads="1"/>
              </p:cNvSpPr>
              <p:nvPr/>
            </p:nvSpPr>
            <p:spPr bwMode="auto">
              <a:xfrm>
                <a:off x="808" y="1477"/>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25" name="Text Box 66"/>
              <p:cNvSpPr txBox="1">
                <a:spLocks noChangeArrowheads="1"/>
              </p:cNvSpPr>
              <p:nvPr/>
            </p:nvSpPr>
            <p:spPr bwMode="auto">
              <a:xfrm>
                <a:off x="1768" y="1342"/>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26" name="Text Box 67"/>
              <p:cNvSpPr txBox="1">
                <a:spLocks noChangeArrowheads="1"/>
              </p:cNvSpPr>
              <p:nvPr/>
            </p:nvSpPr>
            <p:spPr bwMode="auto">
              <a:xfrm>
                <a:off x="1048" y="1189"/>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27" name="Text Box 68"/>
              <p:cNvSpPr txBox="1">
                <a:spLocks noChangeArrowheads="1"/>
              </p:cNvSpPr>
              <p:nvPr/>
            </p:nvSpPr>
            <p:spPr bwMode="auto">
              <a:xfrm>
                <a:off x="1672" y="1102"/>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28" name="Text Box 69"/>
              <p:cNvSpPr txBox="1">
                <a:spLocks noChangeArrowheads="1"/>
              </p:cNvSpPr>
              <p:nvPr/>
            </p:nvSpPr>
            <p:spPr bwMode="auto">
              <a:xfrm>
                <a:off x="733" y="2528"/>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29" name="Text Box 70"/>
              <p:cNvSpPr txBox="1">
                <a:spLocks noChangeArrowheads="1"/>
              </p:cNvSpPr>
              <p:nvPr/>
            </p:nvSpPr>
            <p:spPr bwMode="auto">
              <a:xfrm>
                <a:off x="746" y="2033"/>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0" name="Text Box 71"/>
              <p:cNvSpPr txBox="1">
                <a:spLocks noChangeArrowheads="1"/>
              </p:cNvSpPr>
              <p:nvPr/>
            </p:nvSpPr>
            <p:spPr bwMode="auto">
              <a:xfrm>
                <a:off x="1287" y="2225"/>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1" name="Text Box 72"/>
              <p:cNvSpPr txBox="1">
                <a:spLocks noChangeArrowheads="1"/>
              </p:cNvSpPr>
              <p:nvPr/>
            </p:nvSpPr>
            <p:spPr bwMode="auto">
              <a:xfrm>
                <a:off x="1885" y="2232"/>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2" name="Text Box 73"/>
              <p:cNvSpPr txBox="1">
                <a:spLocks noChangeArrowheads="1"/>
              </p:cNvSpPr>
              <p:nvPr/>
            </p:nvSpPr>
            <p:spPr bwMode="auto">
              <a:xfrm>
                <a:off x="2104" y="2033"/>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3" name="Text Box 74"/>
              <p:cNvSpPr txBox="1">
                <a:spLocks noChangeArrowheads="1"/>
              </p:cNvSpPr>
              <p:nvPr/>
            </p:nvSpPr>
            <p:spPr bwMode="auto">
              <a:xfrm>
                <a:off x="2337" y="2064"/>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4" name="Text Box 75"/>
              <p:cNvSpPr txBox="1">
                <a:spLocks noChangeArrowheads="1"/>
              </p:cNvSpPr>
              <p:nvPr/>
            </p:nvSpPr>
            <p:spPr bwMode="auto">
              <a:xfrm>
                <a:off x="1672" y="1932"/>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5" name="Text Box 76"/>
              <p:cNvSpPr txBox="1">
                <a:spLocks noChangeArrowheads="1"/>
              </p:cNvSpPr>
              <p:nvPr/>
            </p:nvSpPr>
            <p:spPr bwMode="auto">
              <a:xfrm>
                <a:off x="1192" y="1918"/>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6" name="Text Box 77"/>
              <p:cNvSpPr txBox="1">
                <a:spLocks noChangeArrowheads="1"/>
              </p:cNvSpPr>
              <p:nvPr/>
            </p:nvSpPr>
            <p:spPr bwMode="auto">
              <a:xfrm>
                <a:off x="2152" y="1573"/>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7" name="Text Box 78"/>
              <p:cNvSpPr txBox="1">
                <a:spLocks noChangeArrowheads="1"/>
              </p:cNvSpPr>
              <p:nvPr/>
            </p:nvSpPr>
            <p:spPr bwMode="auto">
              <a:xfrm>
                <a:off x="1480" y="1630"/>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8" name="Text Box 79"/>
              <p:cNvSpPr txBox="1">
                <a:spLocks noChangeArrowheads="1"/>
              </p:cNvSpPr>
              <p:nvPr/>
            </p:nvSpPr>
            <p:spPr bwMode="auto">
              <a:xfrm>
                <a:off x="1795" y="2965"/>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39" name="Text Box 80"/>
              <p:cNvSpPr txBox="1">
                <a:spLocks noChangeArrowheads="1"/>
              </p:cNvSpPr>
              <p:nvPr/>
            </p:nvSpPr>
            <p:spPr bwMode="auto">
              <a:xfrm>
                <a:off x="1480" y="2734"/>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40" name="Text Box 81"/>
              <p:cNvSpPr txBox="1">
                <a:spLocks noChangeArrowheads="1"/>
              </p:cNvSpPr>
              <p:nvPr/>
            </p:nvSpPr>
            <p:spPr bwMode="auto">
              <a:xfrm>
                <a:off x="1240" y="2782"/>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41" name="Text Box 82"/>
              <p:cNvSpPr txBox="1">
                <a:spLocks noChangeArrowheads="1"/>
              </p:cNvSpPr>
              <p:nvPr/>
            </p:nvSpPr>
            <p:spPr bwMode="auto">
              <a:xfrm>
                <a:off x="2042" y="2444"/>
                <a:ext cx="28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125"/>
                  </a:spcBef>
                  <a:buFontTx/>
                  <a:buNone/>
                </a:pPr>
                <a:r>
                  <a:rPr lang="en-US" altLang="it-IT" sz="1800" b="1">
                    <a:solidFill>
                      <a:srgbClr val="000000"/>
                    </a:solidFill>
                    <a:ea typeface="DejaVu Sans" charset="0"/>
                    <a:cs typeface="DejaVu Sans" charset="0"/>
                  </a:rPr>
                  <a:t>m</a:t>
                </a:r>
                <a:r>
                  <a:rPr lang="en-US" altLang="it-IT" sz="1800" b="1" baseline="-25000">
                    <a:solidFill>
                      <a:srgbClr val="000000"/>
                    </a:solidFill>
                    <a:ea typeface="DejaVu Sans" charset="0"/>
                    <a:cs typeface="DejaVu Sans" charset="0"/>
                  </a:rPr>
                  <a:t>i</a:t>
                </a:r>
              </a:p>
            </p:txBody>
          </p:sp>
          <p:sp>
            <p:nvSpPr>
              <p:cNvPr id="8242" name="Line 83"/>
              <p:cNvSpPr>
                <a:spLocks noChangeShapeType="1"/>
              </p:cNvSpPr>
              <p:nvPr/>
            </p:nvSpPr>
            <p:spPr bwMode="auto">
              <a:xfrm flipV="1">
                <a:off x="664" y="3156"/>
                <a:ext cx="239" cy="28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243" name="Text Box 84"/>
              <p:cNvSpPr txBox="1">
                <a:spLocks noChangeArrowheads="1"/>
              </p:cNvSpPr>
              <p:nvPr/>
            </p:nvSpPr>
            <p:spPr bwMode="auto">
              <a:xfrm>
                <a:off x="134" y="3375"/>
                <a:ext cx="14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250"/>
                  </a:spcBef>
                  <a:buFontTx/>
                  <a:buNone/>
                </a:pPr>
                <a:r>
                  <a:rPr lang="en-US" altLang="it-IT" sz="2000" b="1">
                    <a:solidFill>
                      <a:srgbClr val="000000"/>
                    </a:solidFill>
                    <a:ea typeface="DejaVu Sans" charset="0"/>
                    <a:cs typeface="DejaVu Sans" charset="0"/>
                  </a:rPr>
                  <a:t>volume = </a:t>
                </a:r>
                <a:r>
                  <a:rPr lang="en-US" altLang="it-IT" sz="2000" b="1" i="1">
                    <a:solidFill>
                      <a:srgbClr val="000000"/>
                    </a:solidFill>
                    <a:ea typeface="DejaVu Sans" charset="0"/>
                    <a:cs typeface="DejaVu Sans" charset="0"/>
                  </a:rPr>
                  <a:t>V</a:t>
                </a:r>
              </a:p>
            </p:txBody>
          </p:sp>
        </p:grpSp>
        <p:grpSp>
          <p:nvGrpSpPr>
            <p:cNvPr id="8201" name="Group 85"/>
            <p:cNvGrpSpPr>
              <a:grpSpLocks/>
            </p:cNvGrpSpPr>
            <p:nvPr/>
          </p:nvGrpSpPr>
          <p:grpSpPr bwMode="auto">
            <a:xfrm>
              <a:off x="1457" y="1140"/>
              <a:ext cx="354" cy="259"/>
              <a:chOff x="1457" y="1140"/>
              <a:chExt cx="354" cy="259"/>
            </a:xfrm>
          </p:grpSpPr>
          <p:sp>
            <p:nvSpPr>
              <p:cNvPr id="8202" name="Oval 86"/>
              <p:cNvSpPr>
                <a:spLocks noChangeArrowheads="1"/>
              </p:cNvSpPr>
              <p:nvPr/>
            </p:nvSpPr>
            <p:spPr bwMode="auto">
              <a:xfrm rot="1800000">
                <a:off x="1458" y="1222"/>
                <a:ext cx="353" cy="95"/>
              </a:xfrm>
              <a:prstGeom prst="ellipse">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8203" name="Line 87"/>
              <p:cNvSpPr>
                <a:spLocks noChangeShapeType="1"/>
              </p:cNvSpPr>
              <p:nvPr/>
            </p:nvSpPr>
            <p:spPr bwMode="auto">
              <a:xfrm flipV="1">
                <a:off x="1635" y="1146"/>
                <a:ext cx="71" cy="125"/>
              </a:xfrm>
              <a:prstGeom prst="line">
                <a:avLst/>
              </a:prstGeom>
              <a:noFill/>
              <a:ln w="158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7281FB-1137-491E-9471-C35E9CC7AA97}" type="slidenum">
              <a:rPr lang="it-IT" altLang="it-IT" sz="1400" b="1" smtClean="0">
                <a:solidFill>
                  <a:srgbClr val="898989"/>
                </a:solidFill>
              </a:rPr>
              <a:pPr>
                <a:spcBef>
                  <a:spcPct val="0"/>
                </a:spcBef>
                <a:buFontTx/>
                <a:buNone/>
              </a:pPr>
              <a:t>40</a:t>
            </a:fld>
            <a:endParaRPr lang="it-IT" altLang="it-IT" sz="1400" b="1" smtClean="0">
              <a:solidFill>
                <a:srgbClr val="898989"/>
              </a:solidFill>
            </a:endParaRPr>
          </a:p>
        </p:txBody>
      </p:sp>
      <p:pic>
        <p:nvPicPr>
          <p:cNvPr id="80899" name="Picture 2" descr="3D Fluxgate magnet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48196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ttp://www.igep.tu-bs.de/forschung/weltraumphysik/projekte/bepicolombo/sensor_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2349500"/>
            <a:ext cx="470376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9"/>
          <p:cNvSpPr>
            <a:spLocks noGrp="1"/>
          </p:cNvSpPr>
          <p:nvPr>
            <p:ph type="sldNum" sz="quarter" idx="12"/>
          </p:nvPr>
        </p:nvSpPr>
        <p:spPr bwMode="auto">
          <a:xfrm>
            <a:off x="6553200" y="62325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8C54AC-0950-4D78-A349-F3867E85B18B}" type="slidenum">
              <a:rPr lang="it-IT" altLang="it-IT" sz="1400" b="1" smtClean="0">
                <a:solidFill>
                  <a:srgbClr val="898989"/>
                </a:solidFill>
              </a:rPr>
              <a:pPr>
                <a:spcBef>
                  <a:spcPct val="0"/>
                </a:spcBef>
                <a:buFontTx/>
                <a:buNone/>
              </a:pPr>
              <a:t>41</a:t>
            </a:fld>
            <a:endParaRPr lang="it-IT" altLang="it-IT" sz="1400" b="1" smtClean="0">
              <a:solidFill>
                <a:srgbClr val="898989"/>
              </a:solidFill>
            </a:endParaRPr>
          </a:p>
        </p:txBody>
      </p:sp>
      <p:sp>
        <p:nvSpPr>
          <p:cNvPr id="9" name="TextBox 8"/>
          <p:cNvSpPr txBox="1"/>
          <p:nvPr/>
        </p:nvSpPr>
        <p:spPr>
          <a:xfrm>
            <a:off x="3276600" y="1001713"/>
            <a:ext cx="29511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Magnometro a protoni</a:t>
            </a:r>
          </a:p>
        </p:txBody>
      </p:sp>
      <p:pic>
        <p:nvPicPr>
          <p:cNvPr id="829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60488"/>
            <a:ext cx="6119812"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9388" y="5661025"/>
            <a:ext cx="8856662" cy="1570038"/>
          </a:xfrm>
          <a:prstGeom prst="rect">
            <a:avLst/>
          </a:prstGeom>
          <a:noFill/>
        </p:spPr>
        <p:txBody>
          <a:bodyPr>
            <a:spAutoFit/>
          </a:bodyPr>
          <a:lstStyle/>
          <a:p>
            <a:pPr algn="just" eaLnBrk="1" hangingPunct="1">
              <a:defRPr/>
            </a:pPr>
            <a:r>
              <a:rPr lang="it-IT" sz="1600" dirty="0">
                <a:latin typeface="+mn-lt"/>
                <a:cs typeface="Arial" charset="0"/>
              </a:rPr>
              <a:t>La precessione dei protoni ad una velocità angolare </a:t>
            </a:r>
            <a:r>
              <a:rPr lang="el-GR" sz="1600" dirty="0">
                <a:latin typeface="+mn-lt"/>
                <a:cs typeface="Arial" charset="0"/>
              </a:rPr>
              <a:t>ω</a:t>
            </a:r>
            <a:r>
              <a:rPr lang="it-IT" sz="1600" dirty="0">
                <a:latin typeface="+mn-lt"/>
                <a:cs typeface="Arial" charset="0"/>
              </a:rPr>
              <a:t>, nota come frequenza di precessione di Larmor, che è proporzionale alla forza del campo magnetico F, cioè </a:t>
            </a:r>
            <a:r>
              <a:rPr lang="el-GR" sz="1600" dirty="0">
                <a:latin typeface="+mn-lt"/>
                <a:cs typeface="Arial" charset="0"/>
              </a:rPr>
              <a:t>ω</a:t>
            </a:r>
            <a:r>
              <a:rPr lang="it-IT" sz="1600" dirty="0">
                <a:latin typeface="+mn-lt"/>
                <a:cs typeface="Arial" charset="0"/>
              </a:rPr>
              <a:t>=</a:t>
            </a:r>
            <a:r>
              <a:rPr lang="el-GR" sz="1600" dirty="0">
                <a:latin typeface="+mn-lt"/>
                <a:cs typeface="Arial" charset="0"/>
              </a:rPr>
              <a:t>γ</a:t>
            </a:r>
            <a:r>
              <a:rPr lang="it-IT" sz="1600" baseline="-25000" dirty="0">
                <a:latin typeface="+mn-lt"/>
                <a:cs typeface="Arial" charset="0"/>
              </a:rPr>
              <a:t>P</a:t>
            </a:r>
            <a:r>
              <a:rPr lang="it-IT" sz="1600" dirty="0">
                <a:latin typeface="+mn-lt"/>
                <a:cs typeface="Arial" charset="0"/>
              </a:rPr>
              <a:t>F. La costante </a:t>
            </a:r>
            <a:r>
              <a:rPr lang="el-GR" sz="1600" dirty="0">
                <a:latin typeface="+mn-lt"/>
                <a:cs typeface="Arial" charset="0"/>
              </a:rPr>
              <a:t>γ</a:t>
            </a:r>
            <a:r>
              <a:rPr lang="it-IT" sz="1600" baseline="-25000" dirty="0">
                <a:latin typeface="+mn-lt"/>
                <a:cs typeface="Arial" charset="0"/>
              </a:rPr>
              <a:t>P</a:t>
            </a:r>
            <a:r>
              <a:rPr lang="it-IT" sz="1600" dirty="0">
                <a:latin typeface="+mn-lt"/>
                <a:cs typeface="Arial" charset="0"/>
              </a:rPr>
              <a:t> è il rapporto giromagnetico del protone, cioè il rapporto del suo momento magnetico ed il suo momento angolare di spin.</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D8DFF7-F53C-4DA3-8F67-8A3D145835DB}" type="slidenum">
              <a:rPr lang="it-IT" altLang="it-IT" sz="1400" b="1" smtClean="0">
                <a:solidFill>
                  <a:srgbClr val="898989"/>
                </a:solidFill>
              </a:rPr>
              <a:pPr>
                <a:spcBef>
                  <a:spcPct val="0"/>
                </a:spcBef>
                <a:buFontTx/>
                <a:buNone/>
              </a:pPr>
              <a:t>42</a:t>
            </a:fld>
            <a:endParaRPr lang="it-IT" altLang="it-IT" sz="1400" b="1" smtClean="0">
              <a:solidFill>
                <a:srgbClr val="898989"/>
              </a:solidFill>
            </a:endParaRPr>
          </a:p>
        </p:txBody>
      </p:sp>
      <p:sp>
        <p:nvSpPr>
          <p:cNvPr id="11" name="TextBox 10"/>
          <p:cNvSpPr txBox="1"/>
          <p:nvPr/>
        </p:nvSpPr>
        <p:spPr>
          <a:xfrm>
            <a:off x="4427538" y="1628775"/>
            <a:ext cx="3889375" cy="1077913"/>
          </a:xfrm>
          <a:prstGeom prst="rect">
            <a:avLst/>
          </a:prstGeom>
          <a:noFill/>
        </p:spPr>
        <p:txBody>
          <a:bodyPr>
            <a:spAutoFit/>
          </a:bodyPr>
          <a:lstStyle/>
          <a:p>
            <a:pPr algn="just" eaLnBrk="1" hangingPunct="1">
              <a:defRPr/>
            </a:pPr>
            <a:r>
              <a:rPr lang="it-IT" sz="1600" dirty="0">
                <a:latin typeface="+mn-lt"/>
                <a:cs typeface="Arial" charset="0"/>
              </a:rPr>
              <a:t>Gli elementi di un magnometro a precessione di protoni</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849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208338"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357563"/>
            <a:ext cx="320040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157788"/>
            <a:ext cx="3090862"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500563" y="3429000"/>
            <a:ext cx="3887787" cy="1323975"/>
          </a:xfrm>
          <a:prstGeom prst="rect">
            <a:avLst/>
          </a:prstGeom>
          <a:noFill/>
        </p:spPr>
        <p:txBody>
          <a:bodyPr>
            <a:spAutoFit/>
          </a:bodyPr>
          <a:lstStyle/>
          <a:p>
            <a:pPr algn="just" eaLnBrk="1" hangingPunct="1">
              <a:defRPr/>
            </a:pPr>
            <a:r>
              <a:rPr lang="it-IT" sz="1600" dirty="0">
                <a:latin typeface="+mn-lt"/>
                <a:cs typeface="Arial" charset="0"/>
              </a:rPr>
              <a:t>La corrente nella spirale magnettizata produce un campo forte F che allinea i momenti magnetici (spin) dei protoni</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4" name="TextBox 13"/>
          <p:cNvSpPr txBox="1"/>
          <p:nvPr/>
        </p:nvSpPr>
        <p:spPr>
          <a:xfrm>
            <a:off x="4427538" y="5013325"/>
            <a:ext cx="3889375" cy="1816100"/>
          </a:xfrm>
          <a:prstGeom prst="rect">
            <a:avLst/>
          </a:prstGeom>
          <a:noFill/>
        </p:spPr>
        <p:txBody>
          <a:bodyPr>
            <a:spAutoFit/>
          </a:bodyPr>
          <a:lstStyle/>
          <a:p>
            <a:pPr algn="just" eaLnBrk="1" hangingPunct="1">
              <a:defRPr/>
            </a:pPr>
            <a:r>
              <a:rPr lang="it-IT" sz="1600" dirty="0">
                <a:latin typeface="+mn-lt"/>
                <a:cs typeface="Arial" charset="0"/>
              </a:rPr>
              <a:t>Quando il campo F è staccato, gli spin dei protoni causano la precessione attorno al campo geomagnetico B</a:t>
            </a:r>
            <a:r>
              <a:rPr lang="it-IT" sz="1600" baseline="-25000" dirty="0">
                <a:latin typeface="+mn-lt"/>
                <a:cs typeface="Arial" charset="0"/>
              </a:rPr>
              <a:t>t</a:t>
            </a:r>
            <a:r>
              <a:rPr lang="it-IT" sz="1600" dirty="0">
                <a:latin typeface="+mn-lt"/>
                <a:cs typeface="Arial" charset="0"/>
              </a:rPr>
              <a:t> inducendo una corrente alternata nella spirale con frequenza di precessione di Larmor f.</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07963" y="10287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magnetometer</a:t>
            </a:r>
          </a:p>
        </p:txBody>
      </p:sp>
      <p:sp>
        <p:nvSpPr>
          <p:cNvPr id="87043" name="Rectangle 3"/>
          <p:cNvSpPr>
            <a:spLocks noChangeArrowheads="1"/>
          </p:cNvSpPr>
          <p:nvPr/>
        </p:nvSpPr>
        <p:spPr bwMode="auto">
          <a:xfrm>
            <a:off x="206375" y="1774825"/>
            <a:ext cx="5114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There are two main types:</a:t>
            </a:r>
          </a:p>
          <a:p>
            <a:pPr algn="just" eaLnBrk="1" hangingPunct="1">
              <a:spcBef>
                <a:spcPct val="0"/>
              </a:spcBef>
              <a:buFontTx/>
              <a:buAutoNum type="alphaUcParenR"/>
            </a:pPr>
            <a:r>
              <a:rPr lang="en-US" altLang="it-IT" sz="1800">
                <a:solidFill>
                  <a:srgbClr val="CC3300"/>
                </a:solidFill>
              </a:rPr>
              <a:t>proton magnetometer</a:t>
            </a:r>
          </a:p>
          <a:p>
            <a:pPr algn="just" eaLnBrk="1" hangingPunct="1">
              <a:spcBef>
                <a:spcPct val="0"/>
              </a:spcBef>
              <a:buFontTx/>
              <a:buNone/>
            </a:pPr>
            <a:endParaRPr lang="en-US" altLang="it-IT" sz="1800">
              <a:solidFill>
                <a:srgbClr val="CC3300"/>
              </a:solidFill>
            </a:endParaRPr>
          </a:p>
          <a:p>
            <a:pPr algn="just" eaLnBrk="1" hangingPunct="1">
              <a:spcBef>
                <a:spcPct val="0"/>
              </a:spcBef>
              <a:buFontTx/>
              <a:buNone/>
            </a:pPr>
            <a:r>
              <a:rPr lang="en-US" altLang="it-IT" sz="1800">
                <a:solidFill>
                  <a:srgbClr val="CC3300"/>
                </a:solidFill>
              </a:rPr>
              <a:t>B)   fluxgate magnetometer</a:t>
            </a:r>
          </a:p>
        </p:txBody>
      </p:sp>
      <p:sp>
        <p:nvSpPr>
          <p:cNvPr id="87044" name="Rectangle 6"/>
          <p:cNvSpPr>
            <a:spLocks noChangeArrowheads="1"/>
          </p:cNvSpPr>
          <p:nvPr/>
        </p:nvSpPr>
        <p:spPr bwMode="auto">
          <a:xfrm>
            <a:off x="123825" y="2955925"/>
            <a:ext cx="88868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The </a:t>
            </a:r>
            <a:r>
              <a:rPr lang="it-IT" altLang="it-IT" sz="2000">
                <a:solidFill>
                  <a:srgbClr val="CC3300"/>
                </a:solidFill>
              </a:rPr>
              <a:t>proton magnetometer</a:t>
            </a:r>
            <a:r>
              <a:rPr lang="it-IT" altLang="it-IT" sz="2000"/>
              <a:t> measures the </a:t>
            </a:r>
            <a:r>
              <a:rPr lang="it-IT" altLang="it-IT" sz="2000" i="1"/>
              <a:t>total strength of the magnetic</a:t>
            </a:r>
          </a:p>
          <a:p>
            <a:pPr algn="just" eaLnBrk="1" hangingPunct="1">
              <a:spcBef>
                <a:spcPct val="0"/>
              </a:spcBef>
              <a:buFontTx/>
              <a:buNone/>
            </a:pPr>
            <a:r>
              <a:rPr lang="it-IT" altLang="it-IT" sz="2000" i="1"/>
              <a:t>field </a:t>
            </a:r>
            <a:r>
              <a:rPr lang="it-IT" altLang="it-IT" sz="2000"/>
              <a:t>but not its direction and so shows a total field anomaly (also called a total intensity anomaly) while the </a:t>
            </a:r>
            <a:r>
              <a:rPr lang="it-IT" altLang="it-IT" sz="2000">
                <a:solidFill>
                  <a:srgbClr val="CC3300"/>
                </a:solidFill>
              </a:rPr>
              <a:t>fluxgate magnetometer</a:t>
            </a:r>
            <a:r>
              <a:rPr lang="it-IT" altLang="it-IT" sz="2000"/>
              <a:t> measures the </a:t>
            </a:r>
            <a:r>
              <a:rPr lang="it-IT" altLang="it-IT" sz="2000" i="1"/>
              <a:t>component of the field </a:t>
            </a:r>
            <a:r>
              <a:rPr lang="it-IT" altLang="it-IT" sz="2000"/>
              <a:t>along the axis of the sensor for land surveying the sensor is usually aligned vertically</a:t>
            </a:r>
          </a:p>
          <a:p>
            <a:pPr algn="just" eaLnBrk="1" hangingPunct="1">
              <a:spcBef>
                <a:spcPct val="0"/>
              </a:spcBef>
              <a:buFontTx/>
              <a:buNone/>
            </a:pPr>
            <a:endParaRPr lang="it-IT" altLang="it-IT" sz="2000"/>
          </a:p>
          <a:p>
            <a:pPr algn="just" eaLnBrk="1" hangingPunct="1">
              <a:spcBef>
                <a:spcPct val="0"/>
              </a:spcBef>
              <a:buFontTx/>
              <a:buChar char="•"/>
            </a:pPr>
            <a:r>
              <a:rPr lang="it-IT" altLang="it-IT" sz="2000"/>
              <a:t> The sensor of a proton precession magnetometer need not be oriented, and its readings do not ‘drift’ with time, in contrast to that of a fluxgate magnetometer, which has to be kept aligned and does drift. However, proton precession magnetometers take a few seconds to make a reading and are best kept stationary while this is being </a:t>
            </a:r>
            <a:r>
              <a:rPr lang="en-US" altLang="it-IT" sz="2000"/>
              <a:t>done, whereas fluxgates give a continuous reading, which can result in quicker surveying when readings are taken at short intervals</a:t>
            </a:r>
            <a:endParaRPr lang="it-IT" altLang="it-IT" sz="20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207963" y="981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t>
            </a:r>
          </a:p>
        </p:txBody>
      </p:sp>
      <p:sp>
        <p:nvSpPr>
          <p:cNvPr id="89091" name="Rectangle 4"/>
          <p:cNvSpPr>
            <a:spLocks noChangeArrowheads="1"/>
          </p:cNvSpPr>
          <p:nvPr/>
        </p:nvSpPr>
        <p:spPr bwMode="auto">
          <a:xfrm>
            <a:off x="142875" y="1725613"/>
            <a:ext cx="88868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Both types can measure the field to 1 nT or less, which is more than sufficient for most anomalies. In practice, proton magnetometers are used for most ground surveys, except that fluxgates are usually chosen for detailed gradiometer surveys and in boreholes, for a variety of reasons.</a:t>
            </a:r>
          </a:p>
          <a:p>
            <a:pPr eaLnBrk="1" hangingPunct="1">
              <a:spcBef>
                <a:spcPct val="0"/>
              </a:spcBef>
              <a:buFontTx/>
              <a:buChar char="•"/>
            </a:pPr>
            <a:endParaRPr lang="it-IT" altLang="it-IT" sz="2000"/>
          </a:p>
          <a:p>
            <a:pPr eaLnBrk="1" hangingPunct="1">
              <a:spcBef>
                <a:spcPct val="0"/>
              </a:spcBef>
              <a:buFontTx/>
              <a:buChar char="•"/>
            </a:pPr>
            <a:r>
              <a:rPr lang="it-IT" altLang="it-IT" sz="2000"/>
              <a:t> Both types are used in aerial surveys. </a:t>
            </a:r>
          </a:p>
          <a:p>
            <a:pPr eaLnBrk="1" hangingPunct="1">
              <a:spcBef>
                <a:spcPct val="0"/>
              </a:spcBef>
              <a:buFontTx/>
              <a:buChar char="•"/>
            </a:pPr>
            <a:endParaRPr lang="it-IT" altLang="it-IT" sz="2000"/>
          </a:p>
          <a:p>
            <a:pPr algn="just" eaLnBrk="1" hangingPunct="1">
              <a:spcBef>
                <a:spcPct val="0"/>
              </a:spcBef>
              <a:buFontTx/>
              <a:buChar char="•"/>
            </a:pPr>
            <a:r>
              <a:rPr lang="en-US" altLang="it-IT" sz="2000"/>
              <a:t>The </a:t>
            </a:r>
            <a:r>
              <a:rPr lang="en-US" altLang="it-IT" sz="2000">
                <a:solidFill>
                  <a:srgbClr val="CC3300"/>
                </a:solidFill>
              </a:rPr>
              <a:t>proton-precession magnetometer</a:t>
            </a:r>
            <a:r>
              <a:rPr lang="en-US" altLang="it-IT" sz="2000"/>
              <a:t> depends on the fact that the nucleus of the hydrogen atom, a proton, has a magnetic moment proportional to the angular momentum of its spin. Because the angular momentum is quantized, the proton magnetic moment can only have specified values, which are multiples of a fundamental unit called the nuclear magneton. </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The ratio of the magnetic moment to the spin angular momentum is called the gyromagnetic ratio (</a:t>
            </a:r>
            <a:r>
              <a:rPr lang="en-US" altLang="it-IT" sz="2000">
                <a:sym typeface="Symbol" panose="05050102010706020507" pitchFamily="18" charset="2"/>
              </a:rPr>
              <a:t></a:t>
            </a:r>
            <a:r>
              <a:rPr lang="en-US" altLang="it-IT" sz="2000" baseline="-25000"/>
              <a:t>p</a:t>
            </a:r>
            <a:r>
              <a:rPr lang="en-US" altLang="it-IT" sz="2000"/>
              <a:t>) of the proton. It is an accurately known fundamental constant with the value </a:t>
            </a:r>
            <a:r>
              <a:rPr lang="en-US" altLang="it-IT" sz="2000">
                <a:sym typeface="Symbol" panose="05050102010706020507" pitchFamily="18" charset="2"/>
              </a:rPr>
              <a:t></a:t>
            </a:r>
            <a:r>
              <a:rPr lang="en-US" altLang="it-IT" sz="2000" baseline="-25000"/>
              <a:t>p</a:t>
            </a:r>
            <a:r>
              <a:rPr lang="en-US" altLang="it-IT" sz="2000"/>
              <a:t> =2.67513x10</a:t>
            </a:r>
            <a:r>
              <a:rPr lang="en-US" altLang="it-IT" sz="2000" baseline="30000"/>
              <a:t>8</a:t>
            </a:r>
            <a:r>
              <a:rPr lang="en-US" altLang="it-IT" sz="2000"/>
              <a:t> s</a:t>
            </a:r>
            <a:r>
              <a:rPr lang="en-US" altLang="it-IT" sz="2000" baseline="30000"/>
              <a:t>-1</a:t>
            </a:r>
            <a:r>
              <a:rPr lang="en-US" altLang="it-IT" sz="2000"/>
              <a:t> T</a:t>
            </a:r>
            <a:r>
              <a:rPr lang="en-US" altLang="it-IT" sz="2000" baseline="30000"/>
              <a:t>-1</a:t>
            </a:r>
            <a:r>
              <a:rPr lang="en-US" altLang="it-IT" sz="2000"/>
              <a:t>.</a:t>
            </a:r>
            <a:endParaRPr lang="it-IT" altLang="it-IT" sz="20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a:t>
            </a:r>
            <a:endParaRPr lang="en-US" altLang="it-IT" sz="2400">
              <a:ea typeface="ＭＳ Ｐゴシック" panose="020B0600070205080204" pitchFamily="34" charset="-128"/>
            </a:endParaRPr>
          </a:p>
        </p:txBody>
      </p:sp>
      <p:sp>
        <p:nvSpPr>
          <p:cNvPr id="91139" name="Rectangle 3"/>
          <p:cNvSpPr>
            <a:spLocks noChangeArrowheads="1"/>
          </p:cNvSpPr>
          <p:nvPr/>
        </p:nvSpPr>
        <p:spPr bwMode="auto">
          <a:xfrm>
            <a:off x="142875" y="1489075"/>
            <a:ext cx="888682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400"/>
              <a:t>The purpose of magnetic surveying is to identify and describe regions of the Earth’s crust that have unusual (anomalous) magnetizations. </a:t>
            </a:r>
          </a:p>
          <a:p>
            <a:pPr algn="just" eaLnBrk="1" hangingPunct="1">
              <a:spcBef>
                <a:spcPct val="0"/>
              </a:spcBef>
              <a:buFontTx/>
              <a:buChar char="•"/>
            </a:pPr>
            <a:endParaRPr lang="en-US" altLang="it-IT" sz="2400"/>
          </a:p>
          <a:p>
            <a:pPr algn="just" eaLnBrk="1" hangingPunct="1">
              <a:spcBef>
                <a:spcPct val="0"/>
              </a:spcBef>
              <a:buFontTx/>
              <a:buChar char="•"/>
            </a:pPr>
            <a:r>
              <a:rPr lang="en-US" altLang="it-IT" sz="2400"/>
              <a:t> In the realm of </a:t>
            </a:r>
            <a:r>
              <a:rPr lang="en-US" altLang="it-IT" sz="2400">
                <a:solidFill>
                  <a:srgbClr val="CC3300"/>
                </a:solidFill>
              </a:rPr>
              <a:t>applied geophysics </a:t>
            </a:r>
            <a:r>
              <a:rPr lang="en-US" altLang="it-IT" sz="2400"/>
              <a:t>the anomalous magnetizations might be associated with local mineralization that is potentially of commercial interest, or they could be due to subsurface structures that have a bearing on the location of oil deposits. </a:t>
            </a:r>
          </a:p>
          <a:p>
            <a:pPr algn="just" eaLnBrk="1" hangingPunct="1">
              <a:spcBef>
                <a:spcPct val="0"/>
              </a:spcBef>
              <a:buFontTx/>
              <a:buChar char="•"/>
            </a:pPr>
            <a:endParaRPr lang="en-US" altLang="it-IT" sz="2400"/>
          </a:p>
          <a:p>
            <a:pPr algn="just" eaLnBrk="1" hangingPunct="1">
              <a:spcBef>
                <a:spcPct val="0"/>
              </a:spcBef>
              <a:buFontTx/>
              <a:buChar char="•"/>
            </a:pPr>
            <a:r>
              <a:rPr lang="en-US" altLang="it-IT" sz="2400"/>
              <a:t> In </a:t>
            </a:r>
            <a:r>
              <a:rPr lang="en-US" altLang="it-IT" sz="2400">
                <a:solidFill>
                  <a:srgbClr val="CC3300"/>
                </a:solidFill>
              </a:rPr>
              <a:t>global geophysics</a:t>
            </a:r>
            <a:r>
              <a:rPr lang="en-US" altLang="it-IT" sz="2400"/>
              <a:t>, magnetic surveying over oceanic ridges provided vital clues that led to the theory of plate tectonics and revealed the polarity history of the Earth’s magnetic field since the Early Jurassic.</a:t>
            </a:r>
            <a:endParaRPr lang="it-IT" altLang="it-IT" sz="24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a:t>
            </a:r>
            <a:endParaRPr lang="en-US" altLang="it-IT" sz="2400">
              <a:ea typeface="ＭＳ Ｐゴシック" panose="020B0600070205080204" pitchFamily="34" charset="-128"/>
            </a:endParaRPr>
          </a:p>
        </p:txBody>
      </p:sp>
      <p:sp>
        <p:nvSpPr>
          <p:cNvPr id="93187" name="Rectangle 3"/>
          <p:cNvSpPr>
            <a:spLocks noChangeArrowheads="1"/>
          </p:cNvSpPr>
          <p:nvPr/>
        </p:nvSpPr>
        <p:spPr bwMode="auto">
          <a:xfrm>
            <a:off x="142875" y="1498600"/>
            <a:ext cx="88868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2000"/>
              <a:t> Magnetic surveying consists of:</a:t>
            </a:r>
          </a:p>
          <a:p>
            <a:pPr algn="just" eaLnBrk="1" hangingPunct="1">
              <a:spcBef>
                <a:spcPct val="0"/>
              </a:spcBef>
              <a:buFontTx/>
              <a:buChar char="•"/>
            </a:pPr>
            <a:endParaRPr lang="en-US" altLang="it-IT" sz="2000"/>
          </a:p>
          <a:p>
            <a:pPr algn="just" eaLnBrk="1" hangingPunct="1">
              <a:spcBef>
                <a:spcPct val="0"/>
              </a:spcBef>
              <a:buFontTx/>
              <a:buNone/>
            </a:pPr>
            <a:r>
              <a:rPr lang="en-US" altLang="it-IT" sz="2000"/>
              <a:t>1) measuring the terrestrial magnetic field at predetermined points;</a:t>
            </a:r>
          </a:p>
          <a:p>
            <a:pPr algn="just" eaLnBrk="1" hangingPunct="1">
              <a:spcBef>
                <a:spcPct val="0"/>
              </a:spcBef>
              <a:buFontTx/>
              <a:buNone/>
            </a:pPr>
            <a:endParaRPr lang="en-US" altLang="it-IT" sz="2000"/>
          </a:p>
          <a:p>
            <a:pPr algn="just" eaLnBrk="1" hangingPunct="1">
              <a:spcBef>
                <a:spcPct val="0"/>
              </a:spcBef>
              <a:buFontTx/>
              <a:buNone/>
            </a:pPr>
            <a:r>
              <a:rPr lang="en-US" altLang="it-IT" sz="2000"/>
              <a:t>2) correcting the measurements for known changes;</a:t>
            </a:r>
          </a:p>
          <a:p>
            <a:pPr algn="just" eaLnBrk="1" hangingPunct="1">
              <a:spcBef>
                <a:spcPct val="0"/>
              </a:spcBef>
              <a:buFontTx/>
              <a:buNone/>
            </a:pPr>
            <a:endParaRPr lang="en-US" altLang="it-IT" sz="2000"/>
          </a:p>
          <a:p>
            <a:pPr algn="just" eaLnBrk="1" hangingPunct="1">
              <a:spcBef>
                <a:spcPct val="0"/>
              </a:spcBef>
              <a:buFontTx/>
              <a:buNone/>
            </a:pPr>
            <a:r>
              <a:rPr lang="en-US" altLang="it-IT" sz="2000"/>
              <a:t>3) Comparing the resultant value of the field with the expected value at each measurement station. </a:t>
            </a:r>
          </a:p>
          <a:p>
            <a:pPr algn="just" eaLnBrk="1" hangingPunct="1">
              <a:spcBef>
                <a:spcPct val="0"/>
              </a:spcBef>
              <a:buFontTx/>
              <a:buNone/>
            </a:pPr>
            <a:endParaRPr lang="en-US" altLang="it-IT" sz="2000"/>
          </a:p>
          <a:p>
            <a:pPr algn="just" eaLnBrk="1" hangingPunct="1">
              <a:spcBef>
                <a:spcPct val="0"/>
              </a:spcBef>
              <a:buFontTx/>
              <a:buNone/>
            </a:pPr>
            <a:r>
              <a:rPr lang="en-US" altLang="it-IT" sz="2000"/>
              <a:t>The expected value of the field at any place is taken to be that of the International Geomagnetic Reference Field (IGRF)</a:t>
            </a:r>
          </a:p>
        </p:txBody>
      </p:sp>
      <p:sp>
        <p:nvSpPr>
          <p:cNvPr id="93188" name="Rectangle 4"/>
          <p:cNvSpPr>
            <a:spLocks noChangeArrowheads="1"/>
          </p:cNvSpPr>
          <p:nvPr/>
        </p:nvSpPr>
        <p:spPr bwMode="auto">
          <a:xfrm>
            <a:off x="200025" y="5143500"/>
            <a:ext cx="8623300" cy="974725"/>
          </a:xfrm>
          <a:prstGeom prst="rect">
            <a:avLst/>
          </a:prstGeom>
          <a:solidFill>
            <a:schemeClr val="bg1"/>
          </a:solidFill>
          <a:ln w="28575">
            <a:solidFill>
              <a:srgbClr val="FF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800">
                <a:solidFill>
                  <a:srgbClr val="6600FF"/>
                </a:solidFill>
              </a:rPr>
              <a:t>The difference between the observed and expected values is a magnetic anomaly</a:t>
            </a:r>
            <a:r>
              <a:rPr lang="en-US" altLang="it-IT" sz="2400">
                <a:solidFill>
                  <a:srgbClr val="6600FF"/>
                </a:solidFill>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07963" y="10287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ground survey</a:t>
            </a:r>
            <a:endParaRPr lang="en-US" altLang="it-IT" sz="2400">
              <a:ea typeface="ＭＳ Ｐゴシック" panose="020B0600070205080204" pitchFamily="34" charset="-128"/>
            </a:endParaRPr>
          </a:p>
        </p:txBody>
      </p:sp>
      <p:sp>
        <p:nvSpPr>
          <p:cNvPr id="95235" name="Rectangle 3"/>
          <p:cNvSpPr>
            <a:spLocks noChangeArrowheads="1"/>
          </p:cNvSpPr>
          <p:nvPr/>
        </p:nvSpPr>
        <p:spPr bwMode="auto">
          <a:xfrm>
            <a:off x="142875" y="2627313"/>
            <a:ext cx="88868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The surveying of magnetic anomalies can be carried out on land, at sea and in the air. In a simple land survey an operator might use a portable magnetometer to measure the field at the surface of the Earth at selected points that</a:t>
            </a:r>
            <a:r>
              <a:rPr lang="it-IT" altLang="it-IT" sz="2000"/>
              <a:t> </a:t>
            </a:r>
            <a:r>
              <a:rPr lang="en-US" altLang="it-IT" sz="2000"/>
              <a:t>form a grid over a suspected geological structure.</a:t>
            </a:r>
          </a:p>
          <a:p>
            <a:pPr algn="just" eaLnBrk="1" hangingPunct="1">
              <a:spcBef>
                <a:spcPct val="0"/>
              </a:spcBef>
              <a:buFontTx/>
              <a:buChar char="•"/>
            </a:pPr>
            <a:endParaRPr lang="en-US" altLang="it-IT" sz="2000"/>
          </a:p>
          <a:p>
            <a:pPr algn="just" eaLnBrk="1" hangingPunct="1">
              <a:spcBef>
                <a:spcPct val="0"/>
              </a:spcBef>
              <a:buFontTx/>
              <a:buChar char="•"/>
            </a:pPr>
            <a:r>
              <a:rPr lang="en-US" altLang="it-IT" sz="2000"/>
              <a:t> This method is slow but it yields a detailed pattern of the magnetic field anomaly over the structure, because the measurements are made close to the source of the anomaly</a:t>
            </a:r>
            <a:endParaRPr lang="it-IT" altLang="it-IT" sz="20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ground survey</a:t>
            </a:r>
            <a:endParaRPr lang="en-US" altLang="it-IT" sz="2400">
              <a:ea typeface="ＭＳ Ｐゴシック" panose="020B0600070205080204" pitchFamily="34" charset="-128"/>
            </a:endParaRPr>
          </a:p>
        </p:txBody>
      </p:sp>
      <p:sp>
        <p:nvSpPr>
          <p:cNvPr id="97283" name="Rectangle 3"/>
          <p:cNvSpPr>
            <a:spLocks noChangeArrowheads="1"/>
          </p:cNvSpPr>
          <p:nvPr/>
        </p:nvSpPr>
        <p:spPr bwMode="auto">
          <a:xfrm>
            <a:off x="0" y="1450975"/>
            <a:ext cx="58007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600"/>
              <a:t>Ground magnetic surveys: The operator carrying the sensor should be free of magnetic objects, including keys, knives, zips, internal surgical pins…</a:t>
            </a:r>
          </a:p>
          <a:p>
            <a:pPr algn="just" eaLnBrk="1" hangingPunct="1">
              <a:spcBef>
                <a:spcPct val="0"/>
              </a:spcBef>
              <a:buFontTx/>
              <a:buNone/>
            </a:pPr>
            <a:endParaRPr lang="en-US" altLang="it-IT" sz="1600"/>
          </a:p>
          <a:p>
            <a:pPr algn="just" eaLnBrk="1" hangingPunct="1">
              <a:spcBef>
                <a:spcPct val="0"/>
              </a:spcBef>
              <a:buFontTx/>
              <a:buNone/>
            </a:pPr>
            <a:r>
              <a:rPr lang="en-US" altLang="it-IT" sz="1600"/>
              <a:t>It is advisable to check for ‘personal magnetism’ by keeping the magnetometer still and taking readings with the user facing successively north, east, . . . and seeing that any differences are small compared to those expected in the survey.</a:t>
            </a:r>
          </a:p>
          <a:p>
            <a:pPr algn="just" eaLnBrk="1" hangingPunct="1">
              <a:spcBef>
                <a:spcPct val="0"/>
              </a:spcBef>
              <a:buFontTx/>
              <a:buNone/>
            </a:pPr>
            <a:endParaRPr lang="en-US" altLang="it-IT" sz="1600"/>
          </a:p>
          <a:p>
            <a:pPr algn="just" eaLnBrk="1" hangingPunct="1">
              <a:spcBef>
                <a:spcPct val="0"/>
              </a:spcBef>
              <a:buFontTx/>
              <a:buNone/>
            </a:pPr>
            <a:r>
              <a:rPr lang="en-US" altLang="it-IT" sz="1600"/>
              <a:t>The sensor is often mounted on a pole, with height selectable up to about 2 m. Raising the sensor makes it less affected by shallow magnetic bodies, particularly small ferrous objects, which are common in our throwaway society</a:t>
            </a:r>
          </a:p>
          <a:p>
            <a:pPr algn="just" eaLnBrk="1" hangingPunct="1">
              <a:spcBef>
                <a:spcPct val="0"/>
              </a:spcBef>
              <a:buFontTx/>
              <a:buNone/>
            </a:pPr>
            <a:endParaRPr lang="en-US" altLang="it-IT" sz="1600"/>
          </a:p>
          <a:p>
            <a:pPr algn="just" eaLnBrk="1" hangingPunct="1">
              <a:spcBef>
                <a:spcPct val="0"/>
              </a:spcBef>
              <a:buFontTx/>
              <a:buNone/>
            </a:pPr>
            <a:r>
              <a:rPr lang="en-US" altLang="it-IT" sz="1600"/>
              <a:t>However, this will not eliminate the unwanted effects of motor vehicles, railway lines, steel gates, barbed wire fences, and so on, so they should be passed at a distance, if possible, and a note made.  </a:t>
            </a:r>
          </a:p>
          <a:p>
            <a:pPr algn="just" eaLnBrk="1" hangingPunct="1">
              <a:spcBef>
                <a:spcPct val="0"/>
              </a:spcBef>
              <a:buFontTx/>
              <a:buNone/>
            </a:pPr>
            <a:endParaRPr lang="en-US" altLang="it-IT" sz="1600"/>
          </a:p>
          <a:p>
            <a:pPr algn="just" eaLnBrk="1" hangingPunct="1">
              <a:spcBef>
                <a:spcPct val="0"/>
              </a:spcBef>
              <a:buFontTx/>
              <a:buNone/>
            </a:pPr>
            <a:r>
              <a:rPr lang="en-US" altLang="it-IT" sz="1600"/>
              <a:t>Readings are taken along a profile or sometimes over a grid, as described, sometimes at closer intervals when the field is varying rapidly, to record the shape of the anomaly in more detail.</a:t>
            </a:r>
          </a:p>
        </p:txBody>
      </p:sp>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1450975"/>
            <a:ext cx="3025775" cy="259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4090988"/>
            <a:ext cx="2339975" cy="237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70C284-BF24-4409-9679-6E2EB0BEF105}" type="slidenum">
              <a:rPr lang="it-IT" altLang="it-IT" smtClean="0">
                <a:solidFill>
                  <a:srgbClr val="898989"/>
                </a:solidFill>
                <a:latin typeface="Calibri" panose="020F0502020204030204" pitchFamily="34" charset="0"/>
              </a:rPr>
              <a:pPr/>
              <a:t>49</a:t>
            </a:fld>
            <a:endParaRPr lang="it-IT" altLang="it-IT" smtClean="0">
              <a:solidFill>
                <a:srgbClr val="898989"/>
              </a:solidFill>
              <a:latin typeface="Calibri" panose="020F0502020204030204" pitchFamily="34" charset="0"/>
            </a:endParaRPr>
          </a:p>
        </p:txBody>
      </p:sp>
      <p:pic>
        <p:nvPicPr>
          <p:cNvPr id="99331" name="Picture 2" descr="Risultati immagini per magnetic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4651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Risultati immagini per magnetic 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688" y="2919413"/>
            <a:ext cx="4583112"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Risultati immagini per magnetic sur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4416425"/>
            <a:ext cx="27701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B4CF61-49D7-4BCD-AFD0-B8D3D0A5AD5A}" type="slidenum">
              <a:rPr lang="it-IT" altLang="it-IT" sz="1400" b="1" smtClean="0">
                <a:solidFill>
                  <a:srgbClr val="898989"/>
                </a:solidFill>
              </a:rPr>
              <a:pPr>
                <a:spcBef>
                  <a:spcPct val="0"/>
                </a:spcBef>
                <a:buFontTx/>
                <a:buNone/>
              </a:pPr>
              <a:t>5</a:t>
            </a:fld>
            <a:endParaRPr lang="it-IT" altLang="it-IT" sz="1400" b="1" smtClean="0">
              <a:solidFill>
                <a:srgbClr val="898989"/>
              </a:solidFill>
            </a:endParaRPr>
          </a:p>
        </p:txBody>
      </p:sp>
      <p:sp>
        <p:nvSpPr>
          <p:cNvPr id="13" name="TextBox 12"/>
          <p:cNvSpPr txBox="1"/>
          <p:nvPr/>
        </p:nvSpPr>
        <p:spPr>
          <a:xfrm>
            <a:off x="611188" y="4652963"/>
            <a:ext cx="2305050" cy="831850"/>
          </a:xfrm>
          <a:prstGeom prst="rect">
            <a:avLst/>
          </a:prstGeom>
          <a:noFill/>
        </p:spPr>
        <p:txBody>
          <a:bodyPr>
            <a:spAutoFit/>
          </a:bodyPr>
          <a:lstStyle/>
          <a:p>
            <a:pPr algn="just" eaLnBrk="1" hangingPunct="1">
              <a:defRPr/>
            </a:pPr>
            <a:r>
              <a:rPr lang="it-IT" sz="1600" dirty="0">
                <a:latin typeface="+mn-lt"/>
                <a:cs typeface="Arial" charset="0"/>
              </a:rPr>
              <a:t>Sopra il punto di Curie i dipoli hanno orientazione random </a:t>
            </a:r>
            <a:endParaRPr lang="it-IT" sz="1600" dirty="0">
              <a:solidFill>
                <a:srgbClr val="FF0000"/>
              </a:solidFill>
              <a:latin typeface="+mn-lt"/>
              <a:cs typeface="Arial" charset="0"/>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060575"/>
            <a:ext cx="21145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060575"/>
            <a:ext cx="2160588"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2060575"/>
            <a:ext cx="208756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492500" y="4652963"/>
            <a:ext cx="2303463" cy="831850"/>
          </a:xfrm>
          <a:prstGeom prst="rect">
            <a:avLst/>
          </a:prstGeom>
          <a:noFill/>
        </p:spPr>
        <p:txBody>
          <a:bodyPr>
            <a:spAutoFit/>
          </a:bodyPr>
          <a:lstStyle/>
          <a:p>
            <a:pPr algn="just" eaLnBrk="1" hangingPunct="1">
              <a:defRPr/>
            </a:pPr>
            <a:r>
              <a:rPr lang="it-IT" sz="1600" dirty="0">
                <a:latin typeface="+mn-lt"/>
                <a:cs typeface="Arial" charset="0"/>
              </a:rPr>
              <a:t>Sotto il punto di Curie i dipoli sono paralleli entro i domini</a:t>
            </a:r>
            <a:endParaRPr lang="it-IT" sz="1600" dirty="0">
              <a:solidFill>
                <a:srgbClr val="FF0000"/>
              </a:solidFill>
              <a:latin typeface="+mn-lt"/>
              <a:cs typeface="Arial" charset="0"/>
            </a:endParaRPr>
          </a:p>
        </p:txBody>
      </p:sp>
      <p:sp>
        <p:nvSpPr>
          <p:cNvPr id="17" name="TextBox 16"/>
          <p:cNvSpPr txBox="1"/>
          <p:nvPr/>
        </p:nvSpPr>
        <p:spPr>
          <a:xfrm>
            <a:off x="6372225" y="4652963"/>
            <a:ext cx="2303463" cy="1323975"/>
          </a:xfrm>
          <a:prstGeom prst="rect">
            <a:avLst/>
          </a:prstGeom>
          <a:noFill/>
        </p:spPr>
        <p:txBody>
          <a:bodyPr>
            <a:spAutoFit/>
          </a:bodyPr>
          <a:lstStyle/>
          <a:p>
            <a:pPr algn="just" eaLnBrk="1" hangingPunct="1">
              <a:defRPr/>
            </a:pPr>
            <a:r>
              <a:rPr lang="it-IT" sz="1600" dirty="0">
                <a:latin typeface="+mn-lt"/>
                <a:cs typeface="Arial" charset="0"/>
              </a:rPr>
              <a:t>Sotto il punto di Curie in presenza di campo magnetico esterno i domini magnetici si allineano</a:t>
            </a:r>
            <a:endParaRPr lang="it-IT" sz="1600" dirty="0">
              <a:solidFill>
                <a:srgbClr val="FF0000"/>
              </a:solidFill>
              <a:latin typeface="+mn-lt"/>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ground survey</a:t>
            </a:r>
            <a:endParaRPr lang="en-US" altLang="it-IT" sz="2400">
              <a:ea typeface="ＭＳ Ｐゴシック" panose="020B0600070205080204" pitchFamily="34" charset="-128"/>
            </a:endParaRPr>
          </a:p>
        </p:txBody>
      </p:sp>
      <p:sp>
        <p:nvSpPr>
          <p:cNvPr id="100355" name="Rectangle 3"/>
          <p:cNvSpPr>
            <a:spLocks noChangeArrowheads="1"/>
          </p:cNvSpPr>
          <p:nvPr/>
        </p:nvSpPr>
        <p:spPr bwMode="auto">
          <a:xfrm>
            <a:off x="190500" y="1506538"/>
            <a:ext cx="8705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Magnetic surveying therefore offers a convenient way of mapping the contacts. The variation within the ultrabasics (due to inhomogeneity and varying amounts of alteration of the rock) illustrates how the character of the anomaly can sometimes be used as a preliminary identification of lithology, useful in the interpretation of aeromagnetic maps </a:t>
            </a:r>
            <a:endParaRPr lang="it-IT" altLang="it-IT" sz="2000"/>
          </a:p>
        </p:txBody>
      </p:sp>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84563"/>
            <a:ext cx="6451600" cy="276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207963" y="884238"/>
            <a:ext cx="8675687"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aireborne survey</a:t>
            </a:r>
            <a:endParaRPr lang="en-US" altLang="it-IT" sz="2400">
              <a:ea typeface="ＭＳ Ｐゴシック" panose="020B0600070205080204" pitchFamily="34" charset="-128"/>
            </a:endParaRPr>
          </a:p>
        </p:txBody>
      </p:sp>
      <p:sp>
        <p:nvSpPr>
          <p:cNvPr id="102403" name="Rectangle 3"/>
          <p:cNvSpPr>
            <a:spLocks noChangeArrowheads="1"/>
          </p:cNvSpPr>
          <p:nvPr/>
        </p:nvSpPr>
        <p:spPr bwMode="auto">
          <a:xfrm>
            <a:off x="190500" y="1462088"/>
            <a:ext cx="47625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In practice, the surveying of magnetic anomalies is most efficiently carried out from an aircraft. The magnetometer must be removed as far as possible from the magnetic environment of the aircraft. </a:t>
            </a:r>
            <a:endParaRPr lang="it-IT" altLang="it-IT" sz="1800"/>
          </a:p>
        </p:txBody>
      </p:sp>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1446213"/>
            <a:ext cx="3211513" cy="277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5" name="Rectangle 5"/>
          <p:cNvSpPr>
            <a:spLocks noChangeArrowheads="1"/>
          </p:cNvSpPr>
          <p:nvPr/>
        </p:nvSpPr>
        <p:spPr bwMode="auto">
          <a:xfrm>
            <a:off x="228600" y="2982913"/>
            <a:ext cx="4762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This may be achieved by mounting the instrument on a fixed boom, several meters long.  Alternatively, the device may be towed behind the aircraft in an aerodynamic housing, at the end of a cable 30–150m long. The “bird” containing the magnetometer then flies behind and below the aircraft. </a:t>
            </a:r>
            <a:endParaRPr lang="it-IT" altLang="it-IT" sz="1800"/>
          </a:p>
        </p:txBody>
      </p:sp>
      <p:sp>
        <p:nvSpPr>
          <p:cNvPr id="102406" name="Rectangle 6"/>
          <p:cNvSpPr>
            <a:spLocks noChangeArrowheads="1"/>
          </p:cNvSpPr>
          <p:nvPr/>
        </p:nvSpPr>
        <p:spPr bwMode="auto">
          <a:xfrm>
            <a:off x="292100" y="5483225"/>
            <a:ext cx="4762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Airborne magnetometers generally have higher sensitivity (≈ 0.01 nT) than those used in ground-based surveying (sensitivity ≈ 1 nT).</a:t>
            </a:r>
            <a:endParaRPr lang="it-IT" altLang="it-IT" sz="1800"/>
          </a:p>
        </p:txBody>
      </p:sp>
      <p:pic>
        <p:nvPicPr>
          <p:cNvPr id="1024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175" y="4240213"/>
            <a:ext cx="3640138" cy="2617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ADEB85-803F-4F6F-BFE2-643D69EA26AE}" type="slidenum">
              <a:rPr lang="it-IT" altLang="it-IT" smtClean="0">
                <a:solidFill>
                  <a:srgbClr val="898989"/>
                </a:solidFill>
                <a:latin typeface="Calibri" panose="020F0502020204030204" pitchFamily="34" charset="0"/>
              </a:rPr>
              <a:pPr/>
              <a:t>52</a:t>
            </a:fld>
            <a:endParaRPr lang="it-IT" altLang="it-IT" smtClean="0">
              <a:solidFill>
                <a:srgbClr val="898989"/>
              </a:solidFill>
              <a:latin typeface="Calibri" panose="020F0502020204030204" pitchFamily="34" charset="0"/>
            </a:endParaRPr>
          </a:p>
        </p:txBody>
      </p:sp>
      <p:pic>
        <p:nvPicPr>
          <p:cNvPr id="104451" name="Picture 2" descr="Risultati immagini per magnetic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28775"/>
            <a:ext cx="69850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890" name="Rectangle 2"/>
          <p:cNvSpPr>
            <a:spLocks noChangeArrowheads="1"/>
          </p:cNvSpPr>
          <p:nvPr/>
        </p:nvSpPr>
        <p:spPr bwMode="auto">
          <a:xfrm>
            <a:off x="207963" y="9969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aireborne survey</a:t>
            </a:r>
            <a:endParaRPr lang="en-US" altLang="it-IT" sz="2400">
              <a:ea typeface="ＭＳ Ｐゴシック" panose="020B0600070205080204" pitchFamily="34" charset="-128"/>
            </a:endParaRPr>
          </a:p>
        </p:txBody>
      </p:sp>
      <p:pic>
        <p:nvPicPr>
          <p:cNvPr id="10547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088" y="2247900"/>
            <a:ext cx="3116262" cy="439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5890"/>
                                        </p:tgtEl>
                                        <p:attrNameLst>
                                          <p:attrName>style.visibility</p:attrName>
                                        </p:attrNameLst>
                                      </p:cBhvr>
                                      <p:to>
                                        <p:strVal val="visible"/>
                                      </p:to>
                                    </p:set>
                                    <p:animEffect transition="in" filter="dissolve">
                                      <p:cBhvr>
                                        <p:cTn id="7" dur="500"/>
                                        <p:tgtEl>
                                          <p:spTgt spid="144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89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shipborne survey</a:t>
            </a:r>
            <a:endParaRPr lang="en-US" altLang="it-IT" sz="2400">
              <a:ea typeface="ＭＳ Ｐゴシック" panose="020B0600070205080204" pitchFamily="34" charset="-128"/>
            </a:endParaRPr>
          </a:p>
        </p:txBody>
      </p:sp>
      <p:sp>
        <p:nvSpPr>
          <p:cNvPr id="107523" name="Rectangle 3"/>
          <p:cNvSpPr>
            <a:spLocks noChangeArrowheads="1"/>
          </p:cNvSpPr>
          <p:nvPr/>
        </p:nvSpPr>
        <p:spPr bwMode="auto">
          <a:xfrm>
            <a:off x="190500" y="1335088"/>
            <a:ext cx="8801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Airborne magnetic surveying is an economical way to reconnoitre a large territory in a short time. It has become a routine part of the initial</a:t>
            </a:r>
            <a:r>
              <a:rPr lang="it-IT" altLang="it-IT" sz="1800"/>
              <a:t> phases of the geophysical exploration of an uncharted territory.</a:t>
            </a:r>
          </a:p>
        </p:txBody>
      </p:sp>
      <p:sp>
        <p:nvSpPr>
          <p:cNvPr id="107524" name="Rectangle 6"/>
          <p:cNvSpPr>
            <a:spLocks noChangeArrowheads="1"/>
          </p:cNvSpPr>
          <p:nvPr/>
        </p:nvSpPr>
        <p:spPr bwMode="auto">
          <a:xfrm>
            <a:off x="171450" y="2273300"/>
            <a:ext cx="4714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magnetic field over the oceans may also be surveyed from the air. However, most of the marine magnetic record has been obtained by shipborne surveying. In the marine application a proton-precession magnetometer mounted in a waterproof “fish” is towed behind the ship at the end of a long cable. </a:t>
            </a:r>
            <a:endParaRPr lang="it-IT" altLang="it-IT" sz="1800"/>
          </a:p>
        </p:txBody>
      </p:sp>
      <p:sp>
        <p:nvSpPr>
          <p:cNvPr id="107525" name="Rectangle 8"/>
          <p:cNvSpPr>
            <a:spLocks noChangeArrowheads="1"/>
          </p:cNvSpPr>
          <p:nvPr/>
        </p:nvSpPr>
        <p:spPr bwMode="auto">
          <a:xfrm>
            <a:off x="142875" y="4271963"/>
            <a:ext cx="62674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Considering that most research vessels consist of several hundred to several thousand tons of steel, the ship causes a large magnetic disturbance.  For example, a research ship of about 1000 tons deadweight causes an anomaly of about 10 nT at a distance of 150 m: to minimize the disturbance of the ship the tow-cable must be about 100–300 m in length. At this distance the “fish” in fact “swims” well below the water surface. At a typical survey speed of 10 km h</a:t>
            </a:r>
            <a:r>
              <a:rPr lang="en-US" altLang="it-IT" sz="1800" baseline="30000"/>
              <a:t>-1</a:t>
            </a:r>
            <a:r>
              <a:rPr lang="en-US" altLang="it-IT" sz="1800"/>
              <a:t> its operational depth is about 10–20 m.</a:t>
            </a:r>
            <a:endParaRPr lang="it-IT" altLang="it-IT" sz="1800"/>
          </a:p>
        </p:txBody>
      </p:sp>
      <p:pic>
        <p:nvPicPr>
          <p:cNvPr id="10752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2627313"/>
            <a:ext cx="4171950" cy="1525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4338638"/>
            <a:ext cx="2487612"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411890-2D3F-49B0-B750-3D596FC99AA8}" type="slidenum">
              <a:rPr lang="it-IT" altLang="it-IT" smtClean="0">
                <a:solidFill>
                  <a:srgbClr val="898989"/>
                </a:solidFill>
                <a:latin typeface="Calibri" panose="020F0502020204030204" pitchFamily="34" charset="0"/>
              </a:rPr>
              <a:pPr/>
              <a:t>55</a:t>
            </a:fld>
            <a:endParaRPr lang="it-IT" altLang="it-IT" smtClean="0">
              <a:solidFill>
                <a:srgbClr val="898989"/>
              </a:solidFill>
              <a:latin typeface="Calibri" panose="020F0502020204030204" pitchFamily="34" charset="0"/>
            </a:endParaRPr>
          </a:p>
        </p:txBody>
      </p:sp>
      <p:pic>
        <p:nvPicPr>
          <p:cNvPr id="109571" name="Picture 2" descr="Risultati immagini per magnetic surv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127125"/>
            <a:ext cx="75819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gradiometers</a:t>
            </a:r>
          </a:p>
        </p:txBody>
      </p:sp>
      <p:sp>
        <p:nvSpPr>
          <p:cNvPr id="110595" name="Rectangle 3"/>
          <p:cNvSpPr>
            <a:spLocks noChangeArrowheads="1"/>
          </p:cNvSpPr>
          <p:nvPr/>
        </p:nvSpPr>
        <p:spPr bwMode="auto">
          <a:xfrm>
            <a:off x="190500" y="1506538"/>
            <a:ext cx="88011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The magnetic gradiometer consists of a pair of alkali-vapor magnetometers maintained at a fixed distance from each other</a:t>
            </a:r>
          </a:p>
        </p:txBody>
      </p:sp>
      <p:sp>
        <p:nvSpPr>
          <p:cNvPr id="110596" name="Rectangle 4"/>
          <p:cNvSpPr>
            <a:spLocks noChangeArrowheads="1"/>
          </p:cNvSpPr>
          <p:nvPr/>
        </p:nvSpPr>
        <p:spPr bwMode="auto">
          <a:xfrm>
            <a:off x="209550" y="2206625"/>
            <a:ext cx="5610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In ground-based surveying the instruments are mounted at opposite ends of a rigid vertical bar. In airborne usage two magnetometers are flown at a vertical spacing of about 30 m. The difference in outputs of the two instruments is recorded. If no anomalous body is present, both magnetometers register the Earth’s field equally strongly and the difference in output signals is zero. If a magnetic contrast is present in the subsurface rocks, the magnetometer closest to the structure will detect a stronger signal than the more remote instrument, and there will be a difference in the combined output.</a:t>
            </a:r>
            <a:endParaRPr lang="it-IT" altLang="it-IT" sz="1800"/>
          </a:p>
        </p:txBody>
      </p:sp>
      <p:pic>
        <p:nvPicPr>
          <p:cNvPr id="1105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233613"/>
            <a:ext cx="3097212" cy="292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0598" name="Rectangle 8"/>
          <p:cNvSpPr>
            <a:spLocks noChangeArrowheads="1"/>
          </p:cNvSpPr>
          <p:nvPr/>
        </p:nvSpPr>
        <p:spPr bwMode="auto">
          <a:xfrm>
            <a:off x="158750" y="5362575"/>
            <a:ext cx="88011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The gradiometer emphasizes anomalies from local shallow sources at the expense of large-scale regional variation due to deep-seated sources. Moreover, because the gradiometer registers the difference in signals from theindividual magnetometers, there is no need to compensate the measurements for diurnal variation, which affects each individual magnetometer equally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1F8C8-4014-4F16-A404-57D8C7A45A8B}" type="slidenum">
              <a:rPr lang="it-IT" altLang="it-IT" smtClean="0">
                <a:solidFill>
                  <a:srgbClr val="898989"/>
                </a:solidFill>
                <a:latin typeface="Calibri" panose="020F0502020204030204" pitchFamily="34" charset="0"/>
              </a:rPr>
              <a:pPr/>
              <a:t>57</a:t>
            </a:fld>
            <a:endParaRPr lang="it-IT" altLang="it-IT" smtClean="0">
              <a:solidFill>
                <a:srgbClr val="898989"/>
              </a:solidFill>
              <a:latin typeface="Calibri" panose="020F0502020204030204" pitchFamily="34" charset="0"/>
            </a:endParaRPr>
          </a:p>
        </p:txBody>
      </p:sp>
      <p:sp>
        <p:nvSpPr>
          <p:cNvPr id="112643" name="AutoShape 4" descr="Risultati immagini per magnetic survey"/>
          <p:cNvSpPr>
            <a:spLocks noChangeAspect="1" noChangeArrowheads="1"/>
          </p:cNvSpPr>
          <p:nvPr/>
        </p:nvSpPr>
        <p:spPr bwMode="auto">
          <a:xfrm>
            <a:off x="2195513" y="1844675"/>
            <a:ext cx="24288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pic>
        <p:nvPicPr>
          <p:cNvPr id="112644" name="Picture 6" descr="Sketch of the BGR airborne magnetic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135063"/>
            <a:ext cx="367188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07963" y="8667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survey patterns</a:t>
            </a:r>
          </a:p>
        </p:txBody>
      </p:sp>
      <p:sp>
        <p:nvSpPr>
          <p:cNvPr id="113667" name="Rectangle 3"/>
          <p:cNvSpPr>
            <a:spLocks noChangeArrowheads="1"/>
          </p:cNvSpPr>
          <p:nvPr/>
        </p:nvSpPr>
        <p:spPr bwMode="auto">
          <a:xfrm>
            <a:off x="114300" y="1423988"/>
            <a:ext cx="54768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In a systematic regional airborne (or marine) magnetic survey the measurements are usually made according to a predetermined pattern. In surveys made with fixed-wing aircraft the survey is usually flown at a constant flight elevation above sea-level. </a:t>
            </a:r>
          </a:p>
        </p:txBody>
      </p:sp>
      <p:pic>
        <p:nvPicPr>
          <p:cNvPr id="1136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1700213"/>
            <a:ext cx="3411537" cy="165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69" name="Rectangle 8"/>
          <p:cNvSpPr>
            <a:spLocks noChangeArrowheads="1"/>
          </p:cNvSpPr>
          <p:nvPr/>
        </p:nvSpPr>
        <p:spPr bwMode="auto">
          <a:xfrm>
            <a:off x="187325" y="3421063"/>
            <a:ext cx="8801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survey focuses on the depth to the magnetic basement, which often underlies less magnetic sedimentary surface rocks at considerable depth This method would be suitable over ancient shield areas, where the goal of the survey is to detect local mineralizations with potential commercial value</a:t>
            </a:r>
          </a:p>
        </p:txBody>
      </p:sp>
      <p:pic>
        <p:nvPicPr>
          <p:cNvPr id="11367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288" y="5149850"/>
            <a:ext cx="3359150" cy="151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71" name="Rectangle 10"/>
          <p:cNvSpPr>
            <a:spLocks noChangeArrowheads="1"/>
          </p:cNvSpPr>
          <p:nvPr/>
        </p:nvSpPr>
        <p:spPr bwMode="auto">
          <a:xfrm>
            <a:off x="120650" y="5240338"/>
            <a:ext cx="5476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it-IT" sz="1800"/>
              <a:t> If a helicopter is being employed, the distance from the magnetic sources may be kept as small as possible by flying at a constant height above the ground surface.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survey patterns</a:t>
            </a:r>
          </a:p>
        </p:txBody>
      </p:sp>
      <p:sp>
        <p:nvSpPr>
          <p:cNvPr id="115715" name="Rectangle 3"/>
          <p:cNvSpPr>
            <a:spLocks noChangeArrowheads="1"/>
          </p:cNvSpPr>
          <p:nvPr/>
        </p:nvSpPr>
        <p:spPr bwMode="auto">
          <a:xfrm>
            <a:off x="114300" y="1411288"/>
            <a:ext cx="52673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The usual method is to survey a region along parallel flight-lines, which may be spaced anywhere from 100 m to a few kilometers apart, depending on the flight elevation used, the intensity of coverage, and the quality of detail desired. </a:t>
            </a:r>
          </a:p>
          <a:p>
            <a:pPr algn="just" eaLnBrk="1" hangingPunct="1">
              <a:spcBef>
                <a:spcPct val="0"/>
              </a:spcBef>
              <a:buFontTx/>
              <a:buChar char="•"/>
            </a:pPr>
            <a:r>
              <a:rPr lang="en-US" altLang="it-IT" sz="1800"/>
              <a:t> The orientation of the flightlines is selected to be more or less normal to the trend of suspected or known subsurface features. </a:t>
            </a:r>
          </a:p>
        </p:txBody>
      </p:sp>
      <p:sp>
        <p:nvSpPr>
          <p:cNvPr id="115716" name="Rectangle 7"/>
          <p:cNvSpPr>
            <a:spLocks noChangeArrowheads="1"/>
          </p:cNvSpPr>
          <p:nvPr/>
        </p:nvSpPr>
        <p:spPr bwMode="auto">
          <a:xfrm>
            <a:off x="234950" y="5667375"/>
            <a:ext cx="8791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Additional tielines are flown at right angles to the main pattern. Their separation is about 5–6 times that of the main flight-lines. The repeatability of the measurements at the intersections of the tie-lines and the main flight-lines provides a check on the reliability of the survey.</a:t>
            </a:r>
          </a:p>
        </p:txBody>
      </p:sp>
      <p:pic>
        <p:nvPicPr>
          <p:cNvPr id="1157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77963"/>
            <a:ext cx="3695700" cy="2109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571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5" y="3633788"/>
            <a:ext cx="321627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8" y="3829050"/>
            <a:ext cx="28971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E1A258-BBAF-4211-BF35-C408A053BB06}" type="slidenum">
              <a:rPr lang="it-IT" altLang="it-IT" sz="1400" b="1" smtClean="0">
                <a:solidFill>
                  <a:srgbClr val="898989"/>
                </a:solidFill>
              </a:rPr>
              <a:pPr>
                <a:spcBef>
                  <a:spcPct val="0"/>
                </a:spcBef>
                <a:buFontTx/>
                <a:buNone/>
              </a:pPr>
              <a:t>6</a:t>
            </a:fld>
            <a:endParaRPr lang="it-IT" altLang="it-IT" sz="1400" b="1" smtClean="0">
              <a:solidFill>
                <a:srgbClr val="898989"/>
              </a:solidFill>
            </a:endParaRPr>
          </a:p>
        </p:txBody>
      </p:sp>
      <p:sp>
        <p:nvSpPr>
          <p:cNvPr id="15" name="TextBox 14"/>
          <p:cNvSpPr txBox="1"/>
          <p:nvPr/>
        </p:nvSpPr>
        <p:spPr>
          <a:xfrm>
            <a:off x="107950" y="1331913"/>
            <a:ext cx="8928100" cy="584200"/>
          </a:xfrm>
          <a:prstGeom prst="rect">
            <a:avLst/>
          </a:prstGeom>
          <a:noFill/>
        </p:spPr>
        <p:txBody>
          <a:bodyPr>
            <a:spAutoFit/>
          </a:bodyPr>
          <a:lstStyle/>
          <a:p>
            <a:pPr algn="just" eaLnBrk="1" hangingPunct="1">
              <a:defRPr/>
            </a:pPr>
            <a:r>
              <a:rPr lang="it-IT" sz="1600" dirty="0">
                <a:latin typeface="+mn-lt"/>
                <a:cs typeface="Arial" charset="0"/>
              </a:rPr>
              <a:t>L’agitazione termica molecolare tende a rompere l’allineamento dei dipoli, pertanto in una sostanza ferromagnetica </a:t>
            </a:r>
            <a:r>
              <a:rPr lang="it-IT" sz="1600" dirty="0">
                <a:solidFill>
                  <a:srgbClr val="0070C0"/>
                </a:solidFill>
                <a:latin typeface="+mn-lt"/>
                <a:cs typeface="Arial" charset="0"/>
              </a:rPr>
              <a:t>k</a:t>
            </a:r>
            <a:r>
              <a:rPr lang="it-IT" sz="1600" dirty="0">
                <a:latin typeface="+mn-lt"/>
                <a:cs typeface="Arial" charset="0"/>
              </a:rPr>
              <a:t> decresce all’aumentare della temperatura:</a:t>
            </a:r>
          </a:p>
        </p:txBody>
      </p:sp>
      <p:sp>
        <p:nvSpPr>
          <p:cNvPr id="18" name="TextBox 17"/>
          <p:cNvSpPr txBox="1"/>
          <p:nvPr/>
        </p:nvSpPr>
        <p:spPr>
          <a:xfrm>
            <a:off x="6840538" y="2749550"/>
            <a:ext cx="2303462" cy="338138"/>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Legge di Curie (T&lt;T</a:t>
            </a:r>
            <a:r>
              <a:rPr lang="it-IT" sz="1600" baseline="-25000" dirty="0">
                <a:solidFill>
                  <a:srgbClr val="FF0000"/>
                </a:solidFill>
                <a:latin typeface="+mn-lt"/>
                <a:cs typeface="Arial" charset="0"/>
              </a:rPr>
              <a:t>C</a:t>
            </a:r>
            <a:r>
              <a:rPr lang="it-IT" sz="1600" dirty="0">
                <a:solidFill>
                  <a:srgbClr val="FF0000"/>
                </a:solidFill>
                <a:latin typeface="+mn-lt"/>
                <a:cs typeface="Arial" charset="0"/>
              </a:rPr>
              <a:t>)</a:t>
            </a:r>
          </a:p>
        </p:txBody>
      </p:sp>
      <p:sp>
        <p:nvSpPr>
          <p:cNvPr id="19" name="TextBox 18"/>
          <p:cNvSpPr txBox="1"/>
          <p:nvPr/>
        </p:nvSpPr>
        <p:spPr>
          <a:xfrm>
            <a:off x="107950" y="4251325"/>
            <a:ext cx="8928100" cy="2225675"/>
          </a:xfrm>
          <a:prstGeom prst="rect">
            <a:avLst/>
          </a:prstGeom>
          <a:noFill/>
        </p:spPr>
        <p:txBody>
          <a:bodyPr>
            <a:spAutoFit/>
          </a:bodyPr>
          <a:lstStyle/>
          <a:p>
            <a:pPr algn="just" eaLnBrk="1" hangingPunct="1">
              <a:defRPr/>
            </a:pPr>
            <a:r>
              <a:rPr lang="it-IT" sz="1600" dirty="0">
                <a:latin typeface="+mn-lt"/>
                <a:cs typeface="Arial" charset="0"/>
              </a:rPr>
              <a:t>ove C è la costante di Curie e T si misura in gradi Kelvin. Ad una certa temperatura T</a:t>
            </a:r>
            <a:r>
              <a:rPr lang="it-IT" sz="1600" baseline="-25000" dirty="0">
                <a:latin typeface="+mn-lt"/>
                <a:cs typeface="Arial" charset="0"/>
              </a:rPr>
              <a:t>C</a:t>
            </a:r>
            <a:r>
              <a:rPr lang="it-IT" sz="1600" dirty="0">
                <a:latin typeface="+mn-lt"/>
                <a:cs typeface="Arial" charset="0"/>
              </a:rPr>
              <a:t>, detta di Curie, la sostanza perde le sue caratteristiche magnetiche. </a:t>
            </a:r>
          </a:p>
          <a:p>
            <a:pPr algn="just" eaLnBrk="1" hangingPunct="1">
              <a:defRPr/>
            </a:pPr>
            <a:endParaRPr lang="it-IT" sz="1600" dirty="0">
              <a:latin typeface="+mn-lt"/>
              <a:cs typeface="Arial" charset="0"/>
            </a:endParaRPr>
          </a:p>
          <a:p>
            <a:pPr algn="just" eaLnBrk="1" hangingPunct="1">
              <a:defRPr/>
            </a:pPr>
            <a:r>
              <a:rPr lang="it-IT" sz="1600" dirty="0">
                <a:latin typeface="+mn-lt"/>
                <a:cs typeface="Arial" charset="0"/>
              </a:rPr>
              <a:t>T</a:t>
            </a:r>
            <a:r>
              <a:rPr lang="it-IT" sz="1600" baseline="-25000" dirty="0">
                <a:latin typeface="+mn-lt"/>
                <a:cs typeface="Arial" charset="0"/>
              </a:rPr>
              <a:t>C</a:t>
            </a:r>
            <a:r>
              <a:rPr lang="it-IT" sz="1600" dirty="0">
                <a:latin typeface="+mn-lt"/>
                <a:cs typeface="Arial" charset="0"/>
              </a:rPr>
              <a:t> = 580° C per la magnetite Fe</a:t>
            </a:r>
            <a:r>
              <a:rPr lang="it-IT" sz="1600" baseline="-25000" dirty="0">
                <a:latin typeface="+mn-lt"/>
                <a:cs typeface="Arial" charset="0"/>
              </a:rPr>
              <a:t>3</a:t>
            </a:r>
            <a:r>
              <a:rPr lang="it-IT" sz="1600" dirty="0">
                <a:latin typeface="+mn-lt"/>
                <a:cs typeface="Arial" charset="0"/>
              </a:rPr>
              <a:t>O</a:t>
            </a:r>
            <a:r>
              <a:rPr lang="it-IT" sz="1600" baseline="-25000" dirty="0">
                <a:latin typeface="+mn-lt"/>
                <a:cs typeface="Arial" charset="0"/>
              </a:rPr>
              <a:t>4</a:t>
            </a:r>
          </a:p>
          <a:p>
            <a:pPr algn="just" eaLnBrk="1" hangingPunct="1">
              <a:defRPr/>
            </a:pPr>
            <a:r>
              <a:rPr lang="it-IT" sz="1600" dirty="0">
                <a:latin typeface="+mn-lt"/>
                <a:cs typeface="Arial" charset="0"/>
              </a:rPr>
              <a:t>T</a:t>
            </a:r>
            <a:r>
              <a:rPr lang="it-IT" sz="1600" baseline="-25000" dirty="0">
                <a:latin typeface="+mn-lt"/>
                <a:cs typeface="Arial" charset="0"/>
              </a:rPr>
              <a:t>C</a:t>
            </a:r>
            <a:r>
              <a:rPr lang="it-IT" sz="1600" dirty="0">
                <a:latin typeface="+mn-lt"/>
                <a:cs typeface="Arial" charset="0"/>
              </a:rPr>
              <a:t> = 680° C per la ematite Fe</a:t>
            </a:r>
            <a:r>
              <a:rPr lang="it-IT" sz="1600" baseline="-25000" dirty="0">
                <a:latin typeface="+mn-lt"/>
                <a:cs typeface="Arial" charset="0"/>
              </a:rPr>
              <a:t>2</a:t>
            </a:r>
            <a:r>
              <a:rPr lang="it-IT" sz="1600" dirty="0">
                <a:latin typeface="+mn-lt"/>
                <a:cs typeface="Arial" charset="0"/>
              </a:rPr>
              <a:t>O</a:t>
            </a:r>
            <a:r>
              <a:rPr lang="it-IT" sz="1600" baseline="-25000" dirty="0">
                <a:latin typeface="+mn-lt"/>
                <a:cs typeface="Arial" charset="0"/>
              </a:rPr>
              <a:t>3</a:t>
            </a:r>
          </a:p>
          <a:p>
            <a:pPr algn="just" eaLnBrk="1" hangingPunct="1">
              <a:defRPr/>
            </a:pPr>
            <a:endParaRPr lang="it-IT" sz="1600" baseline="-25000" dirty="0">
              <a:latin typeface="+mn-lt"/>
              <a:cs typeface="Arial" charset="0"/>
            </a:endParaRPr>
          </a:p>
          <a:p>
            <a:pPr algn="just" eaLnBrk="1" hangingPunct="1">
              <a:defRPr/>
            </a:pPr>
            <a:r>
              <a:rPr lang="it-IT" sz="1600" dirty="0">
                <a:latin typeface="+mn-lt"/>
                <a:cs typeface="Arial" charset="0"/>
              </a:rPr>
              <a:t>La suscettività magnetica k è una quantità adimensionale ed è di solito tabulata in unità CGS. Per trasformarla in unità MKS basta moltiplicare tali valori per 4</a:t>
            </a:r>
            <a:r>
              <a:rPr lang="el-GR" sz="1600" dirty="0">
                <a:latin typeface="+mn-lt"/>
                <a:cs typeface="Arial" charset="0"/>
              </a:rPr>
              <a:t>π</a:t>
            </a:r>
            <a:r>
              <a:rPr lang="it-IT" sz="1600" dirty="0">
                <a:latin typeface="+mn-lt"/>
                <a:cs typeface="Arial" charset="0"/>
              </a:rPr>
              <a:t>.</a:t>
            </a:r>
          </a:p>
          <a:p>
            <a:pPr algn="just" eaLnBrk="1" hangingPunct="1">
              <a:defRPr/>
            </a:pPr>
            <a:endParaRPr lang="it-IT" sz="1600" dirty="0">
              <a:latin typeface="+mn-lt"/>
              <a:cs typeface="Arial" charset="0"/>
            </a:endParaRPr>
          </a:p>
        </p:txBody>
      </p:sp>
      <p:grpSp>
        <p:nvGrpSpPr>
          <p:cNvPr id="12294" name="Group 52"/>
          <p:cNvGrpSpPr>
            <a:grpSpLocks/>
          </p:cNvGrpSpPr>
          <p:nvPr/>
        </p:nvGrpSpPr>
        <p:grpSpPr bwMode="auto">
          <a:xfrm>
            <a:off x="2268538" y="2003425"/>
            <a:ext cx="3625850" cy="2168525"/>
            <a:chOff x="403" y="2477"/>
            <a:chExt cx="2284" cy="1366"/>
          </a:xfrm>
        </p:grpSpPr>
        <p:graphicFrame>
          <p:nvGraphicFramePr>
            <p:cNvPr id="12295" name="Object 53"/>
            <p:cNvGraphicFramePr>
              <a:graphicFrameLocks noChangeAspect="1"/>
            </p:cNvGraphicFramePr>
            <p:nvPr/>
          </p:nvGraphicFramePr>
          <p:xfrm>
            <a:off x="403" y="2477"/>
            <a:ext cx="521" cy="498"/>
          </p:xfrm>
          <a:graphic>
            <a:graphicData uri="http://schemas.openxmlformats.org/presentationml/2006/ole">
              <mc:AlternateContent xmlns:mc="http://schemas.openxmlformats.org/markup-compatibility/2006">
                <mc:Choice xmlns:v="urn:schemas-microsoft-com:vml" Requires="v">
                  <p:oleObj spid="_x0000_s12297" r:id="rId4" imgW="457193" imgH="457193" progId="">
                    <p:embed/>
                  </p:oleObj>
                </mc:Choice>
                <mc:Fallback>
                  <p:oleObj r:id="rId4" imgW="457193" imgH="457193" progId="">
                    <p:embed/>
                    <p:pic>
                      <p:nvPicPr>
                        <p:cNvPr id="0" name="Object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 y="2477"/>
                          <a:ext cx="521" cy="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296" name="Picture 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 y="2489"/>
              <a:ext cx="1651" cy="13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65D741-2DD6-4372-A2A3-DDFD2E698C14}" type="slidenum">
              <a:rPr lang="it-IT" altLang="it-IT" smtClean="0">
                <a:solidFill>
                  <a:srgbClr val="898989"/>
                </a:solidFill>
                <a:latin typeface="Calibri" panose="020F0502020204030204" pitchFamily="34" charset="0"/>
              </a:rPr>
              <a:pPr/>
              <a:t>60</a:t>
            </a:fld>
            <a:endParaRPr lang="it-IT" altLang="it-IT" smtClean="0">
              <a:solidFill>
                <a:srgbClr val="898989"/>
              </a:solidFill>
              <a:latin typeface="Calibri" panose="020F0502020204030204" pitchFamily="34" charset="0"/>
            </a:endParaRPr>
          </a:p>
        </p:txBody>
      </p:sp>
      <p:pic>
        <p:nvPicPr>
          <p:cNvPr id="117763" name="Picture 2" descr="Risultati immagini per magnetic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309688"/>
            <a:ext cx="68484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18787" name="Rectangle 3"/>
          <p:cNvSpPr>
            <a:spLocks noChangeArrowheads="1"/>
          </p:cNvSpPr>
          <p:nvPr/>
        </p:nvSpPr>
        <p:spPr bwMode="auto">
          <a:xfrm>
            <a:off x="114300" y="1411288"/>
            <a:ext cx="8791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Corrections needed for magnetic surveys are fewer than for gravity surveys and generally are of less importance.</a:t>
            </a:r>
          </a:p>
        </p:txBody>
      </p:sp>
      <p:sp>
        <p:nvSpPr>
          <p:cNvPr id="118788" name="Rectangle 4"/>
          <p:cNvSpPr>
            <a:spLocks noChangeArrowheads="1"/>
          </p:cNvSpPr>
          <p:nvPr/>
        </p:nvSpPr>
        <p:spPr bwMode="auto">
          <a:xfrm>
            <a:off x="177800" y="2065338"/>
            <a:ext cx="50673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CC6600"/>
                </a:solidFill>
              </a:rPr>
              <a:t>Diurnal variations</a:t>
            </a:r>
            <a:r>
              <a:rPr lang="en-US" altLang="it-IT" sz="1800"/>
              <a:t>. </a:t>
            </a:r>
          </a:p>
          <a:p>
            <a:pPr algn="just" eaLnBrk="1" hangingPunct="1">
              <a:spcBef>
                <a:spcPct val="0"/>
              </a:spcBef>
              <a:buFontTx/>
              <a:buChar char="•"/>
            </a:pPr>
            <a:r>
              <a:rPr lang="en-US" altLang="it-IT" sz="1800"/>
              <a:t> The strength of the Earth’s field changes over the course of a day, called diurnal variation. Variation seldom reaches as much as 100 nT over 24 hrs, but during occasional magnetic ‘storms’ it can exceed 1000 nT. As the diurnal variation changes smoothly (unlike storms), it can be measured by returning periodically to the base station, in the manner of drift correction of a gravimeter</a:t>
            </a:r>
          </a:p>
        </p:txBody>
      </p:sp>
      <p:pic>
        <p:nvPicPr>
          <p:cNvPr id="1187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2041525"/>
            <a:ext cx="3482975"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8790" name="Rectangle 7"/>
          <p:cNvSpPr>
            <a:spLocks noChangeArrowheads="1"/>
          </p:cNvSpPr>
          <p:nvPr/>
        </p:nvSpPr>
        <p:spPr bwMode="auto">
          <a:xfrm>
            <a:off x="193675" y="4549775"/>
            <a:ext cx="87915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Alternatively, a magnetometer that records values at regular intervals can be left at the base station and is more convenient. To correct survey readings for diurnal variation, first some time is adopted as a reference – here it’s the time the recording began – and then diurnal changes from this time are read off at the times of survey readings and added to (or subtracted from) the survey readings. If the anomaly is large or the time spent recording it is short, correcting for diurnal variation may make little difference to the anomaly, but recording it provides a check that the instrument is functioning correctly. It will also detect if a magnetic storm is occurring;</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207963" y="8159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20835" name="Rectangle 4"/>
          <p:cNvSpPr>
            <a:spLocks noChangeArrowheads="1"/>
          </p:cNvSpPr>
          <p:nvPr/>
        </p:nvSpPr>
        <p:spPr bwMode="auto">
          <a:xfrm>
            <a:off x="139700" y="1455738"/>
            <a:ext cx="878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CC6600"/>
                </a:solidFill>
              </a:rPr>
              <a:t>Altitude variations</a:t>
            </a:r>
            <a:r>
              <a:rPr lang="en-US" altLang="it-IT" sz="1800"/>
              <a:t>. </a:t>
            </a:r>
          </a:p>
          <a:p>
            <a:pPr algn="just" eaLnBrk="1" hangingPunct="1">
              <a:spcBef>
                <a:spcPct val="0"/>
              </a:spcBef>
              <a:buFontTx/>
              <a:buChar char="•"/>
            </a:pPr>
            <a:r>
              <a:rPr lang="en-US" altLang="it-IT" sz="1800"/>
              <a:t> The variation of magnetic field with altitude is dominated by the vertical variations of the dipole field. The total intensity B</a:t>
            </a:r>
            <a:r>
              <a:rPr lang="en-US" altLang="it-IT" sz="1800" baseline="-25000"/>
              <a:t>t</a:t>
            </a:r>
            <a:r>
              <a:rPr lang="en-US" altLang="it-IT" sz="1800"/>
              <a:t> of the field is obtained by computing the resultant of the radial component B</a:t>
            </a:r>
            <a:r>
              <a:rPr lang="en-US" altLang="it-IT" sz="1800" baseline="-25000"/>
              <a:t>r</a:t>
            </a:r>
            <a:r>
              <a:rPr lang="en-US" altLang="it-IT" sz="1800"/>
              <a:t> and the tangential component B</a:t>
            </a:r>
            <a:r>
              <a:rPr lang="el-GR" altLang="it-IT" sz="1800" baseline="-25000"/>
              <a:t>θ</a:t>
            </a:r>
          </a:p>
        </p:txBody>
      </p:sp>
      <p:graphicFrame>
        <p:nvGraphicFramePr>
          <p:cNvPr id="120836" name="Object 7"/>
          <p:cNvGraphicFramePr>
            <a:graphicFrameLocks noChangeAspect="1"/>
          </p:cNvGraphicFramePr>
          <p:nvPr/>
        </p:nvGraphicFramePr>
        <p:xfrm>
          <a:off x="2076450" y="2686050"/>
          <a:ext cx="4518025" cy="890588"/>
        </p:xfrm>
        <a:graphic>
          <a:graphicData uri="http://schemas.openxmlformats.org/presentationml/2006/ole">
            <mc:AlternateContent xmlns:mc="http://schemas.openxmlformats.org/markup-compatibility/2006">
              <mc:Choice xmlns:v="urn:schemas-microsoft-com:vml" Requires="v">
                <p:oleObj spid="_x0000_s120840" name="Equation" r:id="rId4" imgW="3048000" imgH="596900" progId="Equation.3">
                  <p:embed/>
                </p:oleObj>
              </mc:Choice>
              <mc:Fallback>
                <p:oleObj name="Equation" r:id="rId4" imgW="3048000" imgH="596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450" y="2686050"/>
                        <a:ext cx="4518025" cy="89058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37" name="Rectangle 8"/>
          <p:cNvSpPr>
            <a:spLocks noChangeArrowheads="1"/>
          </p:cNvSpPr>
          <p:nvPr/>
        </p:nvSpPr>
        <p:spPr bwMode="auto">
          <a:xfrm>
            <a:off x="174625" y="3748088"/>
            <a:ext cx="878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The </a:t>
            </a:r>
            <a:r>
              <a:rPr lang="en-US" altLang="it-IT" sz="1800">
                <a:solidFill>
                  <a:srgbClr val="CC3300"/>
                </a:solidFill>
              </a:rPr>
              <a:t>altitude correction</a:t>
            </a:r>
            <a:r>
              <a:rPr lang="en-US" altLang="it-IT" sz="1800"/>
              <a:t> is given by the vertical gradient of the magnetic field, obtained by differentiating the intensity B</a:t>
            </a:r>
            <a:r>
              <a:rPr lang="en-US" altLang="it-IT" sz="1800" baseline="-25000"/>
              <a:t>t</a:t>
            </a:r>
            <a:r>
              <a:rPr lang="en-US" altLang="it-IT" sz="1800"/>
              <a:t> with respect to radius, r. This gives:</a:t>
            </a:r>
            <a:endParaRPr lang="el-GR" altLang="it-IT" sz="1800" baseline="-25000"/>
          </a:p>
        </p:txBody>
      </p:sp>
      <p:graphicFrame>
        <p:nvGraphicFramePr>
          <p:cNvPr id="120838" name="Object 9"/>
          <p:cNvGraphicFramePr>
            <a:graphicFrameLocks noChangeAspect="1"/>
          </p:cNvGraphicFramePr>
          <p:nvPr/>
        </p:nvGraphicFramePr>
        <p:xfrm>
          <a:off x="2216150" y="4435475"/>
          <a:ext cx="4537075" cy="890588"/>
        </p:xfrm>
        <a:graphic>
          <a:graphicData uri="http://schemas.openxmlformats.org/presentationml/2006/ole">
            <mc:AlternateContent xmlns:mc="http://schemas.openxmlformats.org/markup-compatibility/2006">
              <mc:Choice xmlns:v="urn:schemas-microsoft-com:vml" Requires="v">
                <p:oleObj spid="_x0000_s120841" name="Equation" r:id="rId6" imgW="3060700" imgH="596900" progId="Equation.3">
                  <p:embed/>
                </p:oleObj>
              </mc:Choice>
              <mc:Fallback>
                <p:oleObj name="Equation" r:id="rId6" imgW="3060700" imgH="5969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150" y="4435475"/>
                        <a:ext cx="4537075" cy="89058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39" name="Rectangle 10"/>
          <p:cNvSpPr>
            <a:spLocks noChangeArrowheads="1"/>
          </p:cNvSpPr>
          <p:nvPr/>
        </p:nvSpPr>
        <p:spPr bwMode="auto">
          <a:xfrm>
            <a:off x="228600" y="5468938"/>
            <a:ext cx="8782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The vertical gradient of the field clearly depends on the latitude of the measurement site. At the magnetic equator (B</a:t>
            </a:r>
            <a:r>
              <a:rPr lang="en-US" altLang="it-IT" sz="1800" baseline="-25000"/>
              <a:t>t</a:t>
            </a:r>
            <a:r>
              <a:rPr lang="en-US" altLang="it-IT" sz="1800"/>
              <a:t>≈30,000 nT) the altitude correction is about 0.015 nT m</a:t>
            </a:r>
            <a:r>
              <a:rPr lang="en-US" altLang="it-IT" sz="1800" baseline="30000"/>
              <a:t>-1</a:t>
            </a:r>
            <a:r>
              <a:rPr lang="en-US" altLang="it-IT" sz="1800"/>
              <a:t>; near the magnetic poles (Bt≈60,000 nT) it is about 0.030 nT m</a:t>
            </a:r>
            <a:r>
              <a:rPr lang="en-US" altLang="it-IT" sz="1800" baseline="30000"/>
              <a:t>-1</a:t>
            </a:r>
            <a:r>
              <a:rPr lang="en-US" altLang="it-IT" sz="1800"/>
              <a:t>. </a:t>
            </a:r>
            <a:r>
              <a:rPr lang="en-US" altLang="it-IT" sz="1800" u="sng"/>
              <a:t>The correction is so small that it is often ignored</a:t>
            </a:r>
            <a:r>
              <a:rPr lang="en-US" altLang="it-IT" sz="1800"/>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22883" name="Rectangle 3"/>
          <p:cNvSpPr>
            <a:spLocks noChangeArrowheads="1"/>
          </p:cNvSpPr>
          <p:nvPr/>
        </p:nvSpPr>
        <p:spPr bwMode="auto">
          <a:xfrm>
            <a:off x="139700" y="1493838"/>
            <a:ext cx="8782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solidFill>
                  <a:srgbClr val="CC6600"/>
                </a:solidFill>
              </a:rPr>
              <a:t>Regional variations</a:t>
            </a:r>
            <a:r>
              <a:rPr lang="en-US" altLang="it-IT" sz="1800"/>
              <a:t> </a:t>
            </a:r>
          </a:p>
          <a:p>
            <a:pPr algn="just" eaLnBrk="1" hangingPunct="1">
              <a:spcBef>
                <a:spcPct val="0"/>
              </a:spcBef>
              <a:buFontTx/>
              <a:buChar char="•"/>
            </a:pPr>
            <a:r>
              <a:rPr lang="en-US" altLang="it-IT" sz="1800"/>
              <a:t> The IGRF expresses the undisturbed geomagnetic fieldin terms of a large number of harmonics and includes temporal terms to correct for secular variation. The complexity of the IGRF requires the calculation of the reference field by computer. </a:t>
            </a:r>
          </a:p>
          <a:p>
            <a:pPr algn="just" eaLnBrk="1" hangingPunct="1">
              <a:spcBef>
                <a:spcPct val="0"/>
              </a:spcBef>
              <a:buFontTx/>
              <a:buChar char="•"/>
            </a:pPr>
            <a:r>
              <a:rPr lang="en-US" altLang="it-IT" sz="1800"/>
              <a:t> It must be realized, however, that the IGRF is imperfect as the harmonics employed are based on observations at relatively few, scattered, magnetic observatories.</a:t>
            </a:r>
          </a:p>
          <a:p>
            <a:pPr algn="just" eaLnBrk="1" hangingPunct="1">
              <a:spcBef>
                <a:spcPct val="0"/>
              </a:spcBef>
              <a:buFontTx/>
              <a:buChar char="•"/>
            </a:pPr>
            <a:r>
              <a:rPr lang="en-US" altLang="it-IT" sz="1800"/>
              <a:t> The IGRF in areas remote from observatories can be substantially in error</a:t>
            </a:r>
            <a:endParaRPr lang="el-GR" altLang="it-IT" sz="1800" baseline="-25000"/>
          </a:p>
        </p:txBody>
      </p:sp>
      <p:sp>
        <p:nvSpPr>
          <p:cNvPr id="122884" name="Rectangle 7"/>
          <p:cNvSpPr>
            <a:spLocks noChangeArrowheads="1"/>
          </p:cNvSpPr>
          <p:nvPr/>
        </p:nvSpPr>
        <p:spPr bwMode="auto">
          <a:xfrm>
            <a:off x="142875" y="4217988"/>
            <a:ext cx="5095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 method of removing the regional gradient over a relatively small survey area is by use of trend analysis. A trend line (for profile data) or trend surface (for areal data) is fitted to the observations using the least squares criterion, and subsequently subtracted from the observed data to leave the local anomalies as positive and negative residuals</a:t>
            </a:r>
          </a:p>
        </p:txBody>
      </p:sp>
      <p:pic>
        <p:nvPicPr>
          <p:cNvPr id="1228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13" y="3968750"/>
            <a:ext cx="3308350" cy="2889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06375" y="915988"/>
            <a:ext cx="8675688"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data reduction</a:t>
            </a:r>
          </a:p>
        </p:txBody>
      </p:sp>
      <p:sp>
        <p:nvSpPr>
          <p:cNvPr id="124931" name="Rectangle 6"/>
          <p:cNvSpPr>
            <a:spLocks noChangeArrowheads="1"/>
          </p:cNvSpPr>
          <p:nvPr/>
        </p:nvSpPr>
        <p:spPr bwMode="auto">
          <a:xfrm>
            <a:off x="200025" y="1509713"/>
            <a:ext cx="6604000"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regional field removal</a:t>
            </a:r>
          </a:p>
        </p:txBody>
      </p:sp>
      <p:pic>
        <p:nvPicPr>
          <p:cNvPr id="1249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017713"/>
            <a:ext cx="8047037" cy="3316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3" name="Rectangle 8"/>
          <p:cNvSpPr>
            <a:spLocks noChangeArrowheads="1"/>
          </p:cNvSpPr>
          <p:nvPr/>
        </p:nvSpPr>
        <p:spPr bwMode="auto">
          <a:xfrm>
            <a:off x="149225" y="5589588"/>
            <a:ext cx="8791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Airborne magnetic data gathered over a 25 square km area around a mineral deposit in central British Columbia. Some geological structural information is shown as black lines. The monzonite stock in the centre of the boxed region is a magnetic body, but this is not very clear in the data before removing the regional trend</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246063" y="901700"/>
            <a:ext cx="867568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aeromagnetic map construction</a:t>
            </a:r>
          </a:p>
        </p:txBody>
      </p:sp>
      <p:pic>
        <p:nvPicPr>
          <p:cNvPr id="1269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638300"/>
            <a:ext cx="7556500" cy="490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227013" y="9683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aeromagentic map</a:t>
            </a:r>
            <a:endParaRPr lang="en-US" altLang="it-IT" sz="2400">
              <a:ea typeface="ＭＳ Ｐゴシック" panose="020B0600070205080204" pitchFamily="34" charset="-128"/>
            </a:endParaRPr>
          </a:p>
        </p:txBody>
      </p:sp>
      <p:pic>
        <p:nvPicPr>
          <p:cNvPr id="1290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2051050"/>
            <a:ext cx="7842250" cy="441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88913" y="9017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aeromagentic map</a:t>
            </a:r>
            <a:endParaRPr lang="en-US" altLang="it-IT" sz="2400">
              <a:ea typeface="ＭＳ Ｐゴシック" panose="020B0600070205080204" pitchFamily="34" charset="-128"/>
            </a:endParaRPr>
          </a:p>
        </p:txBody>
      </p:sp>
      <p:pic>
        <p:nvPicPr>
          <p:cNvPr id="131075" name="Picture 5" descr="http://www.mngs.umn.edu/Minnesota%20Geology%20Images/images/Aeromagnetic%20map%202008%20version_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1622425"/>
            <a:ext cx="4362450" cy="5116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207963" y="8636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33123" name="Rectangle 3"/>
          <p:cNvSpPr>
            <a:spLocks noChangeArrowheads="1"/>
          </p:cNvSpPr>
          <p:nvPr/>
        </p:nvSpPr>
        <p:spPr bwMode="auto">
          <a:xfrm>
            <a:off x="139700" y="1503363"/>
            <a:ext cx="878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Unlike gravity, the magnetic field varies markedly over the Earth’s surface, being roughly twice as strong at the Earth’s magnetic poles as the equator. This variation does not matter for surveys of small areas, but is corrected for on regional ones. The field subtracted is the </a:t>
            </a:r>
            <a:r>
              <a:rPr lang="en-US" altLang="it-IT" sz="1800">
                <a:solidFill>
                  <a:srgbClr val="CC3300"/>
                </a:solidFill>
              </a:rPr>
              <a:t>IGRF – International Geomagnetic Reference Field</a:t>
            </a:r>
            <a:r>
              <a:rPr lang="en-US" altLang="it-IT" sz="1800"/>
              <a:t>.</a:t>
            </a:r>
            <a:endParaRPr lang="el-GR" altLang="it-IT" sz="1800" baseline="-25000"/>
          </a:p>
        </p:txBody>
      </p:sp>
      <p:sp>
        <p:nvSpPr>
          <p:cNvPr id="133124" name="Rectangle 8"/>
          <p:cNvSpPr>
            <a:spLocks noChangeArrowheads="1"/>
          </p:cNvSpPr>
          <p:nvPr/>
        </p:nvSpPr>
        <p:spPr bwMode="auto">
          <a:xfrm>
            <a:off x="193675" y="2957513"/>
            <a:ext cx="87820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IGRF is considerably more complicated than the International Gravity Formula used for latitude corrections in gravity surveys. It is revised every five years to take account of secular variation.</a:t>
            </a:r>
            <a:endParaRPr lang="el-GR" altLang="it-IT" sz="1800"/>
          </a:p>
        </p:txBody>
      </p:sp>
      <p:sp>
        <p:nvSpPr>
          <p:cNvPr id="133125" name="Rectangle 10"/>
          <p:cNvSpPr>
            <a:spLocks noChangeArrowheads="1"/>
          </p:cNvSpPr>
          <p:nvPr/>
        </p:nvSpPr>
        <p:spPr bwMode="auto">
          <a:xfrm>
            <a:off x="295275" y="3943350"/>
            <a:ext cx="8623300" cy="822325"/>
          </a:xfrm>
          <a:prstGeom prst="rect">
            <a:avLst/>
          </a:prstGeom>
          <a:solidFill>
            <a:schemeClr val="bg1"/>
          </a:solidFill>
          <a:ln w="28575">
            <a:solidFill>
              <a:srgbClr val="FF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a:solidFill>
                  <a:srgbClr val="6600FF"/>
                </a:solidFill>
              </a:rPr>
              <a:t>A magnetic anomaly originates in the magnetization contrast (</a:t>
            </a:r>
            <a:r>
              <a:rPr lang="en-US" altLang="it-IT" sz="2300">
                <a:solidFill>
                  <a:srgbClr val="6600FF"/>
                </a:solidFill>
                <a:sym typeface="Symbol" panose="05050102010706020507" pitchFamily="18" charset="2"/>
              </a:rPr>
              <a:t></a:t>
            </a:r>
            <a:r>
              <a:rPr lang="en-US" altLang="it-IT" sz="2300">
                <a:solidFill>
                  <a:srgbClr val="6600FF"/>
                </a:solidFill>
              </a:rPr>
              <a:t>M) between rocks with different magnetic properties.</a:t>
            </a:r>
          </a:p>
        </p:txBody>
      </p:sp>
      <p:sp>
        <p:nvSpPr>
          <p:cNvPr id="133126" name="Rectangle 11"/>
          <p:cNvSpPr>
            <a:spLocks noChangeArrowheads="1"/>
          </p:cNvSpPr>
          <p:nvPr/>
        </p:nvSpPr>
        <p:spPr bwMode="auto">
          <a:xfrm>
            <a:off x="228600" y="4945063"/>
            <a:ext cx="8782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a:t>
            </a:r>
            <a:r>
              <a:rPr lang="en-US" altLang="it-IT" sz="2000"/>
              <a:t>The shape of the anomaly depends not only on the shape and depth of the source object but also on its orientation to the profile and to the inducing magnetic field, which itself varies in intensity and direction with geographical location</a:t>
            </a:r>
            <a:endParaRPr lang="el-GR" altLang="it-IT" sz="200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07963" y="9048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35171" name="Rectangle 3"/>
          <p:cNvSpPr>
            <a:spLocks noChangeArrowheads="1"/>
          </p:cNvSpPr>
          <p:nvPr/>
        </p:nvSpPr>
        <p:spPr bwMode="auto">
          <a:xfrm>
            <a:off x="139700" y="1544638"/>
            <a:ext cx="8782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In oceanic magnetic surveying the magnetization contrast results from differences in the remanent magnetizations of crustal rocks</a:t>
            </a:r>
            <a:endParaRPr lang="el-GR" altLang="it-IT" sz="1800"/>
          </a:p>
        </p:txBody>
      </p:sp>
      <p:sp>
        <p:nvSpPr>
          <p:cNvPr id="135172" name="Rectangle 4"/>
          <p:cNvSpPr>
            <a:spLocks noChangeArrowheads="1"/>
          </p:cNvSpPr>
          <p:nvPr/>
        </p:nvSpPr>
        <p:spPr bwMode="auto">
          <a:xfrm>
            <a:off x="165100" y="2492375"/>
            <a:ext cx="8782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Commercial geophysical prospecting is carried out largely in continental crustal rocks, for which the magnetization M may be assumed to be induced by the present geomagnetic field.</a:t>
            </a:r>
            <a:endParaRPr lang="el-GR" altLang="it-IT" sz="1800"/>
          </a:p>
        </p:txBody>
      </p:sp>
      <p:sp>
        <p:nvSpPr>
          <p:cNvPr id="135173" name="Rectangle 7"/>
          <p:cNvSpPr>
            <a:spLocks noChangeArrowheads="1"/>
          </p:cNvSpPr>
          <p:nvPr/>
        </p:nvSpPr>
        <p:spPr bwMode="auto">
          <a:xfrm>
            <a:off x="238125" y="3933825"/>
            <a:ext cx="8782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The magnetization contrast is then due to susceptibility contrast in the crustal rocks. If k represents the susceptibility of an orebody, k</a:t>
            </a:r>
            <a:r>
              <a:rPr lang="en-US" altLang="it-IT" sz="1800" baseline="-25000"/>
              <a:t>0 </a:t>
            </a:r>
            <a:r>
              <a:rPr lang="en-US" altLang="it-IT" sz="1800"/>
              <a:t>the susceptibility of the host rocks and F the strength of the inducing magnetic field,  we can write:</a:t>
            </a:r>
            <a:endParaRPr lang="el-GR" altLang="it-IT" sz="1800"/>
          </a:p>
        </p:txBody>
      </p:sp>
      <p:graphicFrame>
        <p:nvGraphicFramePr>
          <p:cNvPr id="135174" name="Object 8"/>
          <p:cNvGraphicFramePr>
            <a:graphicFrameLocks noChangeAspect="1"/>
          </p:cNvGraphicFramePr>
          <p:nvPr/>
        </p:nvGraphicFramePr>
        <p:xfrm>
          <a:off x="3252788" y="5414963"/>
          <a:ext cx="2089150" cy="415925"/>
        </p:xfrm>
        <a:graphic>
          <a:graphicData uri="http://schemas.openxmlformats.org/presentationml/2006/ole">
            <mc:AlternateContent xmlns:mc="http://schemas.openxmlformats.org/markup-compatibility/2006">
              <mc:Choice xmlns:v="urn:schemas-microsoft-com:vml" Requires="v">
                <p:oleObj spid="_x0000_s135175" name="Equation" r:id="rId4" imgW="1409700" imgH="279400" progId="Equation.3">
                  <p:embed/>
                </p:oleObj>
              </mc:Choice>
              <mc:Fallback>
                <p:oleObj name="Equation" r:id="rId4" imgW="1409700" imgH="2794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5414963"/>
                        <a:ext cx="2089150" cy="4159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315913" y="896938"/>
            <a:ext cx="86756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diamagnetism</a:t>
            </a:r>
          </a:p>
        </p:txBody>
      </p:sp>
      <p:sp>
        <p:nvSpPr>
          <p:cNvPr id="14339" name="Rectangle 2"/>
          <p:cNvSpPr>
            <a:spLocks noChangeArrowheads="1"/>
          </p:cNvSpPr>
          <p:nvPr/>
        </p:nvSpPr>
        <p:spPr bwMode="auto">
          <a:xfrm>
            <a:off x="338138" y="1476375"/>
            <a:ext cx="5737225"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In diamagnetic materials the susceptibility is low and negative, i.e., a magnetization develops in the opposite direction to the applied field</a:t>
            </a:r>
            <a:r>
              <a:rPr lang="it-IT" altLang="it-IT" sz="1800" b="1">
                <a:solidFill>
                  <a:srgbClr val="000000"/>
                </a:solidFill>
                <a:ea typeface="DejaVu Sans" charset="0"/>
                <a:cs typeface="DejaVu Sans" charset="0"/>
              </a:rPr>
              <a:t> </a:t>
            </a:r>
          </a:p>
          <a:p>
            <a:pPr algn="just" eaLnBrk="1" hangingPunct="1">
              <a:spcBef>
                <a:spcPct val="0"/>
              </a:spcBef>
              <a:buFont typeface="Calibri" panose="020F0502020204030204" pitchFamily="34" charset="0"/>
              <a:buNone/>
            </a:pPr>
            <a:endParaRPr lang="it-IT"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it-IT" altLang="it-IT" sz="1800" b="1">
                <a:solidFill>
                  <a:srgbClr val="000000"/>
                </a:solidFill>
                <a:ea typeface="DejaVu Sans" charset="0"/>
                <a:cs typeface="DejaVu Sans" charset="0"/>
              </a:rPr>
              <a:t> </a:t>
            </a:r>
            <a:r>
              <a:rPr lang="en-US" altLang="it-IT" sz="1800" b="1">
                <a:solidFill>
                  <a:srgbClr val="000000"/>
                </a:solidFill>
                <a:ea typeface="DejaVu Sans" charset="0"/>
                <a:cs typeface="DejaVu Sans" charset="0"/>
              </a:rPr>
              <a:t>All magnetic materials show a diamagnetic reaction in a magnetic field. The diamagnetism is often masked by stronger paramagnetic or ferromagnetic properties. </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The magnetization vanishes when the applied magnetic field is removed. Diamagnetic susceptibility is reversible, weak and negative  </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Diamagnetic κ is temperature-independent</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Many important rockforming minerals belong to this class, amongst them quartz and calcite. They have susceptibilities around -10</a:t>
            </a:r>
            <a:r>
              <a:rPr lang="en-US" altLang="it-IT" sz="1800" b="1" baseline="30000">
                <a:solidFill>
                  <a:srgbClr val="000000"/>
                </a:solidFill>
                <a:ea typeface="DejaVu Sans" charset="0"/>
                <a:cs typeface="DejaVu Sans" charset="0"/>
              </a:rPr>
              <a:t>-6</a:t>
            </a:r>
            <a:r>
              <a:rPr lang="en-US" altLang="it-IT" sz="1800" b="1">
                <a:solidFill>
                  <a:srgbClr val="000000"/>
                </a:solidFill>
                <a:ea typeface="DejaVu Sans" charset="0"/>
                <a:cs typeface="DejaVu Sans" charset="0"/>
              </a:rPr>
              <a:t> in SI units</a:t>
            </a:r>
          </a:p>
        </p:txBody>
      </p:sp>
      <p:pic>
        <p:nvPicPr>
          <p:cNvPr id="143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9513" y="1468438"/>
            <a:ext cx="2706687" cy="203835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4341" name="Group 4"/>
          <p:cNvGrpSpPr>
            <a:grpSpLocks/>
          </p:cNvGrpSpPr>
          <p:nvPr/>
        </p:nvGrpSpPr>
        <p:grpSpPr bwMode="auto">
          <a:xfrm>
            <a:off x="6491288" y="3749675"/>
            <a:ext cx="1217612" cy="1652588"/>
            <a:chOff x="4089" y="2362"/>
            <a:chExt cx="767" cy="1041"/>
          </a:xfrm>
        </p:grpSpPr>
        <p:grpSp>
          <p:nvGrpSpPr>
            <p:cNvPr id="14342" name="Group 5"/>
            <p:cNvGrpSpPr>
              <a:grpSpLocks/>
            </p:cNvGrpSpPr>
            <p:nvPr/>
          </p:nvGrpSpPr>
          <p:grpSpPr bwMode="auto">
            <a:xfrm>
              <a:off x="4089" y="2396"/>
              <a:ext cx="767" cy="1007"/>
              <a:chOff x="4089" y="2396"/>
              <a:chExt cx="767" cy="1007"/>
            </a:xfrm>
          </p:grpSpPr>
          <p:sp>
            <p:nvSpPr>
              <p:cNvPr id="14344" name="Line 6"/>
              <p:cNvSpPr>
                <a:spLocks noChangeShapeType="1"/>
              </p:cNvSpPr>
              <p:nvPr/>
            </p:nvSpPr>
            <p:spPr bwMode="auto">
              <a:xfrm flipV="1">
                <a:off x="4329" y="2395"/>
                <a:ext cx="0" cy="1009"/>
              </a:xfrm>
              <a:prstGeom prst="line">
                <a:avLst/>
              </a:prstGeom>
              <a:noFill/>
              <a:ln w="31680">
                <a:solidFill>
                  <a:srgbClr val="0000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345" name="Text Box 7"/>
              <p:cNvSpPr txBox="1">
                <a:spLocks noChangeArrowheads="1"/>
              </p:cNvSpPr>
              <p:nvPr/>
            </p:nvSpPr>
            <p:spPr bwMode="auto">
              <a:xfrm>
                <a:off x="4089" y="2588"/>
                <a:ext cx="28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DejaVu Sans" charset="0"/>
                  </a:rPr>
                  <a:t>H</a:t>
                </a:r>
              </a:p>
            </p:txBody>
          </p:sp>
          <p:sp>
            <p:nvSpPr>
              <p:cNvPr id="14346" name="Rectangle 8"/>
              <p:cNvSpPr>
                <a:spLocks noChangeArrowheads="1"/>
              </p:cNvSpPr>
              <p:nvPr/>
            </p:nvSpPr>
            <p:spPr bwMode="auto">
              <a:xfrm>
                <a:off x="4473" y="2492"/>
                <a:ext cx="383" cy="767"/>
              </a:xfrm>
              <a:prstGeom prst="rect">
                <a:avLst/>
              </a:prstGeom>
              <a:solidFill>
                <a:srgbClr val="FFFF00"/>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sp>
            <p:nvSpPr>
              <p:cNvPr id="14347" name="AutoShape 9"/>
              <p:cNvSpPr>
                <a:spLocks noChangeArrowheads="1"/>
              </p:cNvSpPr>
              <p:nvPr/>
            </p:nvSpPr>
            <p:spPr bwMode="auto">
              <a:xfrm>
                <a:off x="4617" y="2732"/>
                <a:ext cx="95" cy="335"/>
              </a:xfrm>
              <a:prstGeom prst="downArrow">
                <a:avLst>
                  <a:gd name="adj1" fmla="val 50000"/>
                  <a:gd name="adj2" fmla="val 88158"/>
                </a:avLst>
              </a:prstGeom>
              <a:solidFill>
                <a:srgbClr val="FF00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it-IT" altLang="it-IT"/>
              </a:p>
            </p:txBody>
          </p:sp>
        </p:grpSp>
        <p:sp>
          <p:nvSpPr>
            <p:cNvPr id="14343" name="Text Box 10"/>
            <p:cNvSpPr txBox="1">
              <a:spLocks noChangeArrowheads="1"/>
            </p:cNvSpPr>
            <p:nvPr/>
          </p:nvSpPr>
          <p:spPr bwMode="auto">
            <a:xfrm>
              <a:off x="4534" y="2362"/>
              <a:ext cx="28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DejaVu Sans" charset="0"/>
                </a:rPr>
                <a:t>M</a:t>
              </a:r>
            </a:p>
          </p:txBody>
        </p:sp>
      </p:gr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207963" y="8540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37219" name="Rectangle 3"/>
          <p:cNvSpPr>
            <a:spLocks noChangeArrowheads="1"/>
          </p:cNvSpPr>
          <p:nvPr/>
        </p:nvSpPr>
        <p:spPr bwMode="auto">
          <a:xfrm>
            <a:off x="139700" y="1493838"/>
            <a:ext cx="8782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To understand the anomaly shapes we will use the concept of magnetic pole distributions. A magnetic body can be thought of as being made of magnetic poles. Poles always occur as positive and negative pairs, but magnets can be made so long and thin that the effect of a single pole can be isolated. </a:t>
            </a:r>
            <a:endParaRPr lang="el-GR" altLang="it-IT" sz="1800"/>
          </a:p>
        </p:txBody>
      </p:sp>
      <p:sp>
        <p:nvSpPr>
          <p:cNvPr id="137220" name="Rectangle 4"/>
          <p:cNvSpPr>
            <a:spLocks noChangeArrowheads="1"/>
          </p:cNvSpPr>
          <p:nvPr/>
        </p:nvSpPr>
        <p:spPr bwMode="auto">
          <a:xfrm>
            <a:off x="228600" y="4675188"/>
            <a:ext cx="8782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it-IT" sz="2000"/>
              <a:t> When calculating the magnetic field due to a body we usually have to add the fields of one or more pairs of opposite poles. The simplest body is a dipole</a:t>
            </a:r>
            <a:endParaRPr lang="el-GR" altLang="it-IT" sz="2000"/>
          </a:p>
        </p:txBody>
      </p:sp>
      <p:pic>
        <p:nvPicPr>
          <p:cNvPr id="1372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2725738"/>
            <a:ext cx="3440112" cy="1366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2" name="Rectangle 8"/>
          <p:cNvSpPr>
            <a:spLocks noChangeArrowheads="1"/>
          </p:cNvSpPr>
          <p:nvPr/>
        </p:nvSpPr>
        <p:spPr bwMode="auto">
          <a:xfrm>
            <a:off x="231775" y="2747963"/>
            <a:ext cx="5086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Poles repel each other if they are both positive or both negative but attract if of opposite polarity. In either case, the force is proportional to the inverse square of their separation, like gravitational attraction between small masses.</a:t>
            </a:r>
            <a:endParaRPr lang="el-GR" altLang="it-IT" sz="18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DC6226-524F-4C5B-BC86-7D26162AB5C9}" type="slidenum">
              <a:rPr lang="it-IT" altLang="it-IT" sz="1400" b="1" smtClean="0">
                <a:solidFill>
                  <a:srgbClr val="898989"/>
                </a:solidFill>
              </a:rPr>
              <a:pPr>
                <a:spcBef>
                  <a:spcPct val="0"/>
                </a:spcBef>
                <a:buFontTx/>
                <a:buNone/>
              </a:pPr>
              <a:t>71</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3" name="TextBox 12"/>
          <p:cNvSpPr txBox="1"/>
          <p:nvPr/>
        </p:nvSpPr>
        <p:spPr>
          <a:xfrm>
            <a:off x="214313" y="1484313"/>
            <a:ext cx="8929687" cy="2554287"/>
          </a:xfrm>
          <a:prstGeom prst="rect">
            <a:avLst/>
          </a:prstGeom>
          <a:noFill/>
        </p:spPr>
        <p:txBody>
          <a:bodyPr>
            <a:spAutoFit/>
          </a:bodyPr>
          <a:lstStyle/>
          <a:p>
            <a:pPr algn="just" eaLnBrk="1" hangingPunct="1">
              <a:defRPr/>
            </a:pPr>
            <a:r>
              <a:rPr lang="it-IT" sz="1600" dirty="0">
                <a:latin typeface="+mn-lt"/>
                <a:cs typeface="Arial" charset="0"/>
              </a:rPr>
              <a:t>Un’anomalia magnetica rappresenta un disturbo locale del CMT dovuto ad una variazione locale nella magnetizzazione – contrasto di magnetizzazione.</a:t>
            </a:r>
          </a:p>
          <a:p>
            <a:pPr algn="just" eaLnBrk="1" hangingPunct="1">
              <a:defRPr/>
            </a:pPr>
            <a:r>
              <a:rPr lang="it-IT" sz="1600" dirty="0">
                <a:latin typeface="+mn-lt"/>
                <a:cs typeface="Arial" charset="0"/>
              </a:rPr>
              <a:t>L’anomalia osservata esprime l’effetto complessivo della magnetizzazione indotta e quella residua – che possono avere intensità e direzioni diverse. Poichè la magnetizzazione residua è altamente variabile e poco misurata, le anomalie vengono interpretate come se la magnetizzazione indotta fosse l’unica sorgente dell’anomalia.</a:t>
            </a:r>
          </a:p>
          <a:p>
            <a:pPr algn="just" eaLnBrk="1" hangingPunct="1">
              <a:defRPr/>
            </a:pPr>
            <a:r>
              <a:rPr lang="it-IT" sz="1600" dirty="0">
                <a:latin typeface="+mn-lt"/>
                <a:cs typeface="Arial" charset="0"/>
              </a:rPr>
              <a:t>Le anomalie magnetiche vengono di solito interpretate in termini di dipoli e monopoli (singoli, linee, piastre) a seconda dell’estensione geometrica dei corpi geologici a cui sono associate. </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3276600" y="1125538"/>
            <a:ext cx="2951163"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Anomalie magnetiche</a:t>
            </a:r>
          </a:p>
        </p:txBody>
      </p:sp>
      <p:pic>
        <p:nvPicPr>
          <p:cNvPr id="1392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562350"/>
            <a:ext cx="716438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FA5311-1A2F-4AB4-83CD-7A99595D1A83}" type="slidenum">
              <a:rPr lang="it-IT" altLang="it-IT" sz="1400" b="1" smtClean="0">
                <a:solidFill>
                  <a:srgbClr val="898989"/>
                </a:solidFill>
              </a:rPr>
              <a:pPr>
                <a:spcBef>
                  <a:spcPct val="0"/>
                </a:spcBef>
                <a:buFontTx/>
                <a:buNone/>
              </a:pPr>
              <a:t>72</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41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00213"/>
            <a:ext cx="5113337"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781300"/>
            <a:ext cx="35147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BD4E34-D694-4F76-BE38-CA486FBAF379}" type="slidenum">
              <a:rPr lang="it-IT" altLang="it-IT" sz="1400" b="1" smtClean="0">
                <a:solidFill>
                  <a:srgbClr val="898989"/>
                </a:solidFill>
              </a:rPr>
              <a:pPr>
                <a:spcBef>
                  <a:spcPct val="0"/>
                </a:spcBef>
                <a:buFontTx/>
                <a:buNone/>
              </a:pPr>
              <a:t>73</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43364" name="Picture 2" descr="http://principles.ou.edu/mag/fig_17-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844675"/>
            <a:ext cx="3871912"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Box 11"/>
          <p:cNvSpPr txBox="1">
            <a:spLocks noChangeArrowheads="1"/>
          </p:cNvSpPr>
          <p:nvPr/>
        </p:nvSpPr>
        <p:spPr bwMode="auto">
          <a:xfrm>
            <a:off x="323850" y="1268413"/>
            <a:ext cx="849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200">
                <a:latin typeface="Arial" panose="020B0604020202020204" pitchFamily="34" charset="0"/>
              </a:rPr>
              <a:t>The anomalies are different because a susceptible body will be magnetized in the direction of the Earth's field. The body then produces its own field around it which is similar to a dipole field. That induced field adds vectorially to the ambient field</a:t>
            </a:r>
            <a:endParaRPr lang="it-IT" altLang="it-IT" sz="1200">
              <a:latin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848C27-8E24-4360-B41E-8D005F1D0244}" type="slidenum">
              <a:rPr lang="it-IT" altLang="it-IT" sz="1400" b="1" smtClean="0">
                <a:solidFill>
                  <a:srgbClr val="898989"/>
                </a:solidFill>
              </a:rPr>
              <a:pPr>
                <a:spcBef>
                  <a:spcPct val="0"/>
                </a:spcBef>
                <a:buFontTx/>
                <a:buNone/>
              </a:pPr>
              <a:t>74</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45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268413"/>
            <a:ext cx="6240463"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484313"/>
            <a:ext cx="3313112"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F21DA3-6CC0-4B56-BFA0-15CC06B4C8BA}" type="slidenum">
              <a:rPr lang="it-IT" altLang="it-IT" sz="1400" b="1" smtClean="0">
                <a:solidFill>
                  <a:srgbClr val="898989"/>
                </a:solidFill>
              </a:rPr>
              <a:pPr>
                <a:spcBef>
                  <a:spcPct val="0"/>
                </a:spcBef>
                <a:buFontTx/>
                <a:buNone/>
              </a:pPr>
              <a:t>75</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052513"/>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dipolo</a:t>
            </a: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Le componenti radiale e tangenziale di un dipolo sono: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7463" name="Object 10"/>
          <p:cNvGraphicFramePr>
            <a:graphicFrameLocks noChangeAspect="1"/>
          </p:cNvGraphicFramePr>
          <p:nvPr/>
        </p:nvGraphicFramePr>
        <p:xfrm>
          <a:off x="5292725" y="1989138"/>
          <a:ext cx="1365250" cy="431800"/>
        </p:xfrm>
        <a:graphic>
          <a:graphicData uri="http://schemas.openxmlformats.org/presentationml/2006/ole">
            <mc:AlternateContent xmlns:mc="http://schemas.openxmlformats.org/markup-compatibility/2006">
              <mc:Choice xmlns:v="urn:schemas-microsoft-com:vml" Requires="v">
                <p:oleObj spid="_x0000_s147476" name="Equation" r:id="rId5" imgW="1244600" imgH="393700" progId="Equation.3">
                  <p:embed/>
                </p:oleObj>
              </mc:Choice>
              <mc:Fallback>
                <p:oleObj name="Equation" r:id="rId5" imgW="1244600" imgH="393700"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989138"/>
                        <a:ext cx="13652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64" name="Object 11"/>
          <p:cNvGraphicFramePr>
            <a:graphicFrameLocks noChangeAspect="1"/>
          </p:cNvGraphicFramePr>
          <p:nvPr/>
        </p:nvGraphicFramePr>
        <p:xfrm>
          <a:off x="5364163" y="2636838"/>
          <a:ext cx="1309687" cy="431800"/>
        </p:xfrm>
        <a:graphic>
          <a:graphicData uri="http://schemas.openxmlformats.org/presentationml/2006/ole">
            <mc:AlternateContent xmlns:mc="http://schemas.openxmlformats.org/markup-compatibility/2006">
              <mc:Choice xmlns:v="urn:schemas-microsoft-com:vml" Requires="v">
                <p:oleObj spid="_x0000_s147477" name="Equation" r:id="rId7" imgW="1193800" imgH="393700" progId="Equation.3">
                  <p:embed/>
                </p:oleObj>
              </mc:Choice>
              <mc:Fallback>
                <p:oleObj name="Equation" r:id="rId7" imgW="1193800" imgH="3937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2636838"/>
                        <a:ext cx="13096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6363" y="3141663"/>
            <a:ext cx="8929687" cy="1076325"/>
          </a:xfrm>
          <a:prstGeom prst="rect">
            <a:avLst/>
          </a:prstGeom>
          <a:noFill/>
        </p:spPr>
        <p:txBody>
          <a:bodyPr>
            <a:spAutoFit/>
          </a:bodyPr>
          <a:lstStyle/>
          <a:p>
            <a:pPr algn="just" eaLnBrk="1" hangingPunct="1">
              <a:defRPr/>
            </a:pPr>
            <a:r>
              <a:rPr lang="it-IT" sz="1600" dirty="0">
                <a:latin typeface="+mn-lt"/>
                <a:cs typeface="Arial" charset="0"/>
              </a:rPr>
              <a:t>In aree in cui il CMT è verticale o quasi verticale (I da 70° a 90°) il dipolo indotto sarà anche verticale ed il magnetometro misurerà la componente B</a:t>
            </a:r>
            <a:r>
              <a:rPr lang="it-IT" sz="1600" baseline="-25000" dirty="0">
                <a:latin typeface="+mn-lt"/>
                <a:cs typeface="Arial" charset="0"/>
              </a:rPr>
              <a:t>z</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7466" name="Object 12"/>
          <p:cNvGraphicFramePr>
            <a:graphicFrameLocks noChangeAspect="1"/>
          </p:cNvGraphicFramePr>
          <p:nvPr/>
        </p:nvGraphicFramePr>
        <p:xfrm>
          <a:off x="1042988" y="3860800"/>
          <a:ext cx="7589837" cy="647700"/>
        </p:xfrm>
        <a:graphic>
          <a:graphicData uri="http://schemas.openxmlformats.org/presentationml/2006/ole">
            <mc:AlternateContent xmlns:mc="http://schemas.openxmlformats.org/markup-compatibility/2006">
              <mc:Choice xmlns:v="urn:schemas-microsoft-com:vml" Requires="v">
                <p:oleObj spid="_x0000_s147478" name="Equation" r:id="rId9" imgW="5651500" imgH="482600" progId="Equation.3">
                  <p:embed/>
                </p:oleObj>
              </mc:Choice>
              <mc:Fallback>
                <p:oleObj name="Equation" r:id="rId9" imgW="5651500" imgH="4826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988" y="3860800"/>
                        <a:ext cx="7589837"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214313" y="4437063"/>
            <a:ext cx="8929687" cy="830262"/>
          </a:xfrm>
          <a:prstGeom prst="rect">
            <a:avLst/>
          </a:prstGeom>
          <a:noFill/>
        </p:spPr>
        <p:txBody>
          <a:bodyPr>
            <a:spAutoFit/>
          </a:bodyPr>
          <a:lstStyle/>
          <a:p>
            <a:pPr algn="just" eaLnBrk="1" hangingPunct="1">
              <a:defRPr/>
            </a:pPr>
            <a:r>
              <a:rPr lang="it-IT" sz="1600" dirty="0">
                <a:latin typeface="+mn-lt"/>
                <a:cs typeface="Arial" charset="0"/>
              </a:rPr>
              <a:t>L’anomalia avrà valore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7468" name="Object 13"/>
          <p:cNvGraphicFramePr>
            <a:graphicFrameLocks noChangeAspect="1"/>
          </p:cNvGraphicFramePr>
          <p:nvPr/>
        </p:nvGraphicFramePr>
        <p:xfrm>
          <a:off x="539750" y="5013325"/>
          <a:ext cx="1008063" cy="503238"/>
        </p:xfrm>
        <a:graphic>
          <a:graphicData uri="http://schemas.openxmlformats.org/presentationml/2006/ole">
            <mc:AlternateContent xmlns:mc="http://schemas.openxmlformats.org/markup-compatibility/2006">
              <mc:Choice xmlns:v="urn:schemas-microsoft-com:vml" Requires="v">
                <p:oleObj spid="_x0000_s147479" name="Equation" r:id="rId11" imgW="787058" imgH="393529" progId="Equation.3">
                  <p:embed/>
                </p:oleObj>
              </mc:Choice>
              <mc:Fallback>
                <p:oleObj name="Equation" r:id="rId11" imgW="787058" imgH="393529"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750" y="5013325"/>
                        <a:ext cx="1008063"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69" name="Object 7"/>
          <p:cNvGraphicFramePr>
            <a:graphicFrameLocks noChangeAspect="1"/>
          </p:cNvGraphicFramePr>
          <p:nvPr/>
        </p:nvGraphicFramePr>
        <p:xfrm>
          <a:off x="1908175" y="5157788"/>
          <a:ext cx="431800" cy="215900"/>
        </p:xfrm>
        <a:graphic>
          <a:graphicData uri="http://schemas.openxmlformats.org/presentationml/2006/ole">
            <mc:AlternateContent xmlns:mc="http://schemas.openxmlformats.org/markup-compatibility/2006">
              <mc:Choice xmlns:v="urn:schemas-microsoft-com:vml" Requires="v">
                <p:oleObj spid="_x0000_s147480" name="Equation" r:id="rId13" imgW="355138" imgH="177569" progId="Equation.3">
                  <p:embed/>
                </p:oleObj>
              </mc:Choice>
              <mc:Fallback>
                <p:oleObj name="Equation" r:id="rId13" imgW="355138" imgH="177569"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8175" y="5157788"/>
                        <a:ext cx="431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0" name="Object 15"/>
          <p:cNvGraphicFramePr>
            <a:graphicFrameLocks noChangeAspect="1"/>
          </p:cNvGraphicFramePr>
          <p:nvPr/>
        </p:nvGraphicFramePr>
        <p:xfrm>
          <a:off x="395288" y="5805488"/>
          <a:ext cx="1349375" cy="504825"/>
        </p:xfrm>
        <a:graphic>
          <a:graphicData uri="http://schemas.openxmlformats.org/presentationml/2006/ole">
            <mc:AlternateContent xmlns:mc="http://schemas.openxmlformats.org/markup-compatibility/2006">
              <mc:Choice xmlns:v="urn:schemas-microsoft-com:vml" Requires="v">
                <p:oleObj spid="_x0000_s147481" name="Equation" r:id="rId15" imgW="1054100" imgH="393700" progId="Equation.3">
                  <p:embed/>
                </p:oleObj>
              </mc:Choice>
              <mc:Fallback>
                <p:oleObj name="Equation" r:id="rId15" imgW="1054100" imgH="393700" progId="Equation.3">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5288" y="5805488"/>
                        <a:ext cx="13493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1" name="Object 9"/>
          <p:cNvGraphicFramePr>
            <a:graphicFrameLocks noChangeAspect="1"/>
          </p:cNvGraphicFramePr>
          <p:nvPr/>
        </p:nvGraphicFramePr>
        <p:xfrm>
          <a:off x="2051050" y="5949950"/>
          <a:ext cx="539750" cy="200025"/>
        </p:xfrm>
        <a:graphic>
          <a:graphicData uri="http://schemas.openxmlformats.org/presentationml/2006/ole">
            <mc:AlternateContent xmlns:mc="http://schemas.openxmlformats.org/markup-compatibility/2006">
              <mc:Choice xmlns:v="urn:schemas-microsoft-com:vml" Requires="v">
                <p:oleObj spid="_x0000_s147482" name="Equation" r:id="rId17" imgW="444114" imgH="164957" progId="Equation.3">
                  <p:embed/>
                </p:oleObj>
              </mc:Choice>
              <mc:Fallback>
                <p:oleObj name="Equation" r:id="rId17" imgW="444114" imgH="164957" progId="Equation.3">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51050" y="5949950"/>
                        <a:ext cx="53975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2" name="Object 6"/>
          <p:cNvGraphicFramePr>
            <a:graphicFrameLocks noChangeAspect="1"/>
          </p:cNvGraphicFramePr>
          <p:nvPr/>
        </p:nvGraphicFramePr>
        <p:xfrm>
          <a:off x="4500563" y="5157788"/>
          <a:ext cx="552450" cy="274637"/>
        </p:xfrm>
        <a:graphic>
          <a:graphicData uri="http://schemas.openxmlformats.org/presentationml/2006/ole">
            <mc:AlternateContent xmlns:mc="http://schemas.openxmlformats.org/markup-compatibility/2006">
              <mc:Choice xmlns:v="urn:schemas-microsoft-com:vml" Requires="v">
                <p:oleObj spid="_x0000_s147483" name="Equation" r:id="rId19" imgW="431613" imgH="215806" progId="Equation.3">
                  <p:embed/>
                </p:oleObj>
              </mc:Choice>
              <mc:Fallback>
                <p:oleObj name="Equation" r:id="rId19" imgW="431613" imgH="215806" progId="Equation.3">
                  <p:embed/>
                  <p:pic>
                    <p:nvPicPr>
                      <p:cNvPr id="0" name="Object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00563" y="5157788"/>
                        <a:ext cx="5524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3" name="Object 18"/>
          <p:cNvGraphicFramePr>
            <a:graphicFrameLocks noChangeAspect="1"/>
          </p:cNvGraphicFramePr>
          <p:nvPr/>
        </p:nvGraphicFramePr>
        <p:xfrm>
          <a:off x="5508625" y="5157788"/>
          <a:ext cx="755650" cy="260350"/>
        </p:xfrm>
        <a:graphic>
          <a:graphicData uri="http://schemas.openxmlformats.org/presentationml/2006/ole">
            <mc:AlternateContent xmlns:mc="http://schemas.openxmlformats.org/markup-compatibility/2006">
              <mc:Choice xmlns:v="urn:schemas-microsoft-com:vml" Requires="v">
                <p:oleObj spid="_x0000_s147484" name="Equation" r:id="rId21" imgW="622030" imgH="215806" progId="Equation.3">
                  <p:embed/>
                </p:oleObj>
              </mc:Choice>
              <mc:Fallback>
                <p:oleObj name="Equation" r:id="rId21" imgW="622030" imgH="215806" progId="Equation.3">
                  <p:embed/>
                  <p:pic>
                    <p:nvPicPr>
                      <p:cNvPr id="0" name="Object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08625" y="5157788"/>
                        <a:ext cx="7556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4" name="Object 19"/>
          <p:cNvGraphicFramePr>
            <a:graphicFrameLocks noChangeAspect="1"/>
          </p:cNvGraphicFramePr>
          <p:nvPr/>
        </p:nvGraphicFramePr>
        <p:xfrm>
          <a:off x="4500563" y="5732463"/>
          <a:ext cx="1397000" cy="504825"/>
        </p:xfrm>
        <a:graphic>
          <a:graphicData uri="http://schemas.openxmlformats.org/presentationml/2006/ole">
            <mc:AlternateContent xmlns:mc="http://schemas.openxmlformats.org/markup-compatibility/2006">
              <mc:Choice xmlns:v="urn:schemas-microsoft-com:vml" Requires="v">
                <p:oleObj spid="_x0000_s147485" name="Equation" r:id="rId23" imgW="1091726" imgH="393529" progId="Equation.3">
                  <p:embed/>
                </p:oleObj>
              </mc:Choice>
              <mc:Fallback>
                <p:oleObj name="Equation" r:id="rId23" imgW="1091726" imgH="393529" progId="Equation.3">
                  <p:embed/>
                  <p:pic>
                    <p:nvPicPr>
                      <p:cNvPr id="0" name="Object 1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00563" y="5732463"/>
                        <a:ext cx="13970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7475" name="Object 12"/>
          <p:cNvGraphicFramePr>
            <a:graphicFrameLocks noChangeAspect="1"/>
          </p:cNvGraphicFramePr>
          <p:nvPr/>
        </p:nvGraphicFramePr>
        <p:xfrm>
          <a:off x="6156325" y="5805488"/>
          <a:ext cx="615950" cy="215900"/>
        </p:xfrm>
        <a:graphic>
          <a:graphicData uri="http://schemas.openxmlformats.org/presentationml/2006/ole">
            <mc:AlternateContent xmlns:mc="http://schemas.openxmlformats.org/markup-compatibility/2006">
              <mc:Choice xmlns:v="urn:schemas-microsoft-com:vml" Requires="v">
                <p:oleObj spid="_x0000_s147486" name="Equation" r:id="rId25" imgW="507780" imgH="177723" progId="Equation.3">
                  <p:embed/>
                </p:oleObj>
              </mc:Choice>
              <mc:Fallback>
                <p:oleObj name="Equation" r:id="rId25" imgW="507780" imgH="177723" progId="Equation.3">
                  <p:embed/>
                  <p:pic>
                    <p:nvPicPr>
                      <p:cNvPr id="0" name="Object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56325" y="5805488"/>
                        <a:ext cx="6159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940106-99C9-4223-BDE6-0A639ACD3D38}" type="slidenum">
              <a:rPr lang="it-IT" altLang="it-IT" sz="1400" b="1" smtClean="0">
                <a:solidFill>
                  <a:srgbClr val="898989"/>
                </a:solidFill>
              </a:rPr>
              <a:pPr>
                <a:spcBef>
                  <a:spcPct val="0"/>
                </a:spcBef>
                <a:buFontTx/>
                <a:buNone/>
              </a:pPr>
              <a:t>76</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Analogamente per un campo orizzontale: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49509" name="Object 12"/>
          <p:cNvGraphicFramePr>
            <a:graphicFrameLocks noChangeAspect="1"/>
          </p:cNvGraphicFramePr>
          <p:nvPr/>
        </p:nvGraphicFramePr>
        <p:xfrm>
          <a:off x="3419475" y="4437063"/>
          <a:ext cx="1808163" cy="647700"/>
        </p:xfrm>
        <a:graphic>
          <a:graphicData uri="http://schemas.openxmlformats.org/presentationml/2006/ole">
            <mc:AlternateContent xmlns:mc="http://schemas.openxmlformats.org/markup-compatibility/2006">
              <mc:Choice xmlns:v="urn:schemas-microsoft-com:vml" Requires="v">
                <p:oleObj spid="_x0000_s149511" name="Equation" r:id="rId4" imgW="1346200" imgH="482600" progId="Equation.3">
                  <p:embed/>
                </p:oleObj>
              </mc:Choice>
              <mc:Fallback>
                <p:oleObj name="Equation" r:id="rId4" imgW="1346200" imgH="4826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4437063"/>
                        <a:ext cx="1808163"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951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1844675"/>
            <a:ext cx="48482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628775"/>
            <a:ext cx="3683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C24565-C0E2-42B0-9623-45442B971DC4}" type="slidenum">
              <a:rPr lang="it-IT" altLang="it-IT" sz="1400" b="1" smtClean="0">
                <a:solidFill>
                  <a:srgbClr val="898989"/>
                </a:solidFill>
              </a:rPr>
              <a:pPr>
                <a:spcBef>
                  <a:spcPct val="0"/>
                </a:spcBef>
                <a:buFontTx/>
                <a:buNone/>
              </a:pPr>
              <a:t>77</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125538"/>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monopolo</a:t>
            </a: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Il monopolo ha solo la componente radiale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1559" name="Object 2"/>
          <p:cNvGraphicFramePr>
            <a:graphicFrameLocks noChangeAspect="1"/>
          </p:cNvGraphicFramePr>
          <p:nvPr/>
        </p:nvGraphicFramePr>
        <p:xfrm>
          <a:off x="5435600" y="1844675"/>
          <a:ext cx="549275" cy="233363"/>
        </p:xfrm>
        <a:graphic>
          <a:graphicData uri="http://schemas.openxmlformats.org/presentationml/2006/ole">
            <mc:AlternateContent xmlns:mc="http://schemas.openxmlformats.org/markup-compatibility/2006">
              <mc:Choice xmlns:v="urn:schemas-microsoft-com:vml" Requires="v">
                <p:oleObj spid="_x0000_s151570" name="Equation" r:id="rId5" imgW="418918" imgH="177723" progId="Equation.3">
                  <p:embed/>
                </p:oleObj>
              </mc:Choice>
              <mc:Fallback>
                <p:oleObj name="Equation" r:id="rId5" imgW="418918" imgH="177723"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844675"/>
                        <a:ext cx="549275"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0" name="Object 4"/>
          <p:cNvGraphicFramePr>
            <a:graphicFrameLocks noChangeAspect="1"/>
          </p:cNvGraphicFramePr>
          <p:nvPr/>
        </p:nvGraphicFramePr>
        <p:xfrm>
          <a:off x="5292725" y="2205038"/>
          <a:ext cx="808038" cy="431800"/>
        </p:xfrm>
        <a:graphic>
          <a:graphicData uri="http://schemas.openxmlformats.org/presentationml/2006/ole">
            <mc:AlternateContent xmlns:mc="http://schemas.openxmlformats.org/markup-compatibility/2006">
              <mc:Choice xmlns:v="urn:schemas-microsoft-com:vml" Requires="v">
                <p:oleObj spid="_x0000_s151571" name="Equation" r:id="rId7" imgW="736280" imgH="393529" progId="Equation.3">
                  <p:embed/>
                </p:oleObj>
              </mc:Choice>
              <mc:Fallback>
                <p:oleObj name="Equation" r:id="rId7" imgW="736280" imgH="393529"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2205038"/>
                        <a:ext cx="80803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6443663" y="2205038"/>
            <a:ext cx="749300" cy="338137"/>
          </a:xfrm>
          <a:prstGeom prst="rect">
            <a:avLst/>
          </a:prstGeom>
          <a:noFill/>
        </p:spPr>
        <p:txBody>
          <a:bodyPr wrap="none">
            <a:spAutoFit/>
          </a:bodyPr>
          <a:lstStyle/>
          <a:p>
            <a:pPr eaLnBrk="1" hangingPunct="1">
              <a:defRPr/>
            </a:pPr>
            <a:r>
              <a:rPr lang="it-IT" sz="1600" dirty="0">
                <a:latin typeface="+mn-lt"/>
                <a:cs typeface="Arial" charset="0"/>
              </a:rPr>
              <a:t>Per cui</a:t>
            </a:r>
          </a:p>
        </p:txBody>
      </p:sp>
      <p:graphicFrame>
        <p:nvGraphicFramePr>
          <p:cNvPr id="151562" name="Object 5"/>
          <p:cNvGraphicFramePr>
            <a:graphicFrameLocks noChangeAspect="1"/>
          </p:cNvGraphicFramePr>
          <p:nvPr/>
        </p:nvGraphicFramePr>
        <p:xfrm>
          <a:off x="4932363" y="2781300"/>
          <a:ext cx="2806700" cy="457200"/>
        </p:xfrm>
        <a:graphic>
          <a:graphicData uri="http://schemas.openxmlformats.org/presentationml/2006/ole">
            <mc:AlternateContent xmlns:mc="http://schemas.openxmlformats.org/markup-compatibility/2006">
              <mc:Choice xmlns:v="urn:schemas-microsoft-com:vml" Requires="v">
                <p:oleObj spid="_x0000_s151572" name="Equation" r:id="rId9" imgW="2806700" imgH="457200" progId="Equation.3">
                  <p:embed/>
                </p:oleObj>
              </mc:Choice>
              <mc:Fallback>
                <p:oleObj name="Equation" r:id="rId9" imgW="2806700" imgH="4572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2781300"/>
                        <a:ext cx="2806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3995738" y="3357563"/>
            <a:ext cx="1068387" cy="338137"/>
          </a:xfrm>
          <a:prstGeom prst="rect">
            <a:avLst/>
          </a:prstGeom>
          <a:noFill/>
        </p:spPr>
        <p:txBody>
          <a:bodyPr wrap="none">
            <a:spAutoFit/>
          </a:bodyPr>
          <a:lstStyle/>
          <a:p>
            <a:pPr eaLnBrk="1" hangingPunct="1">
              <a:defRPr/>
            </a:pPr>
            <a:r>
              <a:rPr lang="it-IT" sz="1600" dirty="0">
                <a:latin typeface="+mn-lt"/>
                <a:cs typeface="Arial" charset="0"/>
              </a:rPr>
              <a:t>Ed avremo</a:t>
            </a:r>
          </a:p>
        </p:txBody>
      </p:sp>
      <p:graphicFrame>
        <p:nvGraphicFramePr>
          <p:cNvPr id="151564" name="Object 6"/>
          <p:cNvGraphicFramePr>
            <a:graphicFrameLocks noChangeAspect="1"/>
          </p:cNvGraphicFramePr>
          <p:nvPr/>
        </p:nvGraphicFramePr>
        <p:xfrm>
          <a:off x="2627313" y="3789363"/>
          <a:ext cx="942975" cy="503237"/>
        </p:xfrm>
        <a:graphic>
          <a:graphicData uri="http://schemas.openxmlformats.org/presentationml/2006/ole">
            <mc:AlternateContent xmlns:mc="http://schemas.openxmlformats.org/markup-compatibility/2006">
              <mc:Choice xmlns:v="urn:schemas-microsoft-com:vml" Requires="v">
                <p:oleObj spid="_x0000_s151573" name="Equation" r:id="rId11" imgW="736280" imgH="393529" progId="Equation.3">
                  <p:embed/>
                </p:oleObj>
              </mc:Choice>
              <mc:Fallback>
                <p:oleObj name="Equation" r:id="rId11" imgW="736280" imgH="393529"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7313" y="3789363"/>
                        <a:ext cx="9429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5" name="Object 7"/>
          <p:cNvGraphicFramePr>
            <a:graphicFrameLocks noChangeAspect="1"/>
          </p:cNvGraphicFramePr>
          <p:nvPr/>
        </p:nvGraphicFramePr>
        <p:xfrm>
          <a:off x="4211638" y="3860800"/>
          <a:ext cx="431800" cy="215900"/>
        </p:xfrm>
        <a:graphic>
          <a:graphicData uri="http://schemas.openxmlformats.org/presentationml/2006/ole">
            <mc:AlternateContent xmlns:mc="http://schemas.openxmlformats.org/markup-compatibility/2006">
              <mc:Choice xmlns:v="urn:schemas-microsoft-com:vml" Requires="v">
                <p:oleObj spid="_x0000_s151574" name="Equation" r:id="rId13" imgW="355138" imgH="177569" progId="Equation.3">
                  <p:embed/>
                </p:oleObj>
              </mc:Choice>
              <mc:Fallback>
                <p:oleObj name="Equation" r:id="rId13" imgW="355138" imgH="177569"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638" y="3860800"/>
                        <a:ext cx="431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6" name="Object 8"/>
          <p:cNvGraphicFramePr>
            <a:graphicFrameLocks noChangeAspect="1"/>
          </p:cNvGraphicFramePr>
          <p:nvPr/>
        </p:nvGraphicFramePr>
        <p:xfrm>
          <a:off x="2546350" y="4437063"/>
          <a:ext cx="1252538" cy="503237"/>
        </p:xfrm>
        <a:graphic>
          <a:graphicData uri="http://schemas.openxmlformats.org/presentationml/2006/ole">
            <mc:AlternateContent xmlns:mc="http://schemas.openxmlformats.org/markup-compatibility/2006">
              <mc:Choice xmlns:v="urn:schemas-microsoft-com:vml" Requires="v">
                <p:oleObj spid="_x0000_s151575" name="Equation" r:id="rId15" imgW="977476" imgH="393529" progId="Equation.3">
                  <p:embed/>
                </p:oleObj>
              </mc:Choice>
              <mc:Fallback>
                <p:oleObj name="Equation" r:id="rId15" imgW="977476" imgH="393529" progId="Equation.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6350" y="4437063"/>
                        <a:ext cx="12525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7" name="Object 9"/>
          <p:cNvGraphicFramePr>
            <a:graphicFrameLocks noChangeAspect="1"/>
          </p:cNvGraphicFramePr>
          <p:nvPr/>
        </p:nvGraphicFramePr>
        <p:xfrm>
          <a:off x="4157663" y="4516438"/>
          <a:ext cx="539750" cy="200025"/>
        </p:xfrm>
        <a:graphic>
          <a:graphicData uri="http://schemas.openxmlformats.org/presentationml/2006/ole">
            <mc:AlternateContent xmlns:mc="http://schemas.openxmlformats.org/markup-compatibility/2006">
              <mc:Choice xmlns:v="urn:schemas-microsoft-com:vml" Requires="v">
                <p:oleObj spid="_x0000_s151576" name="Equation" r:id="rId17" imgW="444114" imgH="164957" progId="Equation.3">
                  <p:embed/>
                </p:oleObj>
              </mc:Choice>
              <mc:Fallback>
                <p:oleObj name="Equation" r:id="rId17" imgW="444114" imgH="164957" progId="Equation.3">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7663" y="4516438"/>
                        <a:ext cx="53975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8" name="Object 10"/>
          <p:cNvGraphicFramePr>
            <a:graphicFrameLocks noChangeAspect="1"/>
          </p:cNvGraphicFramePr>
          <p:nvPr/>
        </p:nvGraphicFramePr>
        <p:xfrm>
          <a:off x="2627313" y="5084763"/>
          <a:ext cx="1252537" cy="503237"/>
        </p:xfrm>
        <a:graphic>
          <a:graphicData uri="http://schemas.openxmlformats.org/presentationml/2006/ole">
            <mc:AlternateContent xmlns:mc="http://schemas.openxmlformats.org/markup-compatibility/2006">
              <mc:Choice xmlns:v="urn:schemas-microsoft-com:vml" Requires="v">
                <p:oleObj spid="_x0000_s151577" name="Equation" r:id="rId19" imgW="977476" imgH="393529" progId="Equation.3">
                  <p:embed/>
                </p:oleObj>
              </mc:Choice>
              <mc:Fallback>
                <p:oleObj name="Equation" r:id="rId19" imgW="977476" imgH="393529" progId="Equation.3">
                  <p:embed/>
                  <p:pic>
                    <p:nvPicPr>
                      <p:cNvPr id="0" name="Object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27313" y="5084763"/>
                        <a:ext cx="12525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1569" name="Object 11"/>
          <p:cNvGraphicFramePr>
            <a:graphicFrameLocks noChangeAspect="1"/>
          </p:cNvGraphicFramePr>
          <p:nvPr/>
        </p:nvGraphicFramePr>
        <p:xfrm>
          <a:off x="4246563" y="5149850"/>
          <a:ext cx="615950" cy="215900"/>
        </p:xfrm>
        <a:graphic>
          <a:graphicData uri="http://schemas.openxmlformats.org/presentationml/2006/ole">
            <mc:AlternateContent xmlns:mc="http://schemas.openxmlformats.org/markup-compatibility/2006">
              <mc:Choice xmlns:v="urn:schemas-microsoft-com:vml" Requires="v">
                <p:oleObj spid="_x0000_s151578" name="Equation" r:id="rId21" imgW="507780" imgH="177723" progId="Equation.3">
                  <p:embed/>
                </p:oleObj>
              </mc:Choice>
              <mc:Fallback>
                <p:oleObj name="Equation" r:id="rId21" imgW="507780" imgH="177723" progId="Equation.3">
                  <p:embed/>
                  <p:pic>
                    <p:nvPicPr>
                      <p:cNvPr id="0" name="Object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46563" y="5149850"/>
                        <a:ext cx="6159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CCAA815-D668-471D-B4ED-8E8C6C1F0E57}" type="slidenum">
              <a:rPr lang="it-IT" altLang="it-IT" sz="1400" b="1" smtClean="0">
                <a:solidFill>
                  <a:srgbClr val="898989"/>
                </a:solidFill>
              </a:rPr>
              <a:pPr>
                <a:spcBef>
                  <a:spcPct val="0"/>
                </a:spcBef>
                <a:buFontTx/>
                <a:buNone/>
              </a:pPr>
              <a:t>78</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125538"/>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dovuta ad un monopolo</a:t>
            </a:r>
          </a:p>
        </p:txBody>
      </p:sp>
      <p:sp>
        <p:nvSpPr>
          <p:cNvPr id="13" name="TextBox 12"/>
          <p:cNvSpPr txBox="1"/>
          <p:nvPr/>
        </p:nvSpPr>
        <p:spPr>
          <a:xfrm>
            <a:off x="107950" y="1412875"/>
            <a:ext cx="8929688" cy="830263"/>
          </a:xfrm>
          <a:prstGeom prst="rect">
            <a:avLst/>
          </a:prstGeom>
          <a:noFill/>
        </p:spPr>
        <p:txBody>
          <a:bodyPr>
            <a:spAutoFit/>
          </a:bodyPr>
          <a:lstStyle/>
          <a:p>
            <a:pPr algn="just" eaLnBrk="1" hangingPunct="1">
              <a:defRPr/>
            </a:pPr>
            <a:r>
              <a:rPr lang="it-IT" sz="1600" dirty="0">
                <a:latin typeface="+mn-lt"/>
                <a:cs typeface="Arial" charset="0"/>
              </a:rPr>
              <a:t>Analogamente per un campo orizzontale avremo: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3606" name="Object 5"/>
          <p:cNvGraphicFramePr>
            <a:graphicFrameLocks noChangeAspect="1"/>
          </p:cNvGraphicFramePr>
          <p:nvPr/>
        </p:nvGraphicFramePr>
        <p:xfrm>
          <a:off x="5681663" y="2349500"/>
          <a:ext cx="1595437" cy="503238"/>
        </p:xfrm>
        <a:graphic>
          <a:graphicData uri="http://schemas.openxmlformats.org/presentationml/2006/ole">
            <mc:AlternateContent xmlns:mc="http://schemas.openxmlformats.org/markup-compatibility/2006">
              <mc:Choice xmlns:v="urn:schemas-microsoft-com:vml" Requires="v">
                <p:oleObj spid="_x0000_s153614" name="Equation" r:id="rId4" imgW="1447800" imgH="457200" progId="Equation.3">
                  <p:embed/>
                </p:oleObj>
              </mc:Choice>
              <mc:Fallback>
                <p:oleObj name="Equation" r:id="rId4" imgW="1447800" imgH="4572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663" y="2349500"/>
                        <a:ext cx="159543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7" name="Object 6"/>
          <p:cNvGraphicFramePr>
            <a:graphicFrameLocks noChangeAspect="1"/>
          </p:cNvGraphicFramePr>
          <p:nvPr/>
        </p:nvGraphicFramePr>
        <p:xfrm>
          <a:off x="2822575" y="3894138"/>
          <a:ext cx="552450" cy="292100"/>
        </p:xfrm>
        <a:graphic>
          <a:graphicData uri="http://schemas.openxmlformats.org/presentationml/2006/ole">
            <mc:AlternateContent xmlns:mc="http://schemas.openxmlformats.org/markup-compatibility/2006">
              <mc:Choice xmlns:v="urn:schemas-microsoft-com:vml" Requires="v">
                <p:oleObj spid="_x0000_s153615" name="Equation" r:id="rId6" imgW="431613" imgH="228501" progId="Equation.3">
                  <p:embed/>
                </p:oleObj>
              </mc:Choice>
              <mc:Fallback>
                <p:oleObj name="Equation" r:id="rId6" imgW="431613" imgH="228501"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575" y="3894138"/>
                        <a:ext cx="55245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8" name="Object 7"/>
          <p:cNvGraphicFramePr>
            <a:graphicFrameLocks noChangeAspect="1"/>
          </p:cNvGraphicFramePr>
          <p:nvPr/>
        </p:nvGraphicFramePr>
        <p:xfrm>
          <a:off x="4211638" y="3860800"/>
          <a:ext cx="431800" cy="215900"/>
        </p:xfrm>
        <a:graphic>
          <a:graphicData uri="http://schemas.openxmlformats.org/presentationml/2006/ole">
            <mc:AlternateContent xmlns:mc="http://schemas.openxmlformats.org/markup-compatibility/2006">
              <mc:Choice xmlns:v="urn:schemas-microsoft-com:vml" Requires="v">
                <p:oleObj spid="_x0000_s153616" name="Equation" r:id="rId8" imgW="355138" imgH="177569" progId="Equation.3">
                  <p:embed/>
                </p:oleObj>
              </mc:Choice>
              <mc:Fallback>
                <p:oleObj name="Equation" r:id="rId8" imgW="355138" imgH="17756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3860800"/>
                        <a:ext cx="431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9" name="Object 8"/>
          <p:cNvGraphicFramePr>
            <a:graphicFrameLocks noChangeAspect="1"/>
          </p:cNvGraphicFramePr>
          <p:nvPr/>
        </p:nvGraphicFramePr>
        <p:xfrm>
          <a:off x="2498725" y="4437063"/>
          <a:ext cx="1349375" cy="503237"/>
        </p:xfrm>
        <a:graphic>
          <a:graphicData uri="http://schemas.openxmlformats.org/presentationml/2006/ole">
            <mc:AlternateContent xmlns:mc="http://schemas.openxmlformats.org/markup-compatibility/2006">
              <mc:Choice xmlns:v="urn:schemas-microsoft-com:vml" Requires="v">
                <p:oleObj spid="_x0000_s153617" name="Equation" r:id="rId10" imgW="1054100" imgH="393700" progId="Equation.3">
                  <p:embed/>
                </p:oleObj>
              </mc:Choice>
              <mc:Fallback>
                <p:oleObj name="Equation" r:id="rId10" imgW="1054100" imgH="3937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8725" y="4437063"/>
                        <a:ext cx="13493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0" name="Object 9"/>
          <p:cNvGraphicFramePr>
            <a:graphicFrameLocks noChangeAspect="1"/>
          </p:cNvGraphicFramePr>
          <p:nvPr/>
        </p:nvGraphicFramePr>
        <p:xfrm>
          <a:off x="4157663" y="4516438"/>
          <a:ext cx="539750" cy="200025"/>
        </p:xfrm>
        <a:graphic>
          <a:graphicData uri="http://schemas.openxmlformats.org/presentationml/2006/ole">
            <mc:AlternateContent xmlns:mc="http://schemas.openxmlformats.org/markup-compatibility/2006">
              <mc:Choice xmlns:v="urn:schemas-microsoft-com:vml" Requires="v">
                <p:oleObj spid="_x0000_s153618" name="Equation" r:id="rId12" imgW="444114" imgH="164957" progId="Equation.3">
                  <p:embed/>
                </p:oleObj>
              </mc:Choice>
              <mc:Fallback>
                <p:oleObj name="Equation" r:id="rId12" imgW="444114" imgH="164957"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7663" y="4516438"/>
                        <a:ext cx="539750"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1" name="Object 10"/>
          <p:cNvGraphicFramePr>
            <a:graphicFrameLocks noChangeAspect="1"/>
          </p:cNvGraphicFramePr>
          <p:nvPr/>
        </p:nvGraphicFramePr>
        <p:xfrm>
          <a:off x="2579688" y="5084763"/>
          <a:ext cx="1349375" cy="503237"/>
        </p:xfrm>
        <a:graphic>
          <a:graphicData uri="http://schemas.openxmlformats.org/presentationml/2006/ole">
            <mc:AlternateContent xmlns:mc="http://schemas.openxmlformats.org/markup-compatibility/2006">
              <mc:Choice xmlns:v="urn:schemas-microsoft-com:vml" Requires="v">
                <p:oleObj spid="_x0000_s153619" name="Equation" r:id="rId14" imgW="1054100" imgH="393700" progId="Equation.3">
                  <p:embed/>
                </p:oleObj>
              </mc:Choice>
              <mc:Fallback>
                <p:oleObj name="Equation" r:id="rId14" imgW="1054100" imgH="3937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9688" y="5084763"/>
                        <a:ext cx="13493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2" name="Object 11"/>
          <p:cNvGraphicFramePr>
            <a:graphicFrameLocks noChangeAspect="1"/>
          </p:cNvGraphicFramePr>
          <p:nvPr/>
        </p:nvGraphicFramePr>
        <p:xfrm>
          <a:off x="4246563" y="5149850"/>
          <a:ext cx="615950" cy="215900"/>
        </p:xfrm>
        <a:graphic>
          <a:graphicData uri="http://schemas.openxmlformats.org/presentationml/2006/ole">
            <mc:AlternateContent xmlns:mc="http://schemas.openxmlformats.org/markup-compatibility/2006">
              <mc:Choice xmlns:v="urn:schemas-microsoft-com:vml" Requires="v">
                <p:oleObj spid="_x0000_s153620" name="Equation" r:id="rId16" imgW="507780" imgH="177723" progId="Equation.3">
                  <p:embed/>
                </p:oleObj>
              </mc:Choice>
              <mc:Fallback>
                <p:oleObj name="Equation" r:id="rId16" imgW="507780" imgH="177723" progId="Equation.3">
                  <p:embed/>
                  <p:pic>
                    <p:nvPicPr>
                      <p:cNvPr id="0"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46563" y="5149850"/>
                        <a:ext cx="6159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3613"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825" y="1700213"/>
            <a:ext cx="41767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39D22A-AD7F-487A-8ABE-AE6EFF3ACF1C}" type="slidenum">
              <a:rPr lang="it-IT" altLang="it-IT" sz="1400" b="1" smtClean="0">
                <a:solidFill>
                  <a:srgbClr val="898989"/>
                </a:solidFill>
              </a:rPr>
              <a:pPr>
                <a:spcBef>
                  <a:spcPct val="0"/>
                </a:spcBef>
                <a:buFontTx/>
                <a:buNone/>
              </a:pPr>
              <a:t>79</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2" name="TextBox 11"/>
          <p:cNvSpPr txBox="1"/>
          <p:nvPr/>
        </p:nvSpPr>
        <p:spPr>
          <a:xfrm>
            <a:off x="1403350" y="1125538"/>
            <a:ext cx="5761038" cy="338137"/>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Sfera</a:t>
            </a:r>
          </a:p>
        </p:txBody>
      </p:sp>
      <p:sp>
        <p:nvSpPr>
          <p:cNvPr id="13" name="TextBox 12"/>
          <p:cNvSpPr txBox="1"/>
          <p:nvPr/>
        </p:nvSpPr>
        <p:spPr>
          <a:xfrm>
            <a:off x="107950" y="1412875"/>
            <a:ext cx="8929688" cy="1077913"/>
          </a:xfrm>
          <a:prstGeom prst="rect">
            <a:avLst/>
          </a:prstGeom>
          <a:noFill/>
        </p:spPr>
        <p:txBody>
          <a:bodyPr>
            <a:spAutoFit/>
          </a:bodyPr>
          <a:lstStyle/>
          <a:p>
            <a:pPr algn="just" eaLnBrk="1" hangingPunct="1">
              <a:defRPr/>
            </a:pPr>
            <a:r>
              <a:rPr lang="it-IT" sz="1600" dirty="0">
                <a:latin typeface="+mn-lt"/>
                <a:cs typeface="Arial" charset="0"/>
              </a:rPr>
              <a:t>Un dipolo può essere sempre assunto per una sorgente le cui dimensioni sono piccole rispetto alla distanza di misura (meno di 1/5 o 1/10).</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5654" name="Object 3"/>
          <p:cNvGraphicFramePr>
            <a:graphicFrameLocks noChangeAspect="1"/>
          </p:cNvGraphicFramePr>
          <p:nvPr/>
        </p:nvGraphicFramePr>
        <p:xfrm>
          <a:off x="3995738" y="2205038"/>
          <a:ext cx="2406650" cy="503237"/>
        </p:xfrm>
        <a:graphic>
          <a:graphicData uri="http://schemas.openxmlformats.org/presentationml/2006/ole">
            <mc:AlternateContent xmlns:mc="http://schemas.openxmlformats.org/markup-compatibility/2006">
              <mc:Choice xmlns:v="urn:schemas-microsoft-com:vml" Requires="v">
                <p:oleObj spid="_x0000_s155663" name="Equation" r:id="rId4" imgW="1879600" imgH="393700" progId="Equation.3">
                  <p:embed/>
                </p:oleObj>
              </mc:Choice>
              <mc:Fallback>
                <p:oleObj name="Equation" r:id="rId4" imgW="1879600" imgH="3937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205038"/>
                        <a:ext cx="240665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6" name="Straight Arrow Connector 15"/>
          <p:cNvCxnSpPr/>
          <p:nvPr/>
        </p:nvCxnSpPr>
        <p:spPr>
          <a:xfrm>
            <a:off x="2627313" y="2420938"/>
            <a:ext cx="10080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9750" y="2276475"/>
            <a:ext cx="2008188" cy="339725"/>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Campo al polo</a:t>
            </a:r>
          </a:p>
        </p:txBody>
      </p:sp>
      <p:sp>
        <p:nvSpPr>
          <p:cNvPr id="18" name="TextBox 17"/>
          <p:cNvSpPr txBox="1"/>
          <p:nvPr/>
        </p:nvSpPr>
        <p:spPr>
          <a:xfrm>
            <a:off x="0" y="2781300"/>
            <a:ext cx="8929688" cy="830263"/>
          </a:xfrm>
          <a:prstGeom prst="rect">
            <a:avLst/>
          </a:prstGeom>
          <a:noFill/>
        </p:spPr>
        <p:txBody>
          <a:bodyPr>
            <a:spAutoFit/>
          </a:bodyPr>
          <a:lstStyle/>
          <a:p>
            <a:pPr algn="just" eaLnBrk="1" hangingPunct="1">
              <a:defRPr/>
            </a:pPr>
            <a:r>
              <a:rPr lang="it-IT" sz="1600" dirty="0">
                <a:latin typeface="+mn-lt"/>
                <a:cs typeface="Arial" charset="0"/>
              </a:rPr>
              <a:t>Per una sfera di raggio a avremo</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graphicFrame>
        <p:nvGraphicFramePr>
          <p:cNvPr id="155658" name="Object 4"/>
          <p:cNvGraphicFramePr>
            <a:graphicFrameLocks noChangeAspect="1"/>
          </p:cNvGraphicFramePr>
          <p:nvPr/>
        </p:nvGraphicFramePr>
        <p:xfrm>
          <a:off x="3779838" y="3213100"/>
          <a:ext cx="831850" cy="434975"/>
        </p:xfrm>
        <a:graphic>
          <a:graphicData uri="http://schemas.openxmlformats.org/presentationml/2006/ole">
            <mc:AlternateContent xmlns:mc="http://schemas.openxmlformats.org/markup-compatibility/2006">
              <mc:Choice xmlns:v="urn:schemas-microsoft-com:vml" Requires="v">
                <p:oleObj spid="_x0000_s155664" name="Equation" r:id="rId6" imgW="800100" imgH="419100" progId="Equation.3">
                  <p:embed/>
                </p:oleObj>
              </mc:Choice>
              <mc:Fallback>
                <p:oleObj name="Equation" r:id="rId6" imgW="800100" imgH="4191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3213100"/>
                        <a:ext cx="831850"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659" name="Object 5"/>
          <p:cNvGraphicFramePr>
            <a:graphicFrameLocks noChangeAspect="1"/>
          </p:cNvGraphicFramePr>
          <p:nvPr/>
        </p:nvGraphicFramePr>
        <p:xfrm>
          <a:off x="3700463" y="3789363"/>
          <a:ext cx="1509712" cy="719137"/>
        </p:xfrm>
        <a:graphic>
          <a:graphicData uri="http://schemas.openxmlformats.org/presentationml/2006/ole">
            <mc:AlternateContent xmlns:mc="http://schemas.openxmlformats.org/markup-compatibility/2006">
              <mc:Choice xmlns:v="urn:schemas-microsoft-com:vml" Requires="v">
                <p:oleObj spid="_x0000_s155665" name="Equation" r:id="rId8" imgW="1358900" imgH="647700" progId="Equation.3">
                  <p:embed/>
                </p:oleObj>
              </mc:Choice>
              <mc:Fallback>
                <p:oleObj name="Equation" r:id="rId8" imgW="1358900" imgH="6477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0463" y="3789363"/>
                        <a:ext cx="1509712"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6011863" y="4005263"/>
            <a:ext cx="2232025" cy="338137"/>
          </a:xfrm>
          <a:prstGeom prst="rect">
            <a:avLst/>
          </a:prstGeom>
          <a:noFill/>
        </p:spPr>
        <p:txBody>
          <a:bodyPr>
            <a:spAutoFit/>
          </a:bodyPr>
          <a:lstStyle/>
          <a:p>
            <a:pPr algn="ctr" eaLnBrk="1" hangingPunct="1">
              <a:defRPr/>
            </a:pPr>
            <a:r>
              <a:rPr lang="it-IT" sz="1600" dirty="0">
                <a:latin typeface="+mn-lt"/>
                <a:cs typeface="Arial" charset="0"/>
              </a:rPr>
              <a:t>Lungo l’asse del dipolo</a:t>
            </a:r>
          </a:p>
        </p:txBody>
      </p:sp>
      <p:graphicFrame>
        <p:nvGraphicFramePr>
          <p:cNvPr id="155661" name="Object 6"/>
          <p:cNvGraphicFramePr>
            <a:graphicFrameLocks noChangeAspect="1"/>
          </p:cNvGraphicFramePr>
          <p:nvPr/>
        </p:nvGraphicFramePr>
        <p:xfrm>
          <a:off x="4067175" y="4652963"/>
          <a:ext cx="917575" cy="504825"/>
        </p:xfrm>
        <a:graphic>
          <a:graphicData uri="http://schemas.openxmlformats.org/presentationml/2006/ole">
            <mc:AlternateContent xmlns:mc="http://schemas.openxmlformats.org/markup-compatibility/2006">
              <mc:Choice xmlns:v="urn:schemas-microsoft-com:vml" Requires="v">
                <p:oleObj spid="_x0000_s155666" name="Equation" r:id="rId10" imgW="761669" imgH="418918" progId="Equation.3">
                  <p:embed/>
                </p:oleObj>
              </mc:Choice>
              <mc:Fallback>
                <p:oleObj name="Equation" r:id="rId10" imgW="761669" imgH="418918"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7175" y="4652963"/>
                        <a:ext cx="9175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34925" y="5229225"/>
            <a:ext cx="8929688" cy="1570038"/>
          </a:xfrm>
          <a:prstGeom prst="rect">
            <a:avLst/>
          </a:prstGeom>
          <a:noFill/>
        </p:spPr>
        <p:txBody>
          <a:bodyPr>
            <a:spAutoFit/>
          </a:bodyPr>
          <a:lstStyle/>
          <a:p>
            <a:pPr algn="just" eaLnBrk="1" hangingPunct="1">
              <a:defRPr/>
            </a:pPr>
            <a:r>
              <a:rPr lang="it-IT" sz="1600" dirty="0">
                <a:latin typeface="+mn-lt"/>
                <a:cs typeface="Arial" charset="0"/>
              </a:rPr>
              <a:t>Notiamo che la formula non dipende dalle unità di lunghezza, per cui l’anomalia dovuta ad una sfera di 1 km raggio e 2 km di distanza è uguale a quella di una sfera di 1 m di raggio a 2 m di distanza. Pertanto piccoli oggetti locali possono dar luogo ad anomalie confrontabili con quelle di corpi geologici che vogliamo scoprire!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
          <p:cNvGrpSpPr>
            <a:grpSpLocks/>
          </p:cNvGrpSpPr>
          <p:nvPr/>
        </p:nvGrpSpPr>
        <p:grpSpPr bwMode="auto">
          <a:xfrm>
            <a:off x="619125" y="1438275"/>
            <a:ext cx="7770813" cy="5691188"/>
            <a:chOff x="390" y="906"/>
            <a:chExt cx="4895" cy="3585"/>
          </a:xfrm>
        </p:grpSpPr>
        <p:pic>
          <p:nvPicPr>
            <p:cNvPr id="1638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 y="1205"/>
              <a:ext cx="638"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 y="1845"/>
              <a:ext cx="643"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90" name="Text Box 4"/>
            <p:cNvSpPr txBox="1">
              <a:spLocks noChangeArrowheads="1"/>
            </p:cNvSpPr>
            <p:nvPr/>
          </p:nvSpPr>
          <p:spPr bwMode="auto">
            <a:xfrm>
              <a:off x="1292" y="1290"/>
              <a:ext cx="369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750"/>
                </a:spcBef>
                <a:buFontTx/>
                <a:buNone/>
              </a:pPr>
              <a:r>
                <a:rPr lang="en-US" altLang="it-IT" sz="2800" b="1">
                  <a:solidFill>
                    <a:srgbClr val="000000"/>
                  </a:solidFill>
                  <a:ea typeface="DejaVu Sans" charset="0"/>
                  <a:cs typeface="DejaVu Sans" charset="0"/>
                </a:rPr>
                <a:t>Quartz (SiO</a:t>
              </a:r>
              <a:r>
                <a:rPr lang="en-US" altLang="it-IT" sz="2800" b="1" baseline="-25000">
                  <a:solidFill>
                    <a:srgbClr val="000000"/>
                  </a:solidFill>
                  <a:ea typeface="DejaVu Sans" charset="0"/>
                  <a:cs typeface="DejaVu Sans" charset="0"/>
                </a:rPr>
                <a:t>2</a:t>
              </a:r>
              <a:r>
                <a:rPr lang="en-US" altLang="it-IT" sz="2800" b="1">
                  <a:solidFill>
                    <a:srgbClr val="000000"/>
                  </a:solidFill>
                  <a:ea typeface="DejaVu Sans" charset="0"/>
                  <a:cs typeface="DejaVu Sans" charset="0"/>
                </a:rPr>
                <a:t>) 	- (13-17) · 10</a:t>
              </a:r>
              <a:r>
                <a:rPr lang="en-US" altLang="it-IT" sz="2800" b="1" baseline="30000">
                  <a:solidFill>
                    <a:srgbClr val="000000"/>
                  </a:solidFill>
                  <a:ea typeface="DejaVu Sans" charset="0"/>
                  <a:cs typeface="DejaVu Sans" charset="0"/>
                </a:rPr>
                <a:t>-6</a:t>
              </a:r>
            </a:p>
          </p:txBody>
        </p:sp>
        <p:sp>
          <p:nvSpPr>
            <p:cNvPr id="16391" name="Text Box 5"/>
            <p:cNvSpPr txBox="1">
              <a:spLocks noChangeArrowheads="1"/>
            </p:cNvSpPr>
            <p:nvPr/>
          </p:nvSpPr>
          <p:spPr bwMode="auto">
            <a:xfrm>
              <a:off x="1292" y="1947"/>
              <a:ext cx="3993"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750"/>
                </a:spcBef>
                <a:buFontTx/>
                <a:buNone/>
              </a:pPr>
              <a:r>
                <a:rPr lang="en-US" altLang="it-IT" sz="2800" b="1">
                  <a:solidFill>
                    <a:srgbClr val="000000"/>
                  </a:solidFill>
                  <a:ea typeface="DejaVu Sans" charset="0"/>
                  <a:cs typeface="DejaVu Sans" charset="0"/>
                </a:rPr>
                <a:t>Calcite (CaCO</a:t>
              </a:r>
              <a:r>
                <a:rPr lang="en-US" altLang="it-IT" sz="2800" b="1" baseline="-25000">
                  <a:solidFill>
                    <a:srgbClr val="000000"/>
                  </a:solidFill>
                  <a:ea typeface="DejaVu Sans" charset="0"/>
                  <a:cs typeface="DejaVu Sans" charset="0"/>
                </a:rPr>
                <a:t>3</a:t>
              </a:r>
              <a:r>
                <a:rPr lang="en-US" altLang="it-IT" sz="2800" b="1">
                  <a:solidFill>
                    <a:srgbClr val="000000"/>
                  </a:solidFill>
                  <a:ea typeface="DejaVu Sans" charset="0"/>
                  <a:cs typeface="DejaVu Sans" charset="0"/>
                </a:rPr>
                <a:t>) 	- (8-39) · 10</a:t>
              </a:r>
              <a:r>
                <a:rPr lang="en-US" altLang="it-IT" sz="2800" b="1" baseline="30000">
                  <a:solidFill>
                    <a:srgbClr val="000000"/>
                  </a:solidFill>
                  <a:ea typeface="DejaVu Sans" charset="0"/>
                  <a:cs typeface="DejaVu Sans" charset="0"/>
                </a:rPr>
                <a:t>-6</a:t>
              </a:r>
            </a:p>
          </p:txBody>
        </p:sp>
        <p:pic>
          <p:nvPicPr>
            <p:cNvPr id="163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 y="2498"/>
              <a:ext cx="643"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93" name="Text Box 7"/>
            <p:cNvSpPr txBox="1">
              <a:spLocks noChangeArrowheads="1"/>
            </p:cNvSpPr>
            <p:nvPr/>
          </p:nvSpPr>
          <p:spPr bwMode="auto">
            <a:xfrm>
              <a:off x="1292" y="2622"/>
              <a:ext cx="36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750"/>
                </a:spcBef>
                <a:buFontTx/>
                <a:buNone/>
              </a:pPr>
              <a:r>
                <a:rPr lang="en-US" altLang="it-IT" sz="2800" b="1">
                  <a:solidFill>
                    <a:srgbClr val="000000"/>
                  </a:solidFill>
                  <a:ea typeface="DejaVu Sans" charset="0"/>
                  <a:cs typeface="DejaVu Sans" charset="0"/>
                </a:rPr>
                <a:t>Graphite (C) 	- (80-200) · 10</a:t>
              </a:r>
              <a:r>
                <a:rPr lang="en-US" altLang="it-IT" sz="2800" b="1" baseline="30000">
                  <a:solidFill>
                    <a:srgbClr val="000000"/>
                  </a:solidFill>
                  <a:ea typeface="DejaVu Sans" charset="0"/>
                  <a:cs typeface="DejaVu Sans" charset="0"/>
                </a:rPr>
                <a:t>-6</a:t>
              </a:r>
            </a:p>
          </p:txBody>
        </p:sp>
        <p:pic>
          <p:nvPicPr>
            <p:cNvPr id="1639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 y="3212"/>
              <a:ext cx="643"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95" name="Text Box 9"/>
            <p:cNvSpPr txBox="1">
              <a:spLocks noChangeArrowheads="1"/>
            </p:cNvSpPr>
            <p:nvPr/>
          </p:nvSpPr>
          <p:spPr bwMode="auto">
            <a:xfrm>
              <a:off x="1292" y="3305"/>
              <a:ext cx="36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750"/>
                </a:spcBef>
                <a:buFontTx/>
                <a:buNone/>
              </a:pPr>
              <a:r>
                <a:rPr lang="en-US" altLang="it-IT" sz="2800" b="1">
                  <a:solidFill>
                    <a:srgbClr val="000000"/>
                  </a:solidFill>
                  <a:ea typeface="DejaVu Sans" charset="0"/>
                  <a:cs typeface="DejaVu Sans" charset="0"/>
                </a:rPr>
                <a:t>Halite (NaCl) 	- (10-16) · 10</a:t>
              </a:r>
              <a:r>
                <a:rPr lang="en-US" altLang="it-IT" sz="2800" b="1" baseline="30000">
                  <a:solidFill>
                    <a:srgbClr val="000000"/>
                  </a:solidFill>
                  <a:ea typeface="DejaVu Sans" charset="0"/>
                  <a:cs typeface="DejaVu Sans" charset="0"/>
                </a:rPr>
                <a:t>-6</a:t>
              </a:r>
            </a:p>
          </p:txBody>
        </p:sp>
        <p:pic>
          <p:nvPicPr>
            <p:cNvPr id="1639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 y="3852"/>
              <a:ext cx="643"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97" name="Text Box 11"/>
            <p:cNvSpPr txBox="1">
              <a:spLocks noChangeArrowheads="1"/>
            </p:cNvSpPr>
            <p:nvPr/>
          </p:nvSpPr>
          <p:spPr bwMode="auto">
            <a:xfrm>
              <a:off x="1292" y="3895"/>
              <a:ext cx="369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750"/>
                </a:spcBef>
                <a:buFontTx/>
                <a:buNone/>
              </a:pPr>
              <a:r>
                <a:rPr lang="en-US" altLang="it-IT" sz="2800" b="1">
                  <a:solidFill>
                    <a:srgbClr val="000000"/>
                  </a:solidFill>
                  <a:ea typeface="DejaVu Sans" charset="0"/>
                  <a:cs typeface="DejaVu Sans" charset="0"/>
                </a:rPr>
                <a:t>Sphalerite (ZnS) 	- (0.77-19) · 10</a:t>
              </a:r>
              <a:r>
                <a:rPr lang="en-US" altLang="it-IT" sz="2800" b="1" baseline="30000">
                  <a:solidFill>
                    <a:srgbClr val="000000"/>
                  </a:solidFill>
                  <a:ea typeface="DejaVu Sans" charset="0"/>
                  <a:cs typeface="DejaVu Sans" charset="0"/>
                </a:rPr>
                <a:t>-6</a:t>
              </a:r>
            </a:p>
          </p:txBody>
        </p:sp>
        <p:sp>
          <p:nvSpPr>
            <p:cNvPr id="16398" name="Text Box 12"/>
            <p:cNvSpPr txBox="1">
              <a:spLocks noChangeArrowheads="1"/>
            </p:cNvSpPr>
            <p:nvPr/>
          </p:nvSpPr>
          <p:spPr bwMode="auto">
            <a:xfrm>
              <a:off x="3302" y="906"/>
              <a:ext cx="643"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l-GR" altLang="it-IT" sz="2800" b="1" i="1">
                  <a:solidFill>
                    <a:srgbClr val="000000"/>
                  </a:solidFill>
                  <a:ea typeface="DejaVu Sans" charset="0"/>
                  <a:cs typeface="Times New Roman" panose="02020603050405020304" pitchFamily="18" charset="0"/>
                </a:rPr>
                <a:t>κ</a:t>
              </a:r>
              <a:r>
                <a:rPr lang="en-US" altLang="it-IT" sz="2800" b="1" i="1">
                  <a:solidFill>
                    <a:srgbClr val="000000"/>
                  </a:solidFill>
                  <a:ea typeface="DejaVu Sans" charset="0"/>
                  <a:cs typeface="Times New Roman" panose="02020603050405020304" pitchFamily="18" charset="0"/>
                </a:rPr>
                <a:t> </a:t>
              </a:r>
              <a:r>
                <a:rPr lang="en-US" altLang="it-IT" sz="2400" b="1">
                  <a:solidFill>
                    <a:srgbClr val="000000"/>
                  </a:solidFill>
                  <a:ea typeface="DejaVu Sans" charset="0"/>
                  <a:cs typeface="Times New Roman" panose="02020603050405020304" pitchFamily="18" charset="0"/>
                </a:rPr>
                <a:t>(SI)</a:t>
              </a:r>
            </a:p>
          </p:txBody>
        </p:sp>
        <p:sp>
          <p:nvSpPr>
            <p:cNvPr id="16399" name="Text Box 13"/>
            <p:cNvSpPr txBox="1">
              <a:spLocks noChangeArrowheads="1"/>
            </p:cNvSpPr>
            <p:nvPr/>
          </p:nvSpPr>
          <p:spPr bwMode="auto">
            <a:xfrm>
              <a:off x="1507" y="906"/>
              <a:ext cx="815"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eaLnBrk="1" hangingPunct="1">
                <a:spcBef>
                  <a:spcPts val="1500"/>
                </a:spcBef>
                <a:buFontTx/>
                <a:buNone/>
              </a:pPr>
              <a:r>
                <a:rPr lang="en-US" altLang="it-IT" sz="2400" b="1">
                  <a:solidFill>
                    <a:srgbClr val="000000"/>
                  </a:solidFill>
                  <a:ea typeface="DejaVu Sans" charset="0"/>
                  <a:cs typeface="Times New Roman" panose="02020603050405020304" pitchFamily="18" charset="0"/>
                </a:rPr>
                <a:t>Mineral</a:t>
              </a:r>
            </a:p>
          </p:txBody>
        </p:sp>
        <p:sp>
          <p:nvSpPr>
            <p:cNvPr id="16400" name="Line 14"/>
            <p:cNvSpPr>
              <a:spLocks noChangeShapeType="1"/>
            </p:cNvSpPr>
            <p:nvPr/>
          </p:nvSpPr>
          <p:spPr bwMode="auto">
            <a:xfrm>
              <a:off x="390" y="1162"/>
              <a:ext cx="4423"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a:p>
          </p:txBody>
        </p:sp>
      </p:grpSp>
      <p:sp>
        <p:nvSpPr>
          <p:cNvPr id="16387" name="Rectangle 15"/>
          <p:cNvSpPr>
            <a:spLocks noChangeArrowheads="1"/>
          </p:cNvSpPr>
          <p:nvPr/>
        </p:nvSpPr>
        <p:spPr bwMode="auto">
          <a:xfrm>
            <a:off x="182563" y="968375"/>
            <a:ext cx="8675687"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diamagnetism</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41FE55-CC56-4E2B-9E16-BB94039EF785}" type="slidenum">
              <a:rPr lang="it-IT" altLang="it-IT" sz="1400" b="1" smtClean="0">
                <a:solidFill>
                  <a:srgbClr val="898989"/>
                </a:solidFill>
              </a:rPr>
              <a:pPr>
                <a:spcBef>
                  <a:spcPct val="0"/>
                </a:spcBef>
                <a:buFontTx/>
                <a:buNone/>
              </a:pPr>
              <a:t>80</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3" name="TextBox 12"/>
          <p:cNvSpPr txBox="1"/>
          <p:nvPr/>
        </p:nvSpPr>
        <p:spPr>
          <a:xfrm>
            <a:off x="107950" y="1631950"/>
            <a:ext cx="8929688" cy="830263"/>
          </a:xfrm>
          <a:prstGeom prst="rect">
            <a:avLst/>
          </a:prstGeom>
          <a:noFill/>
        </p:spPr>
        <p:txBody>
          <a:bodyPr>
            <a:spAutoFit/>
          </a:bodyPr>
          <a:lstStyle/>
          <a:p>
            <a:pPr algn="just" eaLnBrk="1" hangingPunct="1">
              <a:defRPr/>
            </a:pPr>
            <a:r>
              <a:rPr lang="it-IT" sz="1600" dirty="0">
                <a:latin typeface="+mn-lt"/>
                <a:cs typeface="Arial" charset="0"/>
              </a:rPr>
              <a:t>Per un monopolo, la cui dipendenza da r è di 1/r</a:t>
            </a:r>
            <a:r>
              <a:rPr lang="it-IT" sz="1600" baseline="30000" dirty="0">
                <a:latin typeface="+mn-lt"/>
                <a:cs typeface="Arial" charset="0"/>
              </a:rPr>
              <a:t>2</a:t>
            </a:r>
            <a:r>
              <a:rPr lang="it-IT" sz="1600" dirty="0">
                <a:latin typeface="+mn-lt"/>
                <a:cs typeface="Arial" charset="0"/>
              </a:rPr>
              <a:t>, avremo che</a:t>
            </a: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577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33600"/>
            <a:ext cx="29051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7702" name="Object 7"/>
          <p:cNvGraphicFramePr>
            <a:graphicFrameLocks noChangeAspect="1"/>
          </p:cNvGraphicFramePr>
          <p:nvPr/>
        </p:nvGraphicFramePr>
        <p:xfrm>
          <a:off x="5076825" y="2420938"/>
          <a:ext cx="1319213" cy="360362"/>
        </p:xfrm>
        <a:graphic>
          <a:graphicData uri="http://schemas.openxmlformats.org/presentationml/2006/ole">
            <mc:AlternateContent xmlns:mc="http://schemas.openxmlformats.org/markup-compatibility/2006">
              <mc:Choice xmlns:v="urn:schemas-microsoft-com:vml" Requires="v">
                <p:oleObj spid="_x0000_s157704" name="Equation" r:id="rId5" imgW="838200" imgH="228600" progId="Equation.3">
                  <p:embed/>
                </p:oleObj>
              </mc:Choice>
              <mc:Fallback>
                <p:oleObj name="Equation" r:id="rId5" imgW="838200" imgH="228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2420938"/>
                        <a:ext cx="1319213"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7703" name="Object 8"/>
          <p:cNvGraphicFramePr>
            <a:graphicFrameLocks noChangeAspect="1"/>
          </p:cNvGraphicFramePr>
          <p:nvPr/>
        </p:nvGraphicFramePr>
        <p:xfrm>
          <a:off x="5318125" y="3068638"/>
          <a:ext cx="942975" cy="576262"/>
        </p:xfrm>
        <a:graphic>
          <a:graphicData uri="http://schemas.openxmlformats.org/presentationml/2006/ole">
            <mc:AlternateContent xmlns:mc="http://schemas.openxmlformats.org/markup-compatibility/2006">
              <mc:Choice xmlns:v="urn:schemas-microsoft-com:vml" Requires="v">
                <p:oleObj spid="_x0000_s157705" name="Equation" r:id="rId7" imgW="685800" imgH="419100" progId="Equation.3">
                  <p:embed/>
                </p:oleObj>
              </mc:Choice>
              <mc:Fallback>
                <p:oleObj name="Equation" r:id="rId7" imgW="685800" imgH="4191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5" y="3068638"/>
                        <a:ext cx="9429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394BB7E-01FB-43DD-BB85-F29342E46364}" type="slidenum">
              <a:rPr lang="it-IT" altLang="it-IT" sz="1400" b="1" smtClean="0">
                <a:solidFill>
                  <a:srgbClr val="898989"/>
                </a:solidFill>
              </a:rPr>
              <a:pPr>
                <a:spcBef>
                  <a:spcPct val="0"/>
                </a:spcBef>
                <a:buFontTx/>
                <a:buNone/>
              </a:pPr>
              <a:t>81</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403350" y="11255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Anomalia dovuta ad una sfera magnetizzata a diverse latitudini</a:t>
            </a:r>
          </a:p>
        </p:txBody>
      </p:sp>
      <p:pic>
        <p:nvPicPr>
          <p:cNvPr id="1597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56165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36311A-719A-4954-ADCC-B59654EB0F48}" type="slidenum">
              <a:rPr lang="it-IT" altLang="it-IT" sz="1400" b="1" smtClean="0">
                <a:solidFill>
                  <a:srgbClr val="898989"/>
                </a:solidFill>
              </a:rPr>
              <a:pPr>
                <a:spcBef>
                  <a:spcPct val="0"/>
                </a:spcBef>
                <a:buFontTx/>
                <a:buNone/>
              </a:pPr>
              <a:t>82</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6113"/>
            <a:ext cx="892175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965007-7B80-4EAE-BE11-57C16656C103}" type="slidenum">
              <a:rPr lang="it-IT" altLang="it-IT" sz="1400" b="1" smtClean="0">
                <a:solidFill>
                  <a:srgbClr val="898989"/>
                </a:solidFill>
              </a:rPr>
              <a:pPr>
                <a:spcBef>
                  <a:spcPct val="0"/>
                </a:spcBef>
                <a:buFontTx/>
                <a:buNone/>
              </a:pPr>
              <a:t>83</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63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700213"/>
            <a:ext cx="900430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B60D44-11F8-4253-B89E-029F691DFCBA}" type="slidenum">
              <a:rPr lang="it-IT" altLang="it-IT" sz="1400" b="1" smtClean="0">
                <a:solidFill>
                  <a:srgbClr val="898989"/>
                </a:solidFill>
              </a:rPr>
              <a:pPr>
                <a:spcBef>
                  <a:spcPct val="0"/>
                </a:spcBef>
                <a:buFontTx/>
                <a:buNone/>
              </a:pPr>
              <a:t>84</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900113" y="1217613"/>
            <a:ext cx="5759450" cy="339725"/>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di una piastra semiinfinita:</a:t>
            </a:r>
          </a:p>
        </p:txBody>
      </p:sp>
      <p:graphicFrame>
        <p:nvGraphicFramePr>
          <p:cNvPr id="165893" name="Object 2"/>
          <p:cNvGraphicFramePr>
            <a:graphicFrameLocks noChangeAspect="1"/>
          </p:cNvGraphicFramePr>
          <p:nvPr/>
        </p:nvGraphicFramePr>
        <p:xfrm>
          <a:off x="5724525" y="1268413"/>
          <a:ext cx="719138" cy="249237"/>
        </p:xfrm>
        <a:graphic>
          <a:graphicData uri="http://schemas.openxmlformats.org/presentationml/2006/ole">
            <mc:AlternateContent xmlns:mc="http://schemas.openxmlformats.org/markup-compatibility/2006">
              <mc:Choice xmlns:v="urn:schemas-microsoft-com:vml" Requires="v">
                <p:oleObj spid="_x0000_s165895" name="Equation" r:id="rId4" imgW="660400" imgH="228600" progId="Equation.3">
                  <p:embed/>
                </p:oleObj>
              </mc:Choice>
              <mc:Fallback>
                <p:oleObj name="Equation" r:id="rId4" imgW="66040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268413"/>
                        <a:ext cx="719138"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589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844675"/>
            <a:ext cx="68865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DADACF-D9CD-479B-8645-659D30D4176E}" type="slidenum">
              <a:rPr lang="it-IT" altLang="it-IT" sz="1400" b="1" smtClean="0">
                <a:solidFill>
                  <a:srgbClr val="898989"/>
                </a:solidFill>
              </a:rPr>
              <a:pPr>
                <a:spcBef>
                  <a:spcPct val="0"/>
                </a:spcBef>
                <a:buFontTx/>
                <a:buNone/>
              </a:pPr>
              <a:t>85</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900113" y="1217613"/>
            <a:ext cx="5759450" cy="339725"/>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di una piastra semiinfinita:</a:t>
            </a:r>
          </a:p>
        </p:txBody>
      </p:sp>
      <p:graphicFrame>
        <p:nvGraphicFramePr>
          <p:cNvPr id="167941" name="Object 2"/>
          <p:cNvGraphicFramePr>
            <a:graphicFrameLocks noChangeAspect="1"/>
          </p:cNvGraphicFramePr>
          <p:nvPr/>
        </p:nvGraphicFramePr>
        <p:xfrm>
          <a:off x="5724525" y="1268413"/>
          <a:ext cx="719138" cy="249237"/>
        </p:xfrm>
        <a:graphic>
          <a:graphicData uri="http://schemas.openxmlformats.org/presentationml/2006/ole">
            <mc:AlternateContent xmlns:mc="http://schemas.openxmlformats.org/markup-compatibility/2006">
              <mc:Choice xmlns:v="urn:schemas-microsoft-com:vml" Requires="v">
                <p:oleObj spid="_x0000_s167943" name="Equation" r:id="rId4" imgW="660400" imgH="228600" progId="Equation.3">
                  <p:embed/>
                </p:oleObj>
              </mc:Choice>
              <mc:Fallback>
                <p:oleObj name="Equation" r:id="rId4" imgW="66040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268413"/>
                        <a:ext cx="719138"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79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845978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914F3E-7BFE-4E64-9120-4A5BE9F4488F}" type="slidenum">
              <a:rPr lang="it-IT" altLang="it-IT" sz="1400" b="1" smtClean="0">
                <a:solidFill>
                  <a:srgbClr val="898989"/>
                </a:solidFill>
              </a:rPr>
              <a:pPr>
                <a:spcBef>
                  <a:spcPct val="0"/>
                </a:spcBef>
                <a:buFontTx/>
                <a:buNone/>
              </a:pPr>
              <a:t>86</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69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388143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196975"/>
            <a:ext cx="36607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624263"/>
            <a:ext cx="6624637"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F14E3A-721D-4A2C-822C-1239C128EB60}" type="slidenum">
              <a:rPr lang="it-IT" altLang="it-IT" sz="1400" b="1" smtClean="0">
                <a:solidFill>
                  <a:srgbClr val="898989"/>
                </a:solidFill>
              </a:rPr>
              <a:pPr>
                <a:spcBef>
                  <a:spcPct val="0"/>
                </a:spcBef>
                <a:buFontTx/>
                <a:buNone/>
              </a:pPr>
              <a:t>87</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6443663" y="2565400"/>
            <a:ext cx="2016125" cy="830263"/>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Anomalie magnetiche per corpi geologici diversi</a:t>
            </a:r>
          </a:p>
        </p:txBody>
      </p:sp>
      <p:pic>
        <p:nvPicPr>
          <p:cNvPr id="1720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42703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8BBEE9-C382-4330-A7AC-019B41C48698}" type="slidenum">
              <a:rPr lang="it-IT" altLang="it-IT" sz="1400" b="1" smtClean="0">
                <a:solidFill>
                  <a:srgbClr val="898989"/>
                </a:solidFill>
              </a:rPr>
              <a:pPr>
                <a:spcBef>
                  <a:spcPct val="0"/>
                </a:spcBef>
                <a:buFontTx/>
                <a:buNone/>
              </a:pPr>
              <a:t>88</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403350" y="11255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L’anomalia magnetica dipende dalla direzione del campo esterno</a:t>
            </a:r>
          </a:p>
        </p:txBody>
      </p:sp>
      <p:pic>
        <p:nvPicPr>
          <p:cNvPr id="1740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6170612"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644900"/>
            <a:ext cx="66675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3B7C5B-36A2-447E-BF99-C746392DF6F9}" type="slidenum">
              <a:rPr lang="it-IT" altLang="it-IT" sz="1400" b="1" smtClean="0">
                <a:solidFill>
                  <a:srgbClr val="898989"/>
                </a:solidFill>
              </a:rPr>
              <a:pPr>
                <a:spcBef>
                  <a:spcPct val="0"/>
                </a:spcBef>
                <a:buFontTx/>
                <a:buNone/>
              </a:pPr>
              <a:t>89</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176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65225"/>
            <a:ext cx="8208962"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315913" y="896938"/>
            <a:ext cx="86756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it-IT" sz="2800" b="1">
                <a:solidFill>
                  <a:srgbClr val="000000"/>
                </a:solidFill>
                <a:ea typeface="ＭＳ Ｐゴシック" panose="020B0600070205080204" pitchFamily="34" charset="-128"/>
                <a:cs typeface="DejaVu Sans" charset="0"/>
              </a:rPr>
              <a:t>Magnetic properties of materials: paramagnetism</a:t>
            </a:r>
          </a:p>
        </p:txBody>
      </p:sp>
      <p:sp>
        <p:nvSpPr>
          <p:cNvPr id="18435" name="Rectangle 2"/>
          <p:cNvSpPr>
            <a:spLocks noChangeArrowheads="1"/>
          </p:cNvSpPr>
          <p:nvPr/>
        </p:nvSpPr>
        <p:spPr bwMode="auto">
          <a:xfrm>
            <a:off x="338138" y="1485900"/>
            <a:ext cx="573722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9pPr>
          </a:lstStyle>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Paramagnetism is a statistical phenomenon.When one or more electron spins is unpaired, the net magnetic moment of an atom or ion is no longer zero. The resultant magnetic moment can align with a magnetic field.</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The alignment is opposed by thermal energy which favors chaotic orientations of the spin magnetic moments.</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The magnetic energy is small compared to the thermal energy, and in the absence of a magnetic field the magnetic moments are oriented randomly. </a:t>
            </a:r>
          </a:p>
          <a:p>
            <a:pPr algn="just" eaLnBrk="1" hangingPunct="1">
              <a:spcBef>
                <a:spcPct val="0"/>
              </a:spcBef>
              <a:buFont typeface="Calibri" panose="020F0502020204030204" pitchFamily="34" charset="0"/>
              <a:buNone/>
            </a:pPr>
            <a:endParaRPr lang="en-US" altLang="it-IT" sz="1800" b="1">
              <a:solidFill>
                <a:srgbClr val="000000"/>
              </a:solidFill>
              <a:ea typeface="DejaVu Sans" charset="0"/>
              <a:cs typeface="DejaVu Sans" charset="0"/>
            </a:endParaRPr>
          </a:p>
          <a:p>
            <a:pPr algn="just" eaLnBrk="1" hangingPunct="1">
              <a:spcBef>
                <a:spcPct val="0"/>
              </a:spcBef>
              <a:buFont typeface="Calibri" panose="020F0502020204030204" pitchFamily="34" charset="0"/>
              <a:buChar char="•"/>
            </a:pPr>
            <a:r>
              <a:rPr lang="en-US" altLang="it-IT" sz="1800" b="1">
                <a:solidFill>
                  <a:srgbClr val="000000"/>
                </a:solidFill>
                <a:ea typeface="DejaVu Sans" charset="0"/>
                <a:cs typeface="DejaVu Sans" charset="0"/>
              </a:rPr>
              <a:t> When a magnetic field is applied, the chaotic alignment of magnetic moments is biassed towards the field direction. A magnetization is induced proportional to the strength of the applied field and parallel to its direction. The susceptibility is reversible, small and positive</a:t>
            </a:r>
          </a:p>
        </p:txBody>
      </p:sp>
      <p:pic>
        <p:nvPicPr>
          <p:cNvPr id="1843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63" y="2690813"/>
            <a:ext cx="2706687" cy="203835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D73CB68-431B-4BB9-8CF3-6168578071AF}" type="slidenum">
              <a:rPr lang="it-IT" altLang="it-IT" sz="1400" b="1" smtClean="0">
                <a:solidFill>
                  <a:srgbClr val="898989"/>
                </a:solidFill>
              </a:rPr>
              <a:pPr>
                <a:spcBef>
                  <a:spcPct val="0"/>
                </a:spcBef>
                <a:buFontTx/>
                <a:buNone/>
              </a:pPr>
              <a:t>90</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403350" y="11255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L’anomalia magnetica dipende dalla direzione del campo esterno</a:t>
            </a:r>
          </a:p>
        </p:txBody>
      </p:sp>
      <p:pic>
        <p:nvPicPr>
          <p:cNvPr id="1781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65532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3EC916A-D81A-4457-BC28-684D31EC08AB}" type="slidenum">
              <a:rPr lang="it-IT" altLang="it-IT" sz="1400" b="1" smtClean="0">
                <a:solidFill>
                  <a:srgbClr val="898989"/>
                </a:solidFill>
              </a:rPr>
              <a:pPr>
                <a:spcBef>
                  <a:spcPct val="0"/>
                </a:spcBef>
                <a:buFontTx/>
                <a:buNone/>
              </a:pPr>
              <a:t>91</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15" name="TextBox 14"/>
          <p:cNvSpPr txBox="1"/>
          <p:nvPr/>
        </p:nvSpPr>
        <p:spPr>
          <a:xfrm>
            <a:off x="1403350" y="1125538"/>
            <a:ext cx="57610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L’anomalia magnetica dipende dalla direzione del campo esterno</a:t>
            </a:r>
          </a:p>
        </p:txBody>
      </p:sp>
      <p:pic>
        <p:nvPicPr>
          <p:cNvPr id="1802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916113"/>
            <a:ext cx="78851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2DCA64-C17F-4A6D-95AA-1B834E00768C}" type="slidenum">
              <a:rPr lang="it-IT" altLang="it-IT" sz="1400" b="1" smtClean="0">
                <a:solidFill>
                  <a:srgbClr val="898989"/>
                </a:solidFill>
              </a:rPr>
              <a:pPr>
                <a:spcBef>
                  <a:spcPct val="0"/>
                </a:spcBef>
                <a:buFontTx/>
                <a:buNone/>
              </a:pPr>
              <a:t>92</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4140200" y="2565400"/>
            <a:ext cx="4824413" cy="338138"/>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Interpretazione anomali magnetica complessa</a:t>
            </a:r>
          </a:p>
        </p:txBody>
      </p:sp>
      <p:pic>
        <p:nvPicPr>
          <p:cNvPr id="1822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44831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38238"/>
            <a:ext cx="67691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7EC437-A001-44DE-93DB-1A99956B2109}" type="slidenum">
              <a:rPr lang="it-IT" altLang="it-IT" sz="1400" b="1" smtClean="0">
                <a:solidFill>
                  <a:srgbClr val="898989"/>
                </a:solidFill>
              </a:rPr>
              <a:pPr>
                <a:spcBef>
                  <a:spcPct val="0"/>
                </a:spcBef>
                <a:buFontTx/>
                <a:buNone/>
              </a:pPr>
              <a:t>93</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65405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AF267D-5467-4C76-8935-5623444C5717}" type="slidenum">
              <a:rPr lang="it-IT" altLang="it-IT" sz="1400" b="1" smtClean="0">
                <a:solidFill>
                  <a:srgbClr val="898989"/>
                </a:solidFill>
              </a:rPr>
              <a:pPr>
                <a:spcBef>
                  <a:spcPct val="0"/>
                </a:spcBef>
                <a:buFontTx/>
                <a:buNone/>
              </a:pPr>
              <a:t>94</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5688013" y="2565400"/>
            <a:ext cx="3455987" cy="338138"/>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Modello sintetico</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6588125"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F0DBD7-BA16-4E4C-89A9-258A7CE4EF8F}" type="slidenum">
              <a:rPr lang="it-IT" altLang="it-IT" sz="1400" b="1" smtClean="0">
                <a:solidFill>
                  <a:srgbClr val="898989"/>
                </a:solidFill>
              </a:rPr>
              <a:pPr>
                <a:spcBef>
                  <a:spcPct val="0"/>
                </a:spcBef>
                <a:buFontTx/>
                <a:buNone/>
              </a:pPr>
              <a:t>95</a:t>
            </a:fld>
            <a:endParaRPr lang="it-IT" altLang="it-IT" sz="1400" b="1" smtClean="0">
              <a:solidFill>
                <a:srgbClr val="898989"/>
              </a:solidFill>
            </a:endParaRPr>
          </a:p>
        </p:txBody>
      </p:sp>
      <p:sp>
        <p:nvSpPr>
          <p:cNvPr id="11" name="TextBox 10"/>
          <p:cNvSpPr txBox="1"/>
          <p:nvPr/>
        </p:nvSpPr>
        <p:spPr>
          <a:xfrm>
            <a:off x="179388" y="1557338"/>
            <a:ext cx="8856662" cy="830262"/>
          </a:xfrm>
          <a:prstGeom prst="rect">
            <a:avLst/>
          </a:prstGeom>
          <a:noFill/>
        </p:spPr>
        <p:txBody>
          <a:bodyPr>
            <a:spAutoFit/>
          </a:bodyPr>
          <a:lstStyle/>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sp>
        <p:nvSpPr>
          <p:cNvPr id="9" name="TextBox 8"/>
          <p:cNvSpPr txBox="1"/>
          <p:nvPr/>
        </p:nvSpPr>
        <p:spPr>
          <a:xfrm>
            <a:off x="5688013" y="2565400"/>
            <a:ext cx="3455987" cy="338138"/>
          </a:xfrm>
          <a:prstGeom prst="rect">
            <a:avLst/>
          </a:prstGeom>
          <a:noFill/>
        </p:spPr>
        <p:txBody>
          <a:bodyPr>
            <a:spAutoFit/>
          </a:bodyPr>
          <a:lstStyle/>
          <a:p>
            <a:pPr algn="ctr" eaLnBrk="1" hangingPunct="1">
              <a:defRPr/>
            </a:pPr>
            <a:r>
              <a:rPr lang="it-IT" sz="1600" dirty="0">
                <a:solidFill>
                  <a:srgbClr val="FF0000"/>
                </a:solidFill>
                <a:latin typeface="+mn-lt"/>
                <a:cs typeface="Arial" charset="0"/>
              </a:rPr>
              <a:t>Anomalia risultante dal modello</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207963" y="81597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0467" name="Rectangle 3"/>
          <p:cNvSpPr>
            <a:spLocks noChangeArrowheads="1"/>
          </p:cNvSpPr>
          <p:nvPr/>
        </p:nvSpPr>
        <p:spPr bwMode="auto">
          <a:xfrm>
            <a:off x="139700" y="1455738"/>
            <a:ext cx="87820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 Some insight into the physical processes that give rise to a magnetic anomaly can be obtained from the case of a vertically sided body that is magnetized by a vertical magnetic field.</a:t>
            </a:r>
          </a:p>
          <a:p>
            <a:pPr algn="just" eaLnBrk="1" hangingPunct="1">
              <a:spcBef>
                <a:spcPct val="0"/>
              </a:spcBef>
              <a:buFontTx/>
              <a:buNone/>
            </a:pPr>
            <a:r>
              <a:rPr lang="en-US" altLang="it-IT" sz="1800"/>
              <a:t> </a:t>
            </a:r>
            <a:r>
              <a:rPr lang="en-US" altLang="it-IT" sz="2000"/>
              <a:t>N.B This is a simplified situation because in practice both the body and the field will be inclined, probably at different angles</a:t>
            </a:r>
            <a:endParaRPr lang="el-GR" altLang="it-IT" sz="2000"/>
          </a:p>
        </p:txBody>
      </p:sp>
      <p:sp>
        <p:nvSpPr>
          <p:cNvPr id="190468" name="Rectangle 7"/>
          <p:cNvSpPr>
            <a:spLocks noChangeArrowheads="1"/>
          </p:cNvSpPr>
          <p:nvPr/>
        </p:nvSpPr>
        <p:spPr bwMode="auto">
          <a:xfrm>
            <a:off x="171450" y="2976563"/>
            <a:ext cx="3670300"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0469" name="Rectangle 9"/>
          <p:cNvSpPr>
            <a:spLocks noChangeArrowheads="1"/>
          </p:cNvSpPr>
          <p:nvPr/>
        </p:nvSpPr>
        <p:spPr bwMode="auto">
          <a:xfrm>
            <a:off x="165100" y="3471863"/>
            <a:ext cx="72580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1800"/>
              <a:t>N.B we will assume a two-dimensional situation, where the horizontal length of the dike is infinite.  We assume that the dike extends to very great depths so that we can ignore the small effects associated with its remote lower end. The vertical sides of the dike are parallel to the magnetization and no magnetic poles are distributed on these faces.</a:t>
            </a:r>
          </a:p>
        </p:txBody>
      </p:sp>
      <p:pic>
        <p:nvPicPr>
          <p:cNvPr id="1904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3049588"/>
            <a:ext cx="1449387" cy="1787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0471" name="Rectangle 11"/>
          <p:cNvSpPr>
            <a:spLocks noChangeArrowheads="1"/>
          </p:cNvSpPr>
          <p:nvPr/>
        </p:nvSpPr>
        <p:spPr bwMode="auto">
          <a:xfrm>
            <a:off x="180975" y="4919663"/>
            <a:ext cx="8791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However, the horizontal top face is normal to the magnetization  and a distribution of magnetic poles can be imagined on this surface. The direction of magnetization is parallel to the field, so the pole distribution will consist of “south” poles. The magnetized dike behaves like a magnetic </a:t>
            </a:r>
            <a:r>
              <a:rPr lang="it-IT" altLang="it-IT" sz="2000" i="1"/>
              <a:t>monopole</a:t>
            </a:r>
            <a:r>
              <a:rPr lang="it-IT" altLang="it-IT" sz="2000"/>
              <a:t>. At any point above the dike we </a:t>
            </a:r>
            <a:r>
              <a:rPr lang="it-IT" altLang="it-IT" sz="2000" u="sng"/>
              <a:t>measure both the inducing field and the </a:t>
            </a:r>
            <a:r>
              <a:rPr lang="it-IT" altLang="it-IT" sz="2000" i="1" u="sng"/>
              <a:t>anomalous </a:t>
            </a:r>
            <a:r>
              <a:rPr lang="it-IT" altLang="it-IT" sz="2000" u="sng"/>
              <a:t>“stray field” of the dike, which is directed toward its top</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2515" name="Rectangle 4"/>
          <p:cNvSpPr>
            <a:spLocks noChangeArrowheads="1"/>
          </p:cNvSpPr>
          <p:nvPr/>
        </p:nvSpPr>
        <p:spPr bwMode="auto">
          <a:xfrm>
            <a:off x="200025" y="1547813"/>
            <a:ext cx="3756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2516" name="Rectangle 7"/>
          <p:cNvSpPr>
            <a:spLocks noChangeArrowheads="1"/>
          </p:cNvSpPr>
          <p:nvPr/>
        </p:nvSpPr>
        <p:spPr bwMode="auto">
          <a:xfrm>
            <a:off x="152400" y="4624388"/>
            <a:ext cx="50958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2000"/>
              <a:t>The anomalous field has a component parallel to the Earth’s field and so the total magnetic field will be everywhere stronger than if the dike were not present. The magnetic anomaly is everywhere positive, increasing from zero far from the dike to a maximum value directly over it</a:t>
            </a:r>
            <a:endParaRPr lang="it-IT" altLang="it-IT" sz="2000" u="sng"/>
          </a:p>
        </p:txBody>
      </p:sp>
      <p:pic>
        <p:nvPicPr>
          <p:cNvPr id="1925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028825"/>
            <a:ext cx="3576637" cy="2200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25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2057400"/>
            <a:ext cx="2389188" cy="2141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2519" name="Group 14"/>
          <p:cNvGrpSpPr>
            <a:grpSpLocks/>
          </p:cNvGrpSpPr>
          <p:nvPr/>
        </p:nvGrpSpPr>
        <p:grpSpPr bwMode="auto">
          <a:xfrm>
            <a:off x="5675313" y="4295775"/>
            <a:ext cx="3040062" cy="2562225"/>
            <a:chOff x="3395" y="2442"/>
            <a:chExt cx="2203" cy="1824"/>
          </a:xfrm>
        </p:grpSpPr>
        <p:pic>
          <p:nvPicPr>
            <p:cNvPr id="19252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 y="2446"/>
              <a:ext cx="2203" cy="1820"/>
            </a:xfrm>
            <a:prstGeom prst="rect">
              <a:avLst/>
            </a:prstGeom>
            <a:solidFill>
              <a:schemeClr val="bg1"/>
            </a:solidFill>
            <a:ln w="9525">
              <a:solidFill>
                <a:schemeClr val="tx1"/>
              </a:solidFill>
              <a:miter lim="800000"/>
              <a:headEnd/>
              <a:tailEnd/>
            </a:ln>
          </p:spPr>
        </p:pic>
        <p:sp>
          <p:nvSpPr>
            <p:cNvPr id="192521" name="Rectangle 12"/>
            <p:cNvSpPr>
              <a:spLocks noChangeArrowheads="1"/>
            </p:cNvSpPr>
            <p:nvPr/>
          </p:nvSpPr>
          <p:spPr bwMode="auto">
            <a:xfrm>
              <a:off x="5256" y="2442"/>
              <a:ext cx="342" cy="9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207963" y="873125"/>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4563" name="Rectangle 3"/>
          <p:cNvSpPr>
            <a:spLocks noChangeArrowheads="1"/>
          </p:cNvSpPr>
          <p:nvPr/>
        </p:nvSpPr>
        <p:spPr bwMode="auto">
          <a:xfrm>
            <a:off x="200025" y="1576388"/>
            <a:ext cx="31845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4564" name="Rectangle 4"/>
          <p:cNvSpPr>
            <a:spLocks noChangeArrowheads="1"/>
          </p:cNvSpPr>
          <p:nvPr/>
        </p:nvSpPr>
        <p:spPr bwMode="auto">
          <a:xfrm>
            <a:off x="200025" y="2090738"/>
            <a:ext cx="44958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If the vertical extent of the dike is finite, the distribution of north poles on the bottom of the dike may be close enough to the ground surface to produce a measurable stray field. The upper distribution of south poles causes a positive magnetic anomaly, as in the previous example. The lower distribution of north poles causes a negative anomaly. </a:t>
            </a:r>
            <a:endParaRPr lang="it-IT" altLang="it-IT" sz="1800"/>
          </a:p>
        </p:txBody>
      </p:sp>
      <p:sp>
        <p:nvSpPr>
          <p:cNvPr id="194565" name="Rectangle 10"/>
          <p:cNvSpPr>
            <a:spLocks noChangeArrowheads="1"/>
          </p:cNvSpPr>
          <p:nvPr/>
        </p:nvSpPr>
        <p:spPr bwMode="auto">
          <a:xfrm>
            <a:off x="161925" y="5097463"/>
            <a:ext cx="8829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The north poles are further from the magnetometer than the south poles, so their negative anomaly over the dike is weaker. </a:t>
            </a:r>
            <a:r>
              <a:rPr lang="it-IT" altLang="it-IT" sz="1800"/>
              <a:t>However, farther along </a:t>
            </a:r>
            <a:r>
              <a:rPr lang="en-US" altLang="it-IT" sz="1800"/>
              <a:t>the profile the deeper distribution of poles subtends a larger angle than the upper one does.</a:t>
            </a:r>
            <a:endParaRPr lang="it-IT" altLang="it-IT" sz="1800"/>
          </a:p>
        </p:txBody>
      </p:sp>
      <p:grpSp>
        <p:nvGrpSpPr>
          <p:cNvPr id="194566" name="Group 13"/>
          <p:cNvGrpSpPr>
            <a:grpSpLocks/>
          </p:cNvGrpSpPr>
          <p:nvPr/>
        </p:nvGrpSpPr>
        <p:grpSpPr bwMode="auto">
          <a:xfrm>
            <a:off x="4722813" y="2008188"/>
            <a:ext cx="4268787" cy="2459037"/>
            <a:chOff x="3263" y="281"/>
            <a:chExt cx="2689" cy="1549"/>
          </a:xfrm>
        </p:grpSpPr>
        <p:pic>
          <p:nvPicPr>
            <p:cNvPr id="19456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 y="281"/>
              <a:ext cx="2689" cy="15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68" name="Rectangle 12"/>
            <p:cNvSpPr>
              <a:spLocks noChangeArrowheads="1"/>
            </p:cNvSpPr>
            <p:nvPr/>
          </p:nvSpPr>
          <p:spPr bwMode="auto">
            <a:xfrm>
              <a:off x="3270" y="1620"/>
              <a:ext cx="53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207963" y="8445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a:ea typeface="ＭＳ Ｐゴシック" panose="020B0600070205080204" pitchFamily="34" charset="-128"/>
              </a:rPr>
              <a:t>Magnetic Surveying: magnetic anomaly</a:t>
            </a:r>
          </a:p>
        </p:txBody>
      </p:sp>
      <p:sp>
        <p:nvSpPr>
          <p:cNvPr id="196611" name="Rectangle 3"/>
          <p:cNvSpPr>
            <a:spLocks noChangeArrowheads="1"/>
          </p:cNvSpPr>
          <p:nvPr/>
        </p:nvSpPr>
        <p:spPr bwMode="auto">
          <a:xfrm>
            <a:off x="200025" y="1547813"/>
            <a:ext cx="3756025" cy="44291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it-IT" sz="2300" u="sng">
                <a:solidFill>
                  <a:srgbClr val="6600FF"/>
                </a:solidFill>
              </a:rPr>
              <a:t>Example: vertical dike</a:t>
            </a:r>
          </a:p>
        </p:txBody>
      </p:sp>
      <p:sp>
        <p:nvSpPr>
          <p:cNvPr id="196612" name="Rectangle 4"/>
          <p:cNvSpPr>
            <a:spLocks noChangeArrowheads="1"/>
          </p:cNvSpPr>
          <p:nvPr/>
        </p:nvSpPr>
        <p:spPr bwMode="auto">
          <a:xfrm>
            <a:off x="200025" y="2062163"/>
            <a:ext cx="54673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it-IT" altLang="it-IT" sz="2000"/>
              <a:t> </a:t>
            </a:r>
            <a:r>
              <a:rPr lang="en-US" altLang="it-IT" sz="1800"/>
              <a:t>Beyond a certain lateral distance from the dike (to the left of L and to the right of R) the negative anomaly of the lower pole distribution is stronger than the positive anomaly of the upper one. This causes the magnetic anomaly to have negative side lobes, which asymptotically approach zero with increasing distance from the dike</a:t>
            </a:r>
            <a:endParaRPr lang="it-IT" altLang="it-IT" sz="1800"/>
          </a:p>
        </p:txBody>
      </p:sp>
      <p:sp>
        <p:nvSpPr>
          <p:cNvPr id="196613" name="Rectangle 5"/>
          <p:cNvSpPr>
            <a:spLocks noChangeArrowheads="1"/>
          </p:cNvSpPr>
          <p:nvPr/>
        </p:nvSpPr>
        <p:spPr bwMode="auto">
          <a:xfrm>
            <a:off x="161925" y="5068888"/>
            <a:ext cx="88296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en-US" altLang="it-IT" sz="1800"/>
              <a:t>The magnetized dike in this example resembles a bar magnet and can be modelled crudely by a dipole. Far from the dike, along a lateral profile, the dipole field lines have a component opposed to the inducing field, which results in the weak negative side lobes of the anomaly. Closer to the dike, the dipole field has a component that reinforces the inducing field, causing a positive central anomaly</a:t>
            </a:r>
            <a:endParaRPr lang="it-IT" altLang="it-IT" sz="1800"/>
          </a:p>
        </p:txBody>
      </p:sp>
      <p:grpSp>
        <p:nvGrpSpPr>
          <p:cNvPr id="196614" name="Group 11"/>
          <p:cNvGrpSpPr>
            <a:grpSpLocks/>
          </p:cNvGrpSpPr>
          <p:nvPr/>
        </p:nvGrpSpPr>
        <p:grpSpPr bwMode="auto">
          <a:xfrm>
            <a:off x="5826125" y="1501775"/>
            <a:ext cx="3092450" cy="3586163"/>
            <a:chOff x="3376" y="604"/>
            <a:chExt cx="1948" cy="2259"/>
          </a:xfrm>
        </p:grpSpPr>
        <p:pic>
          <p:nvPicPr>
            <p:cNvPr id="1966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 y="604"/>
              <a:ext cx="1948" cy="2259"/>
            </a:xfrm>
            <a:prstGeom prst="rect">
              <a:avLst/>
            </a:prstGeom>
            <a:solidFill>
              <a:schemeClr val="bg1"/>
            </a:solidFill>
            <a:ln w="9525">
              <a:solidFill>
                <a:schemeClr val="tx1"/>
              </a:solidFill>
              <a:miter lim="800000"/>
              <a:headEnd/>
              <a:tailEnd/>
            </a:ln>
          </p:spPr>
        </p:pic>
        <p:sp>
          <p:nvSpPr>
            <p:cNvPr id="196616" name="Rectangle 10"/>
            <p:cNvSpPr>
              <a:spLocks noChangeArrowheads="1"/>
            </p:cNvSpPr>
            <p:nvPr/>
          </p:nvSpPr>
          <p:spPr bwMode="auto">
            <a:xfrm>
              <a:off x="3378" y="1506"/>
              <a:ext cx="426" cy="8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b="1"/>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15340</TotalTime>
  <Words>8854</Words>
  <Application>Microsoft Office PowerPoint</Application>
  <PresentationFormat>On-screen Show (4:3)</PresentationFormat>
  <Paragraphs>688</Paragraphs>
  <Slides>119</Slides>
  <Notes>112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119</vt:i4>
      </vt:variant>
    </vt:vector>
  </HeadingPairs>
  <TitlesOfParts>
    <vt:vector size="127" baseType="lpstr">
      <vt:lpstr>Arial</vt:lpstr>
      <vt:lpstr>Calibri</vt:lpstr>
      <vt:lpstr>DejaVu Sans</vt:lpstr>
      <vt:lpstr>ＭＳ Ｐゴシック</vt:lpstr>
      <vt:lpstr>Times New Roman</vt:lpstr>
      <vt:lpstr>Symbol</vt:lpstr>
      <vt:lpstr>Office Theme</vt:lpstr>
      <vt:lpstr>Microsoft Equation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557</cp:revision>
  <dcterms:created xsi:type="dcterms:W3CDTF">2013-09-23T10:57:03Z</dcterms:created>
  <dcterms:modified xsi:type="dcterms:W3CDTF">2018-10-22T06:56:37Z</dcterms:modified>
</cp:coreProperties>
</file>