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3" r:id="rId2"/>
  </p:sldMasterIdLst>
  <p:notesMasterIdLst>
    <p:notesMasterId r:id="rId28"/>
  </p:notesMasterIdLst>
  <p:sldIdLst>
    <p:sldId id="853" r:id="rId3"/>
    <p:sldId id="1025" r:id="rId4"/>
    <p:sldId id="1026" r:id="rId5"/>
    <p:sldId id="1027" r:id="rId6"/>
    <p:sldId id="984" r:id="rId7"/>
    <p:sldId id="985" r:id="rId8"/>
    <p:sldId id="986" r:id="rId9"/>
    <p:sldId id="987" r:id="rId10"/>
    <p:sldId id="988" r:id="rId11"/>
    <p:sldId id="989" r:id="rId12"/>
    <p:sldId id="990" r:id="rId13"/>
    <p:sldId id="991" r:id="rId14"/>
    <p:sldId id="992" r:id="rId15"/>
    <p:sldId id="993" r:id="rId16"/>
    <p:sldId id="994" r:id="rId17"/>
    <p:sldId id="995" r:id="rId18"/>
    <p:sldId id="996" r:id="rId19"/>
    <p:sldId id="997" r:id="rId20"/>
    <p:sldId id="999" r:id="rId21"/>
    <p:sldId id="1028" r:id="rId22"/>
    <p:sldId id="1029" r:id="rId23"/>
    <p:sldId id="1030" r:id="rId24"/>
    <p:sldId id="1031" r:id="rId25"/>
    <p:sldId id="1032" r:id="rId26"/>
    <p:sldId id="1033" r:id="rId2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29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9900"/>
    <a:srgbClr val="66FF33"/>
    <a:srgbClr val="6600FF"/>
    <a:srgbClr val="DDDDDD"/>
    <a:srgbClr val="FF0000"/>
    <a:srgbClr val="000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81" autoAdjust="0"/>
    <p:restoredTop sz="62554" autoAdjust="0"/>
  </p:normalViewPr>
  <p:slideViewPr>
    <p:cSldViewPr snapToGrid="0">
      <p:cViewPr varScale="1">
        <p:scale>
          <a:sx n="31" d="100"/>
          <a:sy n="31" d="100"/>
        </p:scale>
        <p:origin x="132" y="66"/>
      </p:cViewPr>
      <p:guideLst>
        <p:guide orient="horz" pos="96"/>
        <p:guide pos="29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656" y="-108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Click to edit Master text styles</a:t>
            </a:r>
          </a:p>
          <a:p>
            <a:pPr lvl="1"/>
            <a:r>
              <a:rPr lang="it-IT" altLang="it-IT" noProof="0" smtClean="0"/>
              <a:t>Second level</a:t>
            </a:r>
          </a:p>
          <a:p>
            <a:pPr lvl="2"/>
            <a:r>
              <a:rPr lang="it-IT" altLang="it-IT" noProof="0" smtClean="0"/>
              <a:t>Third level</a:t>
            </a:r>
          </a:p>
          <a:p>
            <a:pPr lvl="3"/>
            <a:r>
              <a:rPr lang="it-IT" altLang="it-IT" noProof="0" smtClean="0"/>
              <a:t>Fourth level</a:t>
            </a:r>
          </a:p>
          <a:p>
            <a:pPr lvl="4"/>
            <a:r>
              <a:rPr lang="it-IT" altLang="it-IT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F223013-8753-4916-9338-B74BE699DA3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0212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7DA0F3-A126-48AA-AF0C-6A79B393FE40}" type="slidenum">
              <a:rPr lang="it-IT" altLang="it-IT" sz="1200" b="0" smtClean="0"/>
              <a:pPr/>
              <a:t>1</a:t>
            </a:fld>
            <a:endParaRPr lang="it-IT" altLang="it-IT" sz="1200" b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27651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8552C-38C6-4D2B-86D9-0384493DE4C9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73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Questo ci aiuta ad introdurre le entità che vengono osservate in una ricerca statistica che vengono denite soggetti di studio.</a:t>
            </a:r>
          </a:p>
          <a:p>
            <a:r>
              <a:rPr lang="it-IT" altLang="it-IT"/>
              <a:t>Il Campione un sottinsieme di eventi usato per trarre conclusioni e generalizzare osservazioni all’intera popolazione.</a:t>
            </a:r>
          </a:p>
          <a:p>
            <a:r>
              <a:rPr lang="it-IT" altLang="it-IT"/>
              <a:t>Facciamo un esempio nelle scienze sociali dove solitamente i soggetti sono persone siche come nel caso della GSS, tuttavia essi potrebbero essere, per esempio, famiglie, scuole, città o imprese.</a:t>
            </a:r>
          </a:p>
          <a:p>
            <a:r>
              <a:rPr lang="it-IT" altLang="it-IT"/>
              <a:t>La popolazione è costituita dal totale dei soggetti di interesse in uno studio.</a:t>
            </a:r>
          </a:p>
          <a:p>
            <a:r>
              <a:rPr lang="it-IT" altLang="it-IT"/>
              <a:t>Un campione è un sottoinsieme della popolazione di riferimento dello studio.</a:t>
            </a:r>
          </a:p>
          <a:p>
            <a:r>
              <a:rPr lang="it-IT" altLang="it-IT"/>
              <a:t>Nel 2004 il campione utilizzato per la GSS era composto da 2813 adulti statunitensi. La popolazione di riferimento dello studio nello stesso periodo era di oltre 200 milioni di persone.</a:t>
            </a:r>
          </a:p>
        </p:txBody>
      </p:sp>
    </p:spTree>
    <p:extLst>
      <p:ext uri="{BB962C8B-B14F-4D97-AF65-F5344CB8AC3E}">
        <p14:creationId xmlns:p14="http://schemas.microsoft.com/office/powerpoint/2010/main" val="262280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F2F14-2F1A-4C76-9BD8-247E11465794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173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Questo ci aiuta ad introdurre le entità che vengono osservate in una ricerca statistica che vengono denite soggetti di studio.</a:t>
            </a:r>
          </a:p>
          <a:p>
            <a:r>
              <a:rPr lang="it-IT" altLang="it-IT"/>
              <a:t>Il Campione un sottinsieme di eventi usato per trarre conclusioni e generalizzare osservazioni all’intera popolazione.</a:t>
            </a:r>
          </a:p>
          <a:p>
            <a:r>
              <a:rPr lang="it-IT" altLang="it-IT"/>
              <a:t>Facciamo un esempio nelle scienze sociali dove solitamente i soggetti sono persone siche come nel caso della GSS, tuttavia essi potrebbero essere, per esempio, famiglie, scuole, città o imprese.</a:t>
            </a:r>
          </a:p>
          <a:p>
            <a:r>
              <a:rPr lang="it-IT" altLang="it-IT"/>
              <a:t>La popolazione è costituita dal totale dei soggetti di interesse in uno studio.</a:t>
            </a:r>
          </a:p>
          <a:p>
            <a:r>
              <a:rPr lang="it-IT" altLang="it-IT"/>
              <a:t>Un campione è un sottoinsieme della popolazione di riferimento dello studio.</a:t>
            </a:r>
          </a:p>
          <a:p>
            <a:r>
              <a:rPr lang="it-IT" altLang="it-IT"/>
              <a:t>Nel 2004 il campione utilizzato per la GSS era composto da 2813 adulti statunitensi. La popolazione di riferimento dello studio nello stesso periodo era di oltre 200 milioni di persone.</a:t>
            </a:r>
          </a:p>
        </p:txBody>
      </p:sp>
    </p:spTree>
    <p:extLst>
      <p:ext uri="{BB962C8B-B14F-4D97-AF65-F5344CB8AC3E}">
        <p14:creationId xmlns:p14="http://schemas.microsoft.com/office/powerpoint/2010/main" val="48006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A966F-5F11-4E4F-89B5-34CCD895BF29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74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DATASET:NUMFREND_DATASET.xls</a:t>
            </a:r>
          </a:p>
        </p:txBody>
      </p:sp>
    </p:spTree>
    <p:extLst>
      <p:ext uri="{BB962C8B-B14F-4D97-AF65-F5344CB8AC3E}">
        <p14:creationId xmlns:p14="http://schemas.microsoft.com/office/powerpoint/2010/main" val="341786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t-IT" dirty="0" smtClean="0"/>
              <a:t>Usa il filtro automatico</a:t>
            </a:r>
            <a:r>
              <a:rPr lang="it-IT" baseline="0" dirty="0" smtClean="0"/>
              <a:t> per far apparire</a:t>
            </a:r>
            <a:r>
              <a:rPr lang="it-IT" dirty="0" smtClean="0"/>
              <a:t> solo le righe che in colonna B riportano</a:t>
            </a:r>
            <a:r>
              <a:rPr lang="it-IT" baseline="0" dirty="0" smtClean="0"/>
              <a:t> valori = 1</a:t>
            </a:r>
          </a:p>
          <a:p>
            <a:pPr marL="228600" indent="-228600">
              <a:buAutoNum type="arabicPeriod"/>
            </a:pPr>
            <a:r>
              <a:rPr lang="it-IT" dirty="0" smtClean="0"/>
              <a:t>Seleziona</a:t>
            </a:r>
            <a:r>
              <a:rPr lang="it-IT" baseline="0" dirty="0" smtClean="0"/>
              <a:t> tutte le righe filtrate</a:t>
            </a:r>
          </a:p>
          <a:p>
            <a:pPr marL="228600" indent="-228600">
              <a:buAutoNum type="arabicPeriod"/>
            </a:pPr>
            <a:r>
              <a:rPr lang="it-IT" dirty="0" smtClean="0"/>
              <a:t>Clicca</a:t>
            </a:r>
            <a:r>
              <a:rPr lang="it-IT" baseline="0" dirty="0" smtClean="0"/>
              <a:t> sul tasto destro del mouse e seleziona Delete o elimina riga</a:t>
            </a:r>
          </a:p>
          <a:p>
            <a:pPr marL="228600" indent="-228600">
              <a:buAutoNum type="arabicPeriod"/>
            </a:pPr>
            <a:r>
              <a:rPr lang="it-IT" baseline="0" dirty="0" smtClean="0"/>
              <a:t>Adesso Usa il Filtro in colonna B e attiva la visualizzazione di tutti i valori</a:t>
            </a:r>
          </a:p>
          <a:p>
            <a:pPr marL="228600" indent="-228600">
              <a:buAutoNum type="arabicPeriod"/>
            </a:pPr>
            <a:r>
              <a:rPr lang="it-IT" baseline="0" dirty="0" smtClean="0"/>
              <a:t>Ti compaiono tutti i valori meno quelli cancellati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23013-8753-4916-9338-B74BE699DA32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404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t-IT" dirty="0" smtClean="0"/>
              <a:t>Scrivi a mano intestazione della serie di colonna (Numero di amici dato che la nostra vuole essere una tabella di frequenza del numero di amici) e subito sotto i primi due numeri della serie crescente che vuoi generare ad esempio 0 1 se</a:t>
            </a:r>
            <a:r>
              <a:rPr lang="it-IT" baseline="0" dirty="0" smtClean="0"/>
              <a:t> il passo è 1 o 0 2 se il passo è 2 e così via</a:t>
            </a:r>
          </a:p>
          <a:p>
            <a:pPr marL="228600" indent="-228600">
              <a:buAutoNum type="arabicPeriod"/>
            </a:pPr>
            <a:r>
              <a:rPr lang="it-IT" dirty="0" smtClean="0"/>
              <a:t>Adesso seleziona le celle con i due numeri controllando che sia attivata la selezione (dovrebbe essere caratterizzata da un bordo colorato) e</a:t>
            </a:r>
            <a:r>
              <a:rPr lang="it-IT" baseline="0" dirty="0" smtClean="0"/>
              <a:t> premendo con il tasto sinistro del mouse sul vertice in basso a destra della stessa trascina la selezione in basso fino a generare il valore 40 della serie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23013-8753-4916-9338-B74BE699DA32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240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23013-8753-4916-9338-B74BE699DA32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1393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Stessi comandi sia per Excel in sistema Windows che MAC.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23013-8753-4916-9338-B74BE699DA32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9663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Tale funzione esplicita il concetto di percentile…… il 50° percentile è la mediana. Valore al di sotto del quale si rilevano la </a:t>
            </a:r>
            <a:r>
              <a:rPr lang="it-IT" smtClean="0"/>
              <a:t>metà delle</a:t>
            </a:r>
            <a:r>
              <a:rPr lang="it-IT" baseline="0" smtClean="0"/>
              <a:t> osservazioni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23013-8753-4916-9338-B74BE699DA32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265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C79552F-2B26-4BCC-A6B5-DC05923238B6}" type="slidenum">
              <a:rPr lang="en-US" altLang="it-IT" sz="120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</a:t>
            </a:fld>
            <a:endParaRPr lang="en-US" altLang="it-IT" sz="1200" smtClean="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CA396D-3D98-408C-BB76-D7DDCC30C305}" type="slidenum">
              <a:rPr lang="it-IT" altLang="it-IT" sz="1200" b="0" smtClean="0"/>
              <a:pPr/>
              <a:t>4</a:t>
            </a:fld>
            <a:endParaRPr lang="it-IT" altLang="it-IT" sz="1200" b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2723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4A8C2-81DF-4B55-8FEB-EFF5169266DC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/>
              <a:t>Questo ci aiuta ad introdurre le entità che vengono osservate in una ricerca </a:t>
            </a:r>
            <a:r>
              <a:rPr lang="it-IT" altLang="it-IT" dirty="0" smtClean="0"/>
              <a:t>che </a:t>
            </a:r>
            <a:r>
              <a:rPr lang="it-IT" altLang="it-IT" dirty="0"/>
              <a:t>vengono definite soggetti di </a:t>
            </a:r>
            <a:r>
              <a:rPr lang="it-IT" altLang="it-IT" dirty="0" smtClean="0"/>
              <a:t>studio, ossia le variabili una qualunque proprietà/attributo</a:t>
            </a:r>
            <a:r>
              <a:rPr lang="it-IT" altLang="it-IT" baseline="0" dirty="0" smtClean="0"/>
              <a:t> </a:t>
            </a:r>
            <a:r>
              <a:rPr lang="it-IT" altLang="it-IT" dirty="0" smtClean="0"/>
              <a:t>di un evento che venga misurata. Tutti gli eventi del mondo, dati mentalistici inclusi possono infatti essere categorizzati e assumere all’interno di tali categorie valori che noi chiameremo modalità…..Così se parliamo di amici potremo identificare il numero, oppure per il genere umano la razza (caucasica, asiatica, afroamericana), e il</a:t>
            </a:r>
            <a:r>
              <a:rPr lang="it-IT" altLang="it-IT" baseline="0" dirty="0" smtClean="0"/>
              <a:t> genere (maschi, femmine), e così via…..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/>
          </a:p>
          <a:p>
            <a:r>
              <a:rPr lang="it-IT" altLang="it-IT" dirty="0"/>
              <a:t>Il Campione un sottinsieme di eventi usato per trarre conclusioni e generalizzare osservazioni all’intera popolazione.</a:t>
            </a:r>
          </a:p>
          <a:p>
            <a:r>
              <a:rPr lang="it-IT" altLang="it-IT" dirty="0"/>
              <a:t>Facciamo un esempio nelle scienze sociali dove solitamente i soggetti sono persone siche come nel caso della GSS, tuttavia essi potrebbero essere, per esempio, famiglie, scuole, città o imprese.</a:t>
            </a:r>
          </a:p>
          <a:p>
            <a:r>
              <a:rPr lang="it-IT" altLang="it-IT" dirty="0"/>
              <a:t>La popolazione è costituita dal totale dei soggetti di interesse in uno studio.</a:t>
            </a:r>
          </a:p>
          <a:p>
            <a:r>
              <a:rPr lang="it-IT" altLang="it-IT" dirty="0"/>
              <a:t>Un campione è un sottoinsieme della popolazione di riferimento dello studio.</a:t>
            </a:r>
          </a:p>
          <a:p>
            <a:r>
              <a:rPr lang="it-IT" altLang="it-IT" dirty="0"/>
              <a:t>Nel 2004 il campione utilizzato per la GSS era composto da 2813 adulti statunitensi. La popolazione di riferimento dello studio nello stesso periodo era di oltre 200 milioni di persone</a:t>
            </a:r>
            <a:r>
              <a:rPr lang="it-IT" alt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58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39E43-5A86-4156-B864-CD1F261B5A7E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72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 smtClean="0"/>
              <a:t>La </a:t>
            </a:r>
            <a:r>
              <a:rPr lang="it-IT" altLang="it-IT" dirty="0"/>
              <a:t>popolazione è costituita dal totale dei soggetti di interesse in uno studio.</a:t>
            </a:r>
          </a:p>
          <a:p>
            <a:r>
              <a:rPr lang="it-IT" altLang="it-IT" dirty="0"/>
              <a:t>Un campione è un sottoinsieme della popolazione di riferimento dello studio.</a:t>
            </a:r>
          </a:p>
          <a:p>
            <a:r>
              <a:rPr lang="it-IT" altLang="it-IT" dirty="0"/>
              <a:t>Nel 2004 il campione utilizzato per la GSS era composto da 2813 adulti statunitensi. La popolazione di riferimento dello studio nello stesso periodo era di oltre 200 milioni di persone.</a:t>
            </a:r>
          </a:p>
        </p:txBody>
      </p:sp>
    </p:spTree>
    <p:extLst>
      <p:ext uri="{BB962C8B-B14F-4D97-AF65-F5344CB8AC3E}">
        <p14:creationId xmlns:p14="http://schemas.microsoft.com/office/powerpoint/2010/main" val="147537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E4DDB-B976-46BC-8653-AB69C3DF662A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72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 smtClean="0"/>
              <a:t>Adesso facciamo il nostro esempio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9992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D8CF9-6190-4876-85EA-B8C9549B8867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73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 smtClean="0"/>
              <a:t>L’interfaccia ci consegna un output…..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Una tabella e un grafico</a:t>
            </a:r>
          </a:p>
          <a:p>
            <a:endParaRPr lang="it-IT" altLang="it-IT" dirty="0" smtClean="0"/>
          </a:p>
          <a:p>
            <a:endParaRPr lang="it-IT" altLang="it-IT" dirty="0"/>
          </a:p>
          <a:p>
            <a:r>
              <a:rPr lang="it-IT" altLang="it-IT" dirty="0"/>
              <a:t>Si chiama frequenza relativa di una modalità xj, o di una</a:t>
            </a:r>
          </a:p>
          <a:p>
            <a:r>
              <a:rPr lang="it-IT" altLang="it-IT" dirty="0"/>
              <a:t>classe di modalità (xj􀀀1; xj) e si indica con fj, la frazione o</a:t>
            </a:r>
          </a:p>
          <a:p>
            <a:r>
              <a:rPr lang="it-IT" altLang="it-IT" dirty="0"/>
              <a:t>proporzione di unità statistiche che presentano tale modalità:</a:t>
            </a:r>
          </a:p>
          <a:p>
            <a:r>
              <a:rPr lang="it-IT" altLang="it-IT" dirty="0"/>
              <a:t>Formalmente si scrive</a:t>
            </a:r>
          </a:p>
          <a:p>
            <a:r>
              <a:rPr lang="it-IT" altLang="it-IT" dirty="0"/>
              <a:t>Fi= ni/sum(i1-&gt;N)ni</a:t>
            </a:r>
          </a:p>
          <a:p>
            <a:endParaRPr lang="it-IT" altLang="it-IT" dirty="0"/>
          </a:p>
          <a:p>
            <a:r>
              <a:rPr lang="it-IT" altLang="it-IT" dirty="0"/>
              <a:t>La proprietà è che la somma delle frequenze relative per tutte le modalità è 1 o 100 se si parla di %</a:t>
            </a:r>
          </a:p>
        </p:txBody>
      </p:sp>
    </p:spTree>
    <p:extLst>
      <p:ext uri="{BB962C8B-B14F-4D97-AF65-F5344CB8AC3E}">
        <p14:creationId xmlns:p14="http://schemas.microsoft.com/office/powerpoint/2010/main" val="1224597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17FE1-FA3D-4EBD-9953-D0A4775CAC20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84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Row: NUMFREND</a:t>
            </a:r>
          </a:p>
          <a:p>
            <a:r>
              <a:rPr lang="it-IT" altLang="it-IT"/>
              <a:t>Column: POSTLIFE</a:t>
            </a:r>
          </a:p>
        </p:txBody>
      </p:sp>
    </p:spTree>
    <p:extLst>
      <p:ext uri="{BB962C8B-B14F-4D97-AF65-F5344CB8AC3E}">
        <p14:creationId xmlns:p14="http://schemas.microsoft.com/office/powerpoint/2010/main" val="2003090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BD190-7B74-43BE-A1AC-69A0D86F4216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Questo ci aiuta ad introdurre le entità che vengono osservate in una ricerca statistica che vengono denite soggetti di studio.</a:t>
            </a:r>
          </a:p>
          <a:p>
            <a:r>
              <a:rPr lang="it-IT" altLang="it-IT"/>
              <a:t>Il Campione un sottinsieme di eventi usato per trarre conclusioni e generalizzare osservazioni all’intera popolazione.</a:t>
            </a:r>
          </a:p>
          <a:p>
            <a:r>
              <a:rPr lang="it-IT" altLang="it-IT"/>
              <a:t>Facciamo un esempio nelle scienze sociali dove solitamente i soggetti sono persone siche come nel caso della GSS, tuttavia essi potrebbero essere, per esempio, famiglie, scuole, città o imprese.</a:t>
            </a:r>
          </a:p>
          <a:p>
            <a:r>
              <a:rPr lang="it-IT" altLang="it-IT"/>
              <a:t>La popolazione è costituita dal totale dei soggetti di interesse in uno studio.</a:t>
            </a:r>
          </a:p>
          <a:p>
            <a:r>
              <a:rPr lang="it-IT" altLang="it-IT"/>
              <a:t>Un campione è un sottoinsieme della popolazione di riferimento dello studio.</a:t>
            </a:r>
          </a:p>
          <a:p>
            <a:r>
              <a:rPr lang="it-IT" altLang="it-IT"/>
              <a:t>Nel 2004 il campione utilizzato per la GSS era composto da 2813 adulti statunitensi. La popolazione di riferimento dello studio nello stesso periodo era di oltre 200 milioni di persone.</a:t>
            </a:r>
          </a:p>
        </p:txBody>
      </p:sp>
    </p:spTree>
    <p:extLst>
      <p:ext uri="{BB962C8B-B14F-4D97-AF65-F5344CB8AC3E}">
        <p14:creationId xmlns:p14="http://schemas.microsoft.com/office/powerpoint/2010/main" val="61647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31E9F-4976-4958-95D8-1CB980326CE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991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5987-1FC8-4DD5-8AE9-4232E4A9D7B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597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9B2B-A1B7-4A1B-A1E7-BBA0523EEC9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974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D53B9-3A8F-4C1D-94D1-D4A32AB1099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3E12-1010-4ABC-8114-5052299A0C1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3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5D934-D921-4EC6-8752-C62A5B47AAC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6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0500-3BAC-4EDF-B557-61E0F84A1B7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1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5D7BE-64FC-47DB-8FAB-50B306A4CAE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2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7335-4A50-4D7A-8C6C-E983FAA956B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7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5D3B-FD27-43F3-A9C3-4AEB7B65463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7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E40A-6242-4D58-AFAD-D576C98C9D6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2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0E878-EB4C-4FF4-A6FF-988A454518A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423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E424-B60D-4359-9DD1-F5877E9A4BE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74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D2CD-297A-484B-853C-F3DB84EF7D1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0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77BB-4345-4BA4-9162-0671ADD1B1D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6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608CD-0134-465E-8F9E-28E9ADEA744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939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C8BA-1A86-4920-A201-BBA22285FA0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236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5236-B3F9-4828-8C48-DCD6FDDF309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30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C761D-FF5D-4197-B71A-AD4E7FD2480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073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912-28F4-4544-82C9-0104B139274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78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DB13-2D44-450D-BE96-0F5FD27E814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254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0779-CA79-4C6B-8427-E76CE527225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907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4C5633E-FA15-402F-8C3F-F05B2479229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307D85DE-7D2D-4202-91A5-24278FC6C520}" type="slidenum">
              <a:rPr lang="it-IT" altLang="it-IT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it-IT" altLang="it-IT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6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y_aS6hp3LAhUDwBQKHaJFDrsQjRwIBw&amp;url=http://tempopieno.altervista.org/ottobre_2015.htm&amp;bvm=bv.115339255,d.ZWU&amp;psig=AFQjCNGUTlS9WsuEt8Os1282Cyx3c6Mpog&amp;ust=14568379512914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da.berkeley.edu/sdaweb/analysis/?dataset=gss12noweigh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moodle2.units.it/pluginfile.php/209830/mod_resource/content/1/Estratto_Alan%20Agresti,%20Barbara%20Finlay-Statistical%20Methods%20for%20the%20Social%20Sciences%20(4th%20Edition)%20%20-Prentice%20Hall%20(2008)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3"/>
          <p:cNvGrpSpPr>
            <a:grpSpLocks/>
          </p:cNvGrpSpPr>
          <p:nvPr/>
        </p:nvGrpSpPr>
        <p:grpSpPr bwMode="auto">
          <a:xfrm>
            <a:off x="60325" y="5899150"/>
            <a:ext cx="4324350" cy="1009650"/>
            <a:chOff x="468" y="3786"/>
            <a:chExt cx="2724" cy="636"/>
          </a:xfrm>
        </p:grpSpPr>
        <p:sp>
          <p:nvSpPr>
            <p:cNvPr id="15368" name="Text Box 4"/>
            <p:cNvSpPr txBox="1">
              <a:spLocks noChangeArrowheads="1"/>
            </p:cNvSpPr>
            <p:nvPr/>
          </p:nvSpPr>
          <p:spPr bwMode="auto">
            <a:xfrm>
              <a:off x="516" y="3945"/>
              <a:ext cx="26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2800">
                  <a:solidFill>
                    <a:schemeClr val="accent2"/>
                  </a:solidFill>
                </a:rPr>
                <a:t>prof. Carlo Fantoni</a:t>
              </a:r>
            </a:p>
          </p:txBody>
        </p:sp>
        <p:pic>
          <p:nvPicPr>
            <p:cNvPr id="15369" name="Picture 12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50"/>
            <a:stretch>
              <a:fillRect/>
            </a:stretch>
          </p:blipFill>
          <p:spPr bwMode="auto">
            <a:xfrm>
              <a:off x="468" y="3786"/>
              <a:ext cx="507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r="14221"/>
          <a:stretch>
            <a:fillRect/>
          </a:stretch>
        </p:blipFill>
        <p:spPr bwMode="auto">
          <a:xfrm>
            <a:off x="0" y="2376488"/>
            <a:ext cx="44767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8275" y="473075"/>
            <a:ext cx="8975725" cy="1470025"/>
          </a:xfrm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it-IT" altLang="it-IT" sz="4000" smtClean="0">
                <a:solidFill>
                  <a:schemeClr val="accent2"/>
                </a:solidFill>
              </a:rPr>
              <a:t>Elementi di Metodologia</a:t>
            </a:r>
            <a:r>
              <a:rPr lang="it-IT" altLang="it-IT" sz="4000" b="1" smtClean="0">
                <a:solidFill>
                  <a:schemeClr val="accent2"/>
                </a:solidFill>
              </a:rPr>
              <a:t>          </a:t>
            </a:r>
            <a:br>
              <a:rPr lang="it-IT" altLang="it-IT" sz="4000" b="1" smtClean="0">
                <a:solidFill>
                  <a:schemeClr val="accent2"/>
                </a:solidFill>
              </a:rPr>
            </a:br>
            <a:r>
              <a:rPr lang="it-IT" altLang="it-IT" sz="4000" smtClean="0">
                <a:solidFill>
                  <a:schemeClr val="accent2"/>
                </a:solidFill>
              </a:rPr>
              <a:t>della ricerca psicologica</a:t>
            </a:r>
            <a:br>
              <a:rPr lang="it-IT" altLang="it-IT" sz="4000" smtClean="0">
                <a:solidFill>
                  <a:schemeClr val="accent2"/>
                </a:solidFill>
              </a:rPr>
            </a:br>
            <a:r>
              <a:rPr lang="it-IT" altLang="it-IT" sz="4000" b="1" smtClean="0">
                <a:solidFill>
                  <a:schemeClr val="accent2"/>
                </a:solidFill>
              </a:rPr>
              <a:t>EdM2018</a:t>
            </a:r>
            <a:r>
              <a:rPr lang="it-IT" altLang="it-IT" sz="4000" smtClean="0">
                <a:solidFill>
                  <a:schemeClr val="accent2"/>
                </a:solidFill>
              </a:rPr>
              <a:t/>
            </a:r>
            <a:br>
              <a:rPr lang="it-IT" altLang="it-IT" sz="4000" smtClean="0">
                <a:solidFill>
                  <a:schemeClr val="accent2"/>
                </a:solidFill>
              </a:rPr>
            </a:br>
            <a:endParaRPr lang="it-IT" altLang="it-IT" sz="3600" smtClean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757863" y="6561016"/>
            <a:ext cx="33861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it-IT" sz="2400" dirty="0"/>
              <a:t>2018-2019</a:t>
            </a:r>
            <a:endParaRPr lang="en-GB" altLang="it-IT" sz="2400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106988" y="1455738"/>
            <a:ext cx="403701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dirty="0"/>
              <a:t>Lezione </a:t>
            </a:r>
            <a:r>
              <a:rPr lang="it-IT" altLang="it-IT" sz="2400" dirty="0" smtClean="0"/>
              <a:t>5</a:t>
            </a:r>
            <a:endParaRPr lang="it-IT" altLang="it-IT" sz="2400" dirty="0"/>
          </a:p>
          <a:p>
            <a:pPr algn="ctr" eaLnBrk="1" hangingPunct="1"/>
            <a:r>
              <a:rPr lang="it-IT" altLang="it-IT" sz="2400" dirty="0" smtClean="0"/>
              <a:t>22/10/2018</a:t>
            </a:r>
            <a:endParaRPr lang="it-IT" altLang="it-IT" sz="2400" dirty="0"/>
          </a:p>
          <a:p>
            <a:pPr>
              <a:buFontTx/>
              <a:buChar char="•"/>
            </a:pPr>
            <a:r>
              <a:rPr lang="it-IT" altLang="it-IT" sz="1800" dirty="0"/>
              <a:t>I</a:t>
            </a:r>
            <a:r>
              <a:rPr lang="it-IT" altLang="it-IT" sz="1800" dirty="0" smtClean="0"/>
              <a:t>ndagine </a:t>
            </a:r>
            <a:r>
              <a:rPr lang="it-IT" altLang="it-IT" sz="1800" dirty="0"/>
              <a:t>campionaria su larga scala: </a:t>
            </a:r>
            <a:r>
              <a:rPr lang="it-IT" altLang="it-IT" sz="1800" dirty="0"/>
              <a:t>il </a:t>
            </a:r>
            <a:r>
              <a:rPr lang="it-IT" altLang="it-IT" sz="1800" dirty="0" smtClean="0"/>
              <a:t>GSS</a:t>
            </a:r>
            <a:endParaRPr lang="it-IT" altLang="it-IT" sz="1800" dirty="0" smtClean="0"/>
          </a:p>
          <a:p>
            <a:pPr>
              <a:buFontTx/>
              <a:buChar char="•"/>
            </a:pPr>
            <a:r>
              <a:rPr lang="it-IT" altLang="it-IT" sz="1800" dirty="0" smtClean="0"/>
              <a:t>descrivere dati: il caso del numero di amici</a:t>
            </a:r>
          </a:p>
          <a:p>
            <a:pPr>
              <a:buFontTx/>
              <a:buChar char="•"/>
            </a:pPr>
            <a:r>
              <a:rPr lang="it-IT" altLang="it-IT" sz="1800" dirty="0"/>
              <a:t>Illustrare la relazione tra variabili rispondendo alla domanda: la numerosità degli amici dipende dalla credenza “nella vita  dopo la morte</a:t>
            </a:r>
            <a:r>
              <a:rPr lang="it-IT" altLang="it-IT" sz="1800" dirty="0" smtClean="0"/>
              <a:t>?”</a:t>
            </a:r>
          </a:p>
          <a:p>
            <a:pPr>
              <a:buFontTx/>
              <a:buChar char="•"/>
            </a:pPr>
            <a:r>
              <a:rPr lang="it-IT" altLang="it-IT" sz="1800" dirty="0" smtClean="0"/>
              <a:t>Variabili e modalità in </a:t>
            </a:r>
            <a:r>
              <a:rPr lang="it-IT" altLang="it-IT" sz="1800" dirty="0" smtClean="0"/>
              <a:t>grafici </a:t>
            </a:r>
            <a:r>
              <a:rPr lang="it-IT" altLang="it-IT" sz="1800" dirty="0"/>
              <a:t>e tabelle</a:t>
            </a:r>
          </a:p>
          <a:p>
            <a:pPr>
              <a:buFontTx/>
              <a:buChar char="•"/>
            </a:pPr>
            <a:r>
              <a:rPr lang="it-IT" altLang="it-IT" sz="1800" dirty="0" smtClean="0"/>
              <a:t>Tabella di frequenza</a:t>
            </a:r>
          </a:p>
          <a:p>
            <a:pPr>
              <a:buFontTx/>
              <a:buChar char="•"/>
            </a:pPr>
            <a:r>
              <a:rPr lang="it-IT" altLang="it-IT" sz="1800" dirty="0"/>
              <a:t>D</a:t>
            </a:r>
            <a:r>
              <a:rPr lang="it-IT" altLang="it-IT" sz="1800" dirty="0" smtClean="0"/>
              <a:t>istribuzione </a:t>
            </a:r>
            <a:r>
              <a:rPr lang="it-IT" altLang="it-IT" sz="1800" dirty="0"/>
              <a:t>di </a:t>
            </a:r>
            <a:r>
              <a:rPr lang="it-IT" altLang="it-IT" sz="1800" dirty="0" smtClean="0"/>
              <a:t>frequenza</a:t>
            </a:r>
          </a:p>
          <a:p>
            <a:pPr>
              <a:buFontTx/>
              <a:buChar char="•"/>
            </a:pPr>
            <a:r>
              <a:rPr lang="it-IT" altLang="it-IT" sz="1800" dirty="0" smtClean="0"/>
              <a:t>Creare una tabella di frequenza in maniera autonoma con Excel</a:t>
            </a:r>
            <a:endParaRPr lang="it-IT" altLang="it-IT" sz="1800" dirty="0"/>
          </a:p>
          <a:p>
            <a:pPr eaLnBrk="1" hangingPunct="1">
              <a:buFontTx/>
              <a:buChar char="•"/>
            </a:pPr>
            <a:r>
              <a:rPr lang="it-IT" altLang="it-IT" sz="1800" dirty="0"/>
              <a:t>F</a:t>
            </a:r>
            <a:r>
              <a:rPr lang="it-IT" altLang="it-IT" sz="1800" dirty="0" smtClean="0"/>
              <a:t>requenza cumulata</a:t>
            </a:r>
            <a:endParaRPr lang="it-IT" alt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87313"/>
            <a:ext cx="9144000" cy="114300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500" b="1">
                <a:solidFill>
                  <a:schemeClr val="accent2"/>
                </a:solidFill>
              </a:rPr>
              <a:t>meglio così</a:t>
            </a:r>
          </a:p>
        </p:txBody>
      </p:sp>
      <p:pic>
        <p:nvPicPr>
          <p:cNvPr id="17909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119188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7909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t="57481" r="53448" b="17871"/>
          <a:stretch>
            <a:fillRect/>
          </a:stretch>
        </p:blipFill>
        <p:spPr bwMode="auto">
          <a:xfrm>
            <a:off x="5627688" y="819150"/>
            <a:ext cx="3282950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-77788"/>
            <a:ext cx="9144000" cy="114300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500" b="1">
                <a:solidFill>
                  <a:schemeClr val="accent2"/>
                </a:solidFill>
              </a:rPr>
              <a:t>meglio non esagerare</a:t>
            </a:r>
          </a:p>
        </p:txBody>
      </p:sp>
      <p:pic>
        <p:nvPicPr>
          <p:cNvPr id="17920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679575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792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t="43352" r="53688" b="16759"/>
          <a:stretch>
            <a:fillRect/>
          </a:stretch>
        </p:blipFill>
        <p:spPr bwMode="auto">
          <a:xfrm>
            <a:off x="5657850" y="838200"/>
            <a:ext cx="32226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1792007" name="Rectangle 7"/>
          <p:cNvSpPr>
            <a:spLocks noChangeArrowheads="1"/>
          </p:cNvSpPr>
          <p:nvPr/>
        </p:nvSpPr>
        <p:spPr bwMode="auto">
          <a:xfrm>
            <a:off x="1263650" y="5767388"/>
            <a:ext cx="6732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/>
              <a:t>no ridondanze e bassa leggibilità grafica (3D)</a:t>
            </a:r>
            <a:endParaRPr lang="it-IT" altLang="it-IT" sz="2400" b="0"/>
          </a:p>
        </p:txBody>
      </p:sp>
    </p:spTree>
    <p:extLst>
      <p:ext uri="{BB962C8B-B14F-4D97-AF65-F5344CB8AC3E}">
        <p14:creationId xmlns:p14="http://schemas.microsoft.com/office/powerpoint/2010/main" val="117763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9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3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179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-77788"/>
            <a:ext cx="9144000" cy="114300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500" b="1">
                <a:solidFill>
                  <a:schemeClr val="accent2"/>
                </a:solidFill>
              </a:rPr>
              <a:t>scelta del grafico appropriato</a:t>
            </a:r>
          </a:p>
        </p:txBody>
      </p:sp>
      <p:sp>
        <p:nvSpPr>
          <p:cNvPr id="1793030" name="Rectangle 6"/>
          <p:cNvSpPr>
            <a:spLocks noChangeArrowheads="1"/>
          </p:cNvSpPr>
          <p:nvPr/>
        </p:nvSpPr>
        <p:spPr bwMode="auto">
          <a:xfrm>
            <a:off x="693738" y="5767388"/>
            <a:ext cx="7839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/>
              <a:t>troppi eventi per un grafico a torta </a:t>
            </a:r>
          </a:p>
          <a:p>
            <a:pPr algn="ctr"/>
            <a:r>
              <a:rPr lang="it-IT" altLang="it-IT" sz="2400"/>
              <a:t>la variabile (numero di amici) è quantitativa !</a:t>
            </a:r>
          </a:p>
        </p:txBody>
      </p:sp>
      <p:pic>
        <p:nvPicPr>
          <p:cNvPr id="1793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t="57333" r="53688" b="18149"/>
          <a:stretch>
            <a:fillRect/>
          </a:stretch>
        </p:blipFill>
        <p:spPr bwMode="auto">
          <a:xfrm>
            <a:off x="5632450" y="860425"/>
            <a:ext cx="3233738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0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213" y="-9525"/>
            <a:ext cx="11401426" cy="701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1843204" name="Rectangle 4"/>
          <p:cNvSpPr>
            <a:spLocks noChangeArrowheads="1"/>
          </p:cNvSpPr>
          <p:nvPr/>
        </p:nvSpPr>
        <p:spPr bwMode="auto">
          <a:xfrm>
            <a:off x="442913" y="1949450"/>
            <a:ext cx="82169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it-IT" altLang="it-IT" sz="4800" b="0" dirty="0">
                <a:solidFill>
                  <a:srgbClr val="FF9900"/>
                </a:solidFill>
              </a:rPr>
              <a:t>la numerosità degli amici dipende dalla credenza “nella vita  dopo la morte?”</a:t>
            </a:r>
          </a:p>
        </p:txBody>
      </p:sp>
      <p:sp>
        <p:nvSpPr>
          <p:cNvPr id="1843206" name="Rectangle 6"/>
          <p:cNvSpPr>
            <a:spLocks noGrp="1" noChangeArrowheads="1"/>
          </p:cNvSpPr>
          <p:nvPr>
            <p:ph type="title"/>
          </p:nvPr>
        </p:nvSpPr>
        <p:spPr>
          <a:xfrm>
            <a:off x="66675" y="-77788"/>
            <a:ext cx="9144000" cy="114300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500" b="1">
                <a:solidFill>
                  <a:schemeClr val="accent2"/>
                </a:solidFill>
              </a:rPr>
              <a:t>porsi una domanda e rispondere </a:t>
            </a:r>
          </a:p>
        </p:txBody>
      </p:sp>
      <p:sp>
        <p:nvSpPr>
          <p:cNvPr id="1843207" name="Rectangle 7"/>
          <p:cNvSpPr>
            <a:spLocks noChangeArrowheads="1"/>
          </p:cNvSpPr>
          <p:nvPr/>
        </p:nvSpPr>
        <p:spPr bwMode="auto">
          <a:xfrm>
            <a:off x="517525" y="4519613"/>
            <a:ext cx="78390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sz="2400" b="0"/>
              <a:t>la variabile </a:t>
            </a:r>
            <a:r>
              <a:rPr lang="it-IT" altLang="it-IT" sz="2400" b="0" i="1">
                <a:solidFill>
                  <a:srgbClr val="FF9900"/>
                </a:solidFill>
              </a:rPr>
              <a:t>dicotomica</a:t>
            </a:r>
            <a:r>
              <a:rPr lang="it-IT" altLang="it-IT" sz="2400" b="0"/>
              <a:t>: risposte alla domanda “credi nella vita dopo la morte” [SI/NO] si chiama POSTLIFE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sz="2400" b="0"/>
              <a:t>come vorreste visualizzare i dati?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sz="2400" b="0"/>
              <a:t>come interroghereste il </a:t>
            </a:r>
            <a:r>
              <a:rPr lang="it-IT" altLang="it-IT" sz="2400" b="0" i="1"/>
              <a:t>database </a:t>
            </a:r>
            <a:r>
              <a:rPr lang="it-IT" altLang="it-IT" sz="2400" b="0"/>
              <a:t>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sz="2400" b="0"/>
              <a:t>come fare?</a:t>
            </a:r>
          </a:p>
        </p:txBody>
      </p:sp>
    </p:spTree>
    <p:extLst>
      <p:ext uri="{BB962C8B-B14F-4D97-AF65-F5344CB8AC3E}">
        <p14:creationId xmlns:p14="http://schemas.microsoft.com/office/powerpoint/2010/main" val="41662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5" r="39999" b="22574"/>
          <a:stretch>
            <a:fillRect/>
          </a:stretch>
        </p:blipFill>
        <p:spPr bwMode="auto">
          <a:xfrm>
            <a:off x="0" y="220663"/>
            <a:ext cx="9144000" cy="537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1844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45" t="17989" r="24193" b="23524"/>
          <a:stretch/>
        </p:blipFill>
        <p:spPr>
          <a:xfrm>
            <a:off x="0" y="2038350"/>
            <a:ext cx="9111785" cy="3946732"/>
          </a:xfrm>
          <a:prstGeom prst="rect">
            <a:avLst/>
          </a:prstGeom>
        </p:spPr>
      </p:pic>
      <p:sp>
        <p:nvSpPr>
          <p:cNvPr id="1733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454025"/>
            <a:ext cx="8458200" cy="6318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sz="4100" b="1">
                <a:solidFill>
                  <a:schemeClr val="accent2"/>
                </a:solidFill>
              </a:rPr>
              <a:t>scaricare i dati in 6 passi </a:t>
            </a:r>
          </a:p>
        </p:txBody>
      </p:sp>
      <p:sp>
        <p:nvSpPr>
          <p:cNvPr id="1733636" name="Text Box 4"/>
          <p:cNvSpPr txBox="1">
            <a:spLocks noChangeArrowheads="1"/>
          </p:cNvSpPr>
          <p:nvPr/>
        </p:nvSpPr>
        <p:spPr bwMode="auto">
          <a:xfrm>
            <a:off x="1814582" y="18097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33637" name="Text Box 5"/>
          <p:cNvSpPr txBox="1">
            <a:spLocks noChangeArrowheads="1"/>
          </p:cNvSpPr>
          <p:nvPr/>
        </p:nvSpPr>
        <p:spPr bwMode="auto">
          <a:xfrm>
            <a:off x="2892287" y="414303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16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3636" grpId="0"/>
      <p:bldP spid="17336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r="29869" b="13020"/>
          <a:stretch>
            <a:fillRect/>
          </a:stretch>
        </p:blipFill>
        <p:spPr bwMode="auto">
          <a:xfrm>
            <a:off x="0" y="2076450"/>
            <a:ext cx="91249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5683" name="Text Box 3"/>
          <p:cNvSpPr txBox="1">
            <a:spLocks noChangeArrowheads="1"/>
          </p:cNvSpPr>
          <p:nvPr/>
        </p:nvSpPr>
        <p:spPr bwMode="auto">
          <a:xfrm>
            <a:off x="6370638" y="25971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735684" name="Text Box 4"/>
          <p:cNvSpPr txBox="1">
            <a:spLocks noChangeArrowheads="1"/>
          </p:cNvSpPr>
          <p:nvPr/>
        </p:nvSpPr>
        <p:spPr bwMode="auto">
          <a:xfrm>
            <a:off x="4873625" y="4814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7356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42900" y="454025"/>
            <a:ext cx="8458200" cy="6318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sz="4100" b="1">
                <a:solidFill>
                  <a:schemeClr val="accent2"/>
                </a:solidFill>
              </a:rPr>
              <a:t>scaricare i dati in 6 passi </a:t>
            </a:r>
          </a:p>
        </p:txBody>
      </p:sp>
    </p:spTree>
    <p:extLst>
      <p:ext uri="{BB962C8B-B14F-4D97-AF65-F5344CB8AC3E}">
        <p14:creationId xmlns:p14="http://schemas.microsoft.com/office/powerpoint/2010/main" val="313275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683" grpId="0"/>
      <p:bldP spid="17356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7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 r="29721" b="13020"/>
          <a:stretch>
            <a:fillRect/>
          </a:stretch>
        </p:blipFill>
        <p:spPr bwMode="auto">
          <a:xfrm>
            <a:off x="0" y="2019300"/>
            <a:ext cx="91440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7731" name="Text Box 3"/>
          <p:cNvSpPr txBox="1">
            <a:spLocks noChangeArrowheads="1"/>
          </p:cNvSpPr>
          <p:nvPr/>
        </p:nvSpPr>
        <p:spPr bwMode="auto">
          <a:xfrm>
            <a:off x="4865688" y="56308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737732" name="Text Box 4"/>
          <p:cNvSpPr txBox="1">
            <a:spLocks noChangeArrowheads="1"/>
          </p:cNvSpPr>
          <p:nvPr/>
        </p:nvSpPr>
        <p:spPr bwMode="auto">
          <a:xfrm>
            <a:off x="4854575" y="6400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73773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42900" y="454025"/>
            <a:ext cx="8458200" cy="6318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it-IT" altLang="it-IT" sz="4100" b="1">
                <a:solidFill>
                  <a:schemeClr val="accent2"/>
                </a:solidFill>
              </a:rPr>
              <a:t>scaricare i dati in 6 passi </a:t>
            </a:r>
          </a:p>
        </p:txBody>
      </p:sp>
    </p:spTree>
    <p:extLst>
      <p:ext uri="{BB962C8B-B14F-4D97-AF65-F5344CB8AC3E}">
        <p14:creationId xmlns:p14="http://schemas.microsoft.com/office/powerpoint/2010/main" val="21903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7731" grpId="0"/>
      <p:bldP spid="1737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9779" name="Group 3"/>
          <p:cNvGrpSpPr>
            <a:grpSpLocks/>
          </p:cNvGrpSpPr>
          <p:nvPr/>
        </p:nvGrpSpPr>
        <p:grpSpPr bwMode="auto">
          <a:xfrm>
            <a:off x="-38100" y="1358900"/>
            <a:ext cx="5562600" cy="1433513"/>
            <a:chOff x="-24" y="856"/>
            <a:chExt cx="3504" cy="903"/>
          </a:xfrm>
        </p:grpSpPr>
        <p:pic>
          <p:nvPicPr>
            <p:cNvPr id="173978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41" b="78645"/>
            <a:stretch>
              <a:fillRect/>
            </a:stretch>
          </p:blipFill>
          <p:spPr bwMode="auto">
            <a:xfrm>
              <a:off x="288" y="856"/>
              <a:ext cx="3192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39781" name="Rectangle 5"/>
            <p:cNvSpPr>
              <a:spLocks noChangeArrowheads="1"/>
            </p:cNvSpPr>
            <p:nvPr/>
          </p:nvSpPr>
          <p:spPr bwMode="auto">
            <a:xfrm>
              <a:off x="-24" y="936"/>
              <a:ext cx="37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it-IT" altLang="it-IT" sz="4100" dirty="0">
                  <a:solidFill>
                    <a:schemeClr val="accent2"/>
                  </a:solidFill>
                </a:rPr>
                <a:t>1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92501" y="2617694"/>
            <a:ext cx="3940628" cy="2545978"/>
            <a:chOff x="3392501" y="2617694"/>
            <a:chExt cx="3940628" cy="25459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25099" t="18148" r="37842" b="32352"/>
            <a:stretch/>
          </p:blipFill>
          <p:spPr>
            <a:xfrm>
              <a:off x="3944471" y="2617694"/>
              <a:ext cx="3388658" cy="254597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392501" y="3388831"/>
              <a:ext cx="476412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altLang="it-IT" sz="4100" dirty="0" smtClean="0">
                  <a:solidFill>
                    <a:srgbClr val="333399"/>
                  </a:solidFill>
                </a:rPr>
                <a:t>2</a:t>
              </a:r>
              <a:endParaRPr lang="it-IT" altLang="it-IT" sz="4100" dirty="0">
                <a:solidFill>
                  <a:srgbClr val="333399"/>
                </a:solidFill>
              </a:endParaRPr>
            </a:p>
          </p:txBody>
        </p:sp>
      </p:grpSp>
      <p:sp>
        <p:nvSpPr>
          <p:cNvPr id="173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3700" b="1">
                <a:solidFill>
                  <a:schemeClr val="accent2"/>
                </a:solidFill>
              </a:rPr>
              <a:t>gestione file di testo in </a:t>
            </a:r>
            <a:r>
              <a:rPr lang="it-IT" altLang="it-IT" sz="3700" b="1" i="1">
                <a:solidFill>
                  <a:schemeClr val="accent2"/>
                </a:solidFill>
              </a:rPr>
              <a:t>Excel</a:t>
            </a:r>
            <a:r>
              <a:rPr lang="it-IT" altLang="it-IT" sz="3700" b="1">
                <a:solidFill>
                  <a:schemeClr val="accent2"/>
                </a:solidFill>
              </a:rPr>
              <a:t>                              </a:t>
            </a:r>
            <a:r>
              <a:rPr lang="it-IT" altLang="it-IT" sz="3700" b="1" i="1">
                <a:solidFill>
                  <a:srgbClr val="FF9900"/>
                </a:solidFill>
              </a:rPr>
              <a:t>Text Import Wizard</a:t>
            </a:r>
            <a:r>
              <a:rPr lang="it-IT" altLang="it-IT" sz="3700" b="1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11096" y="3929902"/>
            <a:ext cx="3847142" cy="2528048"/>
            <a:chOff x="4911096" y="3929902"/>
            <a:chExt cx="3847142" cy="25280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25135" t="18556" r="38002" b="32294"/>
            <a:stretch/>
          </p:blipFill>
          <p:spPr>
            <a:xfrm>
              <a:off x="5387508" y="3929902"/>
              <a:ext cx="3370730" cy="252804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911096" y="4832288"/>
              <a:ext cx="476412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altLang="it-IT" sz="4100" dirty="0" smtClean="0">
                  <a:solidFill>
                    <a:srgbClr val="333399"/>
                  </a:solidFill>
                </a:rPr>
                <a:t>3</a:t>
              </a:r>
              <a:endParaRPr lang="it-IT" altLang="it-IT" sz="4100" dirty="0">
                <a:solidFill>
                  <a:srgbClr val="333399"/>
                </a:solidFill>
              </a:endParaRPr>
            </a:p>
          </p:txBody>
        </p:sp>
      </p:grpSp>
      <p:sp>
        <p:nvSpPr>
          <p:cNvPr id="1739788" name="Rectangle 12"/>
          <p:cNvSpPr>
            <a:spLocks noChangeArrowheads="1"/>
          </p:cNvSpPr>
          <p:nvPr/>
        </p:nvSpPr>
        <p:spPr bwMode="auto">
          <a:xfrm>
            <a:off x="8096250" y="6116638"/>
            <a:ext cx="661988" cy="341312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5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739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39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39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97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100" b="1" i="1">
                <a:solidFill>
                  <a:schemeClr val="accent2"/>
                </a:solidFill>
              </a:rPr>
              <a:t>dati: </a:t>
            </a:r>
            <a:r>
              <a:rPr lang="it-IT" altLang="it-IT" sz="4100" b="1">
                <a:solidFill>
                  <a:schemeClr val="accent2"/>
                </a:solidFill>
              </a:rPr>
              <a:t>osservazione (filtri automatici)</a:t>
            </a:r>
            <a:r>
              <a:rPr lang="it-IT" altLang="it-IT" sz="4100" b="1" i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74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r="46559" b="50261"/>
          <a:stretch>
            <a:fillRect/>
          </a:stretch>
        </p:blipFill>
        <p:spPr bwMode="auto">
          <a:xfrm>
            <a:off x="0" y="1333500"/>
            <a:ext cx="69532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r="79649" b="31511"/>
          <a:stretch>
            <a:fillRect/>
          </a:stretch>
        </p:blipFill>
        <p:spPr bwMode="auto">
          <a:xfrm>
            <a:off x="3952875" y="3543300"/>
            <a:ext cx="26479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2853" name="Group 5"/>
          <p:cNvGrpSpPr>
            <a:grpSpLocks/>
          </p:cNvGrpSpPr>
          <p:nvPr/>
        </p:nvGrpSpPr>
        <p:grpSpPr bwMode="auto">
          <a:xfrm>
            <a:off x="0" y="4152900"/>
            <a:ext cx="5502275" cy="1892300"/>
            <a:chOff x="0" y="2784"/>
            <a:chExt cx="3466" cy="1192"/>
          </a:xfrm>
        </p:grpSpPr>
        <p:sp>
          <p:nvSpPr>
            <p:cNvPr id="1742854" name="Line 6"/>
            <p:cNvSpPr>
              <a:spLocks noChangeShapeType="1"/>
            </p:cNvSpPr>
            <p:nvPr/>
          </p:nvSpPr>
          <p:spPr bwMode="auto">
            <a:xfrm flipH="1">
              <a:off x="1834" y="2784"/>
              <a:ext cx="1632" cy="7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742855" name="Text Box 7"/>
            <p:cNvSpPr txBox="1">
              <a:spLocks noChangeArrowheads="1"/>
            </p:cNvSpPr>
            <p:nvPr/>
          </p:nvSpPr>
          <p:spPr bwMode="auto">
            <a:xfrm>
              <a:off x="0" y="3302"/>
              <a:ext cx="1781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it-IT" altLang="it-IT" b="0">
                  <a:solidFill>
                    <a:schemeClr val="accent2"/>
                  </a:solidFill>
                </a:rPr>
                <a:t>cliccando si apre un menu a cascata che elenca tutti i valori all’interno della colonna</a:t>
              </a:r>
            </a:p>
          </p:txBody>
        </p:sp>
      </p:grpSp>
      <p:grpSp>
        <p:nvGrpSpPr>
          <p:cNvPr id="1742856" name="Group 8"/>
          <p:cNvGrpSpPr>
            <a:grpSpLocks/>
          </p:cNvGrpSpPr>
          <p:nvPr/>
        </p:nvGrpSpPr>
        <p:grpSpPr bwMode="auto">
          <a:xfrm>
            <a:off x="6923088" y="2525713"/>
            <a:ext cx="2220912" cy="3798887"/>
            <a:chOff x="4385" y="1759"/>
            <a:chExt cx="1399" cy="2393"/>
          </a:xfrm>
        </p:grpSpPr>
        <p:pic>
          <p:nvPicPr>
            <p:cNvPr id="174285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42" r="85139" b="36978"/>
            <a:stretch>
              <a:fillRect/>
            </a:stretch>
          </p:blipFill>
          <p:spPr bwMode="auto">
            <a:xfrm>
              <a:off x="4542" y="2448"/>
              <a:ext cx="1218" cy="1704"/>
            </a:xfrm>
            <a:prstGeom prst="rect">
              <a:avLst/>
            </a:prstGeom>
            <a:noFill/>
            <a:ln w="9525" algn="ctr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858" name="Text Box 10"/>
            <p:cNvSpPr txBox="1">
              <a:spLocks noChangeArrowheads="1"/>
            </p:cNvSpPr>
            <p:nvPr/>
          </p:nvSpPr>
          <p:spPr bwMode="auto">
            <a:xfrm>
              <a:off x="4385" y="1759"/>
              <a:ext cx="1399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it-IT" altLang="it-IT" b="0">
                  <a:solidFill>
                    <a:schemeClr val="accent2"/>
                  </a:solidFill>
                </a:rPr>
                <a:t>visualizza solo le righe con il numero di amici selezionato dal menu (N=13, n.amici= 15)</a:t>
              </a:r>
            </a:p>
          </p:txBody>
        </p:sp>
      </p:grpSp>
      <p:pic>
        <p:nvPicPr>
          <p:cNvPr id="17428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597400"/>
            <a:ext cx="6610350" cy="2581275"/>
          </a:xfrm>
          <a:prstGeom prst="rect">
            <a:avLst/>
          </a:prstGeom>
          <a:noFill/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2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518" name="Titolo 1"/>
          <p:cNvSpPr>
            <a:spLocks/>
          </p:cNvSpPr>
          <p:nvPr/>
        </p:nvSpPr>
        <p:spPr bwMode="auto">
          <a:xfrm>
            <a:off x="342900" y="266700"/>
            <a:ext cx="7105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it-IT" altLang="it-IT" dirty="0" smtClean="0">
                <a:solidFill>
                  <a:schemeClr val="accent2"/>
                </a:solidFill>
              </a:rPr>
              <a:t>comunicazione</a:t>
            </a:r>
            <a:endParaRPr lang="it-IT" altLang="it-IT" dirty="0">
              <a:solidFill>
                <a:schemeClr val="accent2"/>
              </a:solidFill>
            </a:endParaRPr>
          </a:p>
        </p:txBody>
      </p:sp>
      <p:pic>
        <p:nvPicPr>
          <p:cNvPr id="19845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0"/>
            <a:ext cx="13239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1984520" name="Text Box 8"/>
          <p:cNvSpPr txBox="1">
            <a:spLocks noChangeArrowheads="1"/>
          </p:cNvSpPr>
          <p:nvPr/>
        </p:nvSpPr>
        <p:spPr bwMode="auto">
          <a:xfrm>
            <a:off x="342900" y="1827213"/>
            <a:ext cx="88011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sz="3600" b="0" dirty="0" smtClean="0"/>
              <a:t>orari definitivi laboratorio 2 su «</a:t>
            </a:r>
            <a:r>
              <a:rPr lang="it-IT" sz="3600" i="1" dirty="0"/>
              <a:t>condurre</a:t>
            </a:r>
            <a:r>
              <a:rPr lang="it-IT" sz="3600" dirty="0"/>
              <a:t> </a:t>
            </a:r>
            <a:r>
              <a:rPr lang="it-IT" sz="3600" i="1" dirty="0"/>
              <a:t>un esperimento da capo a fondo</a:t>
            </a:r>
            <a:r>
              <a:rPr lang="it-IT" altLang="it-IT" sz="3600" b="0" dirty="0" smtClean="0"/>
              <a:t>»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414" t="63219" r="16035" b="9502"/>
          <a:stretch/>
        </p:blipFill>
        <p:spPr>
          <a:xfrm>
            <a:off x="740979" y="3229226"/>
            <a:ext cx="7356891" cy="2189843"/>
          </a:xfrm>
          <a:prstGeom prst="rect">
            <a:avLst/>
          </a:prstGeom>
          <a:ln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51563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45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784" y="160338"/>
            <a:ext cx="94488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100" b="1" dirty="0" smtClean="0">
                <a:solidFill>
                  <a:schemeClr val="accent2"/>
                </a:solidFill>
              </a:rPr>
              <a:t>la nostra tabella di frequenza </a:t>
            </a:r>
            <a:endParaRPr lang="it-IT" altLang="it-IT" sz="4100" b="1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03579" y="1065213"/>
            <a:ext cx="35113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altLang="it-IT" dirty="0" smtClean="0">
                <a:solidFill>
                  <a:schemeClr val="bg2"/>
                </a:solidFill>
              </a:rPr>
              <a:t>Mc Burney, </a:t>
            </a:r>
            <a:r>
              <a:rPr lang="it-IT" altLang="it-IT" dirty="0">
                <a:solidFill>
                  <a:schemeClr val="bg2"/>
                </a:solidFill>
              </a:rPr>
              <a:t>Capitolo </a:t>
            </a:r>
            <a:r>
              <a:rPr lang="it-IT" altLang="it-IT" dirty="0" smtClean="0">
                <a:solidFill>
                  <a:schemeClr val="bg2"/>
                </a:solidFill>
              </a:rPr>
              <a:t>5 </a:t>
            </a:r>
            <a:r>
              <a:rPr lang="it-IT" altLang="it-IT" dirty="0">
                <a:solidFill>
                  <a:schemeClr val="bg2"/>
                </a:solidFill>
              </a:rPr>
              <a:t>(pp. </a:t>
            </a:r>
            <a:r>
              <a:rPr lang="it-IT" altLang="it-IT" dirty="0" smtClean="0">
                <a:solidFill>
                  <a:schemeClr val="bg2"/>
                </a:solidFill>
              </a:rPr>
              <a:t>101-105) </a:t>
            </a:r>
            <a:endParaRPr lang="it-IT" altLang="it-IT" dirty="0">
              <a:solidFill>
                <a:schemeClr val="bg2"/>
              </a:solidFill>
            </a:endParaRPr>
          </a:p>
        </p:txBody>
      </p:sp>
      <p:sp>
        <p:nvSpPr>
          <p:cNvPr id="13" name="Segnaposto contenuto 2"/>
          <p:cNvSpPr>
            <a:spLocks noGrp="1"/>
          </p:cNvSpPr>
          <p:nvPr>
            <p:ph idx="4294967295"/>
          </p:nvPr>
        </p:nvSpPr>
        <p:spPr>
          <a:xfrm>
            <a:off x="0" y="1607931"/>
            <a:ext cx="8823325" cy="2174875"/>
          </a:xfrm>
        </p:spPr>
        <p:txBody>
          <a:bodyPr/>
          <a:lstStyle/>
          <a:p>
            <a:pPr marL="0" indent="0" algn="just" eaLnBrk="1" hangingPunct="1">
              <a:spcBef>
                <a:spcPct val="45000"/>
              </a:spcBef>
              <a:buClr>
                <a:schemeClr val="accent2"/>
              </a:buClr>
              <a:buNone/>
            </a:pPr>
            <a:r>
              <a:rPr lang="it-IT" altLang="it-IT" dirty="0"/>
              <a:t>e</a:t>
            </a:r>
            <a:r>
              <a:rPr lang="it-IT" altLang="it-IT" dirty="0" smtClean="0"/>
              <a:t>liminiamo i dati non validi (valori -1 = NR)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7401" y="2433758"/>
            <a:ext cx="1479174" cy="4185376"/>
            <a:chOff x="227401" y="2433758"/>
            <a:chExt cx="1479174" cy="41853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78840" b="7468"/>
            <a:stretch/>
          </p:blipFill>
          <p:spPr>
            <a:xfrm>
              <a:off x="227401" y="2980566"/>
              <a:ext cx="1479174" cy="363856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4467" y="243375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sz="2800" dirty="0">
                  <a:solidFill>
                    <a:srgbClr val="333399"/>
                  </a:solidFill>
                </a:rPr>
                <a:t>1</a:t>
              </a:r>
              <a:endParaRPr lang="it-IT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03844" y="2467988"/>
            <a:ext cx="1137552" cy="4151146"/>
            <a:chOff x="2503844" y="2467988"/>
            <a:chExt cx="1137552" cy="41511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83699" b="7304"/>
            <a:stretch/>
          </p:blipFill>
          <p:spPr>
            <a:xfrm>
              <a:off x="2503844" y="2980566"/>
              <a:ext cx="1137552" cy="36385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880099" y="246798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sz="2800" dirty="0" smtClean="0">
                  <a:solidFill>
                    <a:srgbClr val="333399"/>
                  </a:solidFill>
                </a:rPr>
                <a:t>2</a:t>
              </a:r>
              <a:endParaRPr lang="it-IT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76651" y="2422459"/>
            <a:ext cx="832404" cy="4196675"/>
            <a:chOff x="4376651" y="2422459"/>
            <a:chExt cx="832404" cy="41966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r="88060" b="7214"/>
            <a:stretch/>
          </p:blipFill>
          <p:spPr>
            <a:xfrm>
              <a:off x="4376651" y="2980566"/>
              <a:ext cx="832404" cy="363856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600689" y="2422459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sz="2800" dirty="0" smtClean="0">
                  <a:solidFill>
                    <a:srgbClr val="333399"/>
                  </a:solidFill>
                </a:rPr>
                <a:t>3</a:t>
              </a:r>
              <a:endParaRPr lang="it-IT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15690" y="2433758"/>
            <a:ext cx="1171360" cy="4185376"/>
            <a:chOff x="6015690" y="2433758"/>
            <a:chExt cx="1171360" cy="41853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r="83129" b="6834"/>
            <a:stretch/>
          </p:blipFill>
          <p:spPr>
            <a:xfrm>
              <a:off x="6015690" y="2980566"/>
              <a:ext cx="1171360" cy="363856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408849" y="243375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sz="2800" dirty="0" smtClean="0">
                  <a:solidFill>
                    <a:srgbClr val="333399"/>
                  </a:solidFill>
                </a:rPr>
                <a:t>4</a:t>
              </a:r>
              <a:endParaRPr lang="it-IT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0422" y="2422459"/>
            <a:ext cx="1012903" cy="4196675"/>
            <a:chOff x="7810422" y="2422459"/>
            <a:chExt cx="1012903" cy="4196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/>
            <a:srcRect r="85512" b="7476"/>
            <a:stretch/>
          </p:blipFill>
          <p:spPr>
            <a:xfrm>
              <a:off x="7810422" y="2980566"/>
              <a:ext cx="1012903" cy="363856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129439" y="2422459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sz="2800" dirty="0" smtClean="0">
                  <a:solidFill>
                    <a:srgbClr val="333399"/>
                  </a:solidFill>
                </a:rPr>
                <a:t>5</a:t>
              </a:r>
              <a:endParaRPr lang="it-IT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30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784" y="160338"/>
            <a:ext cx="94488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100" b="1" dirty="0">
                <a:solidFill>
                  <a:schemeClr val="accent2"/>
                </a:solidFill>
              </a:rPr>
              <a:t>c</a:t>
            </a:r>
            <a:r>
              <a:rPr lang="it-IT" altLang="it-IT" sz="4100" b="1" dirty="0" smtClean="0">
                <a:solidFill>
                  <a:schemeClr val="accent2"/>
                </a:solidFill>
              </a:rPr>
              <a:t>ostruiamo la tabella</a:t>
            </a:r>
            <a:endParaRPr lang="it-IT" altLang="it-IT" sz="4100" b="1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03579" y="1065213"/>
            <a:ext cx="35113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altLang="it-IT" dirty="0" smtClean="0">
                <a:solidFill>
                  <a:schemeClr val="bg2"/>
                </a:solidFill>
              </a:rPr>
              <a:t>Mc Burney, </a:t>
            </a:r>
            <a:r>
              <a:rPr lang="it-IT" altLang="it-IT" dirty="0">
                <a:solidFill>
                  <a:schemeClr val="bg2"/>
                </a:solidFill>
              </a:rPr>
              <a:t>Capitolo </a:t>
            </a:r>
            <a:r>
              <a:rPr lang="it-IT" altLang="it-IT" dirty="0" smtClean="0">
                <a:solidFill>
                  <a:schemeClr val="bg2"/>
                </a:solidFill>
              </a:rPr>
              <a:t>5 </a:t>
            </a:r>
            <a:r>
              <a:rPr lang="it-IT" altLang="it-IT" dirty="0">
                <a:solidFill>
                  <a:schemeClr val="bg2"/>
                </a:solidFill>
              </a:rPr>
              <a:t>(pp. </a:t>
            </a:r>
            <a:r>
              <a:rPr lang="it-IT" altLang="it-IT" dirty="0" smtClean="0">
                <a:solidFill>
                  <a:schemeClr val="bg2"/>
                </a:solidFill>
              </a:rPr>
              <a:t>101-105) </a:t>
            </a:r>
            <a:endParaRPr lang="it-IT" altLang="it-IT" dirty="0">
              <a:solidFill>
                <a:schemeClr val="bg2"/>
              </a:solidFill>
            </a:endParaRPr>
          </a:p>
        </p:txBody>
      </p:sp>
      <p:sp>
        <p:nvSpPr>
          <p:cNvPr id="13" name="Segnaposto contenuto 2"/>
          <p:cNvSpPr>
            <a:spLocks noGrp="1"/>
          </p:cNvSpPr>
          <p:nvPr>
            <p:ph idx="4294967295"/>
          </p:nvPr>
        </p:nvSpPr>
        <p:spPr>
          <a:xfrm>
            <a:off x="0" y="1603207"/>
            <a:ext cx="8823325" cy="608378"/>
          </a:xfrm>
        </p:spPr>
        <p:txBody>
          <a:bodyPr/>
          <a:lstStyle/>
          <a:p>
            <a:pPr marL="0" indent="0" algn="just" eaLnBrk="1" hangingPunct="1">
              <a:spcBef>
                <a:spcPct val="45000"/>
              </a:spcBef>
              <a:buClr>
                <a:schemeClr val="accent2"/>
              </a:buClr>
              <a:buNone/>
            </a:pPr>
            <a:r>
              <a:rPr lang="it-IT" altLang="it-IT" dirty="0"/>
              <a:t>c</a:t>
            </a:r>
            <a:r>
              <a:rPr lang="it-IT" altLang="it-IT" dirty="0" smtClean="0"/>
              <a:t>reiamo la serie numero di amici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7645" y="2048012"/>
            <a:ext cx="1600944" cy="4796355"/>
            <a:chOff x="167645" y="2048012"/>
            <a:chExt cx="1600944" cy="4796355"/>
          </a:xfrm>
        </p:grpSpPr>
        <p:sp>
          <p:nvSpPr>
            <p:cNvPr id="8" name="Rectangle 7"/>
            <p:cNvSpPr/>
            <p:nvPr/>
          </p:nvSpPr>
          <p:spPr>
            <a:xfrm>
              <a:off x="368221" y="2048012"/>
              <a:ext cx="1088760" cy="778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sz="2800" dirty="0" smtClean="0">
                  <a:solidFill>
                    <a:srgbClr val="333399"/>
                  </a:solidFill>
                </a:rPr>
                <a:t>1</a:t>
              </a:r>
            </a:p>
            <a:p>
              <a:pPr algn="ctr"/>
              <a:r>
                <a:rPr lang="it-IT" sz="1200" b="0" dirty="0"/>
                <a:t>s</a:t>
              </a:r>
              <a:r>
                <a:rPr lang="it-IT" sz="1200" b="0" dirty="0" smtClean="0"/>
                <a:t>crivi a mano</a:t>
              </a:r>
              <a:endParaRPr lang="it-IT" sz="1200" b="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77868" b="7313"/>
            <a:stretch/>
          </p:blipFill>
          <p:spPr>
            <a:xfrm>
              <a:off x="167645" y="3072999"/>
              <a:ext cx="1600944" cy="377136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836576" y="1979727"/>
            <a:ext cx="1559786" cy="4878273"/>
            <a:chOff x="2955330" y="1979727"/>
            <a:chExt cx="1559786" cy="48782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r="77528" b="7527"/>
            <a:stretch/>
          </p:blipFill>
          <p:spPr>
            <a:xfrm>
              <a:off x="2955330" y="3247611"/>
              <a:ext cx="1559786" cy="361038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070179" y="1979727"/>
              <a:ext cx="144493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800" dirty="0" smtClean="0">
                  <a:solidFill>
                    <a:srgbClr val="333399"/>
                  </a:solidFill>
                </a:rPr>
                <a:t>2</a:t>
              </a:r>
            </a:p>
            <a:p>
              <a:pPr algn="ctr"/>
              <a:r>
                <a:rPr lang="it-IT" sz="1200" b="0" dirty="0"/>
                <a:t>s</a:t>
              </a:r>
              <a:r>
                <a:rPr lang="it-IT" sz="1200" b="0" dirty="0" smtClean="0"/>
                <a:t>eleziona le celle con i due numeri e trascina fino a 40 </a:t>
              </a:r>
              <a:endParaRPr lang="it-IT" sz="1200" b="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45509" y="1872416"/>
            <a:ext cx="1577816" cy="4985584"/>
            <a:chOff x="7245509" y="1872416"/>
            <a:chExt cx="1577816" cy="4985584"/>
          </a:xfrm>
        </p:grpSpPr>
        <p:sp>
          <p:nvSpPr>
            <p:cNvPr id="26" name="Rectangle 25"/>
            <p:cNvSpPr/>
            <p:nvPr/>
          </p:nvSpPr>
          <p:spPr>
            <a:xfrm>
              <a:off x="7245509" y="1872416"/>
              <a:ext cx="157781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800" dirty="0" smtClean="0">
                  <a:solidFill>
                    <a:srgbClr val="333399"/>
                  </a:solidFill>
                </a:rPr>
                <a:t>3</a:t>
              </a:r>
            </a:p>
            <a:p>
              <a:pPr algn="ctr"/>
              <a:r>
                <a:rPr lang="it-IT" sz="1200" b="0" dirty="0" smtClean="0"/>
                <a:t>Ottimo! Hai creato una serie numerica crescente con passo 1 da 0 a 40</a:t>
              </a:r>
              <a:endParaRPr lang="it-IT" sz="1200" b="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t="462" r="77937" b="7400"/>
            <a:stretch/>
          </p:blipFill>
          <p:spPr>
            <a:xfrm>
              <a:off x="7286388" y="3247611"/>
              <a:ext cx="1536937" cy="3610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3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784" y="160338"/>
            <a:ext cx="94488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100" b="1" dirty="0">
                <a:solidFill>
                  <a:schemeClr val="accent2"/>
                </a:solidFill>
              </a:rPr>
              <a:t>a</a:t>
            </a:r>
            <a:r>
              <a:rPr lang="it-IT" altLang="it-IT" sz="4100" b="1" dirty="0" smtClean="0">
                <a:solidFill>
                  <a:schemeClr val="accent2"/>
                </a:solidFill>
              </a:rPr>
              <a:t>ssociamo la frequenza</a:t>
            </a:r>
            <a:endParaRPr lang="it-IT" altLang="it-IT" sz="4100" b="1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03579" y="1065213"/>
            <a:ext cx="35113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altLang="it-IT" dirty="0" smtClean="0">
                <a:solidFill>
                  <a:schemeClr val="bg2"/>
                </a:solidFill>
              </a:rPr>
              <a:t>Mc Burney, </a:t>
            </a:r>
            <a:r>
              <a:rPr lang="it-IT" altLang="it-IT" dirty="0">
                <a:solidFill>
                  <a:schemeClr val="bg2"/>
                </a:solidFill>
              </a:rPr>
              <a:t>Capitolo </a:t>
            </a:r>
            <a:r>
              <a:rPr lang="it-IT" altLang="it-IT" dirty="0" smtClean="0">
                <a:solidFill>
                  <a:schemeClr val="bg2"/>
                </a:solidFill>
              </a:rPr>
              <a:t>5 </a:t>
            </a:r>
            <a:r>
              <a:rPr lang="it-IT" altLang="it-IT" dirty="0">
                <a:solidFill>
                  <a:schemeClr val="bg2"/>
                </a:solidFill>
              </a:rPr>
              <a:t>(pp. </a:t>
            </a:r>
            <a:r>
              <a:rPr lang="it-IT" altLang="it-IT" dirty="0" smtClean="0">
                <a:solidFill>
                  <a:schemeClr val="bg2"/>
                </a:solidFill>
              </a:rPr>
              <a:t>101-105) </a:t>
            </a:r>
            <a:endParaRPr lang="it-IT" altLang="it-IT" dirty="0">
              <a:solidFill>
                <a:schemeClr val="bg2"/>
              </a:solidFill>
            </a:endParaRPr>
          </a:p>
        </p:txBody>
      </p:sp>
      <p:sp>
        <p:nvSpPr>
          <p:cNvPr id="13" name="Segnaposto contenuto 2"/>
          <p:cNvSpPr>
            <a:spLocks noGrp="1"/>
          </p:cNvSpPr>
          <p:nvPr>
            <p:ph idx="4294967295"/>
          </p:nvPr>
        </p:nvSpPr>
        <p:spPr>
          <a:xfrm>
            <a:off x="0" y="1334586"/>
            <a:ext cx="8823325" cy="608378"/>
          </a:xfrm>
        </p:spPr>
        <p:txBody>
          <a:bodyPr/>
          <a:lstStyle/>
          <a:p>
            <a:pPr marL="0" indent="0" algn="just" eaLnBrk="1" hangingPunct="1">
              <a:spcBef>
                <a:spcPct val="45000"/>
              </a:spcBef>
              <a:buClr>
                <a:schemeClr val="accent2"/>
              </a:buClr>
              <a:buNone/>
            </a:pPr>
            <a:r>
              <a:rPr lang="it-IT" altLang="it-IT" dirty="0"/>
              <a:t>c</a:t>
            </a:r>
            <a:r>
              <a:rPr lang="it-IT" altLang="it-IT" dirty="0" smtClean="0"/>
              <a:t>on la funzione {frequenza (array; riferimento)}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814541"/>
            <a:ext cx="2689133" cy="5026001"/>
            <a:chOff x="0" y="1814541"/>
            <a:chExt cx="2689133" cy="5026001"/>
          </a:xfrm>
        </p:grpSpPr>
        <p:sp>
          <p:nvSpPr>
            <p:cNvPr id="21" name="Rectangle 20"/>
            <p:cNvSpPr/>
            <p:nvPr/>
          </p:nvSpPr>
          <p:spPr>
            <a:xfrm>
              <a:off x="106017" y="1814541"/>
              <a:ext cx="258311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800" dirty="0" smtClean="0">
                  <a:solidFill>
                    <a:srgbClr val="333399"/>
                  </a:solidFill>
                </a:rPr>
                <a:t>1</a:t>
              </a:r>
            </a:p>
            <a:p>
              <a:pPr algn="ctr"/>
              <a:r>
                <a:rPr lang="it-IT" sz="1200" b="0" dirty="0"/>
                <a:t>s</a:t>
              </a:r>
              <a:r>
                <a:rPr lang="it-IT" sz="1200" b="0" dirty="0" smtClean="0"/>
                <a:t>eleziona partendo dall’alto le celle a fianco della colonna della serie</a:t>
              </a:r>
              <a:endParaRPr lang="it-IT" sz="1200" b="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70649" b="25512"/>
            <a:stretch/>
          </p:blipFill>
          <p:spPr>
            <a:xfrm>
              <a:off x="0" y="3009265"/>
              <a:ext cx="2683823" cy="383127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25450" y="1779437"/>
            <a:ext cx="3650922" cy="5068117"/>
            <a:chOff x="2525450" y="1779437"/>
            <a:chExt cx="3650922" cy="50681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r="64993" b="25376"/>
            <a:stretch/>
          </p:blipFill>
          <p:spPr>
            <a:xfrm>
              <a:off x="2752643" y="3009265"/>
              <a:ext cx="3201028" cy="383828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525450" y="1779437"/>
              <a:ext cx="365092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800" dirty="0" smtClean="0">
                  <a:solidFill>
                    <a:srgbClr val="333399"/>
                  </a:solidFill>
                </a:rPr>
                <a:t>2</a:t>
              </a:r>
            </a:p>
            <a:p>
              <a:pPr algn="ctr"/>
              <a:r>
                <a:rPr lang="it-IT" sz="1200" b="0" dirty="0"/>
                <a:t>s</a:t>
              </a:r>
              <a:r>
                <a:rPr lang="it-IT" sz="1200" b="0" dirty="0" smtClean="0"/>
                <a:t>crivi= frequenza o frequency aperta parentesi e seleziona tutta la colonna di valori di NUMFREND senza mai rilasciare il tasto del mouse. Al termine inserisci il punto e virgola (;)</a:t>
              </a:r>
              <a:endParaRPr lang="it-IT" sz="1200" b="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22491" y="1784308"/>
            <a:ext cx="3121509" cy="5073692"/>
            <a:chOff x="6022491" y="1784308"/>
            <a:chExt cx="3121509" cy="50736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r="66269" b="25729"/>
            <a:stretch/>
          </p:blipFill>
          <p:spPr>
            <a:xfrm>
              <a:off x="6059677" y="3037883"/>
              <a:ext cx="3084323" cy="382011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022491" y="1784308"/>
              <a:ext cx="312150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800" dirty="0" smtClean="0">
                  <a:solidFill>
                    <a:srgbClr val="333399"/>
                  </a:solidFill>
                </a:rPr>
                <a:t>3</a:t>
              </a:r>
            </a:p>
            <a:p>
              <a:pPr algn="ctr"/>
              <a:r>
                <a:rPr lang="it-IT" sz="1200" b="0" dirty="0"/>
                <a:t>a</a:t>
              </a:r>
              <a:r>
                <a:rPr lang="it-IT" sz="1200" b="0" dirty="0" smtClean="0"/>
                <a:t>desso fai la stessa cosa selezionando tutti i valori della serie</a:t>
              </a:r>
              <a:endParaRPr lang="it-IT"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5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7"/>
          <a:stretch/>
        </p:blipFill>
        <p:spPr>
          <a:xfrm>
            <a:off x="1960949" y="787854"/>
            <a:ext cx="5151308" cy="1266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50" y="896609"/>
            <a:ext cx="3519105" cy="209748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784" y="-17791"/>
            <a:ext cx="94488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100" b="1" dirty="0" smtClean="0">
                <a:solidFill>
                  <a:schemeClr val="accent2"/>
                </a:solidFill>
              </a:rPr>
              <a:t>Magia del </a:t>
            </a:r>
            <a:r>
              <a:rPr lang="it-IT" altLang="it-IT" sz="4100" b="1" i="1" dirty="0" smtClean="0">
                <a:solidFill>
                  <a:schemeClr val="accent2"/>
                </a:solidFill>
              </a:rPr>
              <a:t>Ctrl + Shift e INVIO </a:t>
            </a:r>
            <a:endParaRPr lang="it-IT" altLang="it-IT" sz="4100" b="1" i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70857" b="7180"/>
          <a:stretch/>
        </p:blipFill>
        <p:spPr>
          <a:xfrm>
            <a:off x="4107797" y="2206463"/>
            <a:ext cx="2596409" cy="4651537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idx="4294967295"/>
          </p:nvPr>
        </p:nvSpPr>
        <p:spPr>
          <a:xfrm>
            <a:off x="160565" y="3499299"/>
            <a:ext cx="3390157" cy="608378"/>
          </a:xfrm>
        </p:spPr>
        <p:txBody>
          <a:bodyPr/>
          <a:lstStyle/>
          <a:p>
            <a:pPr marL="0" indent="0" algn="just" eaLnBrk="1" hangingPunct="1">
              <a:spcBef>
                <a:spcPct val="45000"/>
              </a:spcBef>
              <a:buClr>
                <a:schemeClr val="accent2"/>
              </a:buClr>
              <a:buNone/>
            </a:pPr>
            <a:r>
              <a:rPr lang="it-IT" altLang="it-IT" dirty="0"/>
              <a:t>t</a:t>
            </a:r>
            <a:r>
              <a:rPr lang="it-IT" altLang="it-IT" dirty="0" smtClean="0"/>
              <a:t>enendo pigiati i tasti Ctrl e Shift digita INVIO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001" y="4532231"/>
            <a:ext cx="3325568" cy="20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784" y="-17791"/>
            <a:ext cx="94488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100" b="1" dirty="0">
                <a:solidFill>
                  <a:schemeClr val="accent2"/>
                </a:solidFill>
              </a:rPr>
              <a:t>l</a:t>
            </a:r>
            <a:r>
              <a:rPr lang="it-IT" altLang="it-IT" sz="4100" b="1" dirty="0" smtClean="0">
                <a:solidFill>
                  <a:schemeClr val="accent2"/>
                </a:solidFill>
              </a:rPr>
              <a:t>a frequenza CUMULATA?</a:t>
            </a:r>
            <a:endParaRPr lang="it-IT" altLang="it-IT" sz="4100" b="1" i="1" dirty="0">
              <a:solidFill>
                <a:schemeClr val="accent2"/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4294967295"/>
          </p:nvPr>
        </p:nvSpPr>
        <p:spPr>
          <a:xfrm>
            <a:off x="542529" y="790823"/>
            <a:ext cx="8254230" cy="608378"/>
          </a:xfrm>
        </p:spPr>
        <p:txBody>
          <a:bodyPr/>
          <a:lstStyle/>
          <a:p>
            <a:pPr marL="0" indent="0" algn="ctr" eaLnBrk="1" hangingPunct="1">
              <a:spcBef>
                <a:spcPct val="45000"/>
              </a:spcBef>
              <a:buClr>
                <a:schemeClr val="accent2"/>
              </a:buClr>
              <a:buNone/>
            </a:pPr>
            <a:r>
              <a:rPr lang="it-IT" altLang="it-IT" dirty="0"/>
              <a:t>n</a:t>
            </a:r>
            <a:r>
              <a:rPr lang="it-IT" altLang="it-IT" dirty="0" smtClean="0"/>
              <a:t>umero di osservazioni che cadono al di sotto di un certo punteggio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0780" b="7075"/>
          <a:stretch/>
        </p:blipFill>
        <p:spPr>
          <a:xfrm>
            <a:off x="688875" y="1898971"/>
            <a:ext cx="3720924" cy="4959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0204" b="7042"/>
          <a:stretch/>
        </p:blipFill>
        <p:spPr>
          <a:xfrm>
            <a:off x="688875" y="1898971"/>
            <a:ext cx="3774224" cy="4959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905" y="3416305"/>
            <a:ext cx="4254095" cy="25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818" b="25469"/>
          <a:stretch/>
        </p:blipFill>
        <p:spPr>
          <a:xfrm>
            <a:off x="0" y="1474767"/>
            <a:ext cx="5593122" cy="4866657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784" y="124713"/>
            <a:ext cx="94488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100" b="1" dirty="0">
                <a:solidFill>
                  <a:schemeClr val="accent2"/>
                </a:solidFill>
              </a:rPr>
              <a:t>p</a:t>
            </a:r>
            <a:r>
              <a:rPr lang="it-IT" altLang="it-IT" sz="4100" b="1" dirty="0" smtClean="0">
                <a:solidFill>
                  <a:schemeClr val="accent2"/>
                </a:solidFill>
              </a:rPr>
              <a:t>robabilità dell’evento </a:t>
            </a:r>
            <a:br>
              <a:rPr lang="it-IT" altLang="it-IT" sz="4100" b="1" dirty="0" smtClean="0">
                <a:solidFill>
                  <a:schemeClr val="accent2"/>
                </a:solidFill>
              </a:rPr>
            </a:br>
            <a:r>
              <a:rPr lang="it-IT" altLang="it-IT" sz="4100" b="1" dirty="0" smtClean="0">
                <a:solidFill>
                  <a:schemeClr val="accent2"/>
                </a:solidFill>
              </a:rPr>
              <a:t>ripartizione empirica</a:t>
            </a:r>
            <a:endParaRPr lang="it-IT" altLang="it-IT" sz="4100" b="1" i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616" y="4102369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296863" y="165100"/>
            <a:ext cx="8534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4400" dirty="0" smtClean="0">
                <a:solidFill>
                  <a:srgbClr val="333399"/>
                </a:solidFill>
                <a:ea typeface="MS PGothic" panose="020B0600070205080204" pitchFamily="34" charset="-128"/>
              </a:rPr>
              <a:t>aggiornamento </a:t>
            </a:r>
            <a:r>
              <a:rPr lang="en-US" altLang="it-IT" sz="4400" dirty="0" err="1" smtClean="0">
                <a:solidFill>
                  <a:srgbClr val="333399"/>
                </a:solidFill>
                <a:ea typeface="MS PGothic" panose="020B0600070205080204" pitchFamily="34" charset="-128"/>
              </a:rPr>
              <a:t>calendario</a:t>
            </a:r>
            <a:endParaRPr lang="en-US" altLang="it-IT" sz="4400" dirty="0" smtClean="0">
              <a:solidFill>
                <a:srgbClr val="FF9900"/>
              </a:solidFill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laboratori</a:t>
            </a:r>
            <a:r>
              <a:rPr lang="en-US" altLang="it-IT" sz="24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it-IT" sz="2400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Ric.Biblio</a:t>
            </a:r>
            <a:r>
              <a:rPr lang="en-US" altLang="it-IT" sz="24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it-IT" sz="2400" dirty="0" smtClean="0">
                <a:solidFill>
                  <a:srgbClr val="33CC33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█ </a:t>
            </a:r>
            <a:r>
              <a:rPr lang="en-US" altLang="it-IT" sz="24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e </a:t>
            </a:r>
            <a:r>
              <a:rPr lang="en-US" altLang="it-IT" sz="2400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esperimento</a:t>
            </a:r>
            <a:r>
              <a:rPr lang="en-US" altLang="it-IT" sz="24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it-IT" sz="2400" dirty="0">
                <a:solidFill>
                  <a:srgbClr val="00B0F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█</a:t>
            </a:r>
            <a:r>
              <a:rPr lang="en-US" altLang="it-IT" sz="2400" dirty="0">
                <a:solidFill>
                  <a:srgbClr val="33CC33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en-US" altLang="it-IT" sz="24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in aula PC </a:t>
            </a:r>
            <a:r>
              <a:rPr lang="en-US" altLang="it-IT" sz="2400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biblioteca</a:t>
            </a:r>
            <a:r>
              <a:rPr lang="en-US" altLang="it-IT" sz="24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it-IT" sz="2400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psicologia</a:t>
            </a:r>
            <a:r>
              <a:rPr lang="en-US" altLang="it-IT" sz="24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di S. Giovanni</a:t>
            </a:r>
          </a:p>
        </p:txBody>
      </p:sp>
      <p:graphicFrame>
        <p:nvGraphicFramePr>
          <p:cNvPr id="23254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48946"/>
              </p:ext>
            </p:extLst>
          </p:nvPr>
        </p:nvGraphicFramePr>
        <p:xfrm>
          <a:off x="296863" y="2021317"/>
          <a:ext cx="8569325" cy="4458311"/>
        </p:xfrm>
        <a:graphic>
          <a:graphicData uri="http://schemas.openxmlformats.org/drawingml/2006/table">
            <a:tbl>
              <a:tblPr/>
              <a:tblGrid>
                <a:gridCol w="714375"/>
                <a:gridCol w="714375"/>
                <a:gridCol w="714375"/>
                <a:gridCol w="712787"/>
                <a:gridCol w="714375"/>
                <a:gridCol w="714375"/>
                <a:gridCol w="714375"/>
                <a:gridCol w="714375"/>
                <a:gridCol w="712788"/>
                <a:gridCol w="714375"/>
                <a:gridCol w="714375"/>
                <a:gridCol w="714375"/>
              </a:tblGrid>
              <a:tr h="6142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07/10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14/10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21/10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28/10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04/11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25/11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02/12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09/12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16/12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  <a:tr h="1066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14:00-16:15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14:00-16:15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14:00-16:15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 </a:t>
                      </a:r>
                      <a:r>
                        <a:rPr kumimoji="0" lang="en-US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</a:t>
                      </a: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 </a:t>
                      </a:r>
                      <a:r>
                        <a:rPr kumimoji="0" lang="en-US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</a:t>
                      </a: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14:00-16:15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14:00-16:15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 </a:t>
                      </a:r>
                      <a:r>
                        <a:rPr kumimoji="0" lang="en-US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 </a:t>
                      </a:r>
                      <a:r>
                        <a:rPr kumimoji="0" lang="en-US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14:00-16:15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14:00-16:15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10:15-12:00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10:15-12:00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10:15-12:006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t-I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G2 </a:t>
                      </a:r>
                      <a:r>
                        <a:rPr kumimoji="0" lang="en-US" altLang="it-IT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biblio</a:t>
                      </a:r>
                      <a:endParaRPr kumimoji="0" lang="en-US" altLang="it-IT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10:15-12:008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10:15-12:0010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10:15-12:0011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10:15-12:0012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10:15-12:0014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10:15-12:00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50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gio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G4 </a:t>
                      </a:r>
                      <a:r>
                        <a:rPr kumimoji="0" lang="en-US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</a:t>
                      </a: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G2 </a:t>
                      </a:r>
                      <a:r>
                        <a:rPr kumimoji="0" lang="en-US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G4 </a:t>
                      </a:r>
                      <a:r>
                        <a:rPr kumimoji="0" lang="en-US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olo 1"/>
          <p:cNvSpPr>
            <a:spLocks noGrp="1"/>
          </p:cNvSpPr>
          <p:nvPr>
            <p:ph type="title" idx="4294967295"/>
          </p:nvPr>
        </p:nvSpPr>
        <p:spPr>
          <a:xfrm>
            <a:off x="-374650" y="0"/>
            <a:ext cx="8316913" cy="212365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r" eaLnBrk="1" hangingPunct="1"/>
            <a:r>
              <a:rPr lang="it-IT" altLang="it-IT" b="1" dirty="0" smtClean="0">
                <a:solidFill>
                  <a:schemeClr val="accent2"/>
                </a:solidFill>
              </a:rPr>
              <a:t>Iscrizione laboratorio 2           </a:t>
            </a:r>
            <a:r>
              <a:rPr lang="it-IT" altLang="it-IT" dirty="0" smtClean="0">
                <a:solidFill>
                  <a:srgbClr val="FF9900"/>
                </a:solidFill>
              </a:rPr>
              <a:t>condurre un esperimento da capo a fondo</a:t>
            </a:r>
            <a:endParaRPr lang="it-IT" altLang="it-IT" b="1" dirty="0" smtClean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3251200"/>
            <a:ext cx="8823325" cy="2174875"/>
          </a:xfrm>
        </p:spPr>
        <p:txBody>
          <a:bodyPr/>
          <a:lstStyle/>
          <a:p>
            <a:pPr marL="609600" indent="-609600" algn="just" eaLnBrk="1" hangingPunct="1">
              <a:spcBef>
                <a:spcPct val="4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/>
              <a:t>4 moduli</a:t>
            </a:r>
          </a:p>
          <a:p>
            <a:pPr marL="609600" indent="-609600" algn="just" eaLnBrk="1" hangingPunct="1">
              <a:spcBef>
                <a:spcPct val="4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/>
              <a:t>uno per gruppo giorno</a:t>
            </a:r>
          </a:p>
          <a:p>
            <a:pPr marL="609600" indent="-609600" algn="just" eaLnBrk="1" hangingPunct="1">
              <a:spcBef>
                <a:spcPct val="4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/>
              <a:t>scegliete solo una giornata/gruppo a testa</a:t>
            </a:r>
          </a:p>
          <a:p>
            <a:pPr marL="609600" indent="-609600" algn="just" eaLnBrk="1" hangingPunct="1">
              <a:spcBef>
                <a:spcPct val="4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dirty="0"/>
              <a:t>a</a:t>
            </a:r>
            <a:r>
              <a:rPr lang="it-IT" altLang="it-IT" dirty="0" smtClean="0"/>
              <a:t>ncora posti liberi giovedì 29 e 6 dicembre</a:t>
            </a:r>
          </a:p>
          <a:p>
            <a:pPr marL="609600" indent="-609600" algn="just" eaLnBrk="1" hangingPunct="1">
              <a:spcBef>
                <a:spcPct val="4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altLang="it-IT" dirty="0"/>
              <a:t>p</a:t>
            </a:r>
            <a:r>
              <a:rPr lang="it-IT" altLang="it-IT" dirty="0" smtClean="0"/>
              <a:t>otete mandare email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512763"/>
            <a:ext cx="10985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3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ChangeArrowheads="1"/>
          </p:cNvSpPr>
          <p:nvPr/>
        </p:nvSpPr>
        <p:spPr bwMode="auto">
          <a:xfrm>
            <a:off x="381000" y="304800"/>
            <a:ext cx="6778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4000" dirty="0" smtClean="0">
                <a:solidFill>
                  <a:schemeClr val="accent2"/>
                </a:solidFill>
              </a:rPr>
              <a:t>dati </a:t>
            </a:r>
            <a:r>
              <a:rPr lang="it-IT" altLang="it-IT" sz="4000" dirty="0">
                <a:solidFill>
                  <a:schemeClr val="accent2"/>
                </a:solidFill>
              </a:rPr>
              <a:t>più in generale</a:t>
            </a:r>
          </a:p>
        </p:txBody>
      </p:sp>
      <p:pic>
        <p:nvPicPr>
          <p:cNvPr id="1676291" name="Picture 3" descr="cuore%20pulsant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-188913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6292" name="Rectangle 4"/>
          <p:cNvSpPr>
            <a:spLocks noChangeArrowheads="1"/>
          </p:cNvSpPr>
          <p:nvPr/>
        </p:nvSpPr>
        <p:spPr bwMode="auto">
          <a:xfrm>
            <a:off x="0" y="1173069"/>
            <a:ext cx="9144000" cy="60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93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5838" indent="-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67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47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104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561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018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0475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sz="2400" b="0" dirty="0"/>
              <a:t>In uno studio su larga scala condotto su 2813 statunitensi (campione) la </a:t>
            </a:r>
            <a:r>
              <a:rPr lang="it-IT" altLang="it-IT" sz="2400" b="0" i="1" dirty="0">
                <a:solidFill>
                  <a:srgbClr val="FF9900"/>
                </a:solidFill>
              </a:rPr>
              <a:t>General Social Survey</a:t>
            </a:r>
            <a:r>
              <a:rPr lang="it-IT" altLang="it-IT" sz="2400" b="0" dirty="0"/>
              <a:t> osserva/registra </a:t>
            </a:r>
            <a:r>
              <a:rPr lang="it-IT" altLang="it-IT" sz="2400" b="0" dirty="0" smtClean="0"/>
              <a:t>proprietà quali:</a:t>
            </a:r>
            <a:endParaRPr lang="it-IT" altLang="it-IT" sz="2400" b="0" dirty="0"/>
          </a:p>
          <a:p>
            <a:pPr lvl="2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è"/>
            </a:pPr>
            <a:r>
              <a:rPr lang="it-IT" altLang="it-IT" sz="2400" b="0" dirty="0"/>
              <a:t>Il numero di amici </a:t>
            </a:r>
          </a:p>
          <a:p>
            <a:pPr lvl="2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è"/>
            </a:pPr>
            <a:r>
              <a:rPr lang="it-IT" altLang="it-IT" sz="2400" b="0" dirty="0"/>
              <a:t>l'opinione sulla legalizzazione della marijuana</a:t>
            </a:r>
          </a:p>
          <a:p>
            <a:pPr lvl="2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è"/>
            </a:pPr>
            <a:r>
              <a:rPr lang="it-IT" altLang="it-IT" sz="2400" b="0" dirty="0"/>
              <a:t>l’affiliazione a un determinato partito politico </a:t>
            </a:r>
          </a:p>
          <a:p>
            <a:pPr lvl="2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è"/>
            </a:pPr>
            <a:r>
              <a:rPr lang="it-IT" altLang="it-IT" sz="2400" b="0" dirty="0"/>
              <a:t>gli orientamenti politici </a:t>
            </a:r>
          </a:p>
          <a:p>
            <a:pPr lvl="2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è"/>
            </a:pPr>
            <a:r>
              <a:rPr lang="it-IT" altLang="it-IT" sz="2400" b="0" dirty="0"/>
              <a:t>gli anni di istruzione</a:t>
            </a:r>
          </a:p>
          <a:p>
            <a:pPr lvl="2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è"/>
            </a:pPr>
            <a:r>
              <a:rPr lang="it-IT" altLang="it-IT" sz="2400" b="0" dirty="0"/>
              <a:t>il reddito annuo </a:t>
            </a:r>
          </a:p>
          <a:p>
            <a:pPr lvl="2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è"/>
            </a:pPr>
            <a:r>
              <a:rPr lang="it-IT" altLang="it-IT" sz="2400" b="0" dirty="0"/>
              <a:t>lo stato civile </a:t>
            </a:r>
          </a:p>
          <a:p>
            <a:pPr lvl="2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è"/>
            </a:pPr>
            <a:r>
              <a:rPr lang="it-IT" altLang="it-IT" sz="2400" b="0" dirty="0"/>
              <a:t>la razza </a:t>
            </a:r>
          </a:p>
          <a:p>
            <a:pPr lvl="2" eaLnBrk="0" hangingPunct="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è"/>
            </a:pPr>
            <a:r>
              <a:rPr lang="it-IT" altLang="it-IT" sz="2400" b="0" dirty="0"/>
              <a:t>il </a:t>
            </a:r>
            <a:r>
              <a:rPr lang="it-IT" altLang="it-IT" sz="2400" b="0" dirty="0" smtClean="0"/>
              <a:t>genere</a:t>
            </a:r>
          </a:p>
          <a:p>
            <a:pPr marL="342900" lvl="2" indent="-342900">
              <a:spcAft>
                <a:spcPct val="10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sz="2400" b="0" dirty="0"/>
              <a:t>t</a:t>
            </a:r>
            <a:r>
              <a:rPr lang="it-IT" altLang="it-IT" sz="2400" b="0" dirty="0" smtClean="0"/>
              <a:t>utte </a:t>
            </a:r>
            <a:r>
              <a:rPr lang="it-IT" altLang="it-IT" sz="2400" dirty="0" smtClean="0">
                <a:solidFill>
                  <a:srgbClr val="FF9900"/>
                </a:solidFill>
              </a:rPr>
              <a:t>variabili</a:t>
            </a:r>
            <a:r>
              <a:rPr lang="it-IT" altLang="it-IT" sz="2400" b="0" dirty="0" smtClean="0"/>
              <a:t>: proprietà/attributi di eventi che possono essere osservati e misurati</a:t>
            </a:r>
            <a:endParaRPr lang="it-IT" altLang="it-IT" sz="2400" b="0" dirty="0"/>
          </a:p>
          <a:p>
            <a:pPr marL="534988" lvl="2" indent="0" eaLnBrk="0" hangingPunct="0">
              <a:spcAft>
                <a:spcPct val="10000"/>
              </a:spcAft>
              <a:buClr>
                <a:schemeClr val="accent2"/>
              </a:buClr>
              <a:buSzPct val="100000"/>
            </a:pPr>
            <a:endParaRPr lang="it-IT" altLang="it-IT" sz="2400" b="0" dirty="0"/>
          </a:p>
        </p:txBody>
      </p:sp>
    </p:spTree>
    <p:extLst>
      <p:ext uri="{BB962C8B-B14F-4D97-AF65-F5344CB8AC3E}">
        <p14:creationId xmlns:p14="http://schemas.microsoft.com/office/powerpoint/2010/main" val="29425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6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7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7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76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76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6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76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76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76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629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3700" b="1" dirty="0">
                <a:solidFill>
                  <a:schemeClr val="accent2"/>
                </a:solidFill>
              </a:rPr>
              <a:t>database: </a:t>
            </a:r>
            <a:r>
              <a:rPr lang="it-IT" altLang="it-IT" sz="3700" dirty="0">
                <a:solidFill>
                  <a:srgbClr val="24578D"/>
                </a:solidFill>
              </a:rPr>
              <a:t>General Social Survey</a:t>
            </a:r>
            <a:br>
              <a:rPr lang="it-IT" altLang="it-IT" sz="3700" dirty="0">
                <a:solidFill>
                  <a:srgbClr val="24578D"/>
                </a:solidFill>
              </a:rPr>
            </a:br>
            <a:r>
              <a:rPr lang="it-IT" altLang="it-IT" sz="2400" dirty="0">
                <a:solidFill>
                  <a:srgbClr val="24578D"/>
                </a:solidFill>
                <a:hlinkClick r:id="rId3"/>
              </a:rPr>
              <a:t>http://sda.berkeley.edu/sdaweb/analysis/?dataset=gss12noweight</a:t>
            </a:r>
            <a:endParaRPr lang="it-IT" altLang="it-IT" sz="2400" dirty="0">
              <a:solidFill>
                <a:srgbClr val="24578D"/>
              </a:solidFill>
            </a:endParaRPr>
          </a:p>
        </p:txBody>
      </p:sp>
      <p:sp>
        <p:nvSpPr>
          <p:cNvPr id="1726467" name="Rectangle 3"/>
          <p:cNvSpPr>
            <a:spLocks noChangeArrowheads="1"/>
          </p:cNvSpPr>
          <p:nvPr/>
        </p:nvSpPr>
        <p:spPr bwMode="auto">
          <a:xfrm>
            <a:off x="228600" y="1449388"/>
            <a:ext cx="8648700" cy="15017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it-IT" altLang="it-IT" sz="2800"/>
              <a:t>Campione</a:t>
            </a:r>
            <a:r>
              <a:rPr lang="it-IT" altLang="it-IT" sz="2800" b="0"/>
              <a:t> composto da 2813 adulti statunitensi</a:t>
            </a:r>
          </a:p>
          <a:p>
            <a:pPr algn="just">
              <a:spcBef>
                <a:spcPct val="30000"/>
              </a:spcBef>
            </a:pPr>
            <a:r>
              <a:rPr lang="it-IT" altLang="it-IT" sz="2800"/>
              <a:t>Popolazione</a:t>
            </a:r>
            <a:r>
              <a:rPr lang="it-IT" altLang="it-IT" sz="2800" b="0"/>
              <a:t> di riferimento dello studio nello stesso periodo era di oltre 200 milioni di persone</a:t>
            </a:r>
          </a:p>
        </p:txBody>
      </p:sp>
      <p:pic>
        <p:nvPicPr>
          <p:cNvPr id="172646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r="29721" b="25000"/>
          <a:stretch>
            <a:fillRect/>
          </a:stretch>
        </p:blipFill>
        <p:spPr bwMode="auto">
          <a:xfrm>
            <a:off x="0" y="30099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6469" name="Text Box 5"/>
          <p:cNvSpPr txBox="1">
            <a:spLocks noChangeArrowheads="1"/>
          </p:cNvSpPr>
          <p:nvPr/>
        </p:nvSpPr>
        <p:spPr bwMode="auto">
          <a:xfrm>
            <a:off x="2663825" y="1065213"/>
            <a:ext cx="3506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altLang="it-IT" dirty="0">
                <a:solidFill>
                  <a:schemeClr val="bg2"/>
                </a:solidFill>
              </a:rPr>
              <a:t>Agresti e Finlay, Capitolo 1 (pp. 2,3) </a:t>
            </a:r>
          </a:p>
        </p:txBody>
      </p:sp>
    </p:spTree>
    <p:extLst>
      <p:ext uri="{BB962C8B-B14F-4D97-AF65-F5344CB8AC3E}">
        <p14:creationId xmlns:p14="http://schemas.microsoft.com/office/powerpoint/2010/main" val="7644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100" b="1">
                <a:solidFill>
                  <a:schemeClr val="accent2"/>
                </a:solidFill>
              </a:rPr>
              <a:t>quanti buoni amici hai?</a:t>
            </a:r>
            <a:endParaRPr lang="it-IT" altLang="it-IT" sz="2800">
              <a:solidFill>
                <a:srgbClr val="24578D"/>
              </a:solidFill>
            </a:endParaRPr>
          </a:p>
        </p:txBody>
      </p:sp>
      <p:pic>
        <p:nvPicPr>
          <p:cNvPr id="1728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2395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8516" name="Text Box 4"/>
          <p:cNvSpPr txBox="1">
            <a:spLocks noChangeArrowheads="1"/>
          </p:cNvSpPr>
          <p:nvPr/>
        </p:nvSpPr>
        <p:spPr bwMode="auto">
          <a:xfrm>
            <a:off x="5070475" y="4822825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chemeClr val="accent2"/>
                </a:solidFill>
              </a:rPr>
              <a:t>NUMFREND</a:t>
            </a:r>
          </a:p>
        </p:txBody>
      </p:sp>
      <p:pic>
        <p:nvPicPr>
          <p:cNvPr id="1728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 r="29721" b="12500"/>
          <a:stretch>
            <a:fillRect/>
          </a:stretch>
        </p:blipFill>
        <p:spPr bwMode="auto">
          <a:xfrm>
            <a:off x="1438275" y="3006725"/>
            <a:ext cx="6267450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8518" name="Group 6"/>
          <p:cNvGrpSpPr>
            <a:grpSpLocks/>
          </p:cNvGrpSpPr>
          <p:nvPr/>
        </p:nvGrpSpPr>
        <p:grpSpPr bwMode="auto">
          <a:xfrm>
            <a:off x="5543550" y="1698625"/>
            <a:ext cx="2774950" cy="2082800"/>
            <a:chOff x="3492" y="998"/>
            <a:chExt cx="1748" cy="1312"/>
          </a:xfrm>
        </p:grpSpPr>
        <p:sp>
          <p:nvSpPr>
            <p:cNvPr id="1728519" name="Text Box 7"/>
            <p:cNvSpPr txBox="1">
              <a:spLocks noChangeArrowheads="1"/>
            </p:cNvSpPr>
            <p:nvPr/>
          </p:nvSpPr>
          <p:spPr bwMode="auto">
            <a:xfrm>
              <a:off x="3698" y="998"/>
              <a:ext cx="1542" cy="544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i="1"/>
                <a:t>Digita il nome della variabile di interesse come variabile di riga</a:t>
              </a:r>
            </a:p>
          </p:txBody>
        </p:sp>
        <p:sp>
          <p:nvSpPr>
            <p:cNvPr id="1728520" name="Line 8"/>
            <p:cNvSpPr>
              <a:spLocks noChangeShapeType="1"/>
            </p:cNvSpPr>
            <p:nvPr/>
          </p:nvSpPr>
          <p:spPr bwMode="auto">
            <a:xfrm flipV="1">
              <a:off x="3492" y="1530"/>
              <a:ext cx="708" cy="7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1728523" name="Group 11"/>
          <p:cNvGrpSpPr>
            <a:grpSpLocks/>
          </p:cNvGrpSpPr>
          <p:nvPr/>
        </p:nvGrpSpPr>
        <p:grpSpPr bwMode="auto">
          <a:xfrm>
            <a:off x="6103938" y="3668713"/>
            <a:ext cx="2774950" cy="2082800"/>
            <a:chOff x="3845" y="2311"/>
            <a:chExt cx="1748" cy="1312"/>
          </a:xfrm>
        </p:grpSpPr>
        <p:sp>
          <p:nvSpPr>
            <p:cNvPr id="1728521" name="Text Box 9"/>
            <p:cNvSpPr txBox="1">
              <a:spLocks noChangeArrowheads="1"/>
            </p:cNvSpPr>
            <p:nvPr/>
          </p:nvSpPr>
          <p:spPr bwMode="auto">
            <a:xfrm>
              <a:off x="4051" y="2311"/>
              <a:ext cx="1542" cy="852"/>
            </a:xfrm>
            <a:prstGeom prst="rect">
              <a:avLst/>
            </a:prstGeom>
            <a:noFill/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/>
                <a:t>Impostazioni output: </a:t>
              </a:r>
              <a:r>
                <a:rPr lang="it-IT" altLang="it-IT" b="0"/>
                <a:t>grafico a barre verticali, valori percentuali o più propriamente </a:t>
              </a:r>
              <a:r>
                <a:rPr lang="it-IT" altLang="it-IT" b="0" i="1"/>
                <a:t>frequenze relative </a:t>
              </a:r>
              <a:r>
                <a:rPr lang="it-IT" altLang="it-IT" b="0"/>
                <a:t>o</a:t>
              </a:r>
              <a:r>
                <a:rPr lang="it-IT" altLang="it-IT" b="0" i="1"/>
                <a:t> proporzioni</a:t>
              </a:r>
            </a:p>
          </p:txBody>
        </p:sp>
        <p:sp>
          <p:nvSpPr>
            <p:cNvPr id="1728522" name="Line 10"/>
            <p:cNvSpPr>
              <a:spLocks noChangeShapeType="1"/>
            </p:cNvSpPr>
            <p:nvPr/>
          </p:nvSpPr>
          <p:spPr bwMode="auto">
            <a:xfrm flipV="1">
              <a:off x="3845" y="3167"/>
              <a:ext cx="936" cy="4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5174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2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r="73427" b="15364"/>
          <a:stretch>
            <a:fillRect/>
          </a:stretch>
        </p:blipFill>
        <p:spPr bwMode="auto">
          <a:xfrm>
            <a:off x="0" y="1466850"/>
            <a:ext cx="34575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30563" name="Group 3"/>
          <p:cNvGrpSpPr>
            <a:grpSpLocks/>
          </p:cNvGrpSpPr>
          <p:nvPr/>
        </p:nvGrpSpPr>
        <p:grpSpPr bwMode="auto">
          <a:xfrm>
            <a:off x="2789238" y="0"/>
            <a:ext cx="3565525" cy="2667000"/>
            <a:chOff x="1894" y="0"/>
            <a:chExt cx="2246" cy="1680"/>
          </a:xfrm>
        </p:grpSpPr>
        <p:pic>
          <p:nvPicPr>
            <p:cNvPr id="17305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0"/>
              <a:ext cx="1971" cy="1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30565" name="Rectangle 5"/>
            <p:cNvSpPr>
              <a:spLocks noChangeArrowheads="1"/>
            </p:cNvSpPr>
            <p:nvPr/>
          </p:nvSpPr>
          <p:spPr bwMode="auto">
            <a:xfrm>
              <a:off x="2880" y="1296"/>
              <a:ext cx="1260" cy="38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730566" name="Rectangle 6"/>
          <p:cNvSpPr>
            <a:spLocks noChangeArrowheads="1"/>
          </p:cNvSpPr>
          <p:nvPr/>
        </p:nvSpPr>
        <p:spPr bwMode="auto">
          <a:xfrm>
            <a:off x="3243263" y="2205038"/>
            <a:ext cx="57991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it-IT" sz="2400" dirty="0" smtClean="0">
                <a:solidFill>
                  <a:schemeClr val="accent2"/>
                </a:solidFill>
              </a:rPr>
              <a:t>Tabella di frequenza</a:t>
            </a:r>
            <a:endParaRPr lang="it-IT" altLang="it-IT" sz="2400" b="0" dirty="0"/>
          </a:p>
          <a:p>
            <a:pPr algn="just"/>
            <a:r>
              <a:rPr lang="it-IT" altLang="it-IT" sz="2400" b="0" dirty="0"/>
              <a:t>associa ad ogni evento (</a:t>
            </a:r>
            <a:r>
              <a:rPr lang="it-IT" altLang="it-IT" sz="2400" b="0" dirty="0">
                <a:solidFill>
                  <a:srgbClr val="FF9900"/>
                </a:solidFill>
              </a:rPr>
              <a:t>modalità</a:t>
            </a:r>
            <a:r>
              <a:rPr lang="it-IT" altLang="it-IT" sz="2400" b="0" dirty="0"/>
              <a:t>) che caratterizza la variabile </a:t>
            </a:r>
            <a:r>
              <a:rPr lang="it-IT" altLang="it-IT" sz="2400" b="0" dirty="0">
                <a:solidFill>
                  <a:srgbClr val="FF9900"/>
                </a:solidFill>
              </a:rPr>
              <a:t>numfrend </a:t>
            </a:r>
            <a:r>
              <a:rPr lang="it-IT" altLang="it-IT" sz="2400" b="0" dirty="0"/>
              <a:t>una frequenza e il </a:t>
            </a:r>
            <a:r>
              <a:rPr lang="it-IT" altLang="it-IT" sz="2400" b="0" dirty="0" smtClean="0"/>
              <a:t>corrispondente </a:t>
            </a:r>
            <a:r>
              <a:rPr lang="it-IT" altLang="it-IT" sz="2400" b="0" dirty="0"/>
              <a:t>valore percentuale o frequenza relativa</a:t>
            </a:r>
          </a:p>
        </p:txBody>
      </p:sp>
      <p:sp>
        <p:nvSpPr>
          <p:cNvPr id="1730567" name="Rectangle 7"/>
          <p:cNvSpPr>
            <a:spLocks noChangeArrowheads="1"/>
          </p:cNvSpPr>
          <p:nvPr/>
        </p:nvSpPr>
        <p:spPr bwMode="auto">
          <a:xfrm>
            <a:off x="3244850" y="4210050"/>
            <a:ext cx="58991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it-IT" sz="2400">
                <a:solidFill>
                  <a:schemeClr val="accent2"/>
                </a:solidFill>
              </a:rPr>
              <a:t>Istogramma a barre</a:t>
            </a:r>
            <a:r>
              <a:rPr lang="it-IT" altLang="it-IT" sz="2400" b="0">
                <a:solidFill>
                  <a:schemeClr val="accent2"/>
                </a:solidFill>
              </a:rPr>
              <a:t> </a:t>
            </a:r>
          </a:p>
          <a:p>
            <a:pPr algn="just"/>
            <a:r>
              <a:rPr lang="it-IT" altLang="it-IT" sz="2400" b="0">
                <a:solidFill>
                  <a:schemeClr val="accent2"/>
                </a:solidFill>
              </a:rPr>
              <a:t>Ordinata</a:t>
            </a:r>
            <a:r>
              <a:rPr lang="it-IT" altLang="it-IT" sz="2400">
                <a:solidFill>
                  <a:schemeClr val="accent2"/>
                </a:solidFill>
              </a:rPr>
              <a:t>: </a:t>
            </a:r>
            <a:r>
              <a:rPr lang="it-IT" altLang="it-IT" sz="2400" b="0"/>
              <a:t>frequenza relative di occorrenza dell’evento, num. osservazioni evento diviso num. osservazioni totali, esprimibile come valore percentuale [0-100] o proporzione [0-1]</a:t>
            </a:r>
          </a:p>
          <a:p>
            <a:pPr algn="just"/>
            <a:r>
              <a:rPr lang="it-IT" altLang="it-IT" sz="2400" b="0">
                <a:solidFill>
                  <a:schemeClr val="accent2"/>
                </a:solidFill>
              </a:rPr>
              <a:t>Ascissa: </a:t>
            </a:r>
            <a:r>
              <a:rPr lang="it-IT" altLang="it-IT" sz="2400" b="0"/>
              <a:t>numero amici (</a:t>
            </a:r>
            <a:r>
              <a:rPr lang="it-IT" altLang="it-IT" sz="2400" b="0">
                <a:solidFill>
                  <a:srgbClr val="FF9900"/>
                </a:solidFill>
              </a:rPr>
              <a:t>carattere</a:t>
            </a:r>
            <a:r>
              <a:rPr lang="it-IT" altLang="it-IT" sz="2400" b="0"/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94425" y="318053"/>
            <a:ext cx="230021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it-IT" altLang="it-IT" dirty="0" smtClean="0">
                <a:solidFill>
                  <a:schemeClr val="bg2"/>
                </a:solidFill>
              </a:rPr>
              <a:t>Borazzo e Pechinunno, </a:t>
            </a:r>
            <a:r>
              <a:rPr lang="it-IT" altLang="it-IT" dirty="0">
                <a:solidFill>
                  <a:schemeClr val="bg2"/>
                </a:solidFill>
              </a:rPr>
              <a:t>Capitolo 1 (pp. </a:t>
            </a:r>
            <a:r>
              <a:rPr lang="it-IT" altLang="it-IT" dirty="0" smtClean="0">
                <a:solidFill>
                  <a:schemeClr val="bg2"/>
                </a:solidFill>
              </a:rPr>
              <a:t>2-6) </a:t>
            </a:r>
            <a:endParaRPr lang="it-IT" alt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3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30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30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66" grpId="0"/>
      <p:bldP spid="17305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9" r="77037" b="15364"/>
          <a:stretch>
            <a:fillRect/>
          </a:stretch>
        </p:blipFill>
        <p:spPr bwMode="auto">
          <a:xfrm>
            <a:off x="2114550" y="1123950"/>
            <a:ext cx="48387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2612" name="Rectangle 4"/>
          <p:cNvSpPr>
            <a:spLocks noChangeArrowheads="1"/>
          </p:cNvSpPr>
          <p:nvPr/>
        </p:nvSpPr>
        <p:spPr bwMode="auto">
          <a:xfrm>
            <a:off x="1519238" y="4333875"/>
            <a:ext cx="61579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400">
                <a:solidFill>
                  <a:schemeClr val="accent2"/>
                </a:solidFill>
              </a:rPr>
              <a:t>poco</a:t>
            </a:r>
            <a:r>
              <a:rPr lang="it-IT" altLang="it-IT" sz="3400" b="0">
                <a:solidFill>
                  <a:srgbClr val="FF9900"/>
                </a:solidFill>
              </a:rPr>
              <a:t> </a:t>
            </a:r>
            <a:r>
              <a:rPr lang="it-IT" altLang="it-IT" sz="3400" b="0">
                <a:solidFill>
                  <a:schemeClr val="accent2"/>
                </a:solidFill>
              </a:rPr>
              <a:t>→</a:t>
            </a:r>
            <a:r>
              <a:rPr lang="it-IT" altLang="it-IT" sz="3400" b="0">
                <a:solidFill>
                  <a:srgbClr val="FF9900"/>
                </a:solidFill>
              </a:rPr>
              <a:t> errore: doppia codifica</a:t>
            </a:r>
          </a:p>
        </p:txBody>
      </p:sp>
      <p:sp>
        <p:nvSpPr>
          <p:cNvPr id="17326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87313"/>
            <a:ext cx="9144000" cy="114300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4100" b="1">
                <a:solidFill>
                  <a:schemeClr val="accent2"/>
                </a:solidFill>
              </a:rPr>
              <a:t>quanto è leggibile questo grafico?</a:t>
            </a:r>
          </a:p>
        </p:txBody>
      </p:sp>
    </p:spTree>
    <p:extLst>
      <p:ext uri="{BB962C8B-B14F-4D97-AF65-F5344CB8AC3E}">
        <p14:creationId xmlns:p14="http://schemas.microsoft.com/office/powerpoint/2010/main" val="208838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6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110984</TotalTime>
  <Words>1761</Words>
  <Application>Microsoft Office PowerPoint</Application>
  <PresentationFormat>On-screen Show (4:3)</PresentationFormat>
  <Paragraphs>231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Adobe Fangsong Std R</vt:lpstr>
      <vt:lpstr>MS PGothic</vt:lpstr>
      <vt:lpstr>Arial</vt:lpstr>
      <vt:lpstr>Times</vt:lpstr>
      <vt:lpstr>Wingdings</vt:lpstr>
      <vt:lpstr>Default Design</vt:lpstr>
      <vt:lpstr>1_Default Design</vt:lpstr>
      <vt:lpstr>Elementi di Metodologia           della ricerca psicologica EdM2018 </vt:lpstr>
      <vt:lpstr>PowerPoint Presentation</vt:lpstr>
      <vt:lpstr>PowerPoint Presentation</vt:lpstr>
      <vt:lpstr>Iscrizione laboratorio 2           condurre un esperimento da capo a fondo</vt:lpstr>
      <vt:lpstr>PowerPoint Presentation</vt:lpstr>
      <vt:lpstr>database: General Social Survey http://sda.berkeley.edu/sdaweb/analysis/?dataset=gss12noweight</vt:lpstr>
      <vt:lpstr>quanti buoni amici hai?</vt:lpstr>
      <vt:lpstr>PowerPoint Presentation</vt:lpstr>
      <vt:lpstr>quanto è leggibile questo grafico?</vt:lpstr>
      <vt:lpstr>meglio così</vt:lpstr>
      <vt:lpstr>meglio non esagerare</vt:lpstr>
      <vt:lpstr>scelta del grafico appropriato</vt:lpstr>
      <vt:lpstr>porsi una domanda e rispondere </vt:lpstr>
      <vt:lpstr>PowerPoint Presentation</vt:lpstr>
      <vt:lpstr>PowerPoint Presentation</vt:lpstr>
      <vt:lpstr>PowerPoint Presentation</vt:lpstr>
      <vt:lpstr>PowerPoint Presentation</vt:lpstr>
      <vt:lpstr>gestione file di testo in Excel                              Text Import Wizard </vt:lpstr>
      <vt:lpstr>dati: osservazione (filtri automatici) </vt:lpstr>
      <vt:lpstr>la nostra tabella di frequenza </vt:lpstr>
      <vt:lpstr>costruiamo la tabella</vt:lpstr>
      <vt:lpstr>associamo la frequenza</vt:lpstr>
      <vt:lpstr>Magia del Ctrl + Shift e INVIO </vt:lpstr>
      <vt:lpstr>la frequenza CUMULATA?</vt:lpstr>
      <vt:lpstr>probabilità dell’evento  ripartizione empirica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Writing  to maximize paper acceptance rate</dc:title>
  <dc:creator>Carlo</dc:creator>
  <cp:lastModifiedBy>Carlo</cp:lastModifiedBy>
  <cp:revision>1116</cp:revision>
  <dcterms:created xsi:type="dcterms:W3CDTF">2013-01-26T09:25:23Z</dcterms:created>
  <dcterms:modified xsi:type="dcterms:W3CDTF">2018-10-23T10:26:57Z</dcterms:modified>
</cp:coreProperties>
</file>