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7" r:id="rId3"/>
    <p:sldId id="257" r:id="rId4"/>
    <p:sldId id="258" r:id="rId5"/>
    <p:sldId id="266" r:id="rId6"/>
    <p:sldId id="263" r:id="rId7"/>
    <p:sldId id="264" r:id="rId8"/>
    <p:sldId id="259" r:id="rId9"/>
    <p:sldId id="260" r:id="rId10"/>
    <p:sldId id="262" r:id="rId11"/>
    <p:sldId id="261" r:id="rId12"/>
    <p:sldId id="26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257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23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pgallina@units.it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books.google.it/books?hl=it&amp;lr=&amp;id=hbkxDQAAQBAJ&amp;oi=fnd&amp;pg=PP1&amp;dq=%22learning+curve%22+human+machine+interaction&amp;ots=Sp156c188P&amp;sig=Lfm29xz8_ZjcuEASd0oflakTR9Y" TargetMode="External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s://en.wikipedia.org/wiki/Sigmoid_function" TargetMode="Externa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Human machine </a:t>
            </a:r>
            <a:r>
              <a:rPr lang="it-IT" dirty="0" err="1" smtClean="0"/>
              <a:t>interaction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Paolo Gallina</a:t>
            </a:r>
          </a:p>
          <a:p>
            <a:r>
              <a:rPr lang="it-IT" dirty="0" smtClean="0">
                <a:hlinkClick r:id="rId2"/>
              </a:rPr>
              <a:t>pgallina@units.it</a:t>
            </a:r>
            <a:endParaRPr lang="it-IT" dirty="0" smtClean="0"/>
          </a:p>
          <a:p>
            <a:r>
              <a:rPr lang="it-IT" dirty="0" smtClean="0"/>
              <a:t>040 5583829</a:t>
            </a:r>
          </a:p>
          <a:p>
            <a:r>
              <a:rPr lang="it-IT" dirty="0" smtClean="0"/>
              <a:t>Ed. C5, first </a:t>
            </a:r>
            <a:r>
              <a:rPr lang="it-IT" dirty="0" err="1" smtClean="0"/>
              <a:t>floor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191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857" y="180474"/>
            <a:ext cx="5612732" cy="374182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096000" y="33857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-With </a:t>
            </a:r>
            <a:r>
              <a:rPr lang="en-US" dirty="0"/>
              <a:t>repetition of </a:t>
            </a:r>
            <a:r>
              <a:rPr lang="en-US" b="1" dirty="0">
                <a:solidFill>
                  <a:srgbClr val="FF0000"/>
                </a:solidFill>
              </a:rPr>
              <a:t>almost any motor task</a:t>
            </a:r>
            <a:r>
              <a:rPr lang="en-US" dirty="0"/>
              <a:t>, learning occurs, and a person becomes more efficient</a:t>
            </a:r>
          </a:p>
        </p:txBody>
      </p:sp>
      <p:sp>
        <p:nvSpPr>
          <p:cNvPr id="7" name="Rectangle 6"/>
          <p:cNvSpPr/>
          <p:nvPr/>
        </p:nvSpPr>
        <p:spPr>
          <a:xfrm>
            <a:off x="6096000" y="1625951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-measure </a:t>
            </a:r>
            <a:r>
              <a:rPr lang="en-US" dirty="0"/>
              <a:t>of </a:t>
            </a:r>
            <a:r>
              <a:rPr lang="en-US" dirty="0">
                <a:solidFill>
                  <a:srgbClr val="FF0000"/>
                </a:solidFill>
              </a:rPr>
              <a:t>skill</a:t>
            </a:r>
            <a:r>
              <a:rPr lang="en-US" dirty="0"/>
              <a:t> on the Y axis </a:t>
            </a:r>
            <a:endParaRPr lang="en-US" dirty="0" smtClean="0"/>
          </a:p>
          <a:p>
            <a:r>
              <a:rPr lang="en-US" dirty="0" smtClean="0"/>
              <a:t>and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number </a:t>
            </a:r>
            <a:r>
              <a:rPr lang="en-US" dirty="0">
                <a:solidFill>
                  <a:srgbClr val="FF0000"/>
                </a:solidFill>
              </a:rPr>
              <a:t>of trials </a:t>
            </a:r>
            <a:r>
              <a:rPr lang="en-US" dirty="0"/>
              <a:t>on the X-axis</a:t>
            </a:r>
          </a:p>
        </p:txBody>
      </p:sp>
      <p:sp>
        <p:nvSpPr>
          <p:cNvPr id="9" name="Rectangle 8"/>
          <p:cNvSpPr/>
          <p:nvPr/>
        </p:nvSpPr>
        <p:spPr>
          <a:xfrm>
            <a:off x="6224337" y="2702640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An S-shaped curve of growth levels off because </a:t>
            </a:r>
            <a:r>
              <a:rPr lang="en-US" i="1" dirty="0"/>
              <a:t>stability</a:t>
            </a:r>
            <a:r>
              <a:rPr lang="en-US" dirty="0"/>
              <a:t> is attained, a </a:t>
            </a:r>
            <a:r>
              <a:rPr lang="en-US" i="1" dirty="0"/>
              <a:t>resource</a:t>
            </a:r>
            <a:r>
              <a:rPr lang="en-US" dirty="0"/>
              <a:t> needed for growth is limited, or a </a:t>
            </a:r>
            <a:r>
              <a:rPr lang="en-US" i="1" dirty="0">
                <a:solidFill>
                  <a:srgbClr val="FF0000"/>
                </a:solidFill>
              </a:rPr>
              <a:t>ceiling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of performance is reached. </a:t>
            </a:r>
          </a:p>
        </p:txBody>
      </p:sp>
      <p:sp>
        <p:nvSpPr>
          <p:cNvPr id="10" name="Rectangle 9"/>
          <p:cNvSpPr/>
          <p:nvPr/>
        </p:nvSpPr>
        <p:spPr>
          <a:xfrm>
            <a:off x="810126" y="4254170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The S-shaped learning curve is most obvious when someone learns a highly complex task. The initial part of the curve rises slowly as a person becomes familiar with </a:t>
            </a:r>
            <a:r>
              <a:rPr lang="en-US" dirty="0">
                <a:solidFill>
                  <a:srgbClr val="FF0000"/>
                </a:solidFill>
              </a:rPr>
              <a:t>basic components </a:t>
            </a:r>
            <a:r>
              <a:rPr lang="en-US" dirty="0"/>
              <a:t>of a skill. The steep ascending phase occurs when there is enough experience with rudiments or simple components to start "putting it all together."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647692" y="3930134"/>
            <a:ext cx="362589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Quantitative Assessment of Backhoe Operator </a:t>
            </a:r>
            <a:r>
              <a:rPr lang="en-US" dirty="0" smtClean="0">
                <a:solidFill>
                  <a:srgbClr val="FFC000"/>
                </a:solidFill>
              </a:rPr>
              <a:t>Skill</a:t>
            </a:r>
          </a:p>
          <a:p>
            <a:r>
              <a:rPr lang="it-IT" dirty="0" smtClean="0">
                <a:solidFill>
                  <a:srgbClr val="FFC000"/>
                </a:solidFill>
              </a:rPr>
              <a:t>(book)</a:t>
            </a:r>
          </a:p>
          <a:p>
            <a:endParaRPr lang="it-IT" dirty="0">
              <a:solidFill>
                <a:srgbClr val="FFC000"/>
              </a:solidFill>
            </a:endParaRPr>
          </a:p>
          <a:p>
            <a:r>
              <a:rPr lang="it-IT" dirty="0" err="1" smtClean="0">
                <a:solidFill>
                  <a:srgbClr val="FFC000"/>
                </a:solidFill>
              </a:rPr>
              <a:t>See</a:t>
            </a:r>
            <a:r>
              <a:rPr lang="it-IT" dirty="0" smtClean="0">
                <a:solidFill>
                  <a:srgbClr val="FFC000"/>
                </a:solidFill>
              </a:rPr>
              <a:t>: </a:t>
            </a:r>
            <a:r>
              <a:rPr lang="en-US" b="1" dirty="0">
                <a:hlinkClick r:id="rId3"/>
              </a:rPr>
              <a:t>Research methods in human-computer interaction</a:t>
            </a:r>
            <a:endParaRPr lang="en-US" b="1" dirty="0"/>
          </a:p>
          <a:p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057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60" y="1864894"/>
            <a:ext cx="2419935" cy="710310"/>
          </a:xfrm>
        </p:spPr>
        <p:txBody>
          <a:bodyPr/>
          <a:lstStyle/>
          <a:p>
            <a:r>
              <a:rPr lang="it-IT" dirty="0" err="1" smtClean="0"/>
              <a:t>Syllabus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4291253"/>
              </p:ext>
            </p:extLst>
          </p:nvPr>
        </p:nvGraphicFramePr>
        <p:xfrm>
          <a:off x="3031958" y="0"/>
          <a:ext cx="9160042" cy="68579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515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084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157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 err="1">
                          <a:effectLst/>
                        </a:rPr>
                        <a:t>ARGOMENTI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94" marR="6694" marT="66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SUB-</a:t>
                      </a:r>
                      <a:r>
                        <a:rPr lang="en-US" sz="1400" b="1" u="none" strike="noStrike" dirty="0" err="1">
                          <a:effectLst/>
                        </a:rPr>
                        <a:t>ARGOMENTI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94" marR="6694" marT="6694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57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Introduzione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94" marR="6694" marT="66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>
                          <a:effectLst/>
                        </a:rPr>
                        <a:t>Esempi</a:t>
                      </a:r>
                      <a:r>
                        <a:rPr lang="en-US" sz="1200" u="none" strike="noStrike" dirty="0">
                          <a:effectLst/>
                        </a:rPr>
                        <a:t> di </a:t>
                      </a:r>
                      <a:r>
                        <a:rPr lang="en-US" sz="1200" u="none" strike="noStrike" dirty="0" err="1">
                          <a:effectLst/>
                        </a:rPr>
                        <a:t>macchine</a:t>
                      </a:r>
                      <a:r>
                        <a:rPr lang="en-US" sz="1200" u="none" strike="noStrike" dirty="0">
                          <a:effectLst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</a:rPr>
                        <a:t>interagenti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94" marR="6694" marT="6694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336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Strategie di progettazione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94" marR="6694" marT="66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>
                          <a:effectLst/>
                        </a:rPr>
                        <a:t>Usabilità</a:t>
                      </a:r>
                      <a:r>
                        <a:rPr lang="en-US" sz="1200" u="none" strike="noStrike" dirty="0">
                          <a:effectLst/>
                        </a:rPr>
                        <a:t> e Human-centered interface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94" marR="6694" marT="6694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3367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94" marR="6694" marT="66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Human-centered interface, </a:t>
                      </a:r>
                      <a:r>
                        <a:rPr lang="en-US" sz="1200" u="none" strike="noStrike" dirty="0" err="1" smtClean="0">
                          <a:effectLst/>
                        </a:rPr>
                        <a:t>coadattamento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94" marR="6694" marT="6694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157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Interazione meccanica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94" marR="6694" marT="66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>
                          <a:effectLst/>
                        </a:rPr>
                        <a:t>Attuatori</a:t>
                      </a:r>
                      <a:r>
                        <a:rPr lang="en-US" sz="1200" u="none" strike="noStrike" dirty="0">
                          <a:effectLst/>
                        </a:rPr>
                        <a:t> e </a:t>
                      </a:r>
                      <a:r>
                        <a:rPr lang="en-US" sz="1200" u="none" strike="noStrike" dirty="0" err="1">
                          <a:effectLst/>
                        </a:rPr>
                        <a:t>riduttori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94" marR="6694" marT="6694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1579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94" marR="6694" marT="66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>
                          <a:effectLst/>
                        </a:rPr>
                        <a:t>Sensori</a:t>
                      </a:r>
                      <a:r>
                        <a:rPr lang="en-US" sz="1200" u="none" strike="noStrike" dirty="0">
                          <a:effectLst/>
                        </a:rPr>
                        <a:t> di </a:t>
                      </a:r>
                      <a:r>
                        <a:rPr lang="en-US" sz="1200" u="none" strike="noStrike" dirty="0" err="1">
                          <a:effectLst/>
                        </a:rPr>
                        <a:t>forza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94" marR="6694" marT="6694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1579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94" marR="6694" marT="66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>
                          <a:effectLst/>
                        </a:rPr>
                        <a:t>Sistemi</a:t>
                      </a:r>
                      <a:r>
                        <a:rPr lang="en-US" sz="1200" u="none" strike="noStrike" dirty="0">
                          <a:effectLst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</a:rPr>
                        <a:t>vibrotattili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94" marR="6694" marT="6694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1579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94" marR="6694" marT="66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>
                          <a:effectLst/>
                        </a:rPr>
                        <a:t>Controlli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94" marR="6694" marT="6694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1579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94" marR="6694" marT="66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>
                          <a:effectLst/>
                        </a:rPr>
                        <a:t>Interfacce</a:t>
                      </a:r>
                      <a:r>
                        <a:rPr lang="en-US" sz="1200" u="none" strike="noStrike" dirty="0">
                          <a:effectLst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</a:rPr>
                        <a:t>aptiche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94" marR="6694" marT="6694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1579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94" marR="6694" marT="66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94" marR="6694" marT="6694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157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Interazione visiva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94" marR="6694" marT="66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>
                          <a:effectLst/>
                        </a:rPr>
                        <a:t>visori</a:t>
                      </a:r>
                      <a:r>
                        <a:rPr lang="en-US" sz="1200" u="none" strike="noStrike" dirty="0">
                          <a:effectLst/>
                        </a:rPr>
                        <a:t> e </a:t>
                      </a:r>
                      <a:r>
                        <a:rPr lang="en-US" sz="1200" u="none" strike="noStrike" dirty="0" err="1">
                          <a:effectLst/>
                        </a:rPr>
                        <a:t>telecamere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94" marR="6694" marT="6694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1579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94" marR="6694" marT="66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realtà virtuale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94" marR="6694" marT="6694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1579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94" marR="6694" marT="66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realtà aumentata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94" marR="6694" marT="6694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157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Interazione sonora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94" marR="6694" marT="66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sonificazione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94" marR="6694" marT="6694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3336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Interazione uomo computer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94" marR="6694" marT="66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interfacce grafiche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94" marR="6694" marT="6694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157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tecnologia indossabile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94" marR="6694" marT="66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94" marR="6694" marT="6694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1579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94" marR="6694" marT="66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94" marR="6694" marT="6694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31579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94" marR="6694" marT="66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94" marR="6694" marT="6694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3157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Tecnologia persuasiva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94" marR="6694" marT="66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Macchine anti-edonistiche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94" marR="6694" marT="6694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31579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94" marR="6694" marT="66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Da tecnologia persuasiva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94" marR="6694" marT="6694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31579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94" marR="6694" marT="66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panoptico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94" marR="6694" marT="6694" marB="0" anchor="b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31579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94" marR="6694" marT="66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94" marR="6694" marT="6694" marB="0" anchor="b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3157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Interazione uomo-robot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94" marR="6694" marT="66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tamagotchi e Clifford Nass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94" marR="6694" marT="6694" marB="0" anchor="b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31579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94" marR="6694" marT="66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cobot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94" marR="6694" marT="6694" marB="0" anchor="b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31579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94" marR="6694" marT="66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uncanny valley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94" marR="6694" marT="6694" marB="0" anchor="b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31579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94" marR="6694" marT="66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empatia artificiale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94" marR="6694" marT="6694" marB="0" anchor="b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231579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94" marR="6694" marT="66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affective computing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94" marR="6694" marT="6694" marB="0" anchor="b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3122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FINAL</a:t>
            </a:r>
            <a:r>
              <a:rPr lang="it-IT" dirty="0" smtClean="0"/>
              <a:t>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</a:t>
            </a:r>
            <a:r>
              <a:rPr lang="en-US" dirty="0" smtClean="0"/>
              <a:t> </a:t>
            </a:r>
            <a:r>
              <a:rPr lang="en-US" dirty="0" smtClean="0"/>
              <a:t>questions about the program in </a:t>
            </a:r>
            <a:r>
              <a:rPr lang="en-US" dirty="0" smtClean="0"/>
              <a:t>class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2876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Question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 which </a:t>
            </a:r>
            <a:r>
              <a:rPr lang="en-US" dirty="0" smtClean="0"/>
              <a:t>modes a machine interact with humans?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208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70" y="384564"/>
            <a:ext cx="8534400" cy="830626"/>
          </a:xfrm>
        </p:spPr>
        <p:txBody>
          <a:bodyPr/>
          <a:lstStyle/>
          <a:p>
            <a:r>
              <a:rPr lang="it-IT" dirty="0" err="1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896" y="1431758"/>
            <a:ext cx="8534400" cy="529389"/>
          </a:xfrm>
        </p:spPr>
        <p:txBody>
          <a:bodyPr/>
          <a:lstStyle/>
          <a:p>
            <a:r>
              <a:rPr lang="en-US" dirty="0" smtClean="0"/>
              <a:t>Examples of Interacting machines</a:t>
            </a:r>
            <a:endParaRPr lang="en-US" dirty="0"/>
          </a:p>
        </p:txBody>
      </p:sp>
      <p:sp>
        <p:nvSpPr>
          <p:cNvPr id="4" name="AutoShape 2" descr="Risultati immagini per ipad p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316" y="2285499"/>
            <a:ext cx="5925168" cy="2106028"/>
          </a:xfrm>
          <a:prstGeom prst="rect">
            <a:avLst/>
          </a:prstGeom>
        </p:spPr>
      </p:pic>
      <p:sp>
        <p:nvSpPr>
          <p:cNvPr id="6" name="AutoShape 4" descr="Risultati immagini per excavator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6" descr="Risultati immagini per hammer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8317" y="2285246"/>
            <a:ext cx="2143125" cy="2143125"/>
          </a:xfrm>
          <a:prstGeom prst="rect">
            <a:avLst/>
          </a:prstGeom>
        </p:spPr>
      </p:pic>
      <p:sp>
        <p:nvSpPr>
          <p:cNvPr id="11" name="Right Arrow 10"/>
          <p:cNvSpPr/>
          <p:nvPr/>
        </p:nvSpPr>
        <p:spPr>
          <a:xfrm>
            <a:off x="6557210" y="2586790"/>
            <a:ext cx="2762153" cy="3368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 rot="10800000">
            <a:off x="6529136" y="3569369"/>
            <a:ext cx="2762153" cy="3368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978314" y="1371601"/>
            <a:ext cx="144783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Output:</a:t>
            </a:r>
          </a:p>
          <a:p>
            <a:pPr marL="285750" indent="-285750">
              <a:buFontTx/>
              <a:buChar char="-"/>
            </a:pPr>
            <a:r>
              <a:rPr lang="it-IT" dirty="0" smtClean="0"/>
              <a:t>Video</a:t>
            </a:r>
          </a:p>
          <a:p>
            <a:pPr marL="285750" indent="-285750">
              <a:buFontTx/>
              <a:buChar char="-"/>
            </a:pPr>
            <a:r>
              <a:rPr lang="it-IT" dirty="0" smtClean="0"/>
              <a:t>Audio</a:t>
            </a:r>
          </a:p>
          <a:p>
            <a:pPr marL="285750" indent="-285750">
              <a:buFontTx/>
              <a:buChar char="-"/>
            </a:pPr>
            <a:r>
              <a:rPr lang="it-IT" dirty="0" err="1" smtClean="0"/>
              <a:t>vibration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118684" y="3846095"/>
            <a:ext cx="184698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Input:</a:t>
            </a:r>
          </a:p>
          <a:p>
            <a:pPr marL="285750" indent="-285750">
              <a:buFontTx/>
              <a:buChar char="-"/>
            </a:pPr>
            <a:r>
              <a:rPr lang="it-IT" dirty="0" smtClean="0"/>
              <a:t>Keyboard</a:t>
            </a:r>
          </a:p>
          <a:p>
            <a:pPr marL="285750" indent="-285750">
              <a:buFontTx/>
              <a:buChar char="-"/>
            </a:pPr>
            <a:r>
              <a:rPr lang="it-IT" dirty="0" smtClean="0"/>
              <a:t>Mouse</a:t>
            </a:r>
          </a:p>
          <a:p>
            <a:pPr marL="285750" indent="-285750">
              <a:buFontTx/>
              <a:buChar char="-"/>
            </a:pPr>
            <a:r>
              <a:rPr lang="it-IT" dirty="0" err="1" smtClean="0"/>
              <a:t>Eye</a:t>
            </a:r>
            <a:r>
              <a:rPr lang="it-IT" dirty="0" smtClean="0"/>
              <a:t> </a:t>
            </a:r>
            <a:r>
              <a:rPr lang="it-IT" dirty="0" err="1" smtClean="0"/>
              <a:t>tracking</a:t>
            </a:r>
            <a:endParaRPr lang="it-IT" dirty="0" smtClean="0"/>
          </a:p>
          <a:p>
            <a:pPr marL="285750" indent="-285750">
              <a:buFontTx/>
              <a:buChar char="-"/>
            </a:pPr>
            <a:r>
              <a:rPr lang="it-IT" dirty="0" smtClean="0"/>
              <a:t>Voice</a:t>
            </a:r>
          </a:p>
          <a:p>
            <a:pPr marL="285750" indent="-285750">
              <a:buFontTx/>
              <a:buChar char="-"/>
            </a:pPr>
            <a:endParaRPr lang="en-US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7056113" y="5991671"/>
            <a:ext cx="1799787" cy="5293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/>
              <a:t>Interface</a:t>
            </a: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6764055" y="1164921"/>
            <a:ext cx="2204581" cy="4734838"/>
          </a:xfrm>
          <a:prstGeom prst="roundRect">
            <a:avLst/>
          </a:prstGeom>
          <a:solidFill>
            <a:srgbClr val="52570F">
              <a:alpha val="16863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3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742" y="1311444"/>
            <a:ext cx="4287474" cy="2731166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503738" y="661737"/>
            <a:ext cx="8534400" cy="529389"/>
          </a:xfrm>
          <a:prstGeom prst="rect">
            <a:avLst/>
          </a:prstGeom>
        </p:spPr>
        <p:txBody>
          <a:bodyPr/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Interaction can be complex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63281" y="2490537"/>
            <a:ext cx="1575004" cy="161047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18886" y="1564105"/>
            <a:ext cx="2816139" cy="2816139"/>
          </a:xfrm>
          <a:prstGeom prst="rect">
            <a:avLst/>
          </a:prstGeom>
        </p:spPr>
      </p:pic>
      <p:sp>
        <p:nvSpPr>
          <p:cNvPr id="10" name="Right Arrow 9"/>
          <p:cNvSpPr/>
          <p:nvPr/>
        </p:nvSpPr>
        <p:spPr>
          <a:xfrm>
            <a:off x="4644190" y="1900990"/>
            <a:ext cx="4006515" cy="3047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10800000">
            <a:off x="4640180" y="3485147"/>
            <a:ext cx="1291388" cy="3047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 rot="10800000">
            <a:off x="7571875" y="3420978"/>
            <a:ext cx="1066799" cy="3047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5804336" y="4146060"/>
            <a:ext cx="1711281" cy="529389"/>
          </a:xfrm>
          <a:prstGeom prst="rect">
            <a:avLst/>
          </a:prstGeom>
        </p:spPr>
        <p:txBody>
          <a:bodyPr/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Interface</a:t>
            </a:r>
            <a:endParaRPr lang="en-US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693716" y="4910148"/>
            <a:ext cx="8534400" cy="1127397"/>
          </a:xfrm>
          <a:prstGeom prst="rect">
            <a:avLst/>
          </a:prstGeom>
        </p:spPr>
        <p:txBody>
          <a:bodyPr/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err="1" smtClean="0"/>
              <a:t>Concept</a:t>
            </a:r>
            <a:r>
              <a:rPr lang="it-IT" dirty="0" smtClean="0"/>
              <a:t>: - </a:t>
            </a:r>
            <a:r>
              <a:rPr lang="it-IT" dirty="0" err="1" smtClean="0"/>
              <a:t>Degree</a:t>
            </a:r>
            <a:r>
              <a:rPr lang="it-IT" dirty="0" smtClean="0"/>
              <a:t> of </a:t>
            </a:r>
            <a:r>
              <a:rPr lang="it-IT" dirty="0" err="1" smtClean="0"/>
              <a:t>freedom</a:t>
            </a:r>
            <a:r>
              <a:rPr lang="it-IT" dirty="0" smtClean="0"/>
              <a:t> (</a:t>
            </a:r>
            <a:r>
              <a:rPr lang="it-IT" dirty="0" err="1" smtClean="0"/>
              <a:t>DoF</a:t>
            </a:r>
            <a:r>
              <a:rPr lang="it-IT" dirty="0" smtClean="0"/>
              <a:t>) </a:t>
            </a:r>
          </a:p>
          <a:p>
            <a:r>
              <a:rPr lang="it-IT" dirty="0" err="1" smtClean="0"/>
              <a:t>DoFMapping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958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5959" y="4210605"/>
            <a:ext cx="4328507" cy="1507067"/>
          </a:xfrm>
        </p:spPr>
        <p:txBody>
          <a:bodyPr/>
          <a:lstStyle/>
          <a:p>
            <a:r>
              <a:rPr lang="it-IT" dirty="0" smtClean="0"/>
              <a:t>In </a:t>
            </a:r>
            <a:r>
              <a:rPr lang="it-IT" dirty="0" err="1" smtClean="0"/>
              <a:t>every</a:t>
            </a:r>
            <a:r>
              <a:rPr lang="it-IT" dirty="0" smtClean="0"/>
              <a:t> </a:t>
            </a:r>
            <a:r>
              <a:rPr lang="it-IT" dirty="0" err="1" smtClean="0"/>
              <a:t>day</a:t>
            </a:r>
            <a:r>
              <a:rPr lang="it-IT" dirty="0" smtClean="0"/>
              <a:t> life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9365" y="0"/>
            <a:ext cx="5182635" cy="274275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16153" y="1840079"/>
            <a:ext cx="2143125" cy="21431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30679" y="3263816"/>
            <a:ext cx="2295525" cy="19907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4925185"/>
            <a:ext cx="2995863" cy="1932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132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4515" y="515854"/>
            <a:ext cx="5924550" cy="520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082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Exoscheleton</a:t>
            </a:r>
            <a:r>
              <a:rPr lang="it-IT" dirty="0" smtClean="0"/>
              <a:t> </a:t>
            </a:r>
            <a:r>
              <a:rPr lang="it-IT" dirty="0" err="1" smtClean="0"/>
              <a:t>examples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3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168756" y="3244334"/>
            <a:ext cx="58544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https://www.youtube.com/watch?v=2Ysb-Oko3Bg</a:t>
            </a:r>
          </a:p>
        </p:txBody>
      </p:sp>
    </p:spTree>
    <p:extLst>
      <p:ext uri="{BB962C8B-B14F-4D97-AF65-F5344CB8AC3E}">
        <p14:creationId xmlns:p14="http://schemas.microsoft.com/office/powerpoint/2010/main" val="207744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108" y="1690805"/>
            <a:ext cx="4305189" cy="1946358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503738" y="661737"/>
            <a:ext cx="8534400" cy="529389"/>
          </a:xfrm>
          <a:prstGeom prst="rect">
            <a:avLst/>
          </a:prstGeom>
        </p:spPr>
        <p:txBody>
          <a:bodyPr/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Even simple tools change the our brain (short term neuroplasticity phenomena) 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015196" y="1440438"/>
            <a:ext cx="5882448" cy="4121118"/>
          </a:xfrm>
          <a:prstGeom prst="rect">
            <a:avLst/>
          </a:prstGeom>
        </p:spPr>
        <p:txBody>
          <a:bodyPr/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/>
              <a:t>Citare da «L’anima delle macchine, Dedalo ed.»</a:t>
            </a:r>
          </a:p>
          <a:p>
            <a:r>
              <a:rPr lang="it-IT" dirty="0" smtClean="0"/>
              <a:t>Collaborazione con Carlo </a:t>
            </a:r>
            <a:r>
              <a:rPr lang="it-IT" dirty="0" err="1" smtClean="0"/>
              <a:t>Fantoni</a:t>
            </a: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00610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530" y="366269"/>
            <a:ext cx="2509925" cy="698443"/>
          </a:xfrm>
        </p:spPr>
        <p:txBody>
          <a:bodyPr/>
          <a:lstStyle/>
          <a:p>
            <a:r>
              <a:rPr lang="en-US" dirty="0" smtClean="0"/>
              <a:t>Training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688933" y="1263506"/>
            <a:ext cx="8304210" cy="457200"/>
          </a:xfrm>
        </p:spPr>
        <p:txBody>
          <a:bodyPr/>
          <a:lstStyle/>
          <a:p>
            <a:r>
              <a:rPr lang="en-US" dirty="0">
                <a:hlinkClick r:id="rId2" tooltip="Sigmoid function"/>
              </a:rPr>
              <a:t>S-Curve or Sigmoid function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1234" y="1952155"/>
            <a:ext cx="7051962" cy="4701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3410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510</TotalTime>
  <Words>315</Words>
  <Application>Microsoft Office PowerPoint</Application>
  <PresentationFormat>Widescreen</PresentationFormat>
  <Paragraphs>77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Calibri</vt:lpstr>
      <vt:lpstr>Century Gothic</vt:lpstr>
      <vt:lpstr>Wingdings 3</vt:lpstr>
      <vt:lpstr>Slice</vt:lpstr>
      <vt:lpstr>Human machine interaction</vt:lpstr>
      <vt:lpstr>Question</vt:lpstr>
      <vt:lpstr>INTRODUCtION</vt:lpstr>
      <vt:lpstr>PowerPoint Presentation</vt:lpstr>
      <vt:lpstr>In every day life</vt:lpstr>
      <vt:lpstr>Examples</vt:lpstr>
      <vt:lpstr>Exoscheleton examples</vt:lpstr>
      <vt:lpstr>PowerPoint Presentation</vt:lpstr>
      <vt:lpstr>Training </vt:lpstr>
      <vt:lpstr>PowerPoint Presentation</vt:lpstr>
      <vt:lpstr>Syllabus</vt:lpstr>
      <vt:lpstr>FINAL TEST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machine interaction</dc:title>
  <dc:creator>Paolo Gallina</dc:creator>
  <cp:lastModifiedBy>Paolo Gallina</cp:lastModifiedBy>
  <cp:revision>27</cp:revision>
  <dcterms:created xsi:type="dcterms:W3CDTF">2017-09-25T19:53:26Z</dcterms:created>
  <dcterms:modified xsi:type="dcterms:W3CDTF">2018-10-17T12:11:41Z</dcterms:modified>
</cp:coreProperties>
</file>