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notesMasterIdLst>
    <p:notesMasterId r:id="rId39"/>
  </p:notesMasterIdLst>
  <p:sldIdLst>
    <p:sldId id="256" r:id="rId2"/>
    <p:sldId id="277" r:id="rId3"/>
    <p:sldId id="278" r:id="rId4"/>
    <p:sldId id="279" r:id="rId5"/>
    <p:sldId id="280" r:id="rId6"/>
    <p:sldId id="349" r:id="rId7"/>
    <p:sldId id="352" r:id="rId8"/>
    <p:sldId id="376" r:id="rId9"/>
    <p:sldId id="364" r:id="rId10"/>
    <p:sldId id="365" r:id="rId11"/>
    <p:sldId id="366" r:id="rId12"/>
    <p:sldId id="368" r:id="rId13"/>
    <p:sldId id="371" r:id="rId14"/>
    <p:sldId id="369" r:id="rId15"/>
    <p:sldId id="370" r:id="rId16"/>
    <p:sldId id="373" r:id="rId17"/>
    <p:sldId id="374" r:id="rId18"/>
    <p:sldId id="372" r:id="rId19"/>
    <p:sldId id="375" r:id="rId20"/>
    <p:sldId id="377" r:id="rId21"/>
    <p:sldId id="380" r:id="rId22"/>
    <p:sldId id="381" r:id="rId23"/>
    <p:sldId id="382" r:id="rId24"/>
    <p:sldId id="383" r:id="rId25"/>
    <p:sldId id="378" r:id="rId26"/>
    <p:sldId id="379" r:id="rId27"/>
    <p:sldId id="356" r:id="rId28"/>
    <p:sldId id="384" r:id="rId29"/>
    <p:sldId id="385" r:id="rId30"/>
    <p:sldId id="386" r:id="rId31"/>
    <p:sldId id="359" r:id="rId32"/>
    <p:sldId id="387" r:id="rId33"/>
    <p:sldId id="388" r:id="rId34"/>
    <p:sldId id="389" r:id="rId35"/>
    <p:sldId id="362" r:id="rId36"/>
    <p:sldId id="355" r:id="rId37"/>
    <p:sldId id="298" r:id="rId38"/>
  </p:sldIdLst>
  <p:sldSz cx="9144000" cy="6858000" type="screen4x3"/>
  <p:notesSz cx="7099300" cy="10234613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istrator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CC00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50" autoAdjust="0"/>
    <p:restoredTop sz="94595" autoAdjust="0"/>
  </p:normalViewPr>
  <p:slideViewPr>
    <p:cSldViewPr>
      <p:cViewPr varScale="1">
        <p:scale>
          <a:sx n="75" d="100"/>
          <a:sy n="75" d="100"/>
        </p:scale>
        <p:origin x="111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6"/>
    </p:cViewPr>
  </p:sorterViewPr>
  <p:notesViewPr>
    <p:cSldViewPr>
      <p:cViewPr varScale="1">
        <p:scale>
          <a:sx n="60" d="100"/>
          <a:sy n="60" d="100"/>
        </p:scale>
        <p:origin x="-1104" y="-84"/>
      </p:cViewPr>
      <p:guideLst>
        <p:guide orient="horz" pos="3224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76871" cy="51222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5966" tIns="47983" rIns="95966" bIns="47983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0738" y="0"/>
            <a:ext cx="3076870" cy="51222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5966" tIns="47983" rIns="95966" bIns="47983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8350"/>
            <a:ext cx="5113338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438" y="4861193"/>
            <a:ext cx="5678425" cy="460508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5966" tIns="47983" rIns="95966" bIns="479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noProof="0" smtClean="0"/>
              <a:t>Fare clic per modificare gli stili del testo dello schema</a:t>
            </a:r>
          </a:p>
          <a:p>
            <a:pPr lvl="1"/>
            <a:r>
              <a:rPr lang="it-IT" altLang="it-IT" noProof="0" smtClean="0"/>
              <a:t>Secondo livello</a:t>
            </a:r>
          </a:p>
          <a:p>
            <a:pPr lvl="2"/>
            <a:r>
              <a:rPr lang="it-IT" altLang="it-IT" noProof="0" smtClean="0"/>
              <a:t>Terzo livello</a:t>
            </a:r>
          </a:p>
          <a:p>
            <a:pPr lvl="3"/>
            <a:r>
              <a:rPr lang="it-IT" altLang="it-IT" noProof="0" smtClean="0"/>
              <a:t>Quarto livello</a:t>
            </a:r>
          </a:p>
          <a:p>
            <a:pPr lvl="4"/>
            <a:r>
              <a:rPr lang="it-IT" altLang="it-IT" noProof="0" smtClean="0"/>
              <a:t>Quinto livello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0736"/>
            <a:ext cx="3076871" cy="51222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5966" tIns="47983" rIns="95966" bIns="47983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0738" y="9720736"/>
            <a:ext cx="3076870" cy="51222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5966" tIns="47983" rIns="95966" bIns="47983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5876A0E-848B-4F43-A00E-B3025148462C}" type="slidenum">
              <a:rPr lang="it-IT" altLang="it-IT"/>
              <a:pPr>
                <a:defRPr/>
              </a:pPr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1625483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E07E4D7-DDCE-4F0A-97B5-A449D4F4F047}" type="slidenum">
              <a:rPr lang="it-IT" altLang="it-IT" smtClean="0">
                <a:latin typeface="Arial" charset="0"/>
                <a:cs typeface="Arial" charset="0"/>
              </a:rPr>
              <a:pPr/>
              <a:t>1</a:t>
            </a:fld>
            <a:endParaRPr lang="it-IT" altLang="it-IT" smtClean="0">
              <a:latin typeface="Arial" charset="0"/>
              <a:cs typeface="Arial" charset="0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it-IT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06827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06E93A3-9D84-4EFD-9F83-CAC4B646E76D}" type="slidenum">
              <a:rPr lang="it-IT" altLang="it-IT" smtClean="0">
                <a:latin typeface="Arial" charset="0"/>
                <a:cs typeface="Arial" charset="0"/>
              </a:rPr>
              <a:pPr/>
              <a:t>10</a:t>
            </a:fld>
            <a:endParaRPr lang="it-IT" altLang="it-IT" smtClean="0">
              <a:latin typeface="Arial" charset="0"/>
              <a:cs typeface="Arial" charset="0"/>
            </a:endParaRPr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it-IT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84654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06E93A3-9D84-4EFD-9F83-CAC4B646E76D}" type="slidenum">
              <a:rPr lang="it-IT" altLang="it-IT" smtClean="0">
                <a:latin typeface="Arial" charset="0"/>
                <a:cs typeface="Arial" charset="0"/>
              </a:rPr>
              <a:pPr/>
              <a:t>11</a:t>
            </a:fld>
            <a:endParaRPr lang="it-IT" altLang="it-IT" smtClean="0">
              <a:latin typeface="Arial" charset="0"/>
              <a:cs typeface="Arial" charset="0"/>
            </a:endParaRPr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it-IT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7958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06E93A3-9D84-4EFD-9F83-CAC4B646E76D}" type="slidenum">
              <a:rPr lang="it-IT" altLang="it-IT" smtClean="0">
                <a:latin typeface="Arial" charset="0"/>
                <a:cs typeface="Arial" charset="0"/>
              </a:rPr>
              <a:pPr/>
              <a:t>12</a:t>
            </a:fld>
            <a:endParaRPr lang="it-IT" altLang="it-IT" smtClean="0">
              <a:latin typeface="Arial" charset="0"/>
              <a:cs typeface="Arial" charset="0"/>
            </a:endParaRPr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it-IT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17251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06E93A3-9D84-4EFD-9F83-CAC4B646E76D}" type="slidenum">
              <a:rPr lang="it-IT" altLang="it-IT" smtClean="0">
                <a:latin typeface="Arial" charset="0"/>
                <a:cs typeface="Arial" charset="0"/>
              </a:rPr>
              <a:pPr/>
              <a:t>13</a:t>
            </a:fld>
            <a:endParaRPr lang="it-IT" altLang="it-IT" smtClean="0">
              <a:latin typeface="Arial" charset="0"/>
              <a:cs typeface="Arial" charset="0"/>
            </a:endParaRPr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it-IT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00666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06E93A3-9D84-4EFD-9F83-CAC4B646E76D}" type="slidenum">
              <a:rPr lang="it-IT" altLang="it-IT" smtClean="0">
                <a:latin typeface="Arial" charset="0"/>
                <a:cs typeface="Arial" charset="0"/>
              </a:rPr>
              <a:pPr/>
              <a:t>14</a:t>
            </a:fld>
            <a:endParaRPr lang="it-IT" altLang="it-IT" smtClean="0">
              <a:latin typeface="Arial" charset="0"/>
              <a:cs typeface="Arial" charset="0"/>
            </a:endParaRPr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it-IT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10042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06E93A3-9D84-4EFD-9F83-CAC4B646E76D}" type="slidenum">
              <a:rPr lang="it-IT" altLang="it-IT" smtClean="0">
                <a:latin typeface="Arial" charset="0"/>
                <a:cs typeface="Arial" charset="0"/>
              </a:rPr>
              <a:pPr/>
              <a:t>15</a:t>
            </a:fld>
            <a:endParaRPr lang="it-IT" altLang="it-IT" smtClean="0">
              <a:latin typeface="Arial" charset="0"/>
              <a:cs typeface="Arial" charset="0"/>
            </a:endParaRPr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it-IT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66437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06E93A3-9D84-4EFD-9F83-CAC4B646E76D}" type="slidenum">
              <a:rPr lang="it-IT" altLang="it-IT" smtClean="0">
                <a:latin typeface="Arial" charset="0"/>
                <a:cs typeface="Arial" charset="0"/>
              </a:rPr>
              <a:pPr/>
              <a:t>16</a:t>
            </a:fld>
            <a:endParaRPr lang="it-IT" altLang="it-IT" smtClean="0">
              <a:latin typeface="Arial" charset="0"/>
              <a:cs typeface="Arial" charset="0"/>
            </a:endParaRPr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it-IT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00413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06E93A3-9D84-4EFD-9F83-CAC4B646E76D}" type="slidenum">
              <a:rPr lang="it-IT" altLang="it-IT" smtClean="0">
                <a:latin typeface="Arial" charset="0"/>
                <a:cs typeface="Arial" charset="0"/>
              </a:rPr>
              <a:pPr/>
              <a:t>17</a:t>
            </a:fld>
            <a:endParaRPr lang="it-IT" altLang="it-IT" smtClean="0">
              <a:latin typeface="Arial" charset="0"/>
              <a:cs typeface="Arial" charset="0"/>
            </a:endParaRPr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it-IT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57201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06E93A3-9D84-4EFD-9F83-CAC4B646E76D}" type="slidenum">
              <a:rPr lang="it-IT" altLang="it-IT" smtClean="0">
                <a:latin typeface="Arial" charset="0"/>
                <a:cs typeface="Arial" charset="0"/>
              </a:rPr>
              <a:pPr/>
              <a:t>18</a:t>
            </a:fld>
            <a:endParaRPr lang="it-IT" altLang="it-IT" smtClean="0">
              <a:latin typeface="Arial" charset="0"/>
              <a:cs typeface="Arial" charset="0"/>
            </a:endParaRPr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it-IT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01173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06E93A3-9D84-4EFD-9F83-CAC4B646E76D}" type="slidenum">
              <a:rPr lang="it-IT" altLang="it-IT" smtClean="0">
                <a:latin typeface="Arial" charset="0"/>
                <a:cs typeface="Arial" charset="0"/>
              </a:rPr>
              <a:pPr/>
              <a:t>19</a:t>
            </a:fld>
            <a:endParaRPr lang="it-IT" altLang="it-IT" smtClean="0">
              <a:latin typeface="Arial" charset="0"/>
              <a:cs typeface="Arial" charset="0"/>
            </a:endParaRPr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it-IT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2591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61CDCA2-AF14-4D82-BCDB-40744718C7F2}" type="slidenum">
              <a:rPr lang="it-IT" altLang="it-IT" smtClean="0">
                <a:latin typeface="Arial" charset="0"/>
                <a:cs typeface="Arial" charset="0"/>
              </a:rPr>
              <a:pPr/>
              <a:t>2</a:t>
            </a:fld>
            <a:endParaRPr lang="it-IT" altLang="it-IT" smtClean="0">
              <a:latin typeface="Arial" charset="0"/>
              <a:cs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it-IT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27061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06E93A3-9D84-4EFD-9F83-CAC4B646E76D}" type="slidenum">
              <a:rPr lang="it-IT" altLang="it-IT" smtClean="0">
                <a:latin typeface="Arial" charset="0"/>
                <a:cs typeface="Arial" charset="0"/>
              </a:rPr>
              <a:pPr/>
              <a:t>20</a:t>
            </a:fld>
            <a:endParaRPr lang="it-IT" altLang="it-IT" smtClean="0">
              <a:latin typeface="Arial" charset="0"/>
              <a:cs typeface="Arial" charset="0"/>
            </a:endParaRPr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it-IT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939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 txBox="1">
            <a:spLocks noGrp="1" noChangeArrowheads="1"/>
          </p:cNvSpPr>
          <p:nvPr/>
        </p:nvSpPr>
        <p:spPr bwMode="auto">
          <a:xfrm>
            <a:off x="4020738" y="9720736"/>
            <a:ext cx="3076870" cy="512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966" tIns="47983" rIns="95966" bIns="47983" anchor="b"/>
          <a:lstStyle/>
          <a:p>
            <a:pPr algn="r"/>
            <a:fld id="{5EB68ED8-A2A5-426F-A069-32AA36A460D1}" type="slidenum">
              <a:rPr lang="it-IT" altLang="it-IT" sz="1300"/>
              <a:pPr algn="r"/>
              <a:t>21</a:t>
            </a:fld>
            <a:endParaRPr lang="it-IT" altLang="it-IT" sz="1300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it-IT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638864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 txBox="1">
            <a:spLocks noGrp="1" noChangeArrowheads="1"/>
          </p:cNvSpPr>
          <p:nvPr/>
        </p:nvSpPr>
        <p:spPr bwMode="auto">
          <a:xfrm>
            <a:off x="4020738" y="9720736"/>
            <a:ext cx="3076870" cy="512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966" tIns="47983" rIns="95966" bIns="47983" anchor="b"/>
          <a:lstStyle/>
          <a:p>
            <a:pPr algn="r"/>
            <a:fld id="{5EB68ED8-A2A5-426F-A069-32AA36A460D1}" type="slidenum">
              <a:rPr lang="it-IT" altLang="it-IT" sz="1300"/>
              <a:pPr algn="r"/>
              <a:t>22</a:t>
            </a:fld>
            <a:endParaRPr lang="it-IT" altLang="it-IT" sz="1300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it-IT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71030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06E93A3-9D84-4EFD-9F83-CAC4B646E76D}" type="slidenum">
              <a:rPr lang="it-IT" altLang="it-IT" smtClean="0">
                <a:latin typeface="Arial" charset="0"/>
                <a:cs typeface="Arial" charset="0"/>
              </a:rPr>
              <a:pPr/>
              <a:t>23</a:t>
            </a:fld>
            <a:endParaRPr lang="it-IT" altLang="it-IT" smtClean="0">
              <a:latin typeface="Arial" charset="0"/>
              <a:cs typeface="Arial" charset="0"/>
            </a:endParaRPr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it-IT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90584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06E93A3-9D84-4EFD-9F83-CAC4B646E76D}" type="slidenum">
              <a:rPr lang="it-IT" altLang="it-IT" smtClean="0">
                <a:latin typeface="Arial" charset="0"/>
                <a:cs typeface="Arial" charset="0"/>
              </a:rPr>
              <a:pPr/>
              <a:t>24</a:t>
            </a:fld>
            <a:endParaRPr lang="it-IT" altLang="it-IT" smtClean="0">
              <a:latin typeface="Arial" charset="0"/>
              <a:cs typeface="Arial" charset="0"/>
            </a:endParaRPr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it-IT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800343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06E93A3-9D84-4EFD-9F83-CAC4B646E76D}" type="slidenum">
              <a:rPr lang="it-IT" altLang="it-IT" smtClean="0">
                <a:latin typeface="Arial" charset="0"/>
                <a:cs typeface="Arial" charset="0"/>
              </a:rPr>
              <a:pPr/>
              <a:t>25</a:t>
            </a:fld>
            <a:endParaRPr lang="it-IT" altLang="it-IT" smtClean="0">
              <a:latin typeface="Arial" charset="0"/>
              <a:cs typeface="Arial" charset="0"/>
            </a:endParaRPr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it-IT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093935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06E93A3-9D84-4EFD-9F83-CAC4B646E76D}" type="slidenum">
              <a:rPr lang="it-IT" altLang="it-IT" smtClean="0">
                <a:latin typeface="Arial" charset="0"/>
                <a:cs typeface="Arial" charset="0"/>
              </a:rPr>
              <a:pPr/>
              <a:t>26</a:t>
            </a:fld>
            <a:endParaRPr lang="it-IT" altLang="it-IT" smtClean="0">
              <a:latin typeface="Arial" charset="0"/>
              <a:cs typeface="Arial" charset="0"/>
            </a:endParaRPr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it-IT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982738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 txBox="1">
            <a:spLocks noGrp="1" noChangeArrowheads="1"/>
          </p:cNvSpPr>
          <p:nvPr/>
        </p:nvSpPr>
        <p:spPr bwMode="auto">
          <a:xfrm>
            <a:off x="4020738" y="9720736"/>
            <a:ext cx="3076870" cy="512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966" tIns="47983" rIns="95966" bIns="47983" anchor="b"/>
          <a:lstStyle/>
          <a:p>
            <a:pPr algn="r"/>
            <a:fld id="{697A0C29-E27B-4602-A820-3C574B107FB3}" type="slidenum">
              <a:rPr lang="it-IT" altLang="it-IT" sz="1300"/>
              <a:pPr algn="r"/>
              <a:t>27</a:t>
            </a:fld>
            <a:endParaRPr lang="it-IT" altLang="it-IT" sz="1300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it-IT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357466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06E93A3-9D84-4EFD-9F83-CAC4B646E76D}" type="slidenum">
              <a:rPr lang="it-IT" altLang="it-IT" smtClean="0">
                <a:latin typeface="Arial" charset="0"/>
                <a:cs typeface="Arial" charset="0"/>
              </a:rPr>
              <a:pPr/>
              <a:t>28</a:t>
            </a:fld>
            <a:endParaRPr lang="it-IT" altLang="it-IT" smtClean="0">
              <a:latin typeface="Arial" charset="0"/>
              <a:cs typeface="Arial" charset="0"/>
            </a:endParaRPr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it-IT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643172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06E93A3-9D84-4EFD-9F83-CAC4B646E76D}" type="slidenum">
              <a:rPr lang="it-IT" altLang="it-IT" smtClean="0">
                <a:latin typeface="Arial" charset="0"/>
                <a:cs typeface="Arial" charset="0"/>
              </a:rPr>
              <a:pPr/>
              <a:t>29</a:t>
            </a:fld>
            <a:endParaRPr lang="it-IT" altLang="it-IT" smtClean="0">
              <a:latin typeface="Arial" charset="0"/>
              <a:cs typeface="Arial" charset="0"/>
            </a:endParaRPr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it-IT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46501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E709209-286E-4AA5-822C-033E03EE9378}" type="slidenum">
              <a:rPr lang="it-IT" altLang="it-IT" smtClean="0">
                <a:latin typeface="Arial" charset="0"/>
                <a:cs typeface="Arial" charset="0"/>
              </a:rPr>
              <a:pPr/>
              <a:t>3</a:t>
            </a:fld>
            <a:endParaRPr lang="it-IT" altLang="it-IT" smtClean="0">
              <a:latin typeface="Arial" charset="0"/>
              <a:cs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it-IT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784989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06E93A3-9D84-4EFD-9F83-CAC4B646E76D}" type="slidenum">
              <a:rPr lang="it-IT" altLang="it-IT" smtClean="0">
                <a:latin typeface="Arial" charset="0"/>
                <a:cs typeface="Arial" charset="0"/>
              </a:rPr>
              <a:pPr/>
              <a:t>30</a:t>
            </a:fld>
            <a:endParaRPr lang="it-IT" altLang="it-IT" smtClean="0">
              <a:latin typeface="Arial" charset="0"/>
              <a:cs typeface="Arial" charset="0"/>
            </a:endParaRPr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it-IT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970286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29E6C3F-6375-41FC-9CDE-1DEE336DA2FE}" type="slidenum">
              <a:rPr lang="it-IT" altLang="it-IT" smtClean="0">
                <a:latin typeface="Arial" charset="0"/>
                <a:cs typeface="Arial" charset="0"/>
              </a:rPr>
              <a:pPr/>
              <a:t>31</a:t>
            </a:fld>
            <a:endParaRPr lang="it-IT" altLang="it-IT" smtClean="0">
              <a:latin typeface="Arial" charset="0"/>
              <a:cs typeface="Arial" charset="0"/>
            </a:endParaRPr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it-IT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30983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06E93A3-9D84-4EFD-9F83-CAC4B646E76D}" type="slidenum">
              <a:rPr lang="it-IT" altLang="it-IT" smtClean="0">
                <a:latin typeface="Arial" charset="0"/>
                <a:cs typeface="Arial" charset="0"/>
              </a:rPr>
              <a:pPr/>
              <a:t>32</a:t>
            </a:fld>
            <a:endParaRPr lang="it-IT" altLang="it-IT" smtClean="0">
              <a:latin typeface="Arial" charset="0"/>
              <a:cs typeface="Arial" charset="0"/>
            </a:endParaRPr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it-IT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0815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06E93A3-9D84-4EFD-9F83-CAC4B646E76D}" type="slidenum">
              <a:rPr lang="it-IT" altLang="it-IT" smtClean="0">
                <a:latin typeface="Arial" charset="0"/>
                <a:cs typeface="Arial" charset="0"/>
              </a:rPr>
              <a:pPr/>
              <a:t>33</a:t>
            </a:fld>
            <a:endParaRPr lang="it-IT" altLang="it-IT" smtClean="0">
              <a:latin typeface="Arial" charset="0"/>
              <a:cs typeface="Arial" charset="0"/>
            </a:endParaRPr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it-IT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790197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06E93A3-9D84-4EFD-9F83-CAC4B646E76D}" type="slidenum">
              <a:rPr lang="it-IT" altLang="it-IT" smtClean="0">
                <a:latin typeface="Arial" charset="0"/>
                <a:cs typeface="Arial" charset="0"/>
              </a:rPr>
              <a:pPr/>
              <a:t>34</a:t>
            </a:fld>
            <a:endParaRPr lang="it-IT" altLang="it-IT" smtClean="0">
              <a:latin typeface="Arial" charset="0"/>
              <a:cs typeface="Arial" charset="0"/>
            </a:endParaRPr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it-IT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884421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 txBox="1">
            <a:spLocks noGrp="1" noChangeArrowheads="1"/>
          </p:cNvSpPr>
          <p:nvPr/>
        </p:nvSpPr>
        <p:spPr bwMode="auto">
          <a:xfrm>
            <a:off x="4020738" y="9720736"/>
            <a:ext cx="3076870" cy="512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966" tIns="47983" rIns="95966" bIns="47983" anchor="b"/>
          <a:lstStyle/>
          <a:p>
            <a:pPr algn="r"/>
            <a:fld id="{5EB68ED8-A2A5-426F-A069-32AA36A460D1}" type="slidenum">
              <a:rPr lang="it-IT" altLang="it-IT" sz="1300"/>
              <a:pPr algn="r"/>
              <a:t>35</a:t>
            </a:fld>
            <a:endParaRPr lang="it-IT" altLang="it-IT" sz="1300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it-IT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873837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 txBox="1">
            <a:spLocks noGrp="1" noChangeArrowheads="1"/>
          </p:cNvSpPr>
          <p:nvPr/>
        </p:nvSpPr>
        <p:spPr bwMode="auto">
          <a:xfrm>
            <a:off x="4020738" y="9720736"/>
            <a:ext cx="3076870" cy="512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966" tIns="47983" rIns="95966" bIns="47983" anchor="b"/>
          <a:lstStyle/>
          <a:p>
            <a:pPr algn="r"/>
            <a:fld id="{D03A40D3-4B0B-4092-AC4B-016F5C5BE1A8}" type="slidenum">
              <a:rPr lang="it-IT" altLang="it-IT" sz="1300"/>
              <a:pPr algn="r"/>
              <a:t>36</a:t>
            </a:fld>
            <a:endParaRPr lang="it-IT" altLang="it-IT" sz="1300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it-IT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536575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DFEF1E5-2F6B-4B2C-812D-AB97A35DF40D}" type="slidenum">
              <a:rPr lang="it-IT" altLang="it-IT" smtClean="0">
                <a:latin typeface="Arial" charset="0"/>
                <a:cs typeface="Arial" charset="0"/>
              </a:rPr>
              <a:pPr/>
              <a:t>37</a:t>
            </a:fld>
            <a:endParaRPr lang="it-IT" altLang="it-IT" smtClean="0">
              <a:latin typeface="Arial" charset="0"/>
              <a:cs typeface="Arial" charset="0"/>
            </a:endParaRPr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239916" indent="-239916" eaLnBrk="1" hangingPunct="1">
              <a:buFontTx/>
              <a:buAutoNum type="arabicPeriod"/>
            </a:pPr>
            <a:r>
              <a:rPr lang="it-IT" altLang="it-IT" smtClean="0">
                <a:latin typeface="Arial" charset="0"/>
                <a:cs typeface="Arial" charset="0"/>
              </a:rPr>
              <a:t>C’e’ l’edizione successiva</a:t>
            </a:r>
          </a:p>
          <a:p>
            <a:pPr marL="239916" indent="-239916" eaLnBrk="1" hangingPunct="1">
              <a:buFontTx/>
              <a:buAutoNum type="arabicPeriod"/>
            </a:pPr>
            <a:r>
              <a:rPr lang="it-IT" altLang="it-IT" b="1" smtClean="0">
                <a:latin typeface="Arial" charset="0"/>
                <a:cs typeface="Arial" charset="0"/>
              </a:rPr>
              <a:t> Nature e’ online</a:t>
            </a:r>
            <a:endParaRPr lang="it-IT" altLang="it-IT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16716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B0CA4E9-F3B8-4E91-81EE-99F3C192391F}" type="slidenum">
              <a:rPr lang="it-IT" altLang="it-IT" smtClean="0">
                <a:latin typeface="Arial" charset="0"/>
                <a:cs typeface="Arial" charset="0"/>
              </a:rPr>
              <a:pPr/>
              <a:t>4</a:t>
            </a:fld>
            <a:endParaRPr lang="it-IT" altLang="it-IT" smtClean="0">
              <a:latin typeface="Arial" charset="0"/>
              <a:cs typeface="Arial" charset="0"/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it-IT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75639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7F947D4-AF83-4EF7-B1FD-00498CB44626}" type="slidenum">
              <a:rPr lang="it-IT" altLang="it-IT" smtClean="0">
                <a:latin typeface="Arial" charset="0"/>
                <a:cs typeface="Arial" charset="0"/>
              </a:rPr>
              <a:pPr/>
              <a:t>5</a:t>
            </a:fld>
            <a:endParaRPr lang="it-IT" altLang="it-IT" smtClean="0">
              <a:latin typeface="Arial" charset="0"/>
              <a:cs typeface="Arial" charset="0"/>
            </a:endParaRPr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it-IT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3031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EBA45DC-0FE3-483A-9C5C-8659AD13AA7F}" type="slidenum">
              <a:rPr lang="it-IT" altLang="it-IT" smtClean="0">
                <a:latin typeface="Arial" charset="0"/>
                <a:cs typeface="Arial" charset="0"/>
              </a:rPr>
              <a:pPr/>
              <a:t>6</a:t>
            </a:fld>
            <a:endParaRPr lang="it-IT" altLang="it-IT" smtClean="0">
              <a:latin typeface="Arial" charset="0"/>
              <a:cs typeface="Arial" charset="0"/>
            </a:endParaRPr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it-IT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07089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06E93A3-9D84-4EFD-9F83-CAC4B646E76D}" type="slidenum">
              <a:rPr lang="it-IT" altLang="it-IT" smtClean="0">
                <a:latin typeface="Arial" charset="0"/>
                <a:cs typeface="Arial" charset="0"/>
              </a:rPr>
              <a:pPr/>
              <a:t>7</a:t>
            </a:fld>
            <a:endParaRPr lang="it-IT" altLang="it-IT" smtClean="0">
              <a:latin typeface="Arial" charset="0"/>
              <a:cs typeface="Arial" charset="0"/>
            </a:endParaRPr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it-IT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46544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06E93A3-9D84-4EFD-9F83-CAC4B646E76D}" type="slidenum">
              <a:rPr lang="it-IT" altLang="it-IT" smtClean="0">
                <a:latin typeface="Arial" charset="0"/>
                <a:cs typeface="Arial" charset="0"/>
              </a:rPr>
              <a:pPr/>
              <a:t>8</a:t>
            </a:fld>
            <a:endParaRPr lang="it-IT" altLang="it-IT" smtClean="0">
              <a:latin typeface="Arial" charset="0"/>
              <a:cs typeface="Arial" charset="0"/>
            </a:endParaRPr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it-IT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95649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06E93A3-9D84-4EFD-9F83-CAC4B646E76D}" type="slidenum">
              <a:rPr lang="it-IT" altLang="it-IT" smtClean="0">
                <a:latin typeface="Arial" charset="0"/>
                <a:cs typeface="Arial" charset="0"/>
              </a:rPr>
              <a:pPr/>
              <a:t>9</a:t>
            </a:fld>
            <a:endParaRPr lang="it-IT" altLang="it-IT" smtClean="0">
              <a:latin typeface="Arial" charset="0"/>
              <a:cs typeface="Arial" charset="0"/>
            </a:endParaRPr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it-IT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1997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it-IT" altLang="it-IT" sz="2400">
                <a:latin typeface="Times New Roman" panose="02020603050405020304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it-IT" altLang="it-IT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it-IT" altLang="it-IT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it-IT" altLang="it-IT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it-IT" altLang="it-IT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it-IT" altLang="it-IT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it-IT" altLang="it-IT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it-IT" altLang="it-IT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it-IT" altLang="it-IT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it-IT" altLang="it-IT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it-IT" altLang="it-IT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it-IT" altLang="it-IT" sz="2400"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13825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it-IT" altLang="it-IT" noProof="0" smtClean="0"/>
              <a:t>Fare clic per modificare lo stile del titolo</a:t>
            </a:r>
          </a:p>
        </p:txBody>
      </p:sp>
      <p:sp>
        <p:nvSpPr>
          <p:cNvPr id="13826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it-IT" altLang="it-IT" noProof="0" smtClean="0"/>
              <a:t>Fare clic per modificare lo stile del sottotitolo dello schema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E291D-7B64-4DBE-8992-6282F24F5F38}" type="slidenum">
              <a:rPr lang="it-IT" altLang="it-IT"/>
              <a:pPr>
                <a:defRPr/>
              </a:pPr>
              <a:t>‹#›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6C09D8-D532-48B3-98B7-AF249D25C206}" type="slidenum">
              <a:rPr lang="it-IT" altLang="it-IT"/>
              <a:pPr>
                <a:defRPr/>
              </a:pPr>
              <a:t>‹#›</a:t>
            </a:fld>
            <a:endParaRPr lang="it-IT" altLang="it-IT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D4D99C-664B-4529-B197-85DD138FB9BD}" type="slidenum">
              <a:rPr lang="it-IT" altLang="it-IT"/>
              <a:pPr>
                <a:defRPr/>
              </a:pPr>
              <a:t>‹#›</a:t>
            </a:fld>
            <a:endParaRPr lang="it-IT" altLang="it-IT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7F0ADB-8EB5-4C9E-A86E-F17E7795FC12}" type="slidenum">
              <a:rPr lang="it-IT" altLang="it-IT"/>
              <a:pPr>
                <a:defRPr/>
              </a:pPr>
              <a:t>‹#›</a:t>
            </a:fld>
            <a:endParaRPr lang="it-IT" altLang="it-IT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DB306B-7081-4755-9621-AAA8D934F374}" type="slidenum">
              <a:rPr lang="it-IT" altLang="it-IT"/>
              <a:pPr>
                <a:defRPr/>
              </a:pPr>
              <a:t>‹#›</a:t>
            </a:fld>
            <a:endParaRPr lang="it-IT" altLang="it-IT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5FA483-FF41-476D-B746-4B29A3E14AD9}" type="slidenum">
              <a:rPr lang="it-IT" altLang="it-IT"/>
              <a:pPr>
                <a:defRPr/>
              </a:pPr>
              <a:t>‹#›</a:t>
            </a:fld>
            <a:endParaRPr lang="it-IT" altLang="it-IT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65355B-F170-454D-9CB9-CE988EDECBA2}" type="slidenum">
              <a:rPr lang="it-IT" altLang="it-IT"/>
              <a:pPr>
                <a:defRPr/>
              </a:pPr>
              <a:t>‹#›</a:t>
            </a:fld>
            <a:endParaRPr lang="it-IT" altLang="it-IT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0D977E-5FAC-405D-8C0D-4117AE76876C}" type="slidenum">
              <a:rPr lang="it-IT" altLang="it-IT"/>
              <a:pPr>
                <a:defRPr/>
              </a:pPr>
              <a:t>‹#›</a:t>
            </a:fld>
            <a:endParaRPr lang="it-IT" altLang="it-IT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443441-C980-42EC-98AE-A5421EF15E32}" type="slidenum">
              <a:rPr lang="it-IT" altLang="it-IT"/>
              <a:pPr>
                <a:defRPr/>
              </a:pPr>
              <a:t>‹#›</a:t>
            </a:fld>
            <a:endParaRPr lang="it-IT" altLang="it-IT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18A808-3D51-4918-AF14-324829F08ED9}" type="slidenum">
              <a:rPr lang="it-IT" altLang="it-IT"/>
              <a:pPr>
                <a:defRPr/>
              </a:pPr>
              <a:t>‹#›</a:t>
            </a:fld>
            <a:endParaRPr lang="it-IT" altLang="it-IT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D74E3F-DB4E-4610-A1BF-BF13B5DBA84D}" type="slidenum">
              <a:rPr lang="it-IT" altLang="it-IT"/>
              <a:pPr>
                <a:defRPr/>
              </a:pPr>
              <a:t>‹#›</a:t>
            </a:fld>
            <a:endParaRPr lang="it-IT" altLang="it-IT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2B2F4F-9109-47FF-A282-2C96FCAC6DF3}" type="slidenum">
              <a:rPr lang="it-IT" altLang="it-IT"/>
              <a:pPr>
                <a:defRPr/>
              </a:pPr>
              <a:t>‹#›</a:t>
            </a:fld>
            <a:endParaRPr lang="it-IT" altLang="it-IT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0C9FB54-FC0F-448D-80E5-50F42AB4664A}" type="slidenum">
              <a:rPr lang="it-IT" altLang="it-IT"/>
              <a:pPr>
                <a:defRPr/>
              </a:pPr>
              <a:t>‹#›</a:t>
            </a:fld>
            <a:endParaRPr lang="it-IT" altLang="it-IT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2056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it-IT" altLang="it-IT" sz="2400">
                <a:latin typeface="Times New Roman" panose="02020603050405020304" pitchFamily="18" charset="0"/>
              </a:endParaRPr>
            </a:p>
          </p:txBody>
        </p:sp>
        <p:sp>
          <p:nvSpPr>
            <p:cNvPr id="2057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it-IT" altLang="it-IT" sz="2400">
                <a:latin typeface="Times New Roman" panose="02020603050405020304" pitchFamily="18" charset="0"/>
              </a:endParaRPr>
            </a:p>
          </p:txBody>
        </p:sp>
        <p:sp>
          <p:nvSpPr>
            <p:cNvPr id="2058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it-IT" altLang="it-IT">
                <a:solidFill>
                  <a:schemeClr val="hlink"/>
                </a:solidFill>
              </a:endParaRPr>
            </a:p>
          </p:txBody>
        </p:sp>
        <p:sp>
          <p:nvSpPr>
            <p:cNvPr id="2059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it-IT" altLang="it-IT">
                <a:solidFill>
                  <a:schemeClr val="hlink"/>
                </a:solidFill>
              </a:endParaRPr>
            </a:p>
          </p:txBody>
        </p:sp>
        <p:sp>
          <p:nvSpPr>
            <p:cNvPr id="2060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it-IT" altLang="it-IT">
                <a:solidFill>
                  <a:schemeClr val="accent2"/>
                </a:solidFill>
              </a:endParaRPr>
            </a:p>
          </p:txBody>
        </p:sp>
        <p:sp>
          <p:nvSpPr>
            <p:cNvPr id="2061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it-IT" altLang="it-IT">
                <a:solidFill>
                  <a:schemeClr val="hlink"/>
                </a:solidFill>
              </a:endParaRPr>
            </a:p>
          </p:txBody>
        </p:sp>
        <p:sp>
          <p:nvSpPr>
            <p:cNvPr id="2062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it-IT" altLang="it-IT" sz="2400">
                <a:latin typeface="Times New Roman" panose="02020603050405020304" pitchFamily="18" charset="0"/>
              </a:endParaRPr>
            </a:p>
          </p:txBody>
        </p:sp>
        <p:sp>
          <p:nvSpPr>
            <p:cNvPr id="2063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it-IT" altLang="it-IT">
                <a:solidFill>
                  <a:schemeClr val="accent2"/>
                </a:solidFill>
              </a:endParaRPr>
            </a:p>
          </p:txBody>
        </p:sp>
        <p:sp>
          <p:nvSpPr>
            <p:cNvPr id="2064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it-IT" altLang="it-IT">
                <a:solidFill>
                  <a:schemeClr val="accent2"/>
                </a:solidFill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13723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1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3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pregresso.units.it/JOpac2/preg_images/paramSearch(1)?cocoon-view=xhtml&amp;left=1&amp;JID=32629&amp;right=65258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jpeg"/><Relationship Id="rId5" Type="http://schemas.openxmlformats.org/officeDocument/2006/relationships/hyperlink" Target="http://kvk.bibliothek.kit.edu/?digitalOnly=0&amp;embedFulltitle=0&amp;newTab=0" TargetMode="External"/><Relationship Id="rId4" Type="http://schemas.openxmlformats.org/officeDocument/2006/relationships/hyperlink" Target="https://www.biblioest.it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bn.it/opacsbn/opac/iccu/free.jsp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www.biblio.units.it/images/page591/CatalogoPeriodiciElettronici/story.html" TargetMode="External"/><Relationship Id="rId4" Type="http://schemas.openxmlformats.org/officeDocument/2006/relationships/hyperlink" Target="http://www.biblio.units.it/images/page591/CataloghiRetrospettivi/story.htm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blio.units.it/images/page591/BiblioEstComeRegistrarsi/story.htm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8"/>
          <p:cNvSpPr>
            <a:spLocks noGrp="1" noChangeArrowheads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7F21E04-149C-447E-9E17-939A42480078}" type="slidenum">
              <a:rPr lang="it-IT" altLang="it-IT" smtClean="0">
                <a:cs typeface="Arial" charset="0"/>
              </a:rPr>
              <a:pPr/>
              <a:t>1</a:t>
            </a:fld>
            <a:endParaRPr lang="it-IT" altLang="it-IT" smtClean="0">
              <a:cs typeface="Arial" charset="0"/>
            </a:endParaRP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it-IT" altLang="it-IT" smtClean="0">
                <a:solidFill>
                  <a:schemeClr val="bg1"/>
                </a:solidFill>
              </a:rPr>
              <a:t>Corso sulle ricerche bibliografiche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it-IT" altLang="it-IT" smtClean="0"/>
              <a:t>Gli strumenti di base</a:t>
            </a:r>
          </a:p>
          <a:p>
            <a:pPr eaLnBrk="1" hangingPunct="1"/>
            <a:endParaRPr lang="it-IT" altLang="it-IT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egnaposto numero diapositiva 5"/>
          <p:cNvSpPr>
            <a:spLocks noGrp="1"/>
          </p:cNvSpPr>
          <p:nvPr>
            <p:ph type="sldNum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D8A7BCA-3A80-4587-9F6C-0075B76739F2}" type="slidenum">
              <a:rPr lang="it-IT" altLang="it-IT" smtClean="0">
                <a:cs typeface="Arial" charset="0"/>
              </a:rPr>
              <a:pPr/>
              <a:t>10</a:t>
            </a:fld>
            <a:endParaRPr lang="it-IT" altLang="it-IT" smtClean="0">
              <a:cs typeface="Arial" charset="0"/>
            </a:endParaRP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555625" y="188913"/>
            <a:ext cx="8229600" cy="1371600"/>
          </a:xfrm>
        </p:spPr>
        <p:txBody>
          <a:bodyPr/>
          <a:lstStyle/>
          <a:p>
            <a:pPr algn="ctr" eaLnBrk="1" hangingPunct="1"/>
            <a:r>
              <a:rPr lang="it-IT" altLang="it-IT" dirty="0" err="1" smtClean="0"/>
              <a:t>BiblioEst</a:t>
            </a:r>
            <a:endParaRPr lang="it-IT" altLang="it-IT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817" y="1193301"/>
            <a:ext cx="8244408" cy="5388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90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egnaposto numero diapositiva 5"/>
          <p:cNvSpPr>
            <a:spLocks noGrp="1"/>
          </p:cNvSpPr>
          <p:nvPr>
            <p:ph type="sldNum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D8A7BCA-3A80-4587-9F6C-0075B76739F2}" type="slidenum">
              <a:rPr lang="it-IT" altLang="it-IT" smtClean="0">
                <a:cs typeface="Arial" charset="0"/>
              </a:rPr>
              <a:pPr/>
              <a:t>11</a:t>
            </a:fld>
            <a:endParaRPr lang="it-IT" altLang="it-IT" smtClean="0">
              <a:cs typeface="Arial" charset="0"/>
            </a:endParaRP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555625" y="188913"/>
            <a:ext cx="8229600" cy="1371600"/>
          </a:xfrm>
        </p:spPr>
        <p:txBody>
          <a:bodyPr/>
          <a:lstStyle/>
          <a:p>
            <a:pPr algn="ctr" eaLnBrk="1" hangingPunct="1"/>
            <a:r>
              <a:rPr lang="it-IT" altLang="it-IT" dirty="0" err="1" smtClean="0"/>
              <a:t>BiblioEst</a:t>
            </a:r>
            <a:endParaRPr lang="it-IT" altLang="it-IT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7269"/>
            <a:ext cx="9144000" cy="4965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491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egnaposto numero diapositiva 5"/>
          <p:cNvSpPr>
            <a:spLocks noGrp="1"/>
          </p:cNvSpPr>
          <p:nvPr>
            <p:ph type="sldNum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D8A7BCA-3A80-4587-9F6C-0075B76739F2}" type="slidenum">
              <a:rPr lang="it-IT" altLang="it-IT" smtClean="0">
                <a:cs typeface="Arial" charset="0"/>
              </a:rPr>
              <a:pPr/>
              <a:t>12</a:t>
            </a:fld>
            <a:endParaRPr lang="it-IT" altLang="it-IT" smtClean="0">
              <a:cs typeface="Arial" charset="0"/>
            </a:endParaRP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555625" y="188913"/>
            <a:ext cx="8229600" cy="1371600"/>
          </a:xfrm>
        </p:spPr>
        <p:txBody>
          <a:bodyPr/>
          <a:lstStyle/>
          <a:p>
            <a:pPr algn="ctr" eaLnBrk="1" hangingPunct="1"/>
            <a:r>
              <a:rPr lang="it-IT" altLang="it-IT" dirty="0" err="1" smtClean="0"/>
              <a:t>BiblioEst</a:t>
            </a:r>
            <a:endParaRPr lang="it-IT" altLang="it-IT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34041"/>
            <a:ext cx="9144000" cy="4730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981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egnaposto numero diapositiva 5"/>
          <p:cNvSpPr>
            <a:spLocks noGrp="1"/>
          </p:cNvSpPr>
          <p:nvPr>
            <p:ph type="sldNum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D8A7BCA-3A80-4587-9F6C-0075B76739F2}" type="slidenum">
              <a:rPr lang="it-IT" altLang="it-IT" smtClean="0">
                <a:cs typeface="Arial" charset="0"/>
              </a:rPr>
              <a:pPr/>
              <a:t>13</a:t>
            </a:fld>
            <a:endParaRPr lang="it-IT" altLang="it-IT" smtClean="0">
              <a:cs typeface="Arial" charset="0"/>
            </a:endParaRP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555625" y="188913"/>
            <a:ext cx="8229600" cy="1371600"/>
          </a:xfrm>
        </p:spPr>
        <p:txBody>
          <a:bodyPr/>
          <a:lstStyle/>
          <a:p>
            <a:pPr algn="ctr" eaLnBrk="1" hangingPunct="1"/>
            <a:r>
              <a:rPr lang="it-IT" altLang="it-IT" dirty="0" err="1" smtClean="0"/>
              <a:t>BiblioEst</a:t>
            </a:r>
            <a:endParaRPr lang="it-IT" altLang="it-IT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92950"/>
            <a:ext cx="8314832" cy="475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251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egnaposto numero diapositiva 5"/>
          <p:cNvSpPr>
            <a:spLocks noGrp="1"/>
          </p:cNvSpPr>
          <p:nvPr>
            <p:ph type="sldNum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D8A7BCA-3A80-4587-9F6C-0075B76739F2}" type="slidenum">
              <a:rPr lang="it-IT" altLang="it-IT" smtClean="0">
                <a:cs typeface="Arial" charset="0"/>
              </a:rPr>
              <a:pPr/>
              <a:t>14</a:t>
            </a:fld>
            <a:endParaRPr lang="it-IT" altLang="it-IT" smtClean="0">
              <a:cs typeface="Arial" charset="0"/>
            </a:endParaRP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555625" y="188913"/>
            <a:ext cx="8229600" cy="1371600"/>
          </a:xfrm>
        </p:spPr>
        <p:txBody>
          <a:bodyPr/>
          <a:lstStyle/>
          <a:p>
            <a:pPr algn="ctr" eaLnBrk="1" hangingPunct="1"/>
            <a:r>
              <a:rPr lang="it-IT" altLang="it-IT" dirty="0" err="1" smtClean="0"/>
              <a:t>BiblioEst</a:t>
            </a:r>
            <a:endParaRPr lang="it-IT" altLang="it-IT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6832"/>
            <a:ext cx="9144000" cy="4362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94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egnaposto numero diapositiva 5"/>
          <p:cNvSpPr>
            <a:spLocks noGrp="1"/>
          </p:cNvSpPr>
          <p:nvPr>
            <p:ph type="sldNum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D8A7BCA-3A80-4587-9F6C-0075B76739F2}" type="slidenum">
              <a:rPr lang="it-IT" altLang="it-IT" smtClean="0">
                <a:cs typeface="Arial" charset="0"/>
              </a:rPr>
              <a:pPr/>
              <a:t>15</a:t>
            </a:fld>
            <a:endParaRPr lang="it-IT" altLang="it-IT" smtClean="0">
              <a:cs typeface="Arial" charset="0"/>
            </a:endParaRP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555625" y="188913"/>
            <a:ext cx="8229600" cy="1371600"/>
          </a:xfrm>
        </p:spPr>
        <p:txBody>
          <a:bodyPr/>
          <a:lstStyle/>
          <a:p>
            <a:pPr algn="ctr" eaLnBrk="1" hangingPunct="1"/>
            <a:r>
              <a:rPr lang="it-IT" altLang="it-IT" dirty="0" err="1" smtClean="0"/>
              <a:t>BiblioEst</a:t>
            </a:r>
            <a:endParaRPr lang="it-IT" altLang="it-IT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6259"/>
            <a:ext cx="9144000" cy="4242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27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egnaposto numero diapositiva 5"/>
          <p:cNvSpPr>
            <a:spLocks noGrp="1"/>
          </p:cNvSpPr>
          <p:nvPr>
            <p:ph type="sldNum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D8A7BCA-3A80-4587-9F6C-0075B76739F2}" type="slidenum">
              <a:rPr lang="it-IT" altLang="it-IT" smtClean="0">
                <a:cs typeface="Arial" charset="0"/>
              </a:rPr>
              <a:pPr/>
              <a:t>16</a:t>
            </a:fld>
            <a:endParaRPr lang="it-IT" altLang="it-IT" smtClean="0">
              <a:cs typeface="Arial" charset="0"/>
            </a:endParaRP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555625" y="188913"/>
            <a:ext cx="8229600" cy="1371600"/>
          </a:xfrm>
        </p:spPr>
        <p:txBody>
          <a:bodyPr/>
          <a:lstStyle/>
          <a:p>
            <a:pPr algn="ctr" eaLnBrk="1" hangingPunct="1"/>
            <a:r>
              <a:rPr lang="it-IT" altLang="it-IT" dirty="0" err="1" smtClean="0"/>
              <a:t>BiblioEst</a:t>
            </a:r>
            <a:endParaRPr lang="it-IT" altLang="it-IT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1942"/>
            <a:ext cx="9144000" cy="4425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24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egnaposto numero diapositiva 5"/>
          <p:cNvSpPr>
            <a:spLocks noGrp="1"/>
          </p:cNvSpPr>
          <p:nvPr>
            <p:ph type="sldNum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D8A7BCA-3A80-4587-9F6C-0075B76739F2}" type="slidenum">
              <a:rPr lang="it-IT" altLang="it-IT" smtClean="0">
                <a:cs typeface="Arial" charset="0"/>
              </a:rPr>
              <a:pPr/>
              <a:t>17</a:t>
            </a:fld>
            <a:endParaRPr lang="it-IT" altLang="it-IT" smtClean="0">
              <a:cs typeface="Arial" charset="0"/>
            </a:endParaRP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555625" y="188913"/>
            <a:ext cx="8229600" cy="1371600"/>
          </a:xfrm>
        </p:spPr>
        <p:txBody>
          <a:bodyPr/>
          <a:lstStyle/>
          <a:p>
            <a:pPr algn="ctr" eaLnBrk="1" hangingPunct="1"/>
            <a:r>
              <a:rPr lang="it-IT" altLang="it-IT" dirty="0" err="1" smtClean="0"/>
              <a:t>BiblioEst</a:t>
            </a:r>
            <a:endParaRPr lang="it-IT" altLang="it-IT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00808"/>
            <a:ext cx="8793324" cy="4688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3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egnaposto numero diapositiva 5"/>
          <p:cNvSpPr>
            <a:spLocks noGrp="1"/>
          </p:cNvSpPr>
          <p:nvPr>
            <p:ph type="sldNum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D8A7BCA-3A80-4587-9F6C-0075B76739F2}" type="slidenum">
              <a:rPr lang="it-IT" altLang="it-IT" smtClean="0">
                <a:cs typeface="Arial" charset="0"/>
              </a:rPr>
              <a:pPr/>
              <a:t>18</a:t>
            </a:fld>
            <a:endParaRPr lang="it-IT" altLang="it-IT" smtClean="0">
              <a:cs typeface="Arial" charset="0"/>
            </a:endParaRP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555625" y="188913"/>
            <a:ext cx="8229600" cy="1371600"/>
          </a:xfrm>
        </p:spPr>
        <p:txBody>
          <a:bodyPr/>
          <a:lstStyle/>
          <a:p>
            <a:pPr algn="ctr" eaLnBrk="1" hangingPunct="1"/>
            <a:r>
              <a:rPr lang="it-IT" altLang="it-IT" dirty="0" err="1" smtClean="0"/>
              <a:t>BiblioEst</a:t>
            </a:r>
            <a:endParaRPr lang="it-IT" altLang="it-IT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25" y="1202085"/>
            <a:ext cx="8118371" cy="5274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467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egnaposto numero diapositiva 5"/>
          <p:cNvSpPr>
            <a:spLocks noGrp="1"/>
          </p:cNvSpPr>
          <p:nvPr>
            <p:ph type="sldNum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D8A7BCA-3A80-4587-9F6C-0075B76739F2}" type="slidenum">
              <a:rPr lang="it-IT" altLang="it-IT" smtClean="0">
                <a:cs typeface="Arial" charset="0"/>
              </a:rPr>
              <a:pPr/>
              <a:t>19</a:t>
            </a:fld>
            <a:endParaRPr lang="it-IT" altLang="it-IT" smtClean="0">
              <a:cs typeface="Arial" charset="0"/>
            </a:endParaRP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555625" y="188913"/>
            <a:ext cx="8229600" cy="1371600"/>
          </a:xfrm>
        </p:spPr>
        <p:txBody>
          <a:bodyPr/>
          <a:lstStyle/>
          <a:p>
            <a:pPr algn="ctr" eaLnBrk="1" hangingPunct="1"/>
            <a:r>
              <a:rPr lang="it-IT" altLang="it-IT" dirty="0" err="1" smtClean="0"/>
              <a:t>BiblioEst</a:t>
            </a:r>
            <a:endParaRPr lang="it-IT" altLang="it-IT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68760"/>
            <a:ext cx="4752528" cy="25871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797" y="2639331"/>
            <a:ext cx="4392203" cy="374792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788024" y="2640360"/>
            <a:ext cx="4355976" cy="3740968"/>
          </a:xfrm>
          <a:prstGeom prst="rect">
            <a:avLst/>
          </a:prstGeom>
          <a:noFill/>
          <a:ln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1043608" y="3475049"/>
            <a:ext cx="3708189" cy="3600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185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egnaposto numero diapositiva 5"/>
          <p:cNvSpPr>
            <a:spLocks noGrp="1"/>
          </p:cNvSpPr>
          <p:nvPr>
            <p:ph type="sldNum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605706F-078B-47F7-B852-452B16F3951C}" type="slidenum">
              <a:rPr lang="it-IT" altLang="it-IT" smtClean="0">
                <a:cs typeface="Arial" charset="0"/>
              </a:rPr>
              <a:pPr/>
              <a:t>2</a:t>
            </a:fld>
            <a:endParaRPr lang="it-IT" altLang="it-IT" smtClean="0">
              <a:cs typeface="Arial" charset="0"/>
            </a:endParaRP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it-IT" altLang="it-IT" smtClean="0"/>
              <a:t>Qual è la domanda?</a:t>
            </a:r>
            <a:br>
              <a:rPr lang="it-IT" altLang="it-IT" smtClean="0"/>
            </a:br>
            <a:r>
              <a:rPr lang="it-IT" altLang="it-IT" sz="2800" smtClean="0"/>
              <a:t>Avere le idee chiare sui bisogni reali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825750"/>
            <a:ext cx="8002588" cy="40322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it-IT" altLang="it-IT" sz="2400" dirty="0" smtClean="0"/>
          </a:p>
          <a:p>
            <a:pPr lvl="1" eaLnBrk="1" hangingPunct="1">
              <a:lnSpc>
                <a:spcPct val="90000"/>
              </a:lnSpc>
            </a:pPr>
            <a:endParaRPr lang="it-IT" altLang="it-IT" sz="2000" dirty="0" smtClean="0"/>
          </a:p>
          <a:p>
            <a:pPr lvl="1" eaLnBrk="1" hangingPunct="1">
              <a:lnSpc>
                <a:spcPct val="90000"/>
              </a:lnSpc>
            </a:pPr>
            <a:r>
              <a:rPr lang="it-IT" altLang="it-IT" sz="2000" dirty="0" smtClean="0"/>
              <a:t>Mi serve uno specifico documento (articolo, libro…)</a:t>
            </a:r>
          </a:p>
          <a:p>
            <a:pPr lvl="1" eaLnBrk="1" hangingPunct="1">
              <a:lnSpc>
                <a:spcPct val="90000"/>
              </a:lnSpc>
            </a:pPr>
            <a:r>
              <a:rPr lang="it-IT" altLang="it-IT" sz="2000" dirty="0" smtClean="0"/>
              <a:t>Cerco cosa c’è all’università di un certo autore</a:t>
            </a:r>
          </a:p>
          <a:p>
            <a:pPr lvl="1" eaLnBrk="1" hangingPunct="1">
              <a:lnSpc>
                <a:spcPct val="90000"/>
              </a:lnSpc>
            </a:pPr>
            <a:r>
              <a:rPr lang="it-IT" altLang="it-IT" sz="2000" dirty="0" smtClean="0"/>
              <a:t>Cerco l’edizione più recente di un’opera </a:t>
            </a:r>
          </a:p>
          <a:p>
            <a:pPr lvl="1" eaLnBrk="1" hangingPunct="1">
              <a:lnSpc>
                <a:spcPct val="90000"/>
              </a:lnSpc>
            </a:pPr>
            <a:r>
              <a:rPr lang="it-IT" altLang="it-IT" sz="2000" dirty="0" smtClean="0"/>
              <a:t>Cerco la traduzione in italiano di una determinata opera</a:t>
            </a:r>
          </a:p>
          <a:p>
            <a:pPr lvl="1" eaLnBrk="1" hangingPunct="1">
              <a:lnSpc>
                <a:spcPct val="90000"/>
              </a:lnSpc>
            </a:pPr>
            <a:r>
              <a:rPr lang="it-IT" altLang="it-IT" sz="2000" dirty="0" smtClean="0"/>
              <a:t>Cerco un manuale su una certa disciplina</a:t>
            </a:r>
          </a:p>
          <a:p>
            <a:pPr lvl="1" eaLnBrk="1" hangingPunct="1">
              <a:lnSpc>
                <a:spcPct val="90000"/>
              </a:lnSpc>
            </a:pPr>
            <a:r>
              <a:rPr lang="it-IT" altLang="it-IT" sz="2000" dirty="0" smtClean="0"/>
              <a:t>Devo compilare una bibliografia per una tesi/tesina partendo da un argomento specifico </a:t>
            </a:r>
          </a:p>
          <a:p>
            <a:pPr lvl="1" eaLnBrk="1" hangingPunct="1">
              <a:lnSpc>
                <a:spcPct val="90000"/>
              </a:lnSpc>
            </a:pPr>
            <a:r>
              <a:rPr lang="it-IT" altLang="it-IT" sz="2000" dirty="0" smtClean="0"/>
              <a:t>…</a:t>
            </a:r>
          </a:p>
        </p:txBody>
      </p:sp>
      <p:pic>
        <p:nvPicPr>
          <p:cNvPr id="17412" name="Picture 4" descr="domande bibliotech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2916238" y="2005013"/>
            <a:ext cx="3105150" cy="12684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egnaposto numero diapositiva 5"/>
          <p:cNvSpPr>
            <a:spLocks noGrp="1"/>
          </p:cNvSpPr>
          <p:nvPr>
            <p:ph type="sldNum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D8A7BCA-3A80-4587-9F6C-0075B76739F2}" type="slidenum">
              <a:rPr lang="it-IT" altLang="it-IT" smtClean="0">
                <a:cs typeface="Arial" charset="0"/>
              </a:rPr>
              <a:pPr/>
              <a:t>20</a:t>
            </a:fld>
            <a:endParaRPr lang="it-IT" altLang="it-IT" smtClean="0">
              <a:cs typeface="Arial" charset="0"/>
            </a:endParaRP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555625" y="188913"/>
            <a:ext cx="8229600" cy="1371600"/>
          </a:xfrm>
        </p:spPr>
        <p:txBody>
          <a:bodyPr/>
          <a:lstStyle/>
          <a:p>
            <a:pPr algn="ctr" eaLnBrk="1" hangingPunct="1"/>
            <a:r>
              <a:rPr lang="it-IT" altLang="it-IT" dirty="0" err="1" smtClean="0"/>
              <a:t>BiblioEst</a:t>
            </a:r>
            <a:endParaRPr lang="it-IT" altLang="it-IT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339781"/>
            <a:ext cx="8732192" cy="21812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352" y="3521076"/>
            <a:ext cx="4608512" cy="3353903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7812360" y="2430428"/>
            <a:ext cx="1224136" cy="3505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0" name="Straight Arrow Connector 9"/>
          <p:cNvCxnSpPr>
            <a:stCxn id="8" idx="3"/>
          </p:cNvCxnSpPr>
          <p:nvPr/>
        </p:nvCxnSpPr>
        <p:spPr>
          <a:xfrm flipH="1">
            <a:off x="3491880" y="2729598"/>
            <a:ext cx="4499751" cy="791478"/>
          </a:xfrm>
          <a:prstGeom prst="straightConnector1">
            <a:avLst/>
          </a:prstGeom>
          <a:ln w="38100">
            <a:solidFill>
              <a:srgbClr val="FF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2393752" y="4895789"/>
            <a:ext cx="746472" cy="216024"/>
          </a:xfrm>
          <a:prstGeom prst="ellipse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Oval 16"/>
          <p:cNvSpPr/>
          <p:nvPr/>
        </p:nvSpPr>
        <p:spPr>
          <a:xfrm>
            <a:off x="2393752" y="5164208"/>
            <a:ext cx="746472" cy="216024"/>
          </a:xfrm>
          <a:prstGeom prst="ellipse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Oval 17"/>
          <p:cNvSpPr/>
          <p:nvPr/>
        </p:nvSpPr>
        <p:spPr>
          <a:xfrm>
            <a:off x="2393752" y="5469009"/>
            <a:ext cx="746472" cy="216024"/>
          </a:xfrm>
          <a:prstGeom prst="ellipse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Oval 18"/>
          <p:cNvSpPr/>
          <p:nvPr/>
        </p:nvSpPr>
        <p:spPr>
          <a:xfrm>
            <a:off x="2375000" y="5764057"/>
            <a:ext cx="746472" cy="216024"/>
          </a:xfrm>
          <a:prstGeom prst="ellipse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Oval 19"/>
          <p:cNvSpPr/>
          <p:nvPr/>
        </p:nvSpPr>
        <p:spPr>
          <a:xfrm>
            <a:off x="2384376" y="6042229"/>
            <a:ext cx="746472" cy="216024"/>
          </a:xfrm>
          <a:prstGeom prst="ellipse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9186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egnaposto numero diapositiva 4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E2F5400-766E-4616-A84B-1E0086D219B7}" type="slidenum">
              <a:rPr lang="it-IT" altLang="it-IT" sz="1200">
                <a:latin typeface="Arial Black" pitchFamily="34" charset="0"/>
              </a:rPr>
              <a:pPr algn="r"/>
              <a:t>21</a:t>
            </a:fld>
            <a:endParaRPr lang="it-IT" altLang="it-IT" sz="1200">
              <a:latin typeface="Arial Black" pitchFamily="34" charset="0"/>
            </a:endParaRP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ctr" eaLnBrk="1" hangingPunct="1"/>
            <a:r>
              <a:rPr lang="it-IT" altLang="it-IT" dirty="0" smtClean="0"/>
              <a:t>OPERATORI LOGICI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557338"/>
            <a:ext cx="8229600" cy="5229225"/>
          </a:xfrm>
        </p:spPr>
        <p:txBody>
          <a:bodyPr/>
          <a:lstStyle/>
          <a:p>
            <a:pPr algn="just" eaLnBrk="1" hangingPunct="1">
              <a:buFont typeface="Wingdings" pitchFamily="2" charset="2"/>
              <a:buNone/>
            </a:pPr>
            <a:r>
              <a:rPr lang="it-IT" altLang="it-IT" b="1" dirty="0" smtClean="0"/>
              <a:t>	</a:t>
            </a:r>
            <a:endParaRPr lang="it-IT" altLang="it-IT" sz="2800" dirty="0" smtClean="0">
              <a:solidFill>
                <a:srgbClr val="CC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975" y="1828800"/>
            <a:ext cx="4086225" cy="470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48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egnaposto numero diapositiva 4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E2F5400-766E-4616-A84B-1E0086D219B7}" type="slidenum">
              <a:rPr lang="it-IT" altLang="it-IT" sz="1200">
                <a:latin typeface="Arial Black" pitchFamily="34" charset="0"/>
              </a:rPr>
              <a:pPr algn="r"/>
              <a:t>22</a:t>
            </a:fld>
            <a:endParaRPr lang="it-IT" altLang="it-IT" sz="1200">
              <a:latin typeface="Arial Black" pitchFamily="34" charset="0"/>
            </a:endParaRP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ctr" eaLnBrk="1" hangingPunct="1"/>
            <a:r>
              <a:rPr lang="it-IT" altLang="it-IT" dirty="0" smtClean="0"/>
              <a:t>CARATTERI «JOLLY»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557338"/>
            <a:ext cx="8229600" cy="5229225"/>
          </a:xfrm>
        </p:spPr>
        <p:txBody>
          <a:bodyPr/>
          <a:lstStyle/>
          <a:p>
            <a:pPr algn="just" eaLnBrk="1" hangingPunct="1">
              <a:buFont typeface="Wingdings" pitchFamily="2" charset="2"/>
              <a:buNone/>
            </a:pPr>
            <a:r>
              <a:rPr lang="it-IT" altLang="it-IT" b="1" dirty="0" smtClean="0"/>
              <a:t>	</a:t>
            </a:r>
            <a:endParaRPr lang="it-IT" altLang="it-IT" sz="2800" dirty="0" smtClean="0">
              <a:solidFill>
                <a:srgbClr val="CC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43608" y="1725126"/>
            <a:ext cx="7056784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Sono caratteri speciali che consentono di eseguire ricerche tramite  </a:t>
            </a:r>
            <a:r>
              <a:rPr lang="it-IT" sz="2000" b="1" dirty="0"/>
              <a:t>parti di parole</a:t>
            </a:r>
            <a:r>
              <a:rPr lang="it-IT" sz="2000" dirty="0"/>
              <a:t> o per </a:t>
            </a:r>
            <a:r>
              <a:rPr lang="it-IT" sz="2000" b="1" dirty="0"/>
              <a:t>troncamento</a:t>
            </a:r>
            <a:r>
              <a:rPr lang="it-IT" sz="2000" dirty="0"/>
              <a:t>.</a:t>
            </a:r>
            <a:br>
              <a:rPr lang="it-IT" sz="2000" dirty="0"/>
            </a:br>
            <a:r>
              <a:rPr lang="it-IT" sz="2000" dirty="0"/>
              <a:t>Tali caratteri sono</a:t>
            </a:r>
            <a:r>
              <a:rPr lang="it-IT" sz="2000" dirty="0" smtClean="0"/>
              <a:t>:</a:t>
            </a:r>
          </a:p>
          <a:p>
            <a:endParaRPr lang="it-IT" dirty="0"/>
          </a:p>
          <a:p>
            <a:r>
              <a:rPr lang="it-IT" b="1" dirty="0" smtClean="0"/>
              <a:t>?</a:t>
            </a:r>
            <a:r>
              <a:rPr lang="it-IT" dirty="0" smtClean="0"/>
              <a:t> (punto interrogativo) che sostituisce esattamente un carattere.</a:t>
            </a:r>
          </a:p>
          <a:p>
            <a:r>
              <a:rPr lang="it-IT" b="1" dirty="0" smtClean="0"/>
              <a:t>*</a:t>
            </a:r>
            <a:r>
              <a:rPr lang="it-IT" dirty="0" smtClean="0"/>
              <a:t> (asterisco) che sostituisce un numero qualsiasi di caratteri.</a:t>
            </a:r>
          </a:p>
          <a:p>
            <a:endParaRPr lang="it-IT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Es. Una ricerca nel campo TITOLO con il termine </a:t>
            </a:r>
            <a:r>
              <a:rPr lang="it-IT" b="1" dirty="0" err="1" smtClean="0"/>
              <a:t>te?t</a:t>
            </a:r>
            <a:r>
              <a:rPr lang="it-IT" dirty="0" smtClean="0"/>
              <a:t> restituirà tutti i documenti con le parole </a:t>
            </a:r>
            <a:r>
              <a:rPr lang="it-IT" b="1" dirty="0" smtClean="0"/>
              <a:t>te</a:t>
            </a:r>
            <a:r>
              <a:rPr lang="it-IT" dirty="0" smtClean="0"/>
              <a:t>x</a:t>
            </a:r>
            <a:r>
              <a:rPr lang="it-IT" b="1" dirty="0" smtClean="0"/>
              <a:t>t</a:t>
            </a:r>
            <a:r>
              <a:rPr lang="it-IT" dirty="0" smtClean="0"/>
              <a:t> e </a:t>
            </a:r>
            <a:r>
              <a:rPr lang="it-IT" b="1" dirty="0" smtClean="0"/>
              <a:t>te</a:t>
            </a:r>
            <a:r>
              <a:rPr lang="it-IT" dirty="0" smtClean="0"/>
              <a:t>s</a:t>
            </a:r>
            <a:r>
              <a:rPr lang="it-IT" b="1" dirty="0" smtClean="0"/>
              <a:t>t</a:t>
            </a:r>
            <a:r>
              <a:rPr lang="it-IT" dirty="0" smtClean="0"/>
              <a:t> nei titoli.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Es. Una ricerca nel campo TITOLO con il termine </a:t>
            </a:r>
            <a:r>
              <a:rPr lang="it-IT" b="1" dirty="0" smtClean="0"/>
              <a:t>ambient* </a:t>
            </a:r>
            <a:r>
              <a:rPr lang="it-IT" dirty="0" smtClean="0"/>
              <a:t>restituirà tutti i documenti con parole come </a:t>
            </a:r>
            <a:r>
              <a:rPr lang="it-IT" b="1" dirty="0" smtClean="0"/>
              <a:t>ambient</a:t>
            </a:r>
            <a:r>
              <a:rPr lang="it-IT" dirty="0" smtClean="0"/>
              <a:t>e, </a:t>
            </a:r>
            <a:r>
              <a:rPr lang="it-IT" b="1" dirty="0" smtClean="0"/>
              <a:t>ambient</a:t>
            </a:r>
            <a:r>
              <a:rPr lang="it-IT" dirty="0" smtClean="0"/>
              <a:t>i, </a:t>
            </a:r>
            <a:r>
              <a:rPr lang="it-IT" b="1" dirty="0" smtClean="0"/>
              <a:t>ambient</a:t>
            </a:r>
            <a:r>
              <a:rPr lang="it-IT" dirty="0" smtClean="0"/>
              <a:t>ale, </a:t>
            </a:r>
            <a:r>
              <a:rPr lang="it-IT" b="1" dirty="0" smtClean="0"/>
              <a:t>ambient</a:t>
            </a:r>
            <a:r>
              <a:rPr lang="it-IT" dirty="0" smtClean="0"/>
              <a:t>ali, </a:t>
            </a:r>
            <a:r>
              <a:rPr lang="it-IT" b="1" dirty="0" smtClean="0"/>
              <a:t>ambient</a:t>
            </a:r>
            <a:r>
              <a:rPr lang="it-IT" dirty="0" smtClean="0"/>
              <a:t>arsi … nei titoli.</a:t>
            </a:r>
          </a:p>
          <a:p>
            <a:endParaRPr lang="it-IT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schemeClr val="accent5">
                    <a:lumMod val="25000"/>
                  </a:schemeClr>
                </a:solidFill>
              </a:rPr>
              <a:t>Sfruttando i caratteri jolly proviamo a cercare con un unico termine tutti i documenti che hanno la parola </a:t>
            </a:r>
            <a:r>
              <a:rPr lang="it-IT" b="1" dirty="0" smtClean="0">
                <a:solidFill>
                  <a:schemeClr val="accent5">
                    <a:lumMod val="25000"/>
                  </a:schemeClr>
                </a:solidFill>
              </a:rPr>
              <a:t>dislessia (</a:t>
            </a:r>
            <a:r>
              <a:rPr lang="it-IT" b="1" dirty="0" err="1" smtClean="0">
                <a:solidFill>
                  <a:schemeClr val="accent5">
                    <a:lumMod val="25000"/>
                  </a:schemeClr>
                </a:solidFill>
              </a:rPr>
              <a:t>dyslexia</a:t>
            </a:r>
            <a:r>
              <a:rPr lang="it-IT" b="1" dirty="0" smtClean="0">
                <a:solidFill>
                  <a:schemeClr val="accent5">
                    <a:lumMod val="25000"/>
                  </a:schemeClr>
                </a:solidFill>
              </a:rPr>
              <a:t> in inglese), </a:t>
            </a:r>
            <a:r>
              <a:rPr lang="it-IT" dirty="0" smtClean="0">
                <a:solidFill>
                  <a:schemeClr val="accent5">
                    <a:lumMod val="25000"/>
                  </a:schemeClr>
                </a:solidFill>
              </a:rPr>
              <a:t>o le sue derivate mediante suffisso, in italiano e in inglese </a:t>
            </a:r>
            <a:r>
              <a:rPr lang="it-IT" dirty="0" smtClean="0">
                <a:solidFill>
                  <a:schemeClr val="accent5">
                    <a:lumMod val="25000"/>
                  </a:schemeClr>
                </a:solidFill>
              </a:rPr>
              <a:t>in qualsiasi campo della descrizione.</a:t>
            </a:r>
            <a:endParaRPr lang="it-IT" dirty="0" smtClean="0">
              <a:solidFill>
                <a:schemeClr val="accent5">
                  <a:lumMod val="25000"/>
                </a:schemeClr>
              </a:solidFill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79333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egnaposto numero diapositiva 5"/>
          <p:cNvSpPr>
            <a:spLocks noGrp="1"/>
          </p:cNvSpPr>
          <p:nvPr>
            <p:ph type="sldNum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D8A7BCA-3A80-4587-9F6C-0075B76739F2}" type="slidenum">
              <a:rPr lang="it-IT" altLang="it-IT" smtClean="0">
                <a:cs typeface="Arial" charset="0"/>
              </a:rPr>
              <a:pPr/>
              <a:t>23</a:t>
            </a:fld>
            <a:endParaRPr lang="it-IT" altLang="it-IT" smtClean="0">
              <a:cs typeface="Arial" charset="0"/>
            </a:endParaRP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555625" y="188913"/>
            <a:ext cx="8229600" cy="1371600"/>
          </a:xfrm>
        </p:spPr>
        <p:txBody>
          <a:bodyPr/>
          <a:lstStyle/>
          <a:p>
            <a:pPr algn="ctr" eaLnBrk="1" hangingPunct="1"/>
            <a:r>
              <a:rPr lang="it-IT" altLang="it-IT" dirty="0" err="1" smtClean="0"/>
              <a:t>BiblioEst</a:t>
            </a:r>
            <a:endParaRPr lang="it-IT" altLang="it-IT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74" y="1628800"/>
            <a:ext cx="9086850" cy="49149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3131840" y="2348880"/>
            <a:ext cx="864096" cy="28803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Oval 4"/>
          <p:cNvSpPr/>
          <p:nvPr/>
        </p:nvSpPr>
        <p:spPr>
          <a:xfrm>
            <a:off x="107504" y="5733256"/>
            <a:ext cx="792088" cy="864096"/>
          </a:xfrm>
          <a:prstGeom prst="ellipse">
            <a:avLst/>
          </a:prstGeom>
          <a:noFill/>
          <a:ln w="381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9655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egnaposto numero diapositiva 5"/>
          <p:cNvSpPr>
            <a:spLocks noGrp="1"/>
          </p:cNvSpPr>
          <p:nvPr>
            <p:ph type="sldNum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D8A7BCA-3A80-4587-9F6C-0075B76739F2}" type="slidenum">
              <a:rPr lang="it-IT" altLang="it-IT" smtClean="0">
                <a:cs typeface="Arial" charset="0"/>
              </a:rPr>
              <a:pPr/>
              <a:t>24</a:t>
            </a:fld>
            <a:endParaRPr lang="it-IT" altLang="it-IT" smtClean="0">
              <a:cs typeface="Arial" charset="0"/>
            </a:endParaRP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555625" y="188913"/>
            <a:ext cx="8229600" cy="1371600"/>
          </a:xfrm>
        </p:spPr>
        <p:txBody>
          <a:bodyPr/>
          <a:lstStyle/>
          <a:p>
            <a:pPr algn="ctr" eaLnBrk="1" hangingPunct="1"/>
            <a:r>
              <a:rPr lang="it-IT" altLang="it-IT" dirty="0" err="1" smtClean="0"/>
              <a:t>BiblioEst</a:t>
            </a:r>
            <a:endParaRPr lang="it-IT" altLang="it-IT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54" y="2060848"/>
            <a:ext cx="8257354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34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egnaposto numero diapositiva 5"/>
          <p:cNvSpPr>
            <a:spLocks noGrp="1"/>
          </p:cNvSpPr>
          <p:nvPr>
            <p:ph type="sldNum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D8A7BCA-3A80-4587-9F6C-0075B76739F2}" type="slidenum">
              <a:rPr lang="it-IT" altLang="it-IT" smtClean="0">
                <a:cs typeface="Arial" charset="0"/>
              </a:rPr>
              <a:pPr/>
              <a:t>25</a:t>
            </a:fld>
            <a:endParaRPr lang="it-IT" altLang="it-IT" smtClean="0">
              <a:cs typeface="Arial" charset="0"/>
            </a:endParaRP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555625" y="188913"/>
            <a:ext cx="8229600" cy="1371600"/>
          </a:xfrm>
        </p:spPr>
        <p:txBody>
          <a:bodyPr/>
          <a:lstStyle/>
          <a:p>
            <a:pPr algn="ctr" eaLnBrk="1" hangingPunct="1"/>
            <a:r>
              <a:rPr lang="it-IT" altLang="it-IT" dirty="0" err="1" smtClean="0"/>
              <a:t>BiblioEst</a:t>
            </a:r>
            <a:endParaRPr lang="it-IT" altLang="it-IT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95484"/>
            <a:ext cx="9144000" cy="4024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615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egnaposto numero diapositiva 5"/>
          <p:cNvSpPr>
            <a:spLocks noGrp="1"/>
          </p:cNvSpPr>
          <p:nvPr>
            <p:ph type="sldNum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D8A7BCA-3A80-4587-9F6C-0075B76739F2}" type="slidenum">
              <a:rPr lang="it-IT" altLang="it-IT" smtClean="0">
                <a:cs typeface="Arial" charset="0"/>
              </a:rPr>
              <a:pPr/>
              <a:t>26</a:t>
            </a:fld>
            <a:endParaRPr lang="it-IT" altLang="it-IT" smtClean="0">
              <a:cs typeface="Arial" charset="0"/>
            </a:endParaRP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555625" y="188913"/>
            <a:ext cx="8229600" cy="1371600"/>
          </a:xfrm>
        </p:spPr>
        <p:txBody>
          <a:bodyPr/>
          <a:lstStyle/>
          <a:p>
            <a:pPr algn="ctr" eaLnBrk="1" hangingPunct="1"/>
            <a:r>
              <a:rPr lang="it-IT" altLang="it-IT" dirty="0" err="1" smtClean="0"/>
              <a:t>BiblioEst</a:t>
            </a:r>
            <a:endParaRPr lang="it-IT" altLang="it-IT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0808"/>
            <a:ext cx="9144000" cy="3981169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3923928" y="2492896"/>
            <a:ext cx="3696072" cy="360040"/>
          </a:xfrm>
          <a:prstGeom prst="ellipse">
            <a:avLst/>
          </a:prstGeom>
          <a:noFill/>
          <a:ln w="381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Oval 4"/>
          <p:cNvSpPr/>
          <p:nvPr/>
        </p:nvSpPr>
        <p:spPr>
          <a:xfrm>
            <a:off x="3275856" y="2852936"/>
            <a:ext cx="720080" cy="21602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7" name="Straight Connector 6"/>
          <p:cNvCxnSpPr/>
          <p:nvPr/>
        </p:nvCxnSpPr>
        <p:spPr>
          <a:xfrm>
            <a:off x="4788024" y="3645024"/>
            <a:ext cx="136815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427984" y="4797152"/>
            <a:ext cx="13439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0" y="3789040"/>
            <a:ext cx="755576" cy="93610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8601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egnaposto numero diapositiva 4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DC7428F-EF10-4795-A0C5-8E52115798F1}" type="slidenum">
              <a:rPr lang="it-IT" altLang="it-IT" sz="1200">
                <a:latin typeface="Arial Black" pitchFamily="34" charset="0"/>
              </a:rPr>
              <a:pPr algn="r"/>
              <a:t>27</a:t>
            </a:fld>
            <a:endParaRPr lang="it-IT" altLang="it-IT" sz="1200">
              <a:latin typeface="Arial Black" pitchFamily="34" charset="0"/>
            </a:endParaRPr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ctr" eaLnBrk="1" hangingPunct="1"/>
            <a:r>
              <a:rPr lang="it-IT" altLang="it-IT" sz="4000" smtClean="0"/>
              <a:t/>
            </a:r>
            <a:br>
              <a:rPr lang="it-IT" altLang="it-IT" sz="4000" smtClean="0"/>
            </a:br>
            <a:r>
              <a:rPr lang="it-IT" altLang="it-IT" sz="4000" smtClean="0"/>
              <a:t>La Ricerca avanzata in BiblioEst</a:t>
            </a:r>
            <a:br>
              <a:rPr lang="it-IT" altLang="it-IT" sz="4000" smtClean="0"/>
            </a:br>
            <a:endParaRPr lang="it-IT" altLang="it-IT" sz="3200" smtClean="0"/>
          </a:p>
        </p:txBody>
      </p:sp>
      <p:sp>
        <p:nvSpPr>
          <p:cNvPr id="12698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981200"/>
            <a:ext cx="8218488" cy="4688160"/>
          </a:xfrm>
        </p:spPr>
        <p:txBody>
          <a:bodyPr/>
          <a:lstStyle/>
          <a:p>
            <a:pPr eaLnBrk="1" hangingPunct="1">
              <a:defRPr/>
            </a:pPr>
            <a:endParaRPr lang="it-IT" altLang="it-IT" dirty="0" smtClean="0"/>
          </a:p>
          <a:p>
            <a:pPr eaLnBrk="1" hangingPunct="1">
              <a:defRPr/>
            </a:pPr>
            <a:endParaRPr lang="it-IT" altLang="it-IT" dirty="0" smtClean="0"/>
          </a:p>
          <a:p>
            <a:pPr eaLnBrk="1" hangingPunct="1">
              <a:defRPr/>
            </a:pPr>
            <a:endParaRPr lang="it-IT" altLang="it-IT" dirty="0" smtClean="0"/>
          </a:p>
          <a:p>
            <a:pPr eaLnBrk="1" hangingPunct="1">
              <a:defRPr/>
            </a:pPr>
            <a:endParaRPr lang="it-IT" altLang="it-IT" dirty="0" smtClean="0"/>
          </a:p>
          <a:p>
            <a:pPr eaLnBrk="1" hangingPunct="1">
              <a:defRPr/>
            </a:pPr>
            <a:endParaRPr lang="it-IT" altLang="it-IT" sz="2400" dirty="0" smtClean="0"/>
          </a:p>
          <a:p>
            <a:pPr eaLnBrk="1" hangingPunct="1">
              <a:defRPr/>
            </a:pPr>
            <a:r>
              <a:rPr lang="it-IT" altLang="it-IT" sz="2400" dirty="0" smtClean="0"/>
              <a:t>ESERCIZIO: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it-IT" altLang="it-IT" sz="2400" dirty="0" smtClean="0"/>
              <a:t>Cerchiamo </a:t>
            </a:r>
            <a:r>
              <a:rPr lang="it-IT" altLang="it-IT" sz="2400" dirty="0" smtClean="0"/>
              <a:t>i documenti </a:t>
            </a:r>
            <a:r>
              <a:rPr lang="it-IT" altLang="it-IT" sz="2400" dirty="0" smtClean="0"/>
              <a:t>in italiano e in inglese che contengono nel titolo le parole </a:t>
            </a:r>
            <a:r>
              <a:rPr lang="it-IT" altLang="it-IT" sz="2400" i="1" dirty="0" smtClean="0">
                <a:solidFill>
                  <a:srgbClr val="FF0000"/>
                </a:solidFill>
              </a:rPr>
              <a:t>interazione/i sociale/i</a:t>
            </a:r>
            <a:r>
              <a:rPr lang="it-IT" altLang="it-IT" sz="2400" dirty="0" smtClean="0"/>
              <a:t> e in qualsiasi punto della descrizione la parola </a:t>
            </a:r>
            <a:r>
              <a:rPr lang="it-IT" altLang="it-IT" sz="2400" i="1" dirty="0" smtClean="0">
                <a:solidFill>
                  <a:srgbClr val="FF0000"/>
                </a:solidFill>
              </a:rPr>
              <a:t>psicologia</a:t>
            </a:r>
            <a:r>
              <a:rPr lang="it-IT" altLang="it-IT" sz="2400" dirty="0" smtClean="0"/>
              <a:t>.</a:t>
            </a:r>
          </a:p>
        </p:txBody>
      </p:sp>
      <p:pic>
        <p:nvPicPr>
          <p:cNvPr id="31748" name="Picture 5" descr="biblioest_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5913" y="2133600"/>
            <a:ext cx="3748087" cy="236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6" descr="biblioest_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205038"/>
            <a:ext cx="5292725" cy="222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69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69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69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69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egnaposto numero diapositiva 5"/>
          <p:cNvSpPr>
            <a:spLocks noGrp="1"/>
          </p:cNvSpPr>
          <p:nvPr>
            <p:ph type="sldNum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D8A7BCA-3A80-4587-9F6C-0075B76739F2}" type="slidenum">
              <a:rPr lang="it-IT" altLang="it-IT" smtClean="0">
                <a:cs typeface="Arial" charset="0"/>
              </a:rPr>
              <a:pPr/>
              <a:t>28</a:t>
            </a:fld>
            <a:endParaRPr lang="it-IT" altLang="it-IT" smtClean="0">
              <a:cs typeface="Arial" charset="0"/>
            </a:endParaRP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555625" y="188913"/>
            <a:ext cx="8229600" cy="1371600"/>
          </a:xfrm>
        </p:spPr>
        <p:txBody>
          <a:bodyPr/>
          <a:lstStyle/>
          <a:p>
            <a:pPr algn="ctr" eaLnBrk="1" hangingPunct="1"/>
            <a:r>
              <a:rPr lang="it-IT" altLang="it-IT" dirty="0" err="1" smtClean="0"/>
              <a:t>BiblioEst</a:t>
            </a:r>
            <a:endParaRPr lang="it-IT" altLang="it-IT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29" y="1899345"/>
            <a:ext cx="7943850" cy="406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98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egnaposto numero diapositiva 5"/>
          <p:cNvSpPr>
            <a:spLocks noGrp="1"/>
          </p:cNvSpPr>
          <p:nvPr>
            <p:ph type="sldNum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D8A7BCA-3A80-4587-9F6C-0075B76739F2}" type="slidenum">
              <a:rPr lang="it-IT" altLang="it-IT" smtClean="0">
                <a:cs typeface="Arial" charset="0"/>
              </a:rPr>
              <a:pPr/>
              <a:t>29</a:t>
            </a:fld>
            <a:endParaRPr lang="it-IT" altLang="it-IT" smtClean="0">
              <a:cs typeface="Arial" charset="0"/>
            </a:endParaRP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555625" y="188913"/>
            <a:ext cx="8229600" cy="1371600"/>
          </a:xfrm>
        </p:spPr>
        <p:txBody>
          <a:bodyPr/>
          <a:lstStyle/>
          <a:p>
            <a:pPr algn="ctr" eaLnBrk="1" hangingPunct="1"/>
            <a:r>
              <a:rPr lang="it-IT" altLang="it-IT" dirty="0" err="1" smtClean="0"/>
              <a:t>BiblioEst</a:t>
            </a:r>
            <a:endParaRPr lang="it-IT" altLang="it-IT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25" y="1674019"/>
            <a:ext cx="8162925" cy="458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33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egnaposto numero diapositiva 5"/>
          <p:cNvSpPr>
            <a:spLocks noGrp="1"/>
          </p:cNvSpPr>
          <p:nvPr>
            <p:ph type="sldNum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732464F-316C-4EDE-B1E5-E88D51961D82}" type="slidenum">
              <a:rPr lang="it-IT" altLang="it-IT" smtClean="0">
                <a:cs typeface="Arial" charset="0"/>
              </a:rPr>
              <a:pPr/>
              <a:t>3</a:t>
            </a:fld>
            <a:endParaRPr lang="it-IT" altLang="it-IT" smtClean="0">
              <a:cs typeface="Arial" charset="0"/>
            </a:endParaRP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sz="4000" smtClean="0"/>
              <a:t>Catalogo o banca dati?</a:t>
            </a:r>
            <a:br>
              <a:rPr lang="it-IT" altLang="it-IT" sz="4000" smtClean="0"/>
            </a:br>
            <a:r>
              <a:rPr lang="it-IT" altLang="it-IT" sz="4000" smtClean="0"/>
              <a:t>Questo è il problema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81200"/>
            <a:ext cx="8075613" cy="3886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it-IT" altLang="it-IT" sz="28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it-IT" altLang="it-IT" sz="2800" b="1" smtClean="0"/>
              <a:t>Cataloghi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it-IT" altLang="it-IT" sz="2400" smtClean="0"/>
              <a:t>	Servono a localizzare documenti (</a:t>
            </a:r>
            <a:r>
              <a:rPr lang="it-IT" altLang="it-IT" sz="2400" smtClean="0">
                <a:solidFill>
                  <a:srgbClr val="FF3300"/>
                </a:solidFill>
              </a:rPr>
              <a:t>sapere dove</a:t>
            </a:r>
            <a:r>
              <a:rPr lang="it-IT" altLang="it-IT" sz="2400" smtClean="0"/>
              <a:t>)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it-IT" altLang="it-IT" sz="24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it-IT" altLang="it-IT" sz="2800" b="1" smtClean="0"/>
              <a:t>Banche dati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it-IT" altLang="it-IT" sz="2400" smtClean="0"/>
              <a:t>	Servono a trovare citazioni bibliografiche di documenti su un determinato argomento (</a:t>
            </a:r>
            <a:r>
              <a:rPr lang="it-IT" altLang="it-IT" sz="2400" smtClean="0">
                <a:solidFill>
                  <a:srgbClr val="FF3300"/>
                </a:solidFill>
              </a:rPr>
              <a:t>sapere cosa</a:t>
            </a:r>
            <a:r>
              <a:rPr lang="it-IT" altLang="it-IT" sz="2400" smtClean="0"/>
              <a:t>)</a:t>
            </a:r>
          </a:p>
        </p:txBody>
      </p:sp>
      <p:pic>
        <p:nvPicPr>
          <p:cNvPr id="19460" name="Picture 4" descr="domande bibliotech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795963" y="404813"/>
            <a:ext cx="3105150" cy="14763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egnaposto numero diapositiva 5"/>
          <p:cNvSpPr>
            <a:spLocks noGrp="1"/>
          </p:cNvSpPr>
          <p:nvPr>
            <p:ph type="sldNum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D8A7BCA-3A80-4587-9F6C-0075B76739F2}" type="slidenum">
              <a:rPr lang="it-IT" altLang="it-IT" smtClean="0">
                <a:cs typeface="Arial" charset="0"/>
              </a:rPr>
              <a:pPr/>
              <a:t>30</a:t>
            </a:fld>
            <a:endParaRPr lang="it-IT" altLang="it-IT" smtClean="0">
              <a:cs typeface="Arial" charset="0"/>
            </a:endParaRP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555625" y="188913"/>
            <a:ext cx="8229600" cy="1371600"/>
          </a:xfrm>
        </p:spPr>
        <p:txBody>
          <a:bodyPr/>
          <a:lstStyle/>
          <a:p>
            <a:pPr algn="ctr" eaLnBrk="1" hangingPunct="1"/>
            <a:r>
              <a:rPr lang="it-IT" altLang="it-IT" dirty="0" err="1" smtClean="0"/>
              <a:t>BiblioEst</a:t>
            </a:r>
            <a:endParaRPr lang="it-IT" altLang="it-IT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25" y="1351979"/>
            <a:ext cx="8248650" cy="4010025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3275856" y="1676747"/>
            <a:ext cx="5256584" cy="100811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TextBox 4"/>
          <p:cNvSpPr txBox="1"/>
          <p:nvPr/>
        </p:nvSpPr>
        <p:spPr>
          <a:xfrm>
            <a:off x="1331640" y="5733256"/>
            <a:ext cx="64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FF0000"/>
                </a:solidFill>
              </a:rPr>
              <a:t>Ripetiamo la ricerca usando il </a:t>
            </a:r>
            <a:r>
              <a:rPr lang="it-IT" b="1" dirty="0" err="1" smtClean="0">
                <a:solidFill>
                  <a:srgbClr val="FF0000"/>
                </a:solidFill>
              </a:rPr>
              <a:t>Discovery</a:t>
            </a:r>
            <a:r>
              <a:rPr lang="it-IT" b="1" dirty="0" smtClean="0">
                <a:solidFill>
                  <a:srgbClr val="FF0000"/>
                </a:solidFill>
              </a:rPr>
              <a:t> service</a:t>
            </a:r>
            <a:endParaRPr lang="it-IT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05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egnaposto numero diapositiva 4"/>
          <p:cNvSpPr>
            <a:spLocks noGrp="1"/>
          </p:cNvSpPr>
          <p:nvPr>
            <p:ph type="sldNum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48A3181-9E41-4EB5-BF36-AB588E0F36EF}" type="slidenum">
              <a:rPr lang="it-IT" altLang="it-IT" smtClean="0">
                <a:cs typeface="Arial" charset="0"/>
              </a:rPr>
              <a:pPr/>
              <a:t>31</a:t>
            </a:fld>
            <a:endParaRPr lang="it-IT" altLang="it-IT" smtClean="0">
              <a:cs typeface="Arial" charset="0"/>
            </a:endParaRPr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it-IT" altLang="it-IT" smtClean="0"/>
              <a:t>Alcuni identificativi univoci utili per le ricerche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828800"/>
            <a:ext cx="8229600" cy="461645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it-IT" altLang="it-IT" sz="2400" b="1" dirty="0" smtClean="0"/>
              <a:t>LIBRI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it-IT" altLang="it-IT" sz="1800" dirty="0" smtClean="0"/>
              <a:t>ISBN = International Standard Book </a:t>
            </a:r>
            <a:r>
              <a:rPr lang="it-IT" altLang="it-IT" sz="1800" dirty="0" err="1" smtClean="0"/>
              <a:t>Number</a:t>
            </a:r>
            <a:r>
              <a:rPr lang="it-IT" altLang="it-IT" sz="1800" dirty="0" smtClean="0"/>
              <a:t> (10/13 caratteri)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it-IT" altLang="it-IT" sz="1800" dirty="0" smtClean="0"/>
              <a:t>Es. 0-8218-2905-X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it-IT" altLang="it-IT" sz="1800" b="1" dirty="0" smtClean="0"/>
              <a:t>PERIODICI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it-IT" altLang="it-IT" sz="1800" dirty="0" smtClean="0"/>
              <a:t>ISSN = International Standard Serial </a:t>
            </a:r>
            <a:r>
              <a:rPr lang="it-IT" altLang="it-IT" sz="1800" dirty="0" err="1" smtClean="0"/>
              <a:t>Number</a:t>
            </a:r>
            <a:r>
              <a:rPr lang="it-IT" altLang="it-IT" sz="1800" dirty="0" smtClean="0"/>
              <a:t> (8 caratteri)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it-IT" altLang="it-IT" sz="1800" dirty="0" smtClean="0"/>
              <a:t>Es. 0004-9727</a:t>
            </a:r>
          </a:p>
          <a:p>
            <a:pPr marL="342900" lvl="1" indent="-342900" algn="ctr" eaLnBrk="1" hangingPunct="1">
              <a:lnSpc>
                <a:spcPct val="80000"/>
              </a:lnSpc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it-IT" altLang="it-IT" sz="1800" b="1" dirty="0">
                <a:ea typeface="+mn-ea"/>
              </a:rPr>
              <a:t>DOCUMENTI ELETTRONICI IN </a:t>
            </a:r>
            <a:r>
              <a:rPr lang="it-IT" altLang="it-IT" sz="1800" b="1" dirty="0" smtClean="0">
                <a:ea typeface="+mn-ea"/>
              </a:rPr>
              <a:t>RETE</a:t>
            </a:r>
          </a:p>
          <a:p>
            <a:pPr marL="342900" lvl="1" indent="-342900" eaLnBrk="1" hangingPunct="1">
              <a:lnSpc>
                <a:spcPct val="80000"/>
              </a:lnSpc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it-IT" altLang="it-IT" sz="1800" dirty="0">
                <a:ea typeface="+mn-ea"/>
              </a:rPr>
              <a:t>DOI = Digital Object </a:t>
            </a:r>
            <a:r>
              <a:rPr lang="it-IT" altLang="it-IT" sz="1800" dirty="0" err="1" smtClean="0">
                <a:ea typeface="+mn-ea"/>
              </a:rPr>
              <a:t>Identifier</a:t>
            </a:r>
            <a:r>
              <a:rPr lang="it-IT" altLang="it-IT" sz="1800" dirty="0" smtClean="0">
                <a:ea typeface="+mn-ea"/>
              </a:rPr>
              <a:t> (utilizzato per identificare le risorse digitali in Web)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it-IT" altLang="it-IT" sz="1800" dirty="0" smtClean="0"/>
              <a:t>Es</a:t>
            </a:r>
            <a:r>
              <a:rPr lang="it-IT" altLang="it-IT" sz="1800" dirty="0"/>
              <a:t>. </a:t>
            </a:r>
            <a:r>
              <a:rPr lang="it-IT" sz="1800" dirty="0" smtClean="0"/>
              <a:t>10.1021/ol203101s</a:t>
            </a:r>
            <a:endParaRPr lang="it-IT" altLang="it-IT" sz="1800" dirty="0"/>
          </a:p>
          <a:p>
            <a:pPr marL="457200" lvl="1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it-IT" altLang="it-IT" sz="1800" dirty="0"/>
          </a:p>
          <a:p>
            <a:pPr marL="457200" lvl="1" indent="0" eaLnBrk="1" hangingPunct="1">
              <a:lnSpc>
                <a:spcPct val="80000"/>
              </a:lnSpc>
              <a:buNone/>
              <a:defRPr/>
            </a:pPr>
            <a:r>
              <a:rPr lang="it-IT" altLang="it-IT" sz="1600" b="1" dirty="0" smtClean="0"/>
              <a:t>Trovate in OPAC: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it-IT" altLang="it-IT" sz="1600" b="1" dirty="0" smtClean="0"/>
              <a:t>l’ISSN di </a:t>
            </a:r>
            <a:r>
              <a:rPr lang="it-IT" sz="1600" i="1" dirty="0"/>
              <a:t>Cognitive science</a:t>
            </a:r>
            <a:r>
              <a:rPr lang="it-IT" altLang="it-IT" sz="1600" i="1" dirty="0"/>
              <a:t>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it-IT" altLang="it-IT" sz="1600" b="1" dirty="0" smtClean="0"/>
              <a:t>l’ISBN di </a:t>
            </a:r>
            <a:r>
              <a:rPr lang="en-US" sz="1600" i="1" dirty="0"/>
              <a:t>A </a:t>
            </a:r>
            <a:r>
              <a:rPr lang="en-US" sz="1600" i="1" dirty="0" smtClean="0"/>
              <a:t>companion </a:t>
            </a:r>
            <a:r>
              <a:rPr lang="en-US" sz="1600" i="1" dirty="0"/>
              <a:t>to cognitive </a:t>
            </a:r>
            <a:r>
              <a:rPr lang="en-US" sz="1600" i="1" dirty="0" smtClean="0"/>
              <a:t>science</a:t>
            </a:r>
          </a:p>
          <a:p>
            <a:pPr marL="457200" lvl="1" indent="0" eaLnBrk="1" hangingPunct="1">
              <a:lnSpc>
                <a:spcPct val="80000"/>
              </a:lnSpc>
              <a:buNone/>
              <a:defRPr/>
            </a:pPr>
            <a:r>
              <a:rPr lang="en-US" sz="1600" b="1" dirty="0" err="1" smtClean="0"/>
              <a:t>Trovate</a:t>
            </a:r>
            <a:r>
              <a:rPr lang="en-US" sz="1600" b="1" dirty="0" smtClean="0"/>
              <a:t> in Web:</a:t>
            </a:r>
          </a:p>
          <a:p>
            <a:pPr lvl="1"/>
            <a:r>
              <a:rPr lang="it-IT" altLang="it-IT" sz="1600" b="1" dirty="0"/>
              <a:t>Il DOI di </a:t>
            </a:r>
            <a:r>
              <a:rPr lang="en-US" sz="1600" i="1" dirty="0"/>
              <a:t>Representations of faces and body parts in macaque temporal cortex: A functional MRI study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it-IT" altLang="it-IT" sz="1600" b="1" i="1" dirty="0"/>
          </a:p>
        </p:txBody>
      </p:sp>
    </p:spTree>
    <p:extLst>
      <p:ext uri="{BB962C8B-B14F-4D97-AF65-F5344CB8AC3E}">
        <p14:creationId xmlns:p14="http://schemas.microsoft.com/office/powerpoint/2010/main" val="4258667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2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2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2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2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2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2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egnaposto numero diapositiva 5"/>
          <p:cNvSpPr>
            <a:spLocks noGrp="1"/>
          </p:cNvSpPr>
          <p:nvPr>
            <p:ph type="sldNum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D8A7BCA-3A80-4587-9F6C-0075B76739F2}" type="slidenum">
              <a:rPr lang="it-IT" altLang="it-IT" smtClean="0">
                <a:cs typeface="Arial" charset="0"/>
              </a:rPr>
              <a:pPr/>
              <a:t>32</a:t>
            </a:fld>
            <a:endParaRPr lang="it-IT" altLang="it-IT" smtClean="0">
              <a:cs typeface="Arial" charset="0"/>
            </a:endParaRP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555625" y="188913"/>
            <a:ext cx="8229600" cy="1371600"/>
          </a:xfrm>
        </p:spPr>
        <p:txBody>
          <a:bodyPr/>
          <a:lstStyle/>
          <a:p>
            <a:pPr algn="ctr" eaLnBrk="1" hangingPunct="1"/>
            <a:r>
              <a:rPr lang="it-IT" altLang="it-IT" dirty="0" err="1" smtClean="0"/>
              <a:t>BiblioEst</a:t>
            </a:r>
            <a:endParaRPr lang="it-IT" altLang="it-IT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096" y="1268760"/>
            <a:ext cx="6157664" cy="28724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5" y="3356992"/>
            <a:ext cx="4923406" cy="3348608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6228184" y="3356992"/>
            <a:ext cx="2557041" cy="784173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Oval 7"/>
          <p:cNvSpPr/>
          <p:nvPr/>
        </p:nvSpPr>
        <p:spPr>
          <a:xfrm>
            <a:off x="6228184" y="3356992"/>
            <a:ext cx="2557041" cy="784173"/>
          </a:xfrm>
          <a:prstGeom prst="ellipse">
            <a:avLst/>
          </a:prstGeom>
          <a:noFill/>
          <a:ln w="381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Oval 8"/>
          <p:cNvSpPr/>
          <p:nvPr/>
        </p:nvSpPr>
        <p:spPr>
          <a:xfrm>
            <a:off x="4067945" y="5445224"/>
            <a:ext cx="720079" cy="432048"/>
          </a:xfrm>
          <a:prstGeom prst="ellipse">
            <a:avLst/>
          </a:prstGeom>
          <a:noFill/>
          <a:ln w="381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1183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egnaposto numero diapositiva 5"/>
          <p:cNvSpPr>
            <a:spLocks noGrp="1"/>
          </p:cNvSpPr>
          <p:nvPr>
            <p:ph type="sldNum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D8A7BCA-3A80-4587-9F6C-0075B76739F2}" type="slidenum">
              <a:rPr lang="it-IT" altLang="it-IT" smtClean="0">
                <a:cs typeface="Arial" charset="0"/>
              </a:rPr>
              <a:pPr/>
              <a:t>33</a:t>
            </a:fld>
            <a:endParaRPr lang="it-IT" altLang="it-IT" smtClean="0">
              <a:cs typeface="Arial" charset="0"/>
            </a:endParaRP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555625" y="188913"/>
            <a:ext cx="8229600" cy="1371600"/>
          </a:xfrm>
        </p:spPr>
        <p:txBody>
          <a:bodyPr/>
          <a:lstStyle/>
          <a:p>
            <a:pPr algn="ctr" eaLnBrk="1" hangingPunct="1"/>
            <a:r>
              <a:rPr lang="it-IT" altLang="it-IT" dirty="0" err="1" smtClean="0"/>
              <a:t>BiblioEst</a:t>
            </a:r>
            <a:endParaRPr lang="it-IT" altLang="it-IT" dirty="0" smtClean="0"/>
          </a:p>
        </p:txBody>
      </p:sp>
      <p:sp>
        <p:nvSpPr>
          <p:cNvPr id="7" name="Oval 6"/>
          <p:cNvSpPr/>
          <p:nvPr/>
        </p:nvSpPr>
        <p:spPr>
          <a:xfrm>
            <a:off x="6228184" y="3356992"/>
            <a:ext cx="2557041" cy="784173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18594"/>
            <a:ext cx="5023576" cy="2473145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683568" y="1844823"/>
            <a:ext cx="3888432" cy="791753"/>
          </a:xfrm>
          <a:prstGeom prst="ellipse">
            <a:avLst/>
          </a:prstGeom>
          <a:noFill/>
          <a:ln w="381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370" y="2629754"/>
            <a:ext cx="4381500" cy="3895725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3827512" y="2614761"/>
            <a:ext cx="3888432" cy="791753"/>
          </a:xfrm>
          <a:prstGeom prst="ellipse">
            <a:avLst/>
          </a:prstGeom>
          <a:noFill/>
          <a:ln w="381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Oval 9"/>
          <p:cNvSpPr/>
          <p:nvPr/>
        </p:nvSpPr>
        <p:spPr>
          <a:xfrm>
            <a:off x="3491880" y="5517232"/>
            <a:ext cx="1296144" cy="504056"/>
          </a:xfrm>
          <a:prstGeom prst="ellipse">
            <a:avLst/>
          </a:prstGeom>
          <a:noFill/>
          <a:ln w="381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Oval 10"/>
          <p:cNvSpPr/>
          <p:nvPr/>
        </p:nvSpPr>
        <p:spPr>
          <a:xfrm>
            <a:off x="4139952" y="3406514"/>
            <a:ext cx="648072" cy="382526"/>
          </a:xfrm>
          <a:prstGeom prst="ellipse">
            <a:avLst/>
          </a:prstGeom>
          <a:noFill/>
          <a:ln w="381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TextBox 12"/>
          <p:cNvSpPr txBox="1"/>
          <p:nvPr/>
        </p:nvSpPr>
        <p:spPr>
          <a:xfrm>
            <a:off x="4759176" y="5630760"/>
            <a:ext cx="20882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solidFill>
                  <a:srgbClr val="FF0000"/>
                </a:solidFill>
              </a:rPr>
              <a:t>Posseduto cartaceo</a:t>
            </a:r>
            <a:endParaRPr lang="it-IT" sz="12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59176" y="3462219"/>
            <a:ext cx="37547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solidFill>
                  <a:srgbClr val="FF0000"/>
                </a:solidFill>
              </a:rPr>
              <a:t>Collegamento al catalogo dei periodici elettronici</a:t>
            </a:r>
            <a:endParaRPr lang="it-IT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394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egnaposto numero diapositiva 5"/>
          <p:cNvSpPr>
            <a:spLocks noGrp="1"/>
          </p:cNvSpPr>
          <p:nvPr>
            <p:ph type="sldNum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D8A7BCA-3A80-4587-9F6C-0075B76739F2}" type="slidenum">
              <a:rPr lang="it-IT" altLang="it-IT" smtClean="0">
                <a:cs typeface="Arial" charset="0"/>
              </a:rPr>
              <a:pPr/>
              <a:t>34</a:t>
            </a:fld>
            <a:endParaRPr lang="it-IT" altLang="it-IT" smtClean="0">
              <a:cs typeface="Arial" charset="0"/>
            </a:endParaRP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555625" y="188913"/>
            <a:ext cx="8229600" cy="1371600"/>
          </a:xfrm>
        </p:spPr>
        <p:txBody>
          <a:bodyPr/>
          <a:lstStyle/>
          <a:p>
            <a:pPr algn="ctr" eaLnBrk="1" hangingPunct="1"/>
            <a:r>
              <a:rPr lang="it-IT" altLang="it-IT" dirty="0" smtClean="0"/>
              <a:t>Catalogo dei periodici elettronici</a:t>
            </a:r>
            <a:endParaRPr lang="it-IT" altLang="it-IT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12" y="1567657"/>
            <a:ext cx="8429625" cy="4562475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3635896" y="5013176"/>
            <a:ext cx="1512168" cy="864096"/>
          </a:xfrm>
          <a:prstGeom prst="ellipse">
            <a:avLst/>
          </a:prstGeom>
          <a:noFill/>
          <a:ln w="381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9564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egnaposto numero diapositiva 4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E2F5400-766E-4616-A84B-1E0086D219B7}" type="slidenum">
              <a:rPr lang="it-IT" altLang="it-IT" sz="1200">
                <a:latin typeface="Arial Black" pitchFamily="34" charset="0"/>
              </a:rPr>
              <a:pPr algn="r"/>
              <a:t>35</a:t>
            </a:fld>
            <a:endParaRPr lang="it-IT" altLang="it-IT" sz="1200">
              <a:latin typeface="Arial Black" pitchFamily="34" charset="0"/>
            </a:endParaRP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ctr" eaLnBrk="1" hangingPunct="1"/>
            <a:r>
              <a:rPr lang="it-IT" altLang="it-IT" smtClean="0"/>
              <a:t>CATALOGHI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557338"/>
            <a:ext cx="8229600" cy="5229225"/>
          </a:xfrm>
        </p:spPr>
        <p:txBody>
          <a:bodyPr/>
          <a:lstStyle/>
          <a:p>
            <a:pPr algn="just" eaLnBrk="1" hangingPunct="1">
              <a:buFont typeface="Wingdings" pitchFamily="2" charset="2"/>
              <a:buNone/>
            </a:pPr>
            <a:r>
              <a:rPr lang="it-IT" altLang="it-IT" b="1" smtClean="0"/>
              <a:t>	</a:t>
            </a:r>
            <a:r>
              <a:rPr lang="it-IT" altLang="it-IT" sz="2800" b="1" smtClean="0"/>
              <a:t>Nell’OPAC di ateneo non troviamo le descrizioni dei singoli articoli/contributi pubblicati nei periodici o nei libri (monografie).</a:t>
            </a:r>
          </a:p>
          <a:p>
            <a:pPr algn="just" eaLnBrk="1" hangingPunct="1">
              <a:buFont typeface="Wingdings" pitchFamily="2" charset="2"/>
              <a:buNone/>
            </a:pPr>
            <a:endParaRPr lang="it-IT" altLang="it-IT" sz="1100" b="1" smtClean="0"/>
          </a:p>
          <a:p>
            <a:pPr algn="just" eaLnBrk="1" hangingPunct="1">
              <a:buFont typeface="Wingdings" pitchFamily="2" charset="2"/>
              <a:buNone/>
            </a:pPr>
            <a:r>
              <a:rPr lang="it-IT" altLang="it-IT" sz="2800" b="1" smtClean="0"/>
              <a:t>	Importante:</a:t>
            </a:r>
          </a:p>
          <a:p>
            <a:pPr algn="just" eaLnBrk="1" hangingPunct="1">
              <a:buFont typeface="Wingdings" pitchFamily="2" charset="2"/>
              <a:buNone/>
            </a:pPr>
            <a:endParaRPr lang="it-IT" altLang="it-IT" sz="1100" b="1" smtClean="0"/>
          </a:p>
          <a:p>
            <a:pPr algn="just" eaLnBrk="1" hangingPunct="1">
              <a:buFont typeface="Wingdings" pitchFamily="2" charset="2"/>
              <a:buNone/>
            </a:pPr>
            <a:r>
              <a:rPr lang="it-IT" altLang="it-IT" sz="2800" smtClean="0"/>
              <a:t>	</a:t>
            </a:r>
            <a:r>
              <a:rPr lang="it-IT" altLang="it-IT" sz="2800" smtClean="0">
                <a:solidFill>
                  <a:srgbClr val="CC0000"/>
                </a:solidFill>
              </a:rPr>
              <a:t>Nell’OPAC di ateneo non devo mai impostare una ricerca partendo dall’autore o dal titolo del singolo articolo/contributo pubblicato in un periodico o in una monografia.</a:t>
            </a:r>
          </a:p>
        </p:txBody>
      </p:sp>
    </p:spTree>
    <p:extLst>
      <p:ext uri="{BB962C8B-B14F-4D97-AF65-F5344CB8AC3E}">
        <p14:creationId xmlns:p14="http://schemas.microsoft.com/office/powerpoint/2010/main" val="1509231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egnaposto numero diapositiva 5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A0F7B22-9827-4863-9E3D-76DACCEB7AED}" type="slidenum">
              <a:rPr lang="it-IT" altLang="it-IT" sz="1200">
                <a:latin typeface="Arial Black" pitchFamily="34" charset="0"/>
              </a:rPr>
              <a:pPr algn="r"/>
              <a:t>36</a:t>
            </a:fld>
            <a:endParaRPr lang="it-IT" altLang="it-IT" sz="1200">
              <a:latin typeface="Arial Black" pitchFamily="34" charset="0"/>
            </a:endParaRPr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36563" y="171450"/>
            <a:ext cx="8229600" cy="1371600"/>
          </a:xfrm>
        </p:spPr>
        <p:txBody>
          <a:bodyPr/>
          <a:lstStyle/>
          <a:p>
            <a:pPr algn="ctr" eaLnBrk="1" hangingPunct="1"/>
            <a:r>
              <a:rPr lang="it-IT" altLang="it-IT" sz="4000" smtClean="0"/>
              <a:t>Cerchiamo nei cataloghi: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38895" y="1098550"/>
            <a:ext cx="8424936" cy="5192393"/>
          </a:xfrm>
        </p:spPr>
        <p:txBody>
          <a:bodyPr/>
          <a:lstStyle/>
          <a:p>
            <a:pPr algn="just"/>
            <a:r>
              <a:rPr lang="en-US" sz="1800" dirty="0" smtClean="0"/>
              <a:t>Argyle, M., Cook, </a:t>
            </a:r>
            <a:r>
              <a:rPr lang="en-US" sz="1800" dirty="0"/>
              <a:t>M. </a:t>
            </a:r>
            <a:r>
              <a:rPr lang="en-US" sz="1800" dirty="0" smtClean="0"/>
              <a:t>(1976). </a:t>
            </a:r>
            <a:r>
              <a:rPr lang="en-US" sz="1800" i="1" dirty="0"/>
              <a:t>Gaze and Mutual Gaze</a:t>
            </a:r>
            <a:r>
              <a:rPr lang="en-US" sz="1800" dirty="0"/>
              <a:t>. </a:t>
            </a:r>
            <a:r>
              <a:rPr lang="en-US" sz="1800" dirty="0" smtClean="0"/>
              <a:t>Cambridge: University </a:t>
            </a:r>
            <a:r>
              <a:rPr lang="it-IT" sz="1800" dirty="0" smtClean="0"/>
              <a:t>Press</a:t>
            </a:r>
          </a:p>
          <a:p>
            <a:pPr algn="just"/>
            <a:r>
              <a:rPr lang="it-IT" sz="1800" dirty="0" err="1"/>
              <a:t>Hogue</a:t>
            </a:r>
            <a:r>
              <a:rPr lang="it-IT" sz="1800" dirty="0"/>
              <a:t>, C. W. V. (2001). </a:t>
            </a:r>
            <a:r>
              <a:rPr lang="it-IT" sz="1800" dirty="0" err="1"/>
              <a:t>Structure</a:t>
            </a:r>
            <a:r>
              <a:rPr lang="it-IT" sz="1800" dirty="0"/>
              <a:t> </a:t>
            </a:r>
            <a:r>
              <a:rPr lang="it-IT" sz="1800" dirty="0" err="1"/>
              <a:t>databases</a:t>
            </a:r>
            <a:r>
              <a:rPr lang="it-IT" sz="1800" dirty="0"/>
              <a:t>. In A. D. Baxevanis &amp; B. F. F. </a:t>
            </a:r>
            <a:r>
              <a:rPr lang="it-IT" sz="1800" dirty="0" err="1"/>
              <a:t>Ouellette</a:t>
            </a:r>
            <a:r>
              <a:rPr lang="it-IT" sz="1800" dirty="0"/>
              <a:t> (</a:t>
            </a:r>
            <a:r>
              <a:rPr lang="it-IT" sz="1800" dirty="0" err="1"/>
              <a:t>Eds</a:t>
            </a:r>
            <a:r>
              <a:rPr lang="it-IT" sz="1800" dirty="0"/>
              <a:t>.), </a:t>
            </a:r>
            <a:r>
              <a:rPr lang="it-IT" sz="1800" i="1" dirty="0" err="1"/>
              <a:t>Bioinformatics</a:t>
            </a:r>
            <a:r>
              <a:rPr lang="it-IT" sz="1800" dirty="0"/>
              <a:t> (2nd ed., pp. 83–109). New York, NY: </a:t>
            </a:r>
            <a:r>
              <a:rPr lang="it-IT" sz="1800" dirty="0" err="1"/>
              <a:t>Wiley-Interscience</a:t>
            </a:r>
            <a:r>
              <a:rPr lang="it-IT" sz="1800" dirty="0"/>
              <a:t>.</a:t>
            </a:r>
            <a:endParaRPr lang="it-IT" sz="1800" dirty="0" smtClean="0"/>
          </a:p>
          <a:p>
            <a:pPr algn="just"/>
            <a:r>
              <a:rPr lang="en-US" sz="1800" dirty="0" smtClean="0"/>
              <a:t>Barlow, H.B</a:t>
            </a:r>
            <a:r>
              <a:rPr lang="en-US" sz="1800" dirty="0"/>
              <a:t>. </a:t>
            </a:r>
            <a:r>
              <a:rPr lang="en-US" sz="1800" dirty="0" smtClean="0"/>
              <a:t>(1986). </a:t>
            </a:r>
            <a:r>
              <a:rPr lang="en-US" sz="1800" dirty="0"/>
              <a:t>Why have multiple cortical areas? </a:t>
            </a:r>
            <a:r>
              <a:rPr lang="en-US" sz="1800" i="1" dirty="0"/>
              <a:t>Vision Res</a:t>
            </a:r>
            <a:r>
              <a:rPr lang="en-US" sz="1800" i="1" dirty="0" smtClean="0"/>
              <a:t>., 26</a:t>
            </a:r>
            <a:r>
              <a:rPr lang="en-US" sz="1800" dirty="0" smtClean="0"/>
              <a:t>(1), 81–90.</a:t>
            </a:r>
          </a:p>
          <a:p>
            <a:pPr algn="just"/>
            <a:r>
              <a:rPr lang="en-US" sz="1800" dirty="0" smtClean="0"/>
              <a:t>Magnuson</a:t>
            </a:r>
            <a:r>
              <a:rPr lang="en-US" sz="1800" dirty="0"/>
              <a:t>, J. S., </a:t>
            </a:r>
            <a:r>
              <a:rPr lang="en-US" sz="1800" dirty="0" err="1"/>
              <a:t>Tanenhaus</a:t>
            </a:r>
            <a:r>
              <a:rPr lang="en-US" sz="1800" dirty="0"/>
              <a:t>, M. K., </a:t>
            </a:r>
            <a:r>
              <a:rPr lang="en-US" sz="1800" dirty="0" err="1"/>
              <a:t>Aslin</a:t>
            </a:r>
            <a:r>
              <a:rPr lang="en-US" sz="1800" dirty="0"/>
              <a:t>, R. N., &amp; </a:t>
            </a:r>
            <a:r>
              <a:rPr lang="en-US" sz="1800" dirty="0" err="1"/>
              <a:t>Dahan</a:t>
            </a:r>
            <a:r>
              <a:rPr lang="en-US" sz="1800" dirty="0"/>
              <a:t>, D. (2003). The time course of spoken word learning and recognition: Studies with artificial lexicons. </a:t>
            </a:r>
            <a:r>
              <a:rPr lang="en-US" sz="1800" i="1" dirty="0"/>
              <a:t>J. Exp. Psychol. </a:t>
            </a:r>
            <a:r>
              <a:rPr lang="it-IT" sz="1800" i="1" dirty="0"/>
              <a:t>Gen</a:t>
            </a:r>
            <a:r>
              <a:rPr lang="it-IT" sz="1800" i="1" dirty="0" smtClean="0"/>
              <a:t>.</a:t>
            </a:r>
            <a:r>
              <a:rPr lang="en-US" sz="1800" dirty="0" smtClean="0"/>
              <a:t>, </a:t>
            </a:r>
            <a:r>
              <a:rPr lang="en-US" sz="1800" i="1" dirty="0"/>
              <a:t>132</a:t>
            </a:r>
            <a:r>
              <a:rPr lang="en-US" sz="1800" dirty="0"/>
              <a:t>(2), </a:t>
            </a:r>
            <a:r>
              <a:rPr lang="en-US" sz="1800" dirty="0" smtClean="0"/>
              <a:t>202-227.</a:t>
            </a:r>
            <a:endParaRPr lang="it-IT" sz="1800" dirty="0" smtClean="0"/>
          </a:p>
          <a:p>
            <a:pPr algn="just"/>
            <a:r>
              <a:rPr lang="en-US" sz="1800" dirty="0" smtClean="0"/>
              <a:t>Albert, M.K. (1992). The role of genericity in the perception of illusory contours. In </a:t>
            </a:r>
            <a:r>
              <a:rPr lang="en-US" sz="1800" i="1" dirty="0" smtClean="0"/>
              <a:t>Ann. Conf. </a:t>
            </a:r>
            <a:r>
              <a:rPr lang="en-US" sz="1800" i="1" dirty="0" err="1" smtClean="0"/>
              <a:t>Cogn</a:t>
            </a:r>
            <a:r>
              <a:rPr lang="en-US" sz="1800" i="1" dirty="0" smtClean="0"/>
              <a:t>. Sci. Soc., 14. </a:t>
            </a:r>
            <a:r>
              <a:rPr lang="en-US" sz="1800" dirty="0" smtClean="0"/>
              <a:t>(pp. </a:t>
            </a:r>
            <a:r>
              <a:rPr lang="it-IT" sz="1800" dirty="0" smtClean="0"/>
              <a:t>289-294)</a:t>
            </a:r>
            <a:r>
              <a:rPr lang="en-US" sz="1800" i="1" dirty="0" smtClean="0"/>
              <a:t>.</a:t>
            </a:r>
            <a:r>
              <a:rPr lang="it-IT" sz="1800" dirty="0" smtClean="0"/>
              <a:t> </a:t>
            </a:r>
            <a:r>
              <a:rPr lang="it-IT" sz="1800" dirty="0" err="1"/>
              <a:t>Hillsdale</a:t>
            </a:r>
            <a:r>
              <a:rPr lang="it-IT" sz="1800" dirty="0"/>
              <a:t> (</a:t>
            </a:r>
            <a:r>
              <a:rPr lang="it-IT" sz="1800" dirty="0" smtClean="0"/>
              <a:t>N.J.): </a:t>
            </a:r>
            <a:r>
              <a:rPr lang="it-IT" sz="1800" dirty="0" err="1" smtClean="0"/>
              <a:t>Erlbaum</a:t>
            </a:r>
            <a:r>
              <a:rPr lang="it-IT" sz="1800" dirty="0" smtClean="0"/>
              <a:t>.</a:t>
            </a:r>
          </a:p>
          <a:p>
            <a:pPr algn="just"/>
            <a:r>
              <a:rPr lang="it-IT" sz="1800" dirty="0" err="1" smtClean="0"/>
              <a:t>Afraz</a:t>
            </a:r>
            <a:r>
              <a:rPr lang="it-IT" sz="1800" dirty="0" smtClean="0"/>
              <a:t>, S.R., </a:t>
            </a:r>
            <a:r>
              <a:rPr lang="it-IT" sz="1800" dirty="0" err="1" smtClean="0"/>
              <a:t>Kiani</a:t>
            </a:r>
            <a:r>
              <a:rPr lang="it-IT" sz="1800" dirty="0" smtClean="0"/>
              <a:t>, R., </a:t>
            </a:r>
            <a:r>
              <a:rPr lang="it-IT" sz="1800" dirty="0" err="1" smtClean="0"/>
              <a:t>Esteky</a:t>
            </a:r>
            <a:r>
              <a:rPr lang="it-IT" sz="1800" dirty="0" smtClean="0"/>
              <a:t>, </a:t>
            </a:r>
            <a:r>
              <a:rPr lang="it-IT" sz="1800" dirty="0"/>
              <a:t>H. </a:t>
            </a:r>
            <a:r>
              <a:rPr lang="it-IT" sz="1800" dirty="0" smtClean="0"/>
              <a:t>(2006). </a:t>
            </a:r>
            <a:r>
              <a:rPr lang="it-IT" sz="1800" dirty="0" err="1"/>
              <a:t>Microstimulation</a:t>
            </a:r>
            <a:r>
              <a:rPr lang="it-IT" sz="1800" dirty="0"/>
              <a:t> of </a:t>
            </a:r>
            <a:r>
              <a:rPr lang="it-IT" sz="1800" dirty="0" err="1"/>
              <a:t>inferotemporal</a:t>
            </a:r>
            <a:r>
              <a:rPr lang="it-IT" sz="1800" dirty="0"/>
              <a:t> </a:t>
            </a:r>
            <a:r>
              <a:rPr lang="it-IT" sz="1800" dirty="0" err="1"/>
              <a:t>cortex</a:t>
            </a:r>
            <a:r>
              <a:rPr lang="it-IT" sz="1800" dirty="0"/>
              <a:t> </a:t>
            </a:r>
            <a:r>
              <a:rPr lang="it-IT" sz="1800" dirty="0" err="1"/>
              <a:t>influences</a:t>
            </a:r>
            <a:r>
              <a:rPr lang="it-IT" sz="1800" dirty="0"/>
              <a:t> face </a:t>
            </a:r>
            <a:r>
              <a:rPr lang="it-IT" sz="1800" dirty="0" err="1"/>
              <a:t>categorization</a:t>
            </a:r>
            <a:r>
              <a:rPr lang="it-IT" sz="1800" dirty="0"/>
              <a:t>. </a:t>
            </a:r>
            <a:r>
              <a:rPr lang="it-IT" sz="1800" i="1" dirty="0"/>
              <a:t>Nature </a:t>
            </a:r>
            <a:r>
              <a:rPr lang="it-IT" sz="1800" i="1" dirty="0" smtClean="0"/>
              <a:t>442</a:t>
            </a:r>
            <a:r>
              <a:rPr lang="it-IT" sz="1800" dirty="0" smtClean="0"/>
              <a:t>(7103</a:t>
            </a:r>
            <a:r>
              <a:rPr lang="it-IT" sz="1800" dirty="0"/>
              <a:t>), 692–95. DOI: </a:t>
            </a:r>
            <a:r>
              <a:rPr lang="it-IT" sz="1800" dirty="0" smtClean="0"/>
              <a:t>10.1038/nature04982.</a:t>
            </a:r>
          </a:p>
          <a:p>
            <a:pPr algn="just"/>
            <a:r>
              <a:rPr lang="it-IT" sz="1800" dirty="0" err="1" smtClean="0"/>
              <a:t>Sidnell</a:t>
            </a:r>
            <a:r>
              <a:rPr lang="it-IT" sz="1800" dirty="0" smtClean="0"/>
              <a:t>, J., </a:t>
            </a:r>
            <a:r>
              <a:rPr lang="it-IT" sz="1800" dirty="0" err="1" smtClean="0"/>
              <a:t>Stivers</a:t>
            </a:r>
            <a:r>
              <a:rPr lang="it-IT" sz="1800" dirty="0" smtClean="0"/>
              <a:t>, T. (</a:t>
            </a:r>
            <a:r>
              <a:rPr lang="it-IT" sz="1800" dirty="0" err="1" smtClean="0"/>
              <a:t>Eds</a:t>
            </a:r>
            <a:r>
              <a:rPr lang="it-IT" sz="1800" dirty="0" smtClean="0"/>
              <a:t>.), (2012). </a:t>
            </a:r>
            <a:r>
              <a:rPr lang="en-US" sz="1800" i="1" dirty="0"/>
              <a:t>The Handbook of Conversation </a:t>
            </a:r>
            <a:r>
              <a:rPr lang="en-US" sz="1800" i="1" dirty="0" smtClean="0"/>
              <a:t>Analysis. </a:t>
            </a:r>
            <a:r>
              <a:rPr lang="en-US" sz="1800" dirty="0" err="1" smtClean="0"/>
              <a:t>Chichester</a:t>
            </a:r>
            <a:r>
              <a:rPr lang="en-US" sz="1800" dirty="0" smtClean="0"/>
              <a:t>: Wiley-Blackwell. </a:t>
            </a:r>
            <a:r>
              <a:rPr lang="it-IT" sz="1800" dirty="0"/>
              <a:t>DOI: </a:t>
            </a:r>
            <a:r>
              <a:rPr lang="it-IT" sz="1800" dirty="0" smtClean="0"/>
              <a:t>10.1002/9781118325001.</a:t>
            </a:r>
            <a:endParaRPr lang="it-IT" sz="1800" dirty="0"/>
          </a:p>
          <a:p>
            <a:endParaRPr lang="en-US" sz="2000" b="1" i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796" name="Rectangle 10"/>
          <p:cNvSpPr>
            <a:spLocks noChangeArrowheads="1"/>
          </p:cNvSpPr>
          <p:nvPr/>
        </p:nvSpPr>
        <p:spPr bwMode="auto">
          <a:xfrm>
            <a:off x="457200" y="27305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it-IT" altLang="it-IT"/>
          </a:p>
        </p:txBody>
      </p:sp>
      <p:sp>
        <p:nvSpPr>
          <p:cNvPr id="33797" name="Rectangle 12"/>
          <p:cNvSpPr>
            <a:spLocks noChangeArrowheads="1"/>
          </p:cNvSpPr>
          <p:nvPr/>
        </p:nvSpPr>
        <p:spPr bwMode="auto">
          <a:xfrm>
            <a:off x="609600" y="42545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it-IT" altLang="it-IT"/>
          </a:p>
        </p:txBody>
      </p:sp>
      <p:sp>
        <p:nvSpPr>
          <p:cNvPr id="33798" name="Rectangle 13"/>
          <p:cNvSpPr>
            <a:spLocks noChangeArrowheads="1"/>
          </p:cNvSpPr>
          <p:nvPr/>
        </p:nvSpPr>
        <p:spPr bwMode="auto">
          <a:xfrm>
            <a:off x="762000" y="57785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it-IT" alt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egnaposto numero diapositiva 4"/>
          <p:cNvSpPr>
            <a:spLocks noGrp="1"/>
          </p:cNvSpPr>
          <p:nvPr>
            <p:ph type="sldNum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070E94E-515F-438D-A001-10946BE8E76A}" type="slidenum">
              <a:rPr lang="it-IT" altLang="it-IT" smtClean="0">
                <a:cs typeface="Arial" charset="0"/>
              </a:rPr>
              <a:pPr/>
              <a:t>37</a:t>
            </a:fld>
            <a:endParaRPr lang="it-IT" altLang="it-IT" smtClean="0">
              <a:cs typeface="Arial" charset="0"/>
            </a:endParaRPr>
          </a:p>
        </p:txBody>
      </p:sp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it-IT" altLang="it-IT" smtClean="0"/>
              <a:t>Un ultimo esercizio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it-IT" altLang="it-IT" smtClean="0"/>
              <a:t>Cercate in OPAC un testo che aiuti gli studenti ad utilizzare le biblioteche universitarie.</a:t>
            </a:r>
          </a:p>
          <a:p>
            <a:pPr lvl="1" eaLnBrk="1" hangingPunct="1">
              <a:buClr>
                <a:schemeClr val="bg2"/>
              </a:buClr>
              <a:buSzPct val="75000"/>
              <a:buFont typeface="Wingdings" pitchFamily="2" charset="2"/>
              <a:buChar char="n"/>
            </a:pPr>
            <a:endParaRPr lang="it-IT" altLang="it-IT" sz="3200" smtClean="0"/>
          </a:p>
          <a:p>
            <a:pPr eaLnBrk="1" hangingPunct="1"/>
            <a:endParaRPr lang="it-IT" altLang="it-IT" b="1" smtClean="0"/>
          </a:p>
          <a:p>
            <a:pPr eaLnBrk="1" hangingPunct="1"/>
            <a:endParaRPr lang="it-IT" altLang="it-IT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egnaposto numero diapositiva 5"/>
          <p:cNvSpPr>
            <a:spLocks noGrp="1"/>
          </p:cNvSpPr>
          <p:nvPr>
            <p:ph type="sldNum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DB361B5-E53A-430A-8092-24661835F9CE}" type="slidenum">
              <a:rPr lang="it-IT" altLang="it-IT" smtClean="0">
                <a:cs typeface="Arial" charset="0"/>
              </a:rPr>
              <a:pPr/>
              <a:t>4</a:t>
            </a:fld>
            <a:endParaRPr lang="it-IT" altLang="it-IT" smtClean="0">
              <a:cs typeface="Arial" charset="0"/>
            </a:endParaRP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it-IT" altLang="it-IT" smtClean="0"/>
              <a:t>…ma ci sono gli ibridi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81200"/>
            <a:ext cx="8291513" cy="3886200"/>
          </a:xfrm>
        </p:spPr>
        <p:txBody>
          <a:bodyPr/>
          <a:lstStyle/>
          <a:p>
            <a:pPr eaLnBrk="1" hangingPunct="1"/>
            <a:r>
              <a:rPr lang="it-IT" altLang="it-IT" sz="2800" dirty="0" smtClean="0"/>
              <a:t>Banche dati integrate con risorse elettroniche</a:t>
            </a:r>
          </a:p>
          <a:p>
            <a:pPr eaLnBrk="1" hangingPunct="1"/>
            <a:r>
              <a:rPr lang="it-IT" altLang="it-IT" sz="2800" dirty="0" smtClean="0"/>
              <a:t>Archivi aperti</a:t>
            </a:r>
          </a:p>
          <a:p>
            <a:pPr eaLnBrk="1" hangingPunct="1"/>
            <a:r>
              <a:rPr lang="it-IT" altLang="it-IT" sz="2800" dirty="0" smtClean="0"/>
              <a:t>Portali di associazioni scientifiche/editori (</a:t>
            </a:r>
            <a:r>
              <a:rPr lang="it-IT" altLang="it-IT" sz="2800" dirty="0" err="1" smtClean="0"/>
              <a:t>PsycINFO</a:t>
            </a:r>
            <a:r>
              <a:rPr lang="it-IT" altLang="it-IT" sz="2800" dirty="0" smtClean="0"/>
              <a:t>, </a:t>
            </a:r>
            <a:r>
              <a:rPr lang="it-IT" altLang="it-IT" sz="2800" dirty="0" err="1" smtClean="0"/>
              <a:t>Springer</a:t>
            </a:r>
            <a:r>
              <a:rPr lang="it-IT" altLang="it-IT" sz="2800" dirty="0" smtClean="0"/>
              <a:t> LINK…)</a:t>
            </a:r>
          </a:p>
          <a:p>
            <a:pPr eaLnBrk="1" hangingPunct="1"/>
            <a:r>
              <a:rPr lang="it-IT" altLang="it-IT" sz="2800" dirty="0" smtClean="0"/>
              <a:t>Ecc.</a:t>
            </a:r>
          </a:p>
        </p:txBody>
      </p:sp>
      <p:pic>
        <p:nvPicPr>
          <p:cNvPr id="21508" name="Picture 4" descr="libropc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284663" y="3922713"/>
            <a:ext cx="4038600" cy="19034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egnaposto numero diapositiva 5"/>
          <p:cNvSpPr>
            <a:spLocks noGrp="1"/>
          </p:cNvSpPr>
          <p:nvPr>
            <p:ph type="sldNum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EA6D199-9B69-4129-9464-19CF93897D63}" type="slidenum">
              <a:rPr lang="it-IT" altLang="it-IT" smtClean="0">
                <a:cs typeface="Arial" charset="0"/>
              </a:rPr>
              <a:pPr/>
              <a:t>5</a:t>
            </a:fld>
            <a:endParaRPr lang="it-IT" altLang="it-IT" smtClean="0">
              <a:cs typeface="Arial" charset="0"/>
            </a:endParaRP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it-IT" altLang="it-IT" smtClean="0"/>
              <a:t>I cataloghi si possono presentare in formati diversi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81200"/>
            <a:ext cx="8147050" cy="51927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endParaRPr lang="it-IT" altLang="it-IT" sz="1800" b="1" dirty="0" smtClean="0"/>
          </a:p>
          <a:p>
            <a:pPr eaLnBrk="1" hangingPunct="1">
              <a:lnSpc>
                <a:spcPct val="90000"/>
              </a:lnSpc>
              <a:defRPr/>
            </a:pPr>
            <a:endParaRPr lang="it-IT" altLang="it-IT" sz="1800" b="1" dirty="0"/>
          </a:p>
          <a:p>
            <a:pPr eaLnBrk="1" hangingPunct="1">
              <a:lnSpc>
                <a:spcPct val="90000"/>
              </a:lnSpc>
              <a:defRPr/>
            </a:pPr>
            <a:endParaRPr lang="it-IT" altLang="it-IT" sz="1800" b="1" dirty="0" smtClean="0"/>
          </a:p>
          <a:p>
            <a:pPr eaLnBrk="1" hangingPunct="1">
              <a:lnSpc>
                <a:spcPct val="90000"/>
              </a:lnSpc>
              <a:defRPr/>
            </a:pPr>
            <a:endParaRPr lang="it-IT" altLang="it-IT" sz="1800" b="1" dirty="0"/>
          </a:p>
          <a:p>
            <a:pPr eaLnBrk="1" hangingPunct="1">
              <a:lnSpc>
                <a:spcPct val="90000"/>
              </a:lnSpc>
              <a:defRPr/>
            </a:pPr>
            <a:endParaRPr lang="it-IT" altLang="it-IT" sz="1800" b="1" dirty="0" smtClean="0"/>
          </a:p>
          <a:p>
            <a:pPr eaLnBrk="1" hangingPunct="1">
              <a:lnSpc>
                <a:spcPct val="90000"/>
              </a:lnSpc>
              <a:defRPr/>
            </a:pPr>
            <a:endParaRPr lang="it-IT" altLang="it-IT" sz="1800" b="1" dirty="0" smtClean="0"/>
          </a:p>
          <a:p>
            <a:pPr eaLnBrk="1" hangingPunct="1">
              <a:lnSpc>
                <a:spcPct val="90000"/>
              </a:lnSpc>
              <a:defRPr/>
            </a:pPr>
            <a:endParaRPr lang="it-IT" altLang="it-IT" sz="1800" b="1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it-IT" altLang="it-IT" sz="2400" b="1" dirty="0" smtClean="0"/>
              <a:t>Cartacei (a schede)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it-IT" altLang="it-IT" sz="2400" b="1" dirty="0" smtClean="0">
                <a:hlinkClick r:id="rId3"/>
              </a:rPr>
              <a:t>Digitalizzati</a:t>
            </a:r>
            <a:r>
              <a:rPr lang="it-IT" altLang="it-IT" sz="2400" b="1" dirty="0" smtClean="0"/>
              <a:t> (schede in formato immagine)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it-IT" altLang="it-IT" sz="2400" b="1" dirty="0" smtClean="0">
                <a:hlinkClick r:id="rId4"/>
              </a:rPr>
              <a:t>OPAC</a:t>
            </a:r>
            <a:r>
              <a:rPr lang="it-IT" altLang="it-IT" sz="2400" b="1" dirty="0" smtClean="0"/>
              <a:t> (Online Public Access </a:t>
            </a:r>
            <a:r>
              <a:rPr lang="it-IT" altLang="it-IT" sz="2400" b="1" dirty="0" err="1" smtClean="0"/>
              <a:t>Catalog</a:t>
            </a:r>
            <a:r>
              <a:rPr lang="it-IT" altLang="it-IT" sz="2400" b="1" dirty="0" smtClean="0"/>
              <a:t> – cataloghi elettronici)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it-IT" altLang="it-IT" sz="2400" b="1" dirty="0" smtClean="0">
                <a:hlinkClick r:id="rId5"/>
              </a:rPr>
              <a:t>MetaOpac</a:t>
            </a:r>
            <a:r>
              <a:rPr lang="it-IT" altLang="it-IT" sz="2400" b="1" dirty="0" smtClean="0"/>
              <a:t> (interrogazione cumulativa di più OPAC)</a:t>
            </a:r>
            <a:endParaRPr lang="it-IT" altLang="it-IT" sz="2000" dirty="0" smtClean="0"/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it-IT" altLang="it-IT" sz="20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it-IT" altLang="it-IT" sz="20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it-IT" altLang="it-IT" sz="2000" dirty="0" smtClean="0"/>
              <a:t>		</a:t>
            </a:r>
            <a:endParaRPr lang="it-IT" altLang="it-IT" sz="1600" dirty="0" smtClean="0"/>
          </a:p>
        </p:txBody>
      </p:sp>
      <p:pic>
        <p:nvPicPr>
          <p:cNvPr id="23556" name="Picture 4" descr="catalogo a schede"/>
          <p:cNvPicPr>
            <a:picLocks noGrp="1" noChangeAspect="1" noChangeArrowheads="1"/>
          </p:cNvPicPr>
          <p:nvPr>
            <p:ph sz="half" idx="2"/>
          </p:nvPr>
        </p:nvPicPr>
        <p:blipFill>
          <a:blip r:embed="rId6"/>
          <a:srcRect/>
          <a:stretch>
            <a:fillRect/>
          </a:stretch>
        </p:blipFill>
        <p:spPr>
          <a:xfrm>
            <a:off x="2987675" y="1951038"/>
            <a:ext cx="2828925" cy="1657350"/>
          </a:xfrm>
        </p:spPr>
      </p:pic>
      <p:sp>
        <p:nvSpPr>
          <p:cNvPr id="23557" name="Rectangle 10"/>
          <p:cNvSpPr>
            <a:spLocks noChangeArrowheads="1"/>
          </p:cNvSpPr>
          <p:nvPr/>
        </p:nvSpPr>
        <p:spPr bwMode="auto">
          <a:xfrm>
            <a:off x="457200" y="27305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it-IT" altLang="it-IT"/>
          </a:p>
        </p:txBody>
      </p:sp>
      <p:sp>
        <p:nvSpPr>
          <p:cNvPr id="23558" name="Rectangle 12"/>
          <p:cNvSpPr>
            <a:spLocks noChangeArrowheads="1"/>
          </p:cNvSpPr>
          <p:nvPr/>
        </p:nvSpPr>
        <p:spPr bwMode="auto">
          <a:xfrm>
            <a:off x="609600" y="42545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it-IT" altLang="it-IT"/>
          </a:p>
        </p:txBody>
      </p:sp>
      <p:sp>
        <p:nvSpPr>
          <p:cNvPr id="23559" name="Rectangle 13"/>
          <p:cNvSpPr>
            <a:spLocks noChangeArrowheads="1"/>
          </p:cNvSpPr>
          <p:nvPr/>
        </p:nvSpPr>
        <p:spPr bwMode="auto">
          <a:xfrm>
            <a:off x="762000" y="57785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it-IT" alt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4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4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egnaposto numero diapositiva 5"/>
          <p:cNvSpPr>
            <a:spLocks noGrp="1"/>
          </p:cNvSpPr>
          <p:nvPr>
            <p:ph type="sldNum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19D875D-B6B7-419D-BF29-4536ACFABEBA}" type="slidenum">
              <a:rPr lang="it-IT" altLang="it-IT" smtClean="0">
                <a:cs typeface="Arial" charset="0"/>
              </a:rPr>
              <a:pPr/>
              <a:t>6</a:t>
            </a:fld>
            <a:endParaRPr lang="it-IT" altLang="it-IT" smtClean="0">
              <a:cs typeface="Arial" charset="0"/>
            </a:endParaRP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36563" y="171450"/>
            <a:ext cx="8229600" cy="1371600"/>
          </a:xfrm>
        </p:spPr>
        <p:txBody>
          <a:bodyPr/>
          <a:lstStyle/>
          <a:p>
            <a:pPr algn="ctr" eaLnBrk="1" hangingPunct="1"/>
            <a:r>
              <a:rPr lang="it-IT" altLang="it-IT" sz="4000" smtClean="0"/>
              <a:t>I cataloghi dell’Università di Trieste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806575"/>
            <a:ext cx="8085138" cy="4862513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it-IT" altLang="it-IT" sz="2000" dirty="0" smtClean="0"/>
              <a:t>L’OPAC dell’Università di Trieste è aggiornato correntemente dal 1993. Il recupero dei dati bibliografici storici è ancora in </a:t>
            </a:r>
            <a:r>
              <a:rPr lang="it-IT" altLang="it-IT" sz="2000" smtClean="0"/>
              <a:t>atto. È </a:t>
            </a:r>
            <a:r>
              <a:rPr lang="it-IT" altLang="it-IT" sz="2000" dirty="0" smtClean="0"/>
              <a:t>condiviso con altre biblioteche (civiche, statali</a:t>
            </a:r>
            <a:r>
              <a:rPr lang="it-IT" altLang="it-IT" sz="2000" dirty="0"/>
              <a:t> </a:t>
            </a:r>
            <a:r>
              <a:rPr lang="it-IT" altLang="it-IT" sz="2000" dirty="0" smtClean="0"/>
              <a:t>…). I record bibliografici dell’OPAC dell’Università di Trieste sono visibili anche nel catalogo elettronico del </a:t>
            </a:r>
            <a:r>
              <a:rPr lang="it-IT" altLang="it-IT" sz="2000" dirty="0" smtClean="0">
                <a:hlinkClick r:id="rId3"/>
              </a:rPr>
              <a:t>Servizio Bibliotecario Nazionale</a:t>
            </a:r>
            <a:r>
              <a:rPr lang="it-IT" altLang="it-IT" sz="2000" b="1" dirty="0" smtClean="0"/>
              <a:t>. </a:t>
            </a:r>
          </a:p>
          <a:p>
            <a:pPr marL="0" indent="0" algn="just" eaLnBrk="1" hangingPunct="1">
              <a:lnSpc>
                <a:spcPct val="90000"/>
              </a:lnSpc>
              <a:buNone/>
            </a:pPr>
            <a:endParaRPr lang="it-IT" altLang="it-IT" sz="2000" dirty="0" smtClean="0"/>
          </a:p>
          <a:p>
            <a:pPr algn="just" eaLnBrk="1" hangingPunct="1">
              <a:lnSpc>
                <a:spcPct val="90000"/>
              </a:lnSpc>
            </a:pPr>
            <a:r>
              <a:rPr lang="it-IT" altLang="it-IT" sz="2000" dirty="0" smtClean="0"/>
              <a:t>I dati bibliografici non ancora inseriti nell’OPAC sono ricercabili nei </a:t>
            </a:r>
            <a:r>
              <a:rPr lang="it-IT" altLang="it-IT" sz="2000" dirty="0" smtClean="0">
                <a:hlinkClick r:id="rId4"/>
              </a:rPr>
              <a:t>Cataloghi retrospettivi del Sistema Bibliotecario di Ateneo</a:t>
            </a:r>
            <a:r>
              <a:rPr lang="it-IT" altLang="it-IT" sz="2000" dirty="0" smtClean="0"/>
              <a:t>.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endParaRPr lang="it-IT" altLang="it-IT" sz="2000" dirty="0" smtClean="0"/>
          </a:p>
          <a:p>
            <a:pPr algn="just" eaLnBrk="1" hangingPunct="1">
              <a:lnSpc>
                <a:spcPct val="90000"/>
              </a:lnSpc>
            </a:pPr>
            <a:r>
              <a:rPr lang="it-IT" altLang="it-IT" sz="2000" dirty="0" smtClean="0"/>
              <a:t>I titoli dei periodici in formato elettronico sono ricercabili del </a:t>
            </a:r>
            <a:r>
              <a:rPr lang="it-IT" altLang="it-IT" sz="2000" dirty="0" smtClean="0">
                <a:hlinkClick r:id="rId5"/>
              </a:rPr>
              <a:t>Catalogo dei periodici elettronici</a:t>
            </a:r>
            <a:r>
              <a:rPr lang="it-IT" altLang="it-IT" sz="2000" dirty="0" smtClean="0"/>
              <a:t>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it-IT" altLang="it-IT" sz="20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it-IT" altLang="it-IT" sz="20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it-IT" altLang="it-IT" sz="2000" dirty="0" smtClean="0"/>
              <a:t>		</a:t>
            </a:r>
            <a:endParaRPr lang="it-IT" altLang="it-IT" sz="1600" dirty="0" smtClean="0"/>
          </a:p>
        </p:txBody>
      </p:sp>
      <p:sp>
        <p:nvSpPr>
          <p:cNvPr id="25604" name="Rectangle 10"/>
          <p:cNvSpPr>
            <a:spLocks noChangeArrowheads="1"/>
          </p:cNvSpPr>
          <p:nvPr/>
        </p:nvSpPr>
        <p:spPr bwMode="auto">
          <a:xfrm>
            <a:off x="457200" y="27305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it-IT" altLang="it-IT"/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auto">
          <a:xfrm>
            <a:off x="609600" y="42545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it-IT" altLang="it-IT"/>
          </a:p>
        </p:txBody>
      </p:sp>
      <p:sp>
        <p:nvSpPr>
          <p:cNvPr id="25606" name="Rectangle 13"/>
          <p:cNvSpPr>
            <a:spLocks noChangeArrowheads="1"/>
          </p:cNvSpPr>
          <p:nvPr/>
        </p:nvSpPr>
        <p:spPr bwMode="auto">
          <a:xfrm>
            <a:off x="762000" y="57785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it-IT" alt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egnaposto numero diapositiva 5"/>
          <p:cNvSpPr>
            <a:spLocks noGrp="1"/>
          </p:cNvSpPr>
          <p:nvPr>
            <p:ph type="sldNum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D8A7BCA-3A80-4587-9F6C-0075B76739F2}" type="slidenum">
              <a:rPr lang="it-IT" altLang="it-IT" smtClean="0">
                <a:cs typeface="Arial" charset="0"/>
              </a:rPr>
              <a:pPr/>
              <a:t>7</a:t>
            </a:fld>
            <a:endParaRPr lang="it-IT" altLang="it-IT" smtClean="0">
              <a:cs typeface="Arial" charset="0"/>
            </a:endParaRP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555625" y="188913"/>
            <a:ext cx="8229600" cy="1371600"/>
          </a:xfrm>
        </p:spPr>
        <p:txBody>
          <a:bodyPr/>
          <a:lstStyle/>
          <a:p>
            <a:pPr algn="ctr" eaLnBrk="1" hangingPunct="1"/>
            <a:r>
              <a:rPr lang="it-IT" altLang="it-IT" smtClean="0"/>
              <a:t>CATALOGHI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49250" y="1196975"/>
            <a:ext cx="8435975" cy="38862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it-IT" altLang="it-IT" sz="2800" b="1" smtClean="0"/>
              <a:t>Nel catalogo BiblioEst troviamo le descrizioni di:</a:t>
            </a:r>
          </a:p>
          <a:p>
            <a:pPr eaLnBrk="1" hangingPunct="1">
              <a:buFont typeface="Wingdings" pitchFamily="2" charset="2"/>
              <a:buNone/>
            </a:pPr>
            <a:endParaRPr lang="it-IT" altLang="it-IT" sz="2800" b="1" smtClean="0"/>
          </a:p>
          <a:p>
            <a:pPr eaLnBrk="1" hangingPunct="1"/>
            <a:r>
              <a:rPr lang="it-IT" altLang="it-IT" sz="2800" smtClean="0"/>
              <a:t>Libri</a:t>
            </a:r>
          </a:p>
          <a:p>
            <a:pPr eaLnBrk="1" hangingPunct="1"/>
            <a:r>
              <a:rPr lang="it-IT" altLang="it-IT" sz="2800" smtClean="0"/>
              <a:t>Periodici</a:t>
            </a:r>
          </a:p>
          <a:p>
            <a:pPr eaLnBrk="1" hangingPunct="1"/>
            <a:r>
              <a:rPr lang="it-IT" altLang="it-IT" sz="2800" smtClean="0"/>
              <a:t>Libri digitali</a:t>
            </a:r>
          </a:p>
          <a:p>
            <a:pPr eaLnBrk="1" hangingPunct="1"/>
            <a:r>
              <a:rPr lang="it-IT" altLang="it-IT" sz="2800" smtClean="0"/>
              <a:t>Filmati </a:t>
            </a:r>
          </a:p>
          <a:p>
            <a:pPr eaLnBrk="1" hangingPunct="1"/>
            <a:r>
              <a:rPr lang="it-IT" altLang="it-IT" sz="2800" smtClean="0"/>
              <a:t>Slide di corsi</a:t>
            </a:r>
          </a:p>
          <a:p>
            <a:pPr eaLnBrk="1" hangingPunct="1"/>
            <a:r>
              <a:rPr lang="it-IT" altLang="it-IT" sz="2800" smtClean="0"/>
              <a:t>…</a:t>
            </a:r>
          </a:p>
          <a:p>
            <a:pPr eaLnBrk="1" hangingPunct="1">
              <a:buFont typeface="Wingdings" pitchFamily="2" charset="2"/>
              <a:buNone/>
            </a:pPr>
            <a:r>
              <a:rPr lang="it-IT" altLang="it-IT" sz="2400" smtClean="0"/>
              <a:t>	Il pieno utilizzo dei servizi e delle informazioni presenti nel catalogo richiede la </a:t>
            </a:r>
            <a:r>
              <a:rPr lang="it-IT" altLang="it-IT" sz="2400" smtClean="0">
                <a:hlinkClick r:id="rId3"/>
              </a:rPr>
              <a:t>registrazione ai servizi personalizzati</a:t>
            </a:r>
            <a:r>
              <a:rPr lang="it-IT" altLang="it-IT" sz="2400" smtClean="0"/>
              <a:t>.</a:t>
            </a:r>
          </a:p>
        </p:txBody>
      </p:sp>
      <p:pic>
        <p:nvPicPr>
          <p:cNvPr id="27652" name="Picture 4" descr="cataloghi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4500563" y="2132013"/>
            <a:ext cx="4038600" cy="28622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egnaposto numero diapositiva 5"/>
          <p:cNvSpPr>
            <a:spLocks noGrp="1"/>
          </p:cNvSpPr>
          <p:nvPr>
            <p:ph type="sldNum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D8A7BCA-3A80-4587-9F6C-0075B76739F2}" type="slidenum">
              <a:rPr lang="it-IT" altLang="it-IT" smtClean="0">
                <a:cs typeface="Arial" charset="0"/>
              </a:rPr>
              <a:pPr/>
              <a:t>8</a:t>
            </a:fld>
            <a:endParaRPr lang="it-IT" altLang="it-IT" smtClean="0">
              <a:cs typeface="Arial" charset="0"/>
            </a:endParaRP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555625" y="188913"/>
            <a:ext cx="8229600" cy="1371600"/>
          </a:xfrm>
        </p:spPr>
        <p:txBody>
          <a:bodyPr/>
          <a:lstStyle/>
          <a:p>
            <a:pPr algn="ctr" eaLnBrk="1" hangingPunct="1"/>
            <a:r>
              <a:rPr lang="it-IT" altLang="it-IT" dirty="0" err="1" smtClean="0"/>
              <a:t>BiblioEst</a:t>
            </a:r>
            <a:endParaRPr lang="it-IT" altLang="it-IT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50" y="1676400"/>
            <a:ext cx="8334375" cy="457200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H="1">
            <a:off x="3563888" y="2996952"/>
            <a:ext cx="504056" cy="108012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5306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egnaposto numero diapositiva 5"/>
          <p:cNvSpPr>
            <a:spLocks noGrp="1"/>
          </p:cNvSpPr>
          <p:nvPr>
            <p:ph type="sldNum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D8A7BCA-3A80-4587-9F6C-0075B76739F2}" type="slidenum">
              <a:rPr lang="it-IT" altLang="it-IT" smtClean="0">
                <a:cs typeface="Arial" charset="0"/>
              </a:rPr>
              <a:pPr/>
              <a:t>9</a:t>
            </a:fld>
            <a:endParaRPr lang="it-IT" altLang="it-IT" smtClean="0">
              <a:cs typeface="Arial" charset="0"/>
            </a:endParaRP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555625" y="188913"/>
            <a:ext cx="8229600" cy="1371600"/>
          </a:xfrm>
        </p:spPr>
        <p:txBody>
          <a:bodyPr/>
          <a:lstStyle/>
          <a:p>
            <a:pPr algn="ctr" eaLnBrk="1" hangingPunct="1"/>
            <a:r>
              <a:rPr lang="it-IT" altLang="it-IT" dirty="0" err="1" smtClean="0"/>
              <a:t>BiblioEst</a:t>
            </a:r>
            <a:endParaRPr lang="it-IT" altLang="it-IT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6901"/>
            <a:ext cx="9144000" cy="4843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971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5557</TotalTime>
  <Words>769</Words>
  <Application>Microsoft Office PowerPoint</Application>
  <PresentationFormat>On-screen Show (4:3)</PresentationFormat>
  <Paragraphs>214</Paragraphs>
  <Slides>37</Slides>
  <Notes>37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Arial</vt:lpstr>
      <vt:lpstr>Arial Black</vt:lpstr>
      <vt:lpstr>Times New Roman</vt:lpstr>
      <vt:lpstr>Wingdings</vt:lpstr>
      <vt:lpstr>Pixel</vt:lpstr>
      <vt:lpstr>Corso sulle ricerche bibliografiche</vt:lpstr>
      <vt:lpstr>Qual è la domanda? Avere le idee chiare sui bisogni reali</vt:lpstr>
      <vt:lpstr>Catalogo o banca dati? Questo è il problema</vt:lpstr>
      <vt:lpstr>…ma ci sono gli ibridi</vt:lpstr>
      <vt:lpstr>I cataloghi si possono presentare in formati diversi</vt:lpstr>
      <vt:lpstr>I cataloghi dell’Università di Trieste</vt:lpstr>
      <vt:lpstr>CATALOGHI</vt:lpstr>
      <vt:lpstr>BiblioEst</vt:lpstr>
      <vt:lpstr>BiblioEst</vt:lpstr>
      <vt:lpstr>BiblioEst</vt:lpstr>
      <vt:lpstr>BiblioEst</vt:lpstr>
      <vt:lpstr>BiblioEst</vt:lpstr>
      <vt:lpstr>BiblioEst</vt:lpstr>
      <vt:lpstr>BiblioEst</vt:lpstr>
      <vt:lpstr>BiblioEst</vt:lpstr>
      <vt:lpstr>BiblioEst</vt:lpstr>
      <vt:lpstr>BiblioEst</vt:lpstr>
      <vt:lpstr>BiblioEst</vt:lpstr>
      <vt:lpstr>BiblioEst</vt:lpstr>
      <vt:lpstr>BiblioEst</vt:lpstr>
      <vt:lpstr>OPERATORI LOGICI</vt:lpstr>
      <vt:lpstr>CARATTERI «JOLLY»</vt:lpstr>
      <vt:lpstr>BiblioEst</vt:lpstr>
      <vt:lpstr>BiblioEst</vt:lpstr>
      <vt:lpstr>BiblioEst</vt:lpstr>
      <vt:lpstr>BiblioEst</vt:lpstr>
      <vt:lpstr> La Ricerca avanzata in BiblioEst </vt:lpstr>
      <vt:lpstr>BiblioEst</vt:lpstr>
      <vt:lpstr>BiblioEst</vt:lpstr>
      <vt:lpstr>BiblioEst</vt:lpstr>
      <vt:lpstr>Alcuni identificativi univoci utili per le ricerche</vt:lpstr>
      <vt:lpstr>BiblioEst</vt:lpstr>
      <vt:lpstr>BiblioEst</vt:lpstr>
      <vt:lpstr>Catalogo dei periodici elettronici</vt:lpstr>
      <vt:lpstr>CATALOGHI</vt:lpstr>
      <vt:lpstr>Cerchiamo nei cataloghi:</vt:lpstr>
      <vt:lpstr>Un ultimo esercizio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Corso sulle ricerche bibliografiche</dc:title>
  <dc:creator>AliceTuttoIncluso</dc:creator>
  <cp:lastModifiedBy>COCEVER CRISTINA</cp:lastModifiedBy>
  <cp:revision>445</cp:revision>
  <cp:lastPrinted>2017-04-12T15:05:03Z</cp:lastPrinted>
  <dcterms:created xsi:type="dcterms:W3CDTF">2008-05-11T18:38:40Z</dcterms:created>
  <dcterms:modified xsi:type="dcterms:W3CDTF">2018-11-02T08:08:39Z</dcterms:modified>
</cp:coreProperties>
</file>