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6"/>
  </p:notesMasterIdLst>
  <p:sldIdLst>
    <p:sldId id="256" r:id="rId2"/>
    <p:sldId id="277" r:id="rId3"/>
    <p:sldId id="279" r:id="rId4"/>
    <p:sldId id="355" r:id="rId5"/>
    <p:sldId id="278" r:id="rId6"/>
    <p:sldId id="357" r:id="rId7"/>
    <p:sldId id="359" r:id="rId8"/>
    <p:sldId id="358" r:id="rId9"/>
    <p:sldId id="360" r:id="rId10"/>
    <p:sldId id="280" r:id="rId11"/>
    <p:sldId id="361" r:id="rId12"/>
    <p:sldId id="352" r:id="rId13"/>
    <p:sldId id="362" r:id="rId14"/>
    <p:sldId id="349" r:id="rId15"/>
  </p:sldIdLst>
  <p:sldSz cx="9144000" cy="6858000" type="screen4x3"/>
  <p:notesSz cx="6662738" cy="98329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969" autoAdjust="0"/>
  </p:normalViewPr>
  <p:slideViewPr>
    <p:cSldViewPr>
      <p:cViewPr varScale="1">
        <p:scale>
          <a:sx n="109" d="100"/>
          <a:sy n="109" d="100"/>
        </p:scale>
        <p:origin x="17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876A0E-848B-4F43-A00E-B302514846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2461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07E4D7-DDCE-4F0A-97B5-A449D4F4F047}" type="slidenum">
              <a:rPr lang="it-IT" altLang="it-IT" smtClean="0">
                <a:latin typeface="Arial" charset="0"/>
                <a:cs typeface="Arial" charset="0"/>
              </a:rPr>
              <a:pPr/>
              <a:t>1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7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1CDCA2-AF14-4D82-BCDB-40744718C7F2}" type="slidenum">
              <a:rPr lang="it-IT" altLang="it-IT" smtClean="0">
                <a:latin typeface="Arial" charset="0"/>
                <a:cs typeface="Arial" charset="0"/>
              </a:rPr>
              <a:pPr/>
              <a:t>2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58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0CA4E9-F3B8-4E91-81EE-99F3C192391F}" type="slidenum">
              <a:rPr lang="it-IT" altLang="it-IT" smtClean="0">
                <a:latin typeface="Arial" charset="0"/>
                <a:cs typeface="Arial" charset="0"/>
              </a:rPr>
              <a:pPr/>
              <a:t>3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499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3A40D3-4B0B-4092-AC4B-016F5C5BE1A8}" type="slidenum">
              <a:rPr lang="it-IT" altLang="it-IT" sz="1200"/>
              <a:pPr algn="r"/>
              <a:t>4</a:t>
            </a:fld>
            <a:endParaRPr lang="it-IT" altLang="it-IT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15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709209-286E-4AA5-822C-033E03EE9378}" type="slidenum">
              <a:rPr lang="it-IT" altLang="it-IT" smtClean="0">
                <a:latin typeface="Arial" charset="0"/>
                <a:cs typeface="Arial" charset="0"/>
              </a:rPr>
              <a:pPr/>
              <a:t>5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260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71D326-D999-4EE8-8E65-0036B0C34C3E}" type="slidenum">
              <a:rPr lang="it-IT" altLang="it-IT" smtClean="0">
                <a:latin typeface="Arial" charset="0"/>
                <a:cs typeface="Arial" charset="0"/>
              </a:rPr>
              <a:pPr/>
              <a:t>6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47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F947D4-AF83-4EF7-B1FD-00498CB44626}" type="slidenum">
              <a:rPr lang="it-IT" altLang="it-IT" smtClean="0">
                <a:latin typeface="Arial" charset="0"/>
                <a:cs typeface="Arial" charset="0"/>
              </a:rPr>
              <a:pPr/>
              <a:t>10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75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6E93A3-9D84-4EFD-9F83-CAC4B646E76D}" type="slidenum">
              <a:rPr lang="it-IT" altLang="it-IT" smtClean="0">
                <a:latin typeface="Arial" charset="0"/>
                <a:cs typeface="Arial" charset="0"/>
              </a:rPr>
              <a:pPr/>
              <a:t>12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3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BA45DC-0FE3-483A-9C5C-8659AD13AA7F}" type="slidenum">
              <a:rPr lang="it-IT" altLang="it-IT" smtClean="0">
                <a:latin typeface="Arial" charset="0"/>
                <a:cs typeface="Arial" charset="0"/>
              </a:rPr>
              <a:pPr/>
              <a:t>14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10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38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/>
              <a:t>Fare clic per modificare lo stile del titolo</a:t>
            </a:r>
          </a:p>
        </p:txBody>
      </p:sp>
      <p:sp>
        <p:nvSpPr>
          <p:cNvPr id="138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altLang="it-IT" noProof="0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E291D-7B64-4DBE-8992-6282F24F5F3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C09D8-D532-48B3-98B7-AF249D25C20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4D99C-664B-4529-B197-85DD138FB9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F0ADB-8EB5-4C9E-A86E-F17E7795FC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B306B-7081-4755-9621-AAA8D934F3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FA483-FF41-476D-B746-4B29A3E14A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5355B-F170-454D-9CB9-CE988EDECBA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D977E-5FAC-405D-8C0D-4117AE7687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3441-C980-42EC-98AE-A5421EF15E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A808-3D51-4918-AF14-324829F08E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4E3F-DB4E-4610-A1BF-BF13B5DBA8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B2F4F-9109-47FF-A282-2C96FCAC6D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C9FB54-FC0F-448D-80E5-50F42AB4664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F21E04-149C-447E-9E17-939A42480078}" type="slidenum">
              <a:rPr lang="it-IT" altLang="it-IT" smtClean="0">
                <a:cs typeface="Arial" charset="0"/>
              </a:rPr>
              <a:pPr/>
              <a:t>1</a:t>
            </a:fld>
            <a:endParaRPr lang="it-IT" altLang="it-IT">
              <a:cs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dirty="0">
                <a:solidFill>
                  <a:schemeClr val="bg1"/>
                </a:solidFill>
              </a:rPr>
              <a:t>LE BANCHE DATI PER LE RICERCHE BIBLIOGRAFICHE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altLang="it-IT" b="1" dirty="0"/>
              <a:t>Aspetti generali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A6D199-9B69-4129-9464-19CF93897D63}" type="slidenum">
              <a:rPr lang="it-IT" altLang="it-IT" smtClean="0">
                <a:cs typeface="Arial" charset="0"/>
              </a:rPr>
              <a:pPr/>
              <a:t>10</a:t>
            </a:fld>
            <a:endParaRPr lang="it-IT" altLang="it-IT"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16424" y="125413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b="1" dirty="0"/>
              <a:t>TIPOLOGIE DI BANCHE DATI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98588"/>
            <a:ext cx="8363272" cy="512675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dirty="0"/>
              <a:t>MULTIDISCIPLINARI: coprono una vasta gamma di soggetti accademici e discipline di studio (ES. </a:t>
            </a:r>
            <a:r>
              <a:rPr lang="it-IT" altLang="it-IT" dirty="0" smtClean="0"/>
              <a:t>JSTOR, </a:t>
            </a:r>
            <a:r>
              <a:rPr lang="it-IT" altLang="it-IT" dirty="0"/>
              <a:t>WOS, IL Mulino, </a:t>
            </a:r>
            <a:r>
              <a:rPr lang="it-IT" altLang="it-IT" dirty="0" smtClean="0"/>
              <a:t>etc.).</a:t>
            </a:r>
            <a:endParaRPr lang="it-IT" altLang="it-IT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dirty="0"/>
              <a:t>DISCIPLINARI: sono specializzate in specifici ambiti di studio o in determinati tipi di fonti (ES. PUB MED., </a:t>
            </a:r>
            <a:r>
              <a:rPr lang="it-IT" altLang="it-IT" dirty="0" err="1"/>
              <a:t>PsycInfo</a:t>
            </a:r>
            <a:r>
              <a:rPr lang="it-IT" altLang="it-IT" dirty="0"/>
              <a:t> etc.).</a:t>
            </a:r>
            <a:endParaRPr lang="it-IT" altLang="it-IT" sz="2000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altLang="it-IT" sz="2000" dirty="0"/>
              <a:t>		</a:t>
            </a:r>
            <a:endParaRPr lang="it-IT" altLang="it-IT" sz="1600" dirty="0"/>
          </a:p>
        </p:txBody>
      </p:sp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9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638" y="188640"/>
            <a:ext cx="8820472" cy="936104"/>
          </a:xfrm>
        </p:spPr>
        <p:txBody>
          <a:bodyPr/>
          <a:lstStyle/>
          <a:p>
            <a:r>
              <a:rPr lang="it-IT" sz="4300" b="1" dirty="0"/>
              <a:t>LA SCELTA DELLA BANCA DATI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052736"/>
            <a:ext cx="8507288" cy="5805264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 fattori principali di cui tener conto nella scelta della banca dati da utilizzare per la propria ricerca sono:</a:t>
            </a:r>
          </a:p>
          <a:p>
            <a:r>
              <a:rPr lang="it-IT" dirty="0"/>
              <a:t>Copertura </a:t>
            </a:r>
            <a:r>
              <a:rPr lang="it-IT" dirty="0" smtClean="0"/>
              <a:t>disciplinare</a:t>
            </a:r>
            <a:endParaRPr lang="it-IT" dirty="0"/>
          </a:p>
          <a:p>
            <a:r>
              <a:rPr lang="it-IT" dirty="0"/>
              <a:t>Copertura </a:t>
            </a:r>
            <a:r>
              <a:rPr lang="it-IT" dirty="0" smtClean="0"/>
              <a:t>cronologica</a:t>
            </a:r>
            <a:endParaRPr lang="it-IT" dirty="0"/>
          </a:p>
          <a:p>
            <a:r>
              <a:rPr lang="it-IT" dirty="0"/>
              <a:t>Tipologia di documenti presenti</a:t>
            </a:r>
          </a:p>
          <a:p>
            <a:r>
              <a:rPr lang="it-IT" dirty="0"/>
              <a:t>Lingue prevalenti al suo interno</a:t>
            </a:r>
          </a:p>
          <a:p>
            <a:r>
              <a:rPr lang="it-IT" dirty="0"/>
              <a:t>Area geografica coperta</a:t>
            </a:r>
          </a:p>
          <a:p>
            <a:r>
              <a:rPr lang="it-IT" dirty="0"/>
              <a:t>Frequenza dell’aggiornamento</a:t>
            </a:r>
          </a:p>
          <a:p>
            <a:r>
              <a:rPr lang="it-IT" dirty="0"/>
              <a:t>…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72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8A7BCA-3A80-4587-9F6C-0075B76739F2}" type="slidenum">
              <a:rPr lang="it-IT" altLang="it-IT" smtClean="0">
                <a:cs typeface="Arial" charset="0"/>
              </a:rPr>
              <a:pPr/>
              <a:t>12</a:t>
            </a:fld>
            <a:endParaRPr lang="it-IT" altLang="it-IT">
              <a:cs typeface="Arial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129" y="260648"/>
            <a:ext cx="8229600" cy="809874"/>
          </a:xfrm>
        </p:spPr>
        <p:txBody>
          <a:bodyPr/>
          <a:lstStyle/>
          <a:p>
            <a:pPr algn="ctr" eaLnBrk="1" hangingPunct="1"/>
            <a:r>
              <a:rPr lang="it-IT" altLang="it-IT" b="1" dirty="0"/>
              <a:t>E GOOGLE?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918122"/>
            <a:ext cx="8856984" cy="5787478"/>
          </a:xfrm>
        </p:spPr>
        <p:txBody>
          <a:bodyPr/>
          <a:lstStyle/>
          <a:p>
            <a:pPr marL="0" eaLnBrk="1" hangingPunct="1">
              <a:buNone/>
            </a:pPr>
            <a:r>
              <a:rPr lang="it-IT" altLang="it-IT" sz="3000" dirty="0"/>
              <a:t>L’utilizzo dei motori di ricerca per le  ricerche bibliografiche non è di </a:t>
            </a:r>
            <a:r>
              <a:rPr lang="it-IT" altLang="it-IT" sz="3000"/>
              <a:t>per </a:t>
            </a:r>
            <a:r>
              <a:rPr lang="it-IT" altLang="it-IT" sz="3000" smtClean="0"/>
              <a:t>sé </a:t>
            </a:r>
            <a:r>
              <a:rPr lang="it-IT" altLang="it-IT" sz="3000" dirty="0"/>
              <a:t>«sbagliato»…</a:t>
            </a:r>
          </a:p>
          <a:p>
            <a:pPr marL="0" algn="just" eaLnBrk="1" hangingPunct="1">
              <a:buNone/>
            </a:pPr>
            <a:r>
              <a:rPr lang="it-IT" altLang="it-IT" sz="3000" dirty="0"/>
              <a:t>Bisogna tener conto però di alcune caratteristiche che differenziano i motori di ricerca dalle banche dati:</a:t>
            </a:r>
          </a:p>
          <a:p>
            <a:pPr eaLnBrk="1" hangingPunct="1"/>
            <a:r>
              <a:rPr lang="it-IT" altLang="it-IT" dirty="0"/>
              <a:t>I contenuti non devono adeguarsi ad alcuno standard </a:t>
            </a:r>
            <a:r>
              <a:rPr lang="it-IT" altLang="it-IT" dirty="0" smtClean="0"/>
              <a:t>qualitativo.</a:t>
            </a:r>
            <a:endParaRPr lang="it-IT" altLang="it-IT" dirty="0"/>
          </a:p>
          <a:p>
            <a:pPr eaLnBrk="1" hangingPunct="1"/>
            <a:r>
              <a:rPr lang="it-IT" altLang="it-IT" dirty="0"/>
              <a:t>L’informazione non è né organizzata, né stabile, né </a:t>
            </a:r>
            <a:r>
              <a:rPr lang="it-IT" altLang="it-IT" dirty="0" smtClean="0"/>
              <a:t>omogenea.</a:t>
            </a:r>
            <a:endParaRPr lang="it-IT" altLang="it-IT" dirty="0"/>
          </a:p>
          <a:p>
            <a:pPr eaLnBrk="1" hangingPunct="1"/>
            <a:r>
              <a:rPr lang="it-IT" altLang="it-IT" dirty="0"/>
              <a:t>Non consentono le ricerche tramite voci di </a:t>
            </a:r>
            <a:r>
              <a:rPr lang="it-IT" altLang="it-IT" dirty="0" smtClean="0"/>
              <a:t>soggetto.</a:t>
            </a:r>
            <a:endParaRPr lang="it-IT" altLang="it-IT" dirty="0"/>
          </a:p>
          <a:p>
            <a:pPr eaLnBrk="1" hangingPunct="1"/>
            <a:endParaRPr lang="it-IT" altLang="it-IT" sz="2400" dirty="0"/>
          </a:p>
          <a:p>
            <a:pPr eaLnBrk="1" hangingPunct="1"/>
            <a:endParaRPr lang="it-IT" altLang="it-IT" sz="2400" dirty="0"/>
          </a:p>
          <a:p>
            <a:pPr eaLnBrk="1" hangingPunct="1"/>
            <a:endParaRPr lang="it-IT" altLang="it-IT" sz="2400" dirty="0"/>
          </a:p>
          <a:p>
            <a:pPr eaLnBrk="1" hangingPunct="1"/>
            <a:endParaRPr lang="it-IT" altLang="it-IT" sz="2400" dirty="0"/>
          </a:p>
          <a:p>
            <a:pPr eaLnBrk="1" hangingPunct="1"/>
            <a:endParaRPr lang="it-IT" altLang="it-IT" sz="2400" dirty="0"/>
          </a:p>
          <a:p>
            <a:pPr algn="just" eaLnBrk="1" hangingPunct="1"/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r>
              <a:rPr lang="it-IT" altLang="it-IT" sz="2400" dirty="0"/>
              <a:t> </a:t>
            </a:r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r>
              <a:rPr lang="it-IT" altLang="it-IT" sz="2400" dirty="0"/>
              <a:t>ESERCIZIO:</a:t>
            </a:r>
          </a:p>
          <a:p>
            <a:pPr eaLnBrk="1" hangingPunct="1">
              <a:buNone/>
            </a:pPr>
            <a:r>
              <a:rPr lang="it-IT" altLang="it-IT" sz="2400" dirty="0"/>
              <a:t>Cerchiamo …. Su </a:t>
            </a:r>
            <a:r>
              <a:rPr lang="it-IT" altLang="it-IT" sz="2400" dirty="0" err="1"/>
              <a:t>google</a:t>
            </a:r>
            <a:r>
              <a:rPr lang="it-IT" altLang="it-IT" sz="2400" dirty="0"/>
              <a:t> e su Pub </a:t>
            </a:r>
            <a:r>
              <a:rPr lang="it-IT" altLang="it-IT" sz="2400" dirty="0" err="1"/>
              <a:t>med</a:t>
            </a:r>
            <a:endParaRPr lang="it-IT" altLang="it-IT" sz="2400" dirty="0"/>
          </a:p>
          <a:p>
            <a:pPr eaLnBrk="1" hangingPunct="1">
              <a:buFont typeface="Wingdings" pitchFamily="2" charset="2"/>
              <a:buNone/>
            </a:pPr>
            <a:endParaRPr lang="it-IT" alt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79512" y="1268760"/>
            <a:ext cx="8784976" cy="5184576"/>
          </a:xfrm>
        </p:spPr>
        <p:txBody>
          <a:bodyPr/>
          <a:lstStyle/>
          <a:p>
            <a:r>
              <a:rPr lang="it-IT" dirty="0"/>
              <a:t>Hanno poche possibilità di applicare limiti e/o filtri</a:t>
            </a:r>
          </a:p>
          <a:p>
            <a:r>
              <a:rPr lang="it-IT" dirty="0"/>
              <a:t>I risultati restituiti vengono proposti in un ordine non pensato per la ricerca accademica</a:t>
            </a:r>
          </a:p>
          <a:p>
            <a:r>
              <a:rPr lang="it-IT" dirty="0"/>
              <a:t>Non sappiamo il perimetro all’interno del quale vengono ricercati i </a:t>
            </a:r>
            <a:r>
              <a:rPr lang="it-IT" dirty="0" smtClean="0"/>
              <a:t>risultati</a:t>
            </a:r>
          </a:p>
          <a:p>
            <a:r>
              <a:rPr lang="it-IT" dirty="0" smtClean="0"/>
              <a:t>L’utilizzo di un linguaggio non specifico può portare a risultati molto fuorvianti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13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479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/>
          <a:srcRect l="20127" t="7576" r="22736" b="11209"/>
          <a:stretch/>
        </p:blipFill>
        <p:spPr>
          <a:xfrm>
            <a:off x="-1" y="1254968"/>
            <a:ext cx="9144001" cy="5635256"/>
          </a:xfrm>
          <a:prstGeom prst="rect">
            <a:avLst/>
          </a:prstGeom>
        </p:spPr>
      </p:pic>
      <p:sp>
        <p:nvSpPr>
          <p:cNvPr id="25601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9D875D-B6B7-419D-BF29-4536ACFABEBA}" type="slidenum">
              <a:rPr lang="it-IT" altLang="it-IT" smtClean="0">
                <a:cs typeface="Arial" charset="0"/>
              </a:rPr>
              <a:pPr/>
              <a:t>14</a:t>
            </a:fld>
            <a:endParaRPr lang="it-IT" altLang="it-IT"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677"/>
            <a:ext cx="8229600" cy="1106112"/>
          </a:xfrm>
        </p:spPr>
        <p:txBody>
          <a:bodyPr/>
          <a:lstStyle/>
          <a:p>
            <a:pPr algn="ctr" eaLnBrk="1" hangingPunct="1"/>
            <a:r>
              <a:rPr lang="it-IT" altLang="it-IT" sz="4000" dirty="0"/>
              <a:t>ACCEDERE ALLE BANCHE DATI  DI UNITS DA CASA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06575"/>
            <a:ext cx="8085138" cy="4862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	</a:t>
            </a:r>
            <a:endParaRPr lang="it-IT" altLang="it-IT" sz="1600" dirty="0"/>
          </a:p>
        </p:txBody>
      </p:sp>
      <p:sp>
        <p:nvSpPr>
          <p:cNvPr id="25604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5606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7" name="Freccia in giù 6"/>
          <p:cNvSpPr/>
          <p:nvPr/>
        </p:nvSpPr>
        <p:spPr>
          <a:xfrm>
            <a:off x="6229164" y="4532840"/>
            <a:ext cx="648072" cy="10081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 rot="10800000">
            <a:off x="2051720" y="4437112"/>
            <a:ext cx="1872208" cy="504056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411760" y="5890738"/>
            <a:ext cx="6587779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b="1" u="sng" dirty="0">
                <a:solidFill>
                  <a:srgbClr val="FF0000"/>
                </a:solidFill>
              </a:rPr>
              <a:t>PARTENDO DA: https://www.biblio.units.it</a:t>
            </a:r>
          </a:p>
          <a:p>
            <a:r>
              <a:rPr lang="it-IT" b="1" u="sng" dirty="0">
                <a:solidFill>
                  <a:srgbClr val="FF0000"/>
                </a:solidFill>
              </a:rPr>
              <a:t>DAL MENU A TENDINA SULLA SINISTRA SOTTO LA VOCE SERVIZI SI TROVA IL LINK PER L’ACCESSO DA CASA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05706F-078B-47F7-B852-452B16F3951C}" type="slidenum">
              <a:rPr lang="it-IT" altLang="it-IT" smtClean="0">
                <a:cs typeface="Arial" charset="0"/>
              </a:rPr>
              <a:pPr/>
              <a:t>2</a:t>
            </a:fld>
            <a:endParaRPr lang="it-IT" altLang="it-IT">
              <a:cs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3600" b="1" dirty="0"/>
              <a:t>COSA SONO LE BANCHE DATI BIBLIOGRAFICHE?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92896"/>
            <a:ext cx="8229600" cy="4365104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None/>
            </a:pPr>
            <a:endParaRPr lang="it-IT" altLang="it-IT" sz="24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it-IT" altLang="it-IT" sz="3500" dirty="0"/>
              <a:t>Archivi elettronici di dati bibliografici, omogenei per contenuto e per formato.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it-IT" altLang="it-IT" sz="3500" dirty="0"/>
              <a:t>Sono strutturate logicamente in modo tale da poter essere ricercate attraverso interfacce grafiche utilizzando uno o più criteri.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it-IT" altLang="it-IT" sz="20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it-IT" altLang="it-IT" sz="20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it-IT" altLang="it-IT" sz="20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it-IT" altLang="it-IT" sz="2000" dirty="0"/>
          </a:p>
        </p:txBody>
      </p:sp>
      <p:pic>
        <p:nvPicPr>
          <p:cNvPr id="17412" name="Picture 4" descr="domande bibliotech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843808" y="1725518"/>
            <a:ext cx="3105150" cy="12684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B361B5-E53A-430A-8092-24661835F9CE}" type="slidenum">
              <a:rPr lang="it-IT" altLang="it-IT" smtClean="0">
                <a:cs typeface="Arial" charset="0"/>
              </a:rPr>
              <a:pPr/>
              <a:t>3</a:t>
            </a:fld>
            <a:endParaRPr lang="it-IT" altLang="it-IT">
              <a:cs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920" y="260648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b="1" dirty="0"/>
              <a:t>COSA CONTENGONO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90700"/>
            <a:ext cx="8291513" cy="44577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it-IT" altLang="it-IT" sz="2800" dirty="0"/>
              <a:t>Le banche dati raccolgono e organizzano informazioni di varia natura. </a:t>
            </a:r>
          </a:p>
          <a:p>
            <a:pPr marL="0" indent="0" algn="just" eaLnBrk="1" hangingPunct="1">
              <a:buNone/>
            </a:pPr>
            <a:r>
              <a:rPr lang="it-IT" altLang="it-IT" sz="2800" dirty="0"/>
              <a:t>Principalmente:</a:t>
            </a:r>
          </a:p>
          <a:p>
            <a:pPr marL="0" indent="0" algn="just" eaLnBrk="1" hangingPunct="1">
              <a:buNone/>
            </a:pPr>
            <a:endParaRPr lang="it-IT" altLang="it-IT" sz="2800" dirty="0"/>
          </a:p>
          <a:p>
            <a:pPr algn="just" eaLnBrk="1" hangingPunct="1"/>
            <a:r>
              <a:rPr lang="it-IT" altLang="it-IT" sz="2800" dirty="0"/>
              <a:t>Dati bibliografici (spesso corredati da abstract) relativi ad articoli di riviste scientifiche, monografie, atti di convegni, tesi di dottorato, brevetti, relazioni tecniche.</a:t>
            </a:r>
          </a:p>
          <a:p>
            <a:pPr marL="0" indent="0" eaLnBrk="1" hangingPunct="1">
              <a:buNone/>
            </a:pPr>
            <a:endParaRPr lang="it-IT" altLang="it-IT" sz="2800" dirty="0"/>
          </a:p>
          <a:p>
            <a:pPr eaLnBrk="1" hangingPunct="1"/>
            <a:endParaRPr lang="it-IT" altLang="it-IT" sz="2800" dirty="0"/>
          </a:p>
          <a:p>
            <a:pPr marL="0" indent="0" eaLnBrk="1" hangingPunct="1">
              <a:buNone/>
            </a:pPr>
            <a:endParaRPr lang="it-IT" alt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numero diapositiva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0F7B22-9827-4863-9E3D-76DACCEB7AED}" type="slidenum">
              <a:rPr lang="it-IT" altLang="it-IT" sz="1200">
                <a:latin typeface="Arial Black" pitchFamily="34" charset="0"/>
              </a:rPr>
              <a:pPr algn="r"/>
              <a:t>4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82623"/>
            <a:ext cx="8229600" cy="622300"/>
          </a:xfrm>
        </p:spPr>
        <p:txBody>
          <a:bodyPr/>
          <a:lstStyle/>
          <a:p>
            <a:pPr algn="ctr" eaLnBrk="1" hangingPunct="1"/>
            <a:r>
              <a:rPr lang="it-IT" altLang="it-IT" sz="4000" b="1" dirty="0"/>
              <a:t>MA ANCHE</a:t>
            </a:r>
            <a:r>
              <a:rPr lang="it-IT" altLang="it-IT" sz="4000" dirty="0"/>
              <a:t>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946150"/>
            <a:ext cx="7632700" cy="5302250"/>
          </a:xfrm>
        </p:spPr>
        <p:txBody>
          <a:bodyPr/>
          <a:lstStyle/>
          <a:p>
            <a:pPr eaLnBrk="1" hangingPunct="1">
              <a:buClr>
                <a:srgbClr val="00007D"/>
              </a:buClr>
            </a:pPr>
            <a:endParaRPr lang="it-IT" altLang="it-IT" sz="2800" dirty="0">
              <a:solidFill>
                <a:srgbClr val="000000"/>
              </a:solidFill>
            </a:endParaRPr>
          </a:p>
          <a:p>
            <a:pPr eaLnBrk="1" hangingPunct="1">
              <a:buClr>
                <a:srgbClr val="00007D"/>
              </a:buClr>
            </a:pPr>
            <a:r>
              <a:rPr lang="it-IT" altLang="it-IT" sz="2800" dirty="0">
                <a:solidFill>
                  <a:srgbClr val="000000"/>
                </a:solidFill>
              </a:rPr>
              <a:t>Documentazione legislativa e giurisprudenziale.</a:t>
            </a:r>
          </a:p>
          <a:p>
            <a:pPr eaLnBrk="1" hangingPunct="1">
              <a:buClr>
                <a:srgbClr val="00007D"/>
              </a:buClr>
            </a:pPr>
            <a:r>
              <a:rPr lang="it-IT" altLang="it-IT" sz="2800" dirty="0" smtClean="0">
                <a:solidFill>
                  <a:srgbClr val="000000"/>
                </a:solidFill>
              </a:rPr>
              <a:t>Bilanci.</a:t>
            </a:r>
            <a:endParaRPr lang="it-IT" altLang="it-IT" sz="2800" dirty="0">
              <a:solidFill>
                <a:srgbClr val="000000"/>
              </a:solidFill>
            </a:endParaRPr>
          </a:p>
          <a:p>
            <a:pPr eaLnBrk="1" hangingPunct="1">
              <a:buClr>
                <a:srgbClr val="00007D"/>
              </a:buClr>
            </a:pPr>
            <a:r>
              <a:rPr lang="it-IT" altLang="it-IT" sz="2800" dirty="0">
                <a:solidFill>
                  <a:srgbClr val="000000"/>
                </a:solidFill>
              </a:rPr>
              <a:t>Set di </a:t>
            </a:r>
            <a:r>
              <a:rPr lang="it-IT" altLang="it-IT" sz="2800" dirty="0" smtClean="0">
                <a:solidFill>
                  <a:srgbClr val="000000"/>
                </a:solidFill>
              </a:rPr>
              <a:t>dati. </a:t>
            </a:r>
            <a:endParaRPr lang="it-IT" altLang="it-IT" sz="2800" dirty="0">
              <a:solidFill>
                <a:srgbClr val="000000"/>
              </a:solidFill>
            </a:endParaRPr>
          </a:p>
          <a:p>
            <a:pPr eaLnBrk="1" hangingPunct="1">
              <a:buClr>
                <a:srgbClr val="00007D"/>
              </a:buClr>
            </a:pPr>
            <a:r>
              <a:rPr lang="it-IT" altLang="it-IT" sz="2800" dirty="0">
                <a:solidFill>
                  <a:srgbClr val="000000"/>
                </a:solidFill>
              </a:rPr>
              <a:t>Dati statistici.</a:t>
            </a:r>
          </a:p>
          <a:p>
            <a:pPr eaLnBrk="1" hangingPunct="1">
              <a:buClr>
                <a:srgbClr val="00007D"/>
              </a:buClr>
            </a:pPr>
            <a:r>
              <a:rPr lang="it-IT" altLang="it-IT" sz="2800" dirty="0">
                <a:solidFill>
                  <a:srgbClr val="000000"/>
                </a:solidFill>
              </a:rPr>
              <a:t>File </a:t>
            </a:r>
            <a:r>
              <a:rPr lang="it-IT" altLang="it-IT" sz="2800" dirty="0" smtClean="0">
                <a:solidFill>
                  <a:srgbClr val="000000"/>
                </a:solidFill>
              </a:rPr>
              <a:t>multimediali.</a:t>
            </a:r>
            <a:endParaRPr lang="it-IT" altLang="it-IT" sz="2800" dirty="0">
              <a:solidFill>
                <a:srgbClr val="000000"/>
              </a:solidFill>
            </a:endParaRPr>
          </a:p>
          <a:p>
            <a:pPr eaLnBrk="1" hangingPunct="1">
              <a:buClr>
                <a:srgbClr val="00007D"/>
              </a:buClr>
            </a:pPr>
            <a:r>
              <a:rPr lang="it-IT" altLang="it-IT" sz="2800" dirty="0">
                <a:solidFill>
                  <a:srgbClr val="000000"/>
                </a:solidFill>
              </a:rPr>
              <a:t>Accesso diretto al full-text del documento.</a:t>
            </a:r>
          </a:p>
          <a:p>
            <a:pPr eaLnBrk="1" hangingPunct="1">
              <a:buClr>
                <a:srgbClr val="00007D"/>
              </a:buClr>
            </a:pPr>
            <a:r>
              <a:rPr lang="it-IT" altLang="it-IT" sz="2800" dirty="0">
                <a:solidFill>
                  <a:srgbClr val="000000"/>
                </a:solidFill>
              </a:rPr>
              <a:t>…</a:t>
            </a:r>
          </a:p>
          <a:p>
            <a:pPr eaLnBrk="1" hangingPunct="1">
              <a:buClr>
                <a:srgbClr val="00007D"/>
              </a:buClr>
            </a:pPr>
            <a:endParaRPr lang="it-IT" altLang="it-IT" sz="2800" dirty="0">
              <a:solidFill>
                <a:srgbClr val="000000"/>
              </a:solidFill>
            </a:endParaRPr>
          </a:p>
          <a:p>
            <a:pPr eaLnBrk="1" hangingPunct="1">
              <a:buClr>
                <a:srgbClr val="00007D"/>
              </a:buClr>
            </a:pPr>
            <a:endParaRPr lang="it-IT" altLang="it-IT" sz="2800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rgbClr val="00007D"/>
              </a:buClr>
              <a:buNone/>
            </a:pPr>
            <a:endParaRPr lang="it-IT" altLang="it-IT" sz="2800" dirty="0">
              <a:solidFill>
                <a:srgbClr val="000000"/>
              </a:solidFill>
            </a:endParaRPr>
          </a:p>
          <a:p>
            <a:pPr eaLnBrk="1" hangingPunct="1">
              <a:buClr>
                <a:srgbClr val="00007D"/>
              </a:buClr>
            </a:pPr>
            <a:endParaRPr lang="it-IT" altLang="it-IT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600" dirty="0"/>
          </a:p>
        </p:txBody>
      </p:sp>
      <p:sp>
        <p:nvSpPr>
          <p:cNvPr id="33796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3797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3798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32464F-316C-4EDE-B1E5-E88D51961D82}" type="slidenum">
              <a:rPr lang="it-IT" altLang="it-IT" smtClean="0">
                <a:cs typeface="Arial" charset="0"/>
              </a:rPr>
              <a:pPr/>
              <a:t>5</a:t>
            </a:fld>
            <a:endParaRPr lang="it-IT" altLang="it-IT"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567880"/>
          </a:xfrm>
        </p:spPr>
        <p:txBody>
          <a:bodyPr/>
          <a:lstStyle/>
          <a:p>
            <a:pPr algn="ctr" eaLnBrk="1" hangingPunct="1"/>
            <a:r>
              <a:rPr lang="it-IT" altLang="it-IT" sz="4000" b="1" dirty="0"/>
              <a:t>A COSA SERVONO LE BANCHE DATI?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828528"/>
            <a:ext cx="8640959" cy="4696816"/>
          </a:xfrm>
        </p:spPr>
        <p:txBody>
          <a:bodyPr/>
          <a:lstStyle/>
          <a:p>
            <a:pPr marL="0" lvl="1" algn="just" eaLnBrk="1" hangingPunct="1">
              <a:lnSpc>
                <a:spcPct val="90000"/>
              </a:lnSpc>
              <a:buNone/>
            </a:pPr>
            <a:r>
              <a:rPr lang="it-IT" altLang="it-IT" sz="3100" dirty="0">
                <a:solidFill>
                  <a:srgbClr val="000000"/>
                </a:solidFill>
                <a:ea typeface="+mn-ea"/>
              </a:rPr>
              <a:t>Lo scopo principale delle banche dati è  quello di trovare citazioni bibliografiche di documenti su un determinato argomento. </a:t>
            </a:r>
            <a:r>
              <a:rPr lang="it-IT" altLang="it-IT" sz="3100" dirty="0">
                <a:solidFill>
                  <a:srgbClr val="FF0000"/>
                </a:solidFill>
                <a:ea typeface="+mn-ea"/>
              </a:rPr>
              <a:t>(SAPERE COSA)</a:t>
            </a:r>
          </a:p>
          <a:p>
            <a:pPr marL="0" lvl="1" algn="just" eaLnBrk="1" hangingPunct="1">
              <a:lnSpc>
                <a:spcPct val="90000"/>
              </a:lnSpc>
              <a:buNone/>
            </a:pPr>
            <a:endParaRPr lang="it-IT" altLang="it-IT" sz="3100" dirty="0">
              <a:solidFill>
                <a:srgbClr val="000000"/>
              </a:solidFill>
              <a:ea typeface="+mn-ea"/>
            </a:endParaRPr>
          </a:p>
          <a:p>
            <a:pPr marL="0" lvl="1" algn="just" eaLnBrk="1" hangingPunct="1">
              <a:lnSpc>
                <a:spcPct val="90000"/>
              </a:lnSpc>
              <a:buNone/>
            </a:pPr>
            <a:r>
              <a:rPr lang="it-IT" altLang="it-IT" sz="3100" b="1" dirty="0"/>
              <a:t>NON</a:t>
            </a:r>
            <a:r>
              <a:rPr lang="it-IT" altLang="it-IT" sz="3100" dirty="0"/>
              <a:t> quello di localizzare o accedere direttamente  ai documenti trovati.</a:t>
            </a:r>
          </a:p>
          <a:p>
            <a:pPr marL="0" lvl="1" algn="just" eaLnBrk="1" hangingPunct="1">
              <a:lnSpc>
                <a:spcPct val="90000"/>
              </a:lnSpc>
              <a:buNone/>
            </a:pPr>
            <a:r>
              <a:rPr lang="it-IT" altLang="it-IT" sz="3100" dirty="0">
                <a:solidFill>
                  <a:srgbClr val="FF0000"/>
                </a:solidFill>
              </a:rPr>
              <a:t>(SAPERE DOVE)</a:t>
            </a:r>
          </a:p>
          <a:p>
            <a:pPr marL="0" lvl="1" algn="just" eaLnBrk="1" hangingPunct="1">
              <a:lnSpc>
                <a:spcPct val="90000"/>
              </a:lnSpc>
              <a:buNone/>
            </a:pPr>
            <a:endParaRPr lang="it-IT" alt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59E683-E9C9-4F7B-96DE-D3F63D60930C}" type="slidenum">
              <a:rPr lang="it-IT" altLang="it-IT" smtClean="0">
                <a:cs typeface="Arial" charset="0"/>
              </a:rPr>
              <a:pPr/>
              <a:t>6</a:t>
            </a:fld>
            <a:endParaRPr lang="it-IT" altLang="it-IT">
              <a:cs typeface="Arial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96850"/>
            <a:ext cx="8229600" cy="1143918"/>
          </a:xfrm>
        </p:spPr>
        <p:txBody>
          <a:bodyPr/>
          <a:lstStyle/>
          <a:p>
            <a:pPr algn="ctr" eaLnBrk="1" hangingPunct="1"/>
            <a:r>
              <a:rPr lang="it-IT" altLang="it-IT" b="1" dirty="0"/>
              <a:t>AD ESEMPIO: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760"/>
            <a:ext cx="8229600" cy="5112568"/>
          </a:xfrm>
        </p:spPr>
        <p:txBody>
          <a:bodyPr/>
          <a:lstStyle/>
          <a:p>
            <a:pPr marL="171450" lvl="1" indent="-457200" algn="just" eaLnBrk="1" hangingPunct="1">
              <a:lnSpc>
                <a:spcPct val="90000"/>
              </a:lnSpc>
              <a:buClr>
                <a:srgbClr val="9999CC"/>
              </a:buClr>
            </a:pPr>
            <a:r>
              <a:rPr lang="it-IT" altLang="it-IT" dirty="0">
                <a:solidFill>
                  <a:srgbClr val="000000"/>
                </a:solidFill>
              </a:rPr>
              <a:t>Permettono di sapere cos’è stato pubblicato su un determinato argomento (limitando magari la  ricerca ad un determinato periodo cronologico).</a:t>
            </a:r>
          </a:p>
          <a:p>
            <a:pPr marL="171450" lvl="1" indent="-457200" algn="just" eaLnBrk="1" hangingPunct="1">
              <a:lnSpc>
                <a:spcPct val="90000"/>
              </a:lnSpc>
              <a:buClr>
                <a:srgbClr val="9999CC"/>
              </a:buClr>
            </a:pPr>
            <a:endParaRPr lang="it-IT" altLang="it-IT" dirty="0">
              <a:solidFill>
                <a:srgbClr val="000000"/>
              </a:solidFill>
            </a:endParaRPr>
          </a:p>
          <a:p>
            <a:pPr marL="171450" lvl="1" indent="-457200" algn="just" eaLnBrk="1" hangingPunct="1">
              <a:lnSpc>
                <a:spcPct val="90000"/>
              </a:lnSpc>
              <a:buClr>
                <a:srgbClr val="9999CC"/>
              </a:buClr>
            </a:pPr>
            <a:r>
              <a:rPr lang="it-IT" altLang="it-IT" dirty="0">
                <a:solidFill>
                  <a:srgbClr val="000000"/>
                </a:solidFill>
              </a:rPr>
              <a:t>Permettono di conoscere quali articoli sono  stati  scritti  da  un  certo  autore  nelle  più  importanti  riviste  internazionali.</a:t>
            </a:r>
          </a:p>
          <a:p>
            <a:pPr marL="0" lvl="1" indent="0" algn="just" eaLnBrk="1" hangingPunct="1">
              <a:lnSpc>
                <a:spcPct val="90000"/>
              </a:lnSpc>
              <a:buClr>
                <a:srgbClr val="9999CC"/>
              </a:buClr>
              <a:buNone/>
            </a:pPr>
            <a:endParaRPr lang="it-IT" altLang="it-IT" dirty="0">
              <a:solidFill>
                <a:srgbClr val="000000"/>
              </a:solidFill>
            </a:endParaRPr>
          </a:p>
          <a:p>
            <a:pPr marL="0" lvl="1" indent="0" algn="just" eaLnBrk="1" hangingPunct="1">
              <a:lnSpc>
                <a:spcPct val="90000"/>
              </a:lnSpc>
              <a:buClr>
                <a:srgbClr val="9999CC"/>
              </a:buClr>
              <a:buNone/>
            </a:pPr>
            <a:r>
              <a:rPr lang="it-IT" altLang="it-IT" dirty="0">
                <a:solidFill>
                  <a:srgbClr val="FF0000"/>
                </a:solidFill>
              </a:rPr>
              <a:t>Tutto ciò a prescindere da dove si trovano fisicamente i documenti e dalla loro effettiva reperibilità.</a:t>
            </a:r>
          </a:p>
          <a:p>
            <a:pPr lvl="1" eaLnBrk="1" hangingPunct="1">
              <a:lnSpc>
                <a:spcPct val="80000"/>
              </a:lnSpc>
            </a:pPr>
            <a:endParaRPr lang="it-IT" altLang="it-IT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672" y="29152"/>
            <a:ext cx="8229600" cy="1371600"/>
          </a:xfrm>
        </p:spPr>
        <p:txBody>
          <a:bodyPr/>
          <a:lstStyle/>
          <a:p>
            <a:pPr algn="ctr"/>
            <a:r>
              <a:rPr lang="it-IT" b="1" dirty="0"/>
              <a:t>ALTRI ESEMPI DI UTILIZZO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268760"/>
            <a:ext cx="8147248" cy="4979640"/>
          </a:xfrm>
        </p:spPr>
        <p:txBody>
          <a:bodyPr/>
          <a:lstStyle/>
          <a:p>
            <a:r>
              <a:rPr lang="it-IT" dirty="0"/>
              <a:t>Costruire, ampliare, aggiornare la bibliografia sull’argomento oggetto della </a:t>
            </a:r>
            <a:r>
              <a:rPr lang="it-IT" dirty="0" smtClean="0"/>
              <a:t>ricerca</a:t>
            </a:r>
            <a:endParaRPr lang="it-IT" dirty="0"/>
          </a:p>
          <a:p>
            <a:r>
              <a:rPr lang="it-IT" dirty="0"/>
              <a:t>Controllare l’esattezza di una citazione </a:t>
            </a:r>
            <a:r>
              <a:rPr lang="it-IT" dirty="0" smtClean="0"/>
              <a:t>bibliografica</a:t>
            </a:r>
            <a:endParaRPr lang="it-IT" dirty="0"/>
          </a:p>
          <a:p>
            <a:r>
              <a:rPr lang="it-IT" dirty="0"/>
              <a:t>Recuperare informazioni su tematiche </a:t>
            </a:r>
            <a:r>
              <a:rPr lang="it-IT" dirty="0" smtClean="0"/>
              <a:t>specifiche</a:t>
            </a:r>
            <a:endParaRPr lang="it-IT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159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29024"/>
            <a:ext cx="8311576" cy="1055760"/>
          </a:xfrm>
        </p:spPr>
        <p:txBody>
          <a:bodyPr/>
          <a:lstStyle/>
          <a:p>
            <a:pPr algn="ctr"/>
            <a:r>
              <a:rPr lang="it-IT" b="1" dirty="0"/>
              <a:t>VANTAGGI DELLE</a:t>
            </a:r>
            <a:br>
              <a:rPr lang="it-IT" b="1" dirty="0"/>
            </a:br>
            <a:r>
              <a:rPr lang="it-IT" b="1" dirty="0"/>
              <a:t> BANCHE DATI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000" y="1484784"/>
            <a:ext cx="8502116" cy="4824536"/>
          </a:xfrm>
        </p:spPr>
        <p:txBody>
          <a:bodyPr/>
          <a:lstStyle/>
          <a:p>
            <a:r>
              <a:rPr lang="it-IT" dirty="0"/>
              <a:t>I contenuti sono indicizzati da specialisti del settore.</a:t>
            </a:r>
          </a:p>
          <a:p>
            <a:r>
              <a:rPr lang="it-IT" dirty="0"/>
              <a:t> L’informazione contenuta è organizzata e stabile.</a:t>
            </a:r>
          </a:p>
          <a:p>
            <a:r>
              <a:rPr lang="it-IT" dirty="0"/>
              <a:t>Permettono la ricerca tramite voci di soggetto.</a:t>
            </a:r>
          </a:p>
          <a:p>
            <a:r>
              <a:rPr lang="it-IT" dirty="0"/>
              <a:t>Consentono la ricerca tramite molteplici </a:t>
            </a:r>
          </a:p>
          <a:p>
            <a:pPr marL="0" indent="0">
              <a:buNone/>
            </a:pPr>
            <a:r>
              <a:rPr lang="it-IT" dirty="0"/>
              <a:t>campi.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1681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549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052736"/>
            <a:ext cx="8363272" cy="5472608"/>
          </a:xfrm>
        </p:spPr>
        <p:txBody>
          <a:bodyPr/>
          <a:lstStyle/>
          <a:p>
            <a:pPr algn="just"/>
            <a:r>
              <a:rPr lang="it-IT" dirty="0"/>
              <a:t>E’ possibile raffinare la ricerca tramite filtri e limiti dettagliati e peculiari.</a:t>
            </a:r>
          </a:p>
          <a:p>
            <a:r>
              <a:rPr lang="it-IT" dirty="0"/>
              <a:t>Consentono di visualizzare la cronologia delle ricerche effettuate, di combinare le ricerche tra loro, di salvarle e di impostare avvisi sulle novità concernenti le ricerche.</a:t>
            </a:r>
          </a:p>
          <a:p>
            <a:r>
              <a:rPr lang="it-IT" dirty="0"/>
              <a:t>Permettono di scaricare la citazione bibliografica del documento.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1179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5678</TotalTime>
  <Words>612</Words>
  <Application>Microsoft Office PowerPoint</Application>
  <PresentationFormat>Presentazione su schermo (4:3)</PresentationFormat>
  <Paragraphs>126</Paragraphs>
  <Slides>14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Wingdings</vt:lpstr>
      <vt:lpstr>Pixel</vt:lpstr>
      <vt:lpstr>LE BANCHE DATI PER LE RICERCHE BIBLIOGRAFICHE</vt:lpstr>
      <vt:lpstr>COSA SONO LE BANCHE DATI BIBLIOGRAFICHE?</vt:lpstr>
      <vt:lpstr>COSA CONTENGONO</vt:lpstr>
      <vt:lpstr>MA ANCHE:</vt:lpstr>
      <vt:lpstr>A COSA SERVONO LE BANCHE DATI?</vt:lpstr>
      <vt:lpstr>AD ESEMPIO:</vt:lpstr>
      <vt:lpstr>ALTRI ESEMPI DI UTILIZZO</vt:lpstr>
      <vt:lpstr>VANTAGGI DELLE  BANCHE DATI</vt:lpstr>
      <vt:lpstr>Presentazione standard di PowerPoint</vt:lpstr>
      <vt:lpstr>TIPOLOGIE DI BANCHE DATI</vt:lpstr>
      <vt:lpstr>LA SCELTA DELLA BANCA DATI</vt:lpstr>
      <vt:lpstr>E GOOGLE?</vt:lpstr>
      <vt:lpstr>Presentazione standard di PowerPoint</vt:lpstr>
      <vt:lpstr>ACCEDERE ALLE BANCHE DATI  DI UNITS DA CASA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sulle ricerche bibliografiche</dc:title>
  <dc:creator>AliceTuttoIncluso</dc:creator>
  <cp:lastModifiedBy>DELUCA Alfredo</cp:lastModifiedBy>
  <cp:revision>433</cp:revision>
  <cp:lastPrinted>2008-05-14T18:28:30Z</cp:lastPrinted>
  <dcterms:created xsi:type="dcterms:W3CDTF">2008-05-11T18:38:40Z</dcterms:created>
  <dcterms:modified xsi:type="dcterms:W3CDTF">2017-11-08T07:24:18Z</dcterms:modified>
</cp:coreProperties>
</file>