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7" r:id="rId2"/>
    <p:sldId id="259" r:id="rId3"/>
    <p:sldId id="256" r:id="rId4"/>
    <p:sldId id="260" r:id="rId5"/>
    <p:sldId id="263" r:id="rId6"/>
    <p:sldId id="315" r:id="rId7"/>
    <p:sldId id="264" r:id="rId8"/>
    <p:sldId id="326" r:id="rId9"/>
    <p:sldId id="316" r:id="rId10"/>
    <p:sldId id="320" r:id="rId11"/>
    <p:sldId id="321" r:id="rId12"/>
    <p:sldId id="322" r:id="rId13"/>
    <p:sldId id="329" r:id="rId14"/>
    <p:sldId id="328" r:id="rId15"/>
    <p:sldId id="324" r:id="rId16"/>
  </p:sldIdLst>
  <p:sldSz cx="9144000" cy="6858000" type="screen4x3"/>
  <p:notesSz cx="6794500" cy="9906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5" d="100"/>
          <a:sy n="85" d="100"/>
        </p:scale>
        <p:origin x="1378" y="6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44283" cy="4953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48645" y="0"/>
            <a:ext cx="2944283" cy="495300"/>
          </a:xfrm>
          <a:prstGeom prst="rect">
            <a:avLst/>
          </a:prstGeom>
        </p:spPr>
        <p:txBody>
          <a:bodyPr vert="horz" lIns="91440" tIns="45720" rIns="91440" bIns="45720" rtlCol="0"/>
          <a:lstStyle>
            <a:lvl1pPr algn="r">
              <a:defRPr sz="1200"/>
            </a:lvl1pPr>
          </a:lstStyle>
          <a:p>
            <a:fld id="{3A9C4A65-591B-4212-A21D-4EFE8EFD4176}" type="datetimeFigureOut">
              <a:rPr lang="en-US" smtClean="0"/>
              <a:pPr/>
              <a:t>10/26/2018</a:t>
            </a:fld>
            <a:endParaRPr lang="en-US"/>
          </a:p>
        </p:txBody>
      </p:sp>
      <p:sp>
        <p:nvSpPr>
          <p:cNvPr id="4" name="Segnaposto immagine diapositiva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79450" y="4705350"/>
            <a:ext cx="5435600" cy="44577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9408981"/>
            <a:ext cx="2944283" cy="4953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48645" y="9408981"/>
            <a:ext cx="2944283" cy="495300"/>
          </a:xfrm>
          <a:prstGeom prst="rect">
            <a:avLst/>
          </a:prstGeom>
        </p:spPr>
        <p:txBody>
          <a:bodyPr vert="horz" lIns="91440" tIns="45720" rIns="91440" bIns="45720" rtlCol="0" anchor="b"/>
          <a:lstStyle>
            <a:lvl1pPr algn="r">
              <a:defRPr sz="1200"/>
            </a:lvl1pPr>
          </a:lstStyle>
          <a:p>
            <a:fld id="{01690233-D954-4C07-8209-C79A8BFAECFB}" type="slidenum">
              <a:rPr lang="en-US" smtClean="0"/>
              <a:pPr/>
              <a:t>‹N›</a:t>
            </a:fld>
            <a:endParaRPr lang="en-US"/>
          </a:p>
        </p:txBody>
      </p:sp>
    </p:spTree>
    <p:extLst>
      <p:ext uri="{BB962C8B-B14F-4D97-AF65-F5344CB8AC3E}">
        <p14:creationId xmlns:p14="http://schemas.microsoft.com/office/powerpoint/2010/main" val="3119486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1432804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TextEdit="1"/>
          </p:cNvSpPr>
          <p:nvPr>
            <p:ph type="sldImg"/>
          </p:nvPr>
        </p:nvSpPr>
        <p:spPr bwMode="auto">
          <a:noFill/>
          <a:ln>
            <a:solidFill>
              <a:srgbClr val="000000"/>
            </a:solidFill>
            <a:miter lim="800000"/>
            <a:headEnd/>
            <a:tailEnd/>
          </a:ln>
        </p:spPr>
      </p:sp>
      <p:sp>
        <p:nvSpPr>
          <p:cNvPr id="189443"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sl-SI" smtClean="0"/>
          </a:p>
        </p:txBody>
      </p:sp>
    </p:spTree>
    <p:extLst>
      <p:ext uri="{BB962C8B-B14F-4D97-AF65-F5344CB8AC3E}">
        <p14:creationId xmlns:p14="http://schemas.microsoft.com/office/powerpoint/2010/main" val="278598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Rot="1" noChangeAspect="1" noTextEdit="1"/>
          </p:cNvSpPr>
          <p:nvPr>
            <p:ph type="sldImg"/>
          </p:nvPr>
        </p:nvSpPr>
        <p:spPr bwMode="auto">
          <a:noFill/>
          <a:ln>
            <a:solidFill>
              <a:srgbClr val="000000"/>
            </a:solidFill>
            <a:miter lim="800000"/>
            <a:headEnd/>
            <a:tailEnd/>
          </a:ln>
        </p:spPr>
      </p:sp>
      <p:sp>
        <p:nvSpPr>
          <p:cNvPr id="326659" name="Rectangle 3"/>
          <p:cNvSpPr>
            <a:spLocks noGrp="1"/>
          </p:cNvSpPr>
          <p:nvPr>
            <p:ph type="body" idx="1"/>
          </p:nvPr>
        </p:nvSpPr>
        <p:spPr bwMode="auto">
          <a:noFill/>
        </p:spPr>
        <p:txBody>
          <a:bodyPr wrap="square" numCol="1" anchor="t" anchorCtr="0" compatLnSpc="1">
            <a:prstTxWarp prst="textNoShape">
              <a:avLst/>
            </a:prstTxWarp>
          </a:bodyPr>
          <a:lstStyle/>
          <a:p>
            <a:endParaRPr lang="en-US" altLang="it-IT" smtClean="0"/>
          </a:p>
        </p:txBody>
      </p:sp>
    </p:spTree>
    <p:extLst>
      <p:ext uri="{BB962C8B-B14F-4D97-AF65-F5344CB8AC3E}">
        <p14:creationId xmlns:p14="http://schemas.microsoft.com/office/powerpoint/2010/main" val="26703548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D8BB26C2-004A-45CB-A323-9AE8ACC199D9}" type="datetimeFigureOut">
              <a:rPr lang="it-IT" smtClean="0"/>
              <a:pPr/>
              <a:t>26/10/2018</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6657A79E-12CE-468D-A8B1-A2CA8FE5CAF7}"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BB26C2-004A-45CB-A323-9AE8ACC199D9}" type="datetimeFigureOut">
              <a:rPr lang="it-IT" smtClean="0"/>
              <a:pPr/>
              <a:t>26/10/2018</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57A79E-12CE-468D-A8B1-A2CA8FE5CAF7}" type="slidenum">
              <a:rPr lang="it-IT" smtClean="0"/>
              <a:pPr/>
              <a:t>‹N›</a:t>
            </a:fld>
            <a:endParaRPr lang="it-IT"/>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31stJuly1914.jpg"/>
          <p:cNvPicPr>
            <a:picLocks noChangeAspect="1"/>
          </p:cNvPicPr>
          <p:nvPr/>
        </p:nvPicPr>
        <p:blipFill>
          <a:blip r:embed="rId2" cstate="print"/>
          <a:stretch>
            <a:fillRect/>
          </a:stretch>
        </p:blipFill>
        <p:spPr>
          <a:xfrm>
            <a:off x="179512" y="188640"/>
            <a:ext cx="8784976" cy="6192688"/>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7394" name="Picture 4" descr="currency_composition_of_official_foreign_exchange_reserves"/>
          <p:cNvPicPr>
            <a:picLocks noChangeAspect="1" noChangeArrowheads="1"/>
          </p:cNvPicPr>
          <p:nvPr/>
        </p:nvPicPr>
        <p:blipFill>
          <a:blip r:embed="rId2" cstate="print"/>
          <a:srcRect/>
          <a:stretch>
            <a:fillRect/>
          </a:stretch>
        </p:blipFill>
        <p:spPr bwMode="auto">
          <a:xfrm>
            <a:off x="755650" y="620713"/>
            <a:ext cx="7629525" cy="5200650"/>
          </a:xfrm>
          <a:prstGeom prst="rect">
            <a:avLst/>
          </a:prstGeom>
          <a:noFill/>
          <a:ln w="9525">
            <a:noFill/>
            <a:miter lim="800000"/>
            <a:headEnd/>
            <a:tailEnd/>
          </a:ln>
        </p:spPr>
      </p:pic>
      <p:sp>
        <p:nvSpPr>
          <p:cNvPr id="187395" name="Text Box 5"/>
          <p:cNvSpPr txBox="1">
            <a:spLocks noChangeArrowheads="1"/>
          </p:cNvSpPr>
          <p:nvPr/>
        </p:nvSpPr>
        <p:spPr bwMode="auto">
          <a:xfrm>
            <a:off x="1476375" y="6237288"/>
            <a:ext cx="6892721" cy="369332"/>
          </a:xfrm>
          <a:prstGeom prst="rect">
            <a:avLst/>
          </a:prstGeom>
          <a:noFill/>
          <a:ln w="9525">
            <a:noFill/>
            <a:miter lim="800000"/>
            <a:headEnd/>
            <a:tailEnd/>
          </a:ln>
        </p:spPr>
        <p:txBody>
          <a:bodyPr wrap="none">
            <a:spAutoFit/>
          </a:bodyPr>
          <a:lstStyle/>
          <a:p>
            <a:pPr eaLnBrk="1" hangingPunct="1"/>
            <a:r>
              <a:rPr lang="en-US" altLang="sl-SI" dirty="0"/>
              <a:t>http://www.gold.org/government_affairs/reserve_asset_management/</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18" name="Picture 4" descr="foreign-exchange-reserves-s"/>
          <p:cNvPicPr>
            <a:picLocks noChangeAspect="1" noChangeArrowheads="1"/>
          </p:cNvPicPr>
          <p:nvPr/>
        </p:nvPicPr>
        <p:blipFill>
          <a:blip r:embed="rId3" cstate="print"/>
          <a:srcRect/>
          <a:stretch>
            <a:fillRect/>
          </a:stretch>
        </p:blipFill>
        <p:spPr bwMode="auto">
          <a:xfrm>
            <a:off x="215106" y="521599"/>
            <a:ext cx="8713788" cy="5616575"/>
          </a:xfrm>
          <a:prstGeom prst="rect">
            <a:avLst/>
          </a:prstGeom>
          <a:noFill/>
          <a:ln w="9525">
            <a:noFill/>
            <a:miter lim="800000"/>
            <a:headEnd/>
            <a:tailEnd/>
          </a:ln>
        </p:spPr>
      </p:pic>
      <p:sp>
        <p:nvSpPr>
          <p:cNvPr id="188419" name="Text Box 6"/>
          <p:cNvSpPr txBox="1">
            <a:spLocks noChangeArrowheads="1"/>
          </p:cNvSpPr>
          <p:nvPr/>
        </p:nvSpPr>
        <p:spPr bwMode="auto">
          <a:xfrm>
            <a:off x="3995738" y="6550025"/>
            <a:ext cx="1800225" cy="307975"/>
          </a:xfrm>
          <a:prstGeom prst="rect">
            <a:avLst/>
          </a:prstGeom>
          <a:noFill/>
          <a:ln w="9525">
            <a:noFill/>
            <a:miter lim="800000"/>
            <a:headEnd/>
            <a:tailEnd/>
          </a:ln>
        </p:spPr>
        <p:txBody>
          <a:bodyPr>
            <a:spAutoFit/>
          </a:bodyPr>
          <a:lstStyle/>
          <a:p>
            <a:pPr eaLnBrk="1" hangingPunct="1"/>
            <a:r>
              <a:rPr lang="it-IT" altLang="sl-SI" sz="1400" dirty="0">
                <a:solidFill>
                  <a:schemeClr val="bg1"/>
                </a:solidFill>
                <a:latin typeface="Arial" pitchFamily="34" charset="0"/>
              </a:rPr>
              <a:t> </a:t>
            </a:r>
            <a:r>
              <a:rPr lang="it-IT" altLang="sl-SI" sz="1200" dirty="0">
                <a:latin typeface="Arial" pitchFamily="34" charset="0"/>
              </a:rPr>
              <a:t>WWW.PINES.IT</a:t>
            </a:r>
            <a:r>
              <a:rPr lang="it-IT" altLang="sl-SI" sz="1200" b="0" dirty="0">
                <a:latin typeface="Arial" pitchFamily="34" charset="0"/>
              </a:rPr>
              <a:t> </a:t>
            </a:r>
          </a:p>
        </p:txBody>
      </p:sp>
      <p:sp>
        <p:nvSpPr>
          <p:cNvPr id="188420" name="Rectangle 4"/>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altLang="it-IT" sz="1100">
                <a:latin typeface="Calibri" pitchFamily="34" charset="0"/>
                <a:ea typeface="Calibri" pitchFamily="34" charset="0"/>
                <a:cs typeface="Times New Roman" pitchFamily="18" charset="0"/>
              </a:rPr>
              <a:t>   http://data.imf.org/?sk=E6A5F467-C14B-4AA8-9F6D-5A09EC4E62A4</a:t>
            </a:r>
            <a:endParaRPr lang="en-US" altLang="it-IT">
              <a:ea typeface="Calibri" pitchFamily="34" charset="0"/>
              <a:cs typeface="Times New Roman" pitchFamily="18" charset="0"/>
            </a:endParaRPr>
          </a:p>
        </p:txBody>
      </p:sp>
      <p:sp>
        <p:nvSpPr>
          <p:cNvPr id="188421" name="Rectangle 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altLang="it-IT" sz="1100">
                <a:latin typeface="Calibri" pitchFamily="34" charset="0"/>
                <a:ea typeface="Calibri" pitchFamily="34" charset="0"/>
                <a:cs typeface="Times New Roman" pitchFamily="18" charset="0"/>
              </a:rPr>
              <a:t>   http://data.imf.org/?sk=E6A5F467-C14B-4AA8-9F6D-5A09EC4E62A4</a:t>
            </a:r>
            <a:endParaRPr lang="en-US" altLang="it-IT">
              <a:ea typeface="Calibri" pitchFamily="34" charset="0"/>
              <a:cs typeface="Times New Roman" pitchFamily="18" charset="0"/>
            </a:endParaRPr>
          </a:p>
        </p:txBody>
      </p:sp>
      <p:sp>
        <p:nvSpPr>
          <p:cNvPr id="188422" name="Rectangle 6"/>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r>
              <a:rPr lang="en-US" altLang="it-IT" sz="1100" dirty="0">
                <a:latin typeface="Calibri" pitchFamily="34" charset="0"/>
                <a:ea typeface="Calibri" pitchFamily="34" charset="0"/>
                <a:cs typeface="Times New Roman" pitchFamily="18" charset="0"/>
              </a:rPr>
              <a:t>   http://data.imf.org/?sk=E6A5F467-C14B-4AA8-9F6D-5A09EC4E62A4</a:t>
            </a:r>
            <a:endParaRPr lang="en-US" altLang="it-IT" dirty="0">
              <a:ea typeface="Calibri" pitchFamily="34" charset="0"/>
              <a:cs typeface="Times New Roman" pitchFamily="18" charset="0"/>
            </a:endParaRPr>
          </a:p>
        </p:txBody>
      </p:sp>
      <p:sp>
        <p:nvSpPr>
          <p:cNvPr id="188426" name="Rectangle 14"/>
          <p:cNvSpPr>
            <a:spLocks noChangeArrowheads="1"/>
          </p:cNvSpPr>
          <p:nvPr/>
        </p:nvSpPr>
        <p:spPr bwMode="auto">
          <a:xfrm>
            <a:off x="2335181" y="6226859"/>
            <a:ext cx="5289653" cy="646331"/>
          </a:xfrm>
          <a:prstGeom prst="rect">
            <a:avLst/>
          </a:prstGeom>
          <a:noFill/>
          <a:ln w="9525">
            <a:noFill/>
            <a:miter lim="800000"/>
            <a:headEnd/>
            <a:tailEnd/>
          </a:ln>
        </p:spPr>
        <p:txBody>
          <a:bodyPr wrap="none" anchor="ctr">
            <a:spAutoFit/>
          </a:bodyPr>
          <a:lstStyle/>
          <a:p>
            <a:r>
              <a:rPr lang="en-US" altLang="it-IT" dirty="0">
                <a:latin typeface="+mj-lt"/>
                <a:ea typeface="Calibri" pitchFamily="34" charset="0"/>
                <a:cs typeface="Times New Roman" pitchFamily="18" charset="0"/>
              </a:rPr>
              <a:t>   </a:t>
            </a:r>
            <a:r>
              <a:rPr lang="en-US" altLang="it-IT" dirty="0">
                <a:latin typeface="+mj-lt"/>
              </a:rPr>
              <a:t>World</a:t>
            </a:r>
            <a:r>
              <a:rPr lang="en-US" altLang="it-IT" dirty="0">
                <a:latin typeface="+mj-lt"/>
                <a:ea typeface="Calibri" pitchFamily="34" charset="0"/>
                <a:cs typeface="Times New Roman" pitchFamily="18" charset="0"/>
              </a:rPr>
              <a:t> – Allocated Reserves by Currency for </a:t>
            </a:r>
            <a:r>
              <a:rPr lang="en-US" altLang="it-IT" dirty="0" smtClean="0">
                <a:latin typeface="+mj-lt"/>
                <a:ea typeface="Calibri" pitchFamily="34" charset="0"/>
                <a:cs typeface="Times New Roman" pitchFamily="18" charset="0"/>
              </a:rPr>
              <a:t>Q2 2017 </a:t>
            </a:r>
            <a:endParaRPr lang="it-IT" altLang="it-IT" dirty="0">
              <a:latin typeface="+mj-lt"/>
              <a:ea typeface="Calibri" pitchFamily="34" charset="0"/>
              <a:cs typeface="Times New Roman" pitchFamily="18" charset="0"/>
            </a:endParaRPr>
          </a:p>
          <a:p>
            <a:endParaRPr lang="en-US" altLang="it-IT" dirty="0">
              <a:solidFill>
                <a:schemeClr val="bg1"/>
              </a:solidFill>
              <a:latin typeface="+mj-lt"/>
              <a:ea typeface="Calibri" pitchFamily="34" charset="0"/>
              <a:cs typeface="Times New Roman" pitchFamily="18" charset="0"/>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0466" name="Immagine 1"/>
          <p:cNvPicPr>
            <a:picLocks noChangeAspect="1"/>
          </p:cNvPicPr>
          <p:nvPr/>
        </p:nvPicPr>
        <p:blipFill>
          <a:blip r:embed="rId2" cstate="print"/>
          <a:srcRect/>
          <a:stretch>
            <a:fillRect/>
          </a:stretch>
        </p:blipFill>
        <p:spPr bwMode="auto">
          <a:xfrm>
            <a:off x="395288" y="1124744"/>
            <a:ext cx="8353176" cy="4680519"/>
          </a:xfrm>
          <a:prstGeom prst="rect">
            <a:avLst/>
          </a:prstGeom>
          <a:noFill/>
          <a:ln w="9525">
            <a:noFill/>
            <a:miter lim="800000"/>
            <a:headEnd/>
            <a:tailEnd/>
          </a:ln>
        </p:spPr>
      </p:pic>
      <p:sp>
        <p:nvSpPr>
          <p:cNvPr id="2" name="CasellaDiTesto 1"/>
          <p:cNvSpPr txBox="1"/>
          <p:nvPr/>
        </p:nvSpPr>
        <p:spPr>
          <a:xfrm>
            <a:off x="2483768" y="6459070"/>
            <a:ext cx="5328592" cy="369332"/>
          </a:xfrm>
          <a:prstGeom prst="rect">
            <a:avLst/>
          </a:prstGeom>
          <a:noFill/>
        </p:spPr>
        <p:txBody>
          <a:bodyPr wrap="square" rtlCol="0">
            <a:spAutoFit/>
          </a:bodyPr>
          <a:lstStyle/>
          <a:p>
            <a:r>
              <a:rPr lang="it-IT" dirty="0"/>
              <a:t> </a:t>
            </a:r>
            <a:r>
              <a:rPr lang="it-IT" sz="1200" dirty="0"/>
              <a:t>http://data.imf.org/?sk=E6A5F467-C14B-4AA8-9F6D-5A09EC4E62A4</a:t>
            </a:r>
          </a:p>
        </p:txBody>
      </p:sp>
      <p:sp>
        <p:nvSpPr>
          <p:cNvPr id="3" name="CasellaDiTesto 2"/>
          <p:cNvSpPr txBox="1"/>
          <p:nvPr/>
        </p:nvSpPr>
        <p:spPr>
          <a:xfrm>
            <a:off x="2267744" y="472501"/>
            <a:ext cx="4896544" cy="338554"/>
          </a:xfrm>
          <a:prstGeom prst="rect">
            <a:avLst/>
          </a:prstGeom>
          <a:noFill/>
        </p:spPr>
        <p:txBody>
          <a:bodyPr wrap="square" rtlCol="0">
            <a:spAutoFit/>
          </a:bodyPr>
          <a:lstStyle/>
          <a:p>
            <a:r>
              <a:rPr lang="it-IT" sz="1600" dirty="0" smtClean="0"/>
              <a:t>World – </a:t>
            </a:r>
            <a:r>
              <a:rPr lang="it-IT" sz="1600" dirty="0" err="1" smtClean="0"/>
              <a:t>Official</a:t>
            </a:r>
            <a:r>
              <a:rPr lang="it-IT" sz="1600" dirty="0" smtClean="0"/>
              <a:t> </a:t>
            </a:r>
            <a:r>
              <a:rPr lang="it-IT" sz="1600" dirty="0" err="1" smtClean="0"/>
              <a:t>Foreign</a:t>
            </a:r>
            <a:r>
              <a:rPr lang="it-IT" sz="1600" dirty="0" smtClean="0"/>
              <a:t> Exchange </a:t>
            </a:r>
            <a:r>
              <a:rPr lang="it-IT" sz="1600" dirty="0" err="1" smtClean="0"/>
              <a:t>Reserves</a:t>
            </a:r>
            <a:r>
              <a:rPr lang="it-IT" sz="1600" dirty="0" smtClean="0"/>
              <a:t> 2015-2018</a:t>
            </a:r>
            <a:endParaRPr lang="it-IT" sz="1600" dirty="0"/>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827584" y="836712"/>
            <a:ext cx="7632848" cy="5328591"/>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156"/>
          <p:cNvSpPr>
            <a:spLocks noChangeArrowheads="1"/>
          </p:cNvSpPr>
          <p:nvPr/>
        </p:nvSpPr>
        <p:spPr bwMode="auto">
          <a:xfrm>
            <a:off x="1217613" y="2865438"/>
            <a:ext cx="6708775" cy="0"/>
          </a:xfrm>
          <a:prstGeom prst="rect">
            <a:avLst/>
          </a:prstGeom>
          <a:solidFill>
            <a:srgbClr val="556699"/>
          </a:solidFill>
          <a:ln w="9525">
            <a:noFill/>
            <a:miter lim="800000"/>
            <a:headEnd/>
            <a:tailEnd/>
          </a:ln>
        </p:spPr>
        <p:txBody>
          <a:bodyPr wrap="none" anchor="ctr">
            <a:spAutoFit/>
          </a:bodyPr>
          <a:lstStyle/>
          <a:p>
            <a:pPr eaLnBrk="1" hangingPunct="1"/>
            <a:endParaRPr lang="en-US" altLang="it-IT" sz="1800" b="0">
              <a:latin typeface="Arial" pitchFamily="34" charset="0"/>
            </a:endParaRPr>
          </a:p>
        </p:txBody>
      </p:sp>
      <p:graphicFrame>
        <p:nvGraphicFramePr>
          <p:cNvPr id="116953" name="Group 217"/>
          <p:cNvGraphicFramePr>
            <a:graphicFrameLocks noGrp="1"/>
          </p:cNvGraphicFramePr>
          <p:nvPr>
            <p:extLst>
              <p:ext uri="{D42A27DB-BD31-4B8C-83A1-F6EECF244321}">
                <p14:modId xmlns:p14="http://schemas.microsoft.com/office/powerpoint/2010/main" val="452971119"/>
              </p:ext>
            </p:extLst>
          </p:nvPr>
        </p:nvGraphicFramePr>
        <p:xfrm>
          <a:off x="930810" y="1916832"/>
          <a:ext cx="6995578" cy="2644776"/>
        </p:xfrm>
        <a:graphic>
          <a:graphicData uri="http://schemas.openxmlformats.org/drawingml/2006/table">
            <a:tbl>
              <a:tblPr/>
              <a:tblGrid>
                <a:gridCol w="2485320"/>
                <a:gridCol w="719037"/>
                <a:gridCol w="792088"/>
                <a:gridCol w="777811"/>
                <a:gridCol w="720080"/>
                <a:gridCol w="709154"/>
                <a:gridCol w="792088"/>
              </a:tblGrid>
              <a:tr h="64770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  World - Data</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2000</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2005</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2007</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2008</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2014</a:t>
                      </a:r>
                    </a:p>
                  </a:txBody>
                  <a:tcPr anchor="ctr" horzOverflow="overflow">
                    <a:lnL>
                      <a:noFill/>
                    </a:lnL>
                    <a:lnR cap="flat">
                      <a:noFill/>
                    </a:lnR>
                    <a:lnT cap="fla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2017</a:t>
                      </a:r>
                    </a:p>
                  </a:txBody>
                  <a:tcPr anchor="ctr" horzOverflow="overflow">
                    <a:lnL>
                      <a:noFill/>
                    </a:lnL>
                    <a:lnR cap="flat">
                      <a:noFill/>
                    </a:lnR>
                    <a:lnT cap="flat">
                      <a:noFill/>
                    </a:lnT>
                    <a:lnB>
                      <a:noFill/>
                    </a:lnB>
                    <a:lnTlToBr>
                      <a:noFill/>
                    </a:lnTlToBr>
                    <a:lnBlToTr>
                      <a:noFill/>
                    </a:lnBlToTr>
                    <a:solidFill>
                      <a:srgbClr val="556699"/>
                    </a:solidFill>
                  </a:tcPr>
                </a:tc>
              </a:tr>
              <a:tr h="665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GDP  (current US$) (billions) </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32,001</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45,232</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54,891</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60,587</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87.180</a:t>
                      </a: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80,684</a:t>
                      </a:r>
                    </a:p>
                  </a:txBody>
                  <a:tcPr anchor="ctr" horzOverflow="overflow">
                    <a:lnL>
                      <a:noFill/>
                    </a:lnL>
                    <a:lnR cap="flat">
                      <a:noFill/>
                    </a:lnR>
                    <a:lnT>
                      <a:noFill/>
                    </a:lnT>
                    <a:lnB>
                      <a:noFill/>
                    </a:lnB>
                    <a:lnTlToBr>
                      <a:noFill/>
                    </a:lnTlToBr>
                    <a:lnBlToTr>
                      <a:noFill/>
                    </a:lnBlToTr>
                    <a:solidFill>
                      <a:srgbClr val="556699"/>
                    </a:solidFill>
                  </a:tcPr>
                </a:tc>
              </a:tr>
              <a:tr h="666750">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GDP  growth (annual %) </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cap="flat">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4.1</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3.5</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3.8</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2.0</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2.9</a:t>
                      </a:r>
                    </a:p>
                  </a:txBody>
                  <a:tcPr anchor="ctr" horzOverflow="overflow">
                    <a:lnL>
                      <a:noFill/>
                    </a:lnL>
                    <a:lnR cap="flat">
                      <a:noFill/>
                    </a:lnR>
                    <a:lnT>
                      <a:noFill/>
                    </a:lnT>
                    <a:lnB>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3.2</a:t>
                      </a:r>
                    </a:p>
                  </a:txBody>
                  <a:tcPr anchor="ctr" horzOverflow="overflow">
                    <a:lnL>
                      <a:noFill/>
                    </a:lnL>
                    <a:lnR cap="flat">
                      <a:noFill/>
                    </a:lnR>
                    <a:lnT>
                      <a:noFill/>
                    </a:lnT>
                    <a:lnB>
                      <a:noFill/>
                    </a:lnB>
                    <a:lnTlToBr>
                      <a:noFill/>
                    </a:lnTlToBr>
                    <a:lnBlToTr>
                      <a:noFill/>
                    </a:lnBlToTr>
                    <a:solidFill>
                      <a:srgbClr val="556699"/>
                    </a:solidFill>
                  </a:tcPr>
                </a:tc>
              </a:tr>
              <a:tr h="665163">
                <a:tc>
                  <a:txBody>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err="1" smtClean="0">
                          <a:ln>
                            <a:noFill/>
                          </a:ln>
                          <a:solidFill>
                            <a:srgbClr val="FFFFFF"/>
                          </a:solidFill>
                          <a:effectLst/>
                          <a:latin typeface="Times New Roman" pitchFamily="18" charset="0"/>
                          <a:cs typeface="Times New Roman" pitchFamily="18" charset="0"/>
                        </a:rPr>
                        <a:t>Inflation</a:t>
                      </a: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 GDP  </a:t>
                      </a:r>
                      <a:r>
                        <a:rPr kumimoji="0" lang="it-IT" sz="1400" b="1" i="0" u="none" strike="noStrike" cap="none" normalizeH="0" baseline="0" dirty="0" err="1" smtClean="0">
                          <a:ln>
                            <a:noFill/>
                          </a:ln>
                          <a:solidFill>
                            <a:srgbClr val="FFFFFF"/>
                          </a:solidFill>
                          <a:effectLst/>
                          <a:latin typeface="Times New Roman" pitchFamily="18" charset="0"/>
                          <a:cs typeface="Times New Roman" pitchFamily="18" charset="0"/>
                        </a:rPr>
                        <a:t>deflator</a:t>
                      </a: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  (</a:t>
                      </a:r>
                      <a:r>
                        <a:rPr kumimoji="0" lang="it-IT" sz="1400" b="1" i="0" u="none" strike="noStrike" cap="none" normalizeH="0" baseline="0" dirty="0" err="1" smtClean="0">
                          <a:ln>
                            <a:noFill/>
                          </a:ln>
                          <a:solidFill>
                            <a:srgbClr val="FFFFFF"/>
                          </a:solidFill>
                          <a:effectLst/>
                          <a:latin typeface="Times New Roman" pitchFamily="18" charset="0"/>
                          <a:cs typeface="Times New Roman" pitchFamily="18" charset="0"/>
                        </a:rPr>
                        <a:t>annual</a:t>
                      </a: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 %)  </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cap="flat">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rgbClr val="FFFFFF"/>
                          </a:solidFill>
                          <a:effectLst/>
                          <a:latin typeface="Times New Roman" pitchFamily="18" charset="0"/>
                          <a:cs typeface="Times New Roman" pitchFamily="18" charset="0"/>
                        </a:rPr>
                        <a:t>4.7</a:t>
                      </a:r>
                      <a:endParaRPr kumimoji="0" lang="it-IT" sz="1400" b="1" i="0" u="none" strike="noStrike" cap="none" normalizeH="0" baseline="0" dirty="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4.9</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5.4</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smtClean="0">
                          <a:ln>
                            <a:noFill/>
                          </a:ln>
                          <a:solidFill>
                            <a:srgbClr val="FFFFFF"/>
                          </a:solidFill>
                          <a:effectLst/>
                          <a:latin typeface="Times New Roman" pitchFamily="18" charset="0"/>
                          <a:cs typeface="Times New Roman" pitchFamily="18" charset="0"/>
                        </a:rPr>
                        <a:t>8.1</a:t>
                      </a:r>
                      <a:endParaRPr kumimoji="0" lang="it-IT" sz="1400" b="1"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2.0</a:t>
                      </a:r>
                    </a:p>
                  </a:txBody>
                  <a:tcPr anchor="ctr" horzOverflow="overflow">
                    <a:lnL>
                      <a:noFill/>
                    </a:lnL>
                    <a:lnR cap="flat">
                      <a:noFill/>
                    </a:lnR>
                    <a:lnT>
                      <a:noFill/>
                    </a:lnT>
                    <a:lnB cap="flat">
                      <a:noFill/>
                    </a:lnB>
                    <a:lnTlToBr>
                      <a:noFill/>
                    </a:lnTlToBr>
                    <a:lnBlToTr>
                      <a:noFill/>
                    </a:lnBlToTr>
                    <a:solidFill>
                      <a:srgbClr val="556699"/>
                    </a:solidFill>
                  </a:tcPr>
                </a:tc>
                <a:tc>
                  <a:txBody>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it-IT" sz="1400" b="1" i="0" u="none" strike="noStrike" cap="none" normalizeH="0" baseline="0" dirty="0" smtClean="0">
                          <a:ln>
                            <a:noFill/>
                          </a:ln>
                          <a:solidFill>
                            <a:schemeClr val="tx1"/>
                          </a:solidFill>
                          <a:effectLst/>
                          <a:latin typeface="Times New Roman" pitchFamily="18" charset="0"/>
                        </a:rPr>
                        <a:t>3.4</a:t>
                      </a:r>
                    </a:p>
                  </a:txBody>
                  <a:tcPr anchor="ctr" horzOverflow="overflow">
                    <a:lnL>
                      <a:noFill/>
                    </a:lnL>
                    <a:lnR cap="flat">
                      <a:noFill/>
                    </a:lnR>
                    <a:lnT>
                      <a:noFill/>
                    </a:lnT>
                    <a:lnB cap="flat">
                      <a:noFill/>
                    </a:lnB>
                    <a:lnTlToBr>
                      <a:noFill/>
                    </a:lnTlToBr>
                    <a:lnBlToTr>
                      <a:noFill/>
                    </a:lnBlToTr>
                    <a:solidFill>
                      <a:srgbClr val="556699"/>
                    </a:solidFill>
                  </a:tcPr>
                </a:tc>
              </a:tr>
            </a:tbl>
          </a:graphicData>
        </a:graphic>
      </p:graphicFrame>
      <p:sp>
        <p:nvSpPr>
          <p:cNvPr id="199705" name="Text Box 215"/>
          <p:cNvSpPr txBox="1">
            <a:spLocks noChangeArrowheads="1"/>
          </p:cNvSpPr>
          <p:nvPr/>
        </p:nvSpPr>
        <p:spPr bwMode="auto">
          <a:xfrm>
            <a:off x="1230570" y="5733256"/>
            <a:ext cx="6995578" cy="276999"/>
          </a:xfrm>
          <a:prstGeom prst="rect">
            <a:avLst/>
          </a:prstGeom>
          <a:noFill/>
          <a:ln w="9525">
            <a:noFill/>
            <a:miter lim="800000"/>
            <a:headEnd/>
            <a:tailEnd/>
          </a:ln>
        </p:spPr>
        <p:txBody>
          <a:bodyPr wrap="square">
            <a:spAutoFit/>
          </a:bodyPr>
          <a:lstStyle/>
          <a:p>
            <a:r>
              <a:rPr lang="it-IT" altLang="it-IT" sz="1200" dirty="0">
                <a:latin typeface="Arial" pitchFamily="34" charset="0"/>
              </a:rPr>
              <a:t>http://databank.worldbank.org/data/reports.aspx?source=2&amp;series=NY.GDP.MKTP.KD.ZG&amp;country=</a:t>
            </a:r>
            <a:endParaRPr lang="it-IT" altLang="it-IT" sz="1200" dirty="0">
              <a:solidFill>
                <a:schemeClr val="bg1"/>
              </a:solidFill>
              <a:latin typeface="Arial" pitchFamily="34" charset="0"/>
            </a:endParaRPr>
          </a:p>
        </p:txBody>
      </p:sp>
    </p:spTree>
    <p:extLst>
      <p:ext uri="{BB962C8B-B14F-4D97-AF65-F5344CB8AC3E}">
        <p14:creationId xmlns:p14="http://schemas.microsoft.com/office/powerpoint/2010/main" val="875689169"/>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ttangolo 1"/>
          <p:cNvSpPr>
            <a:spLocks noChangeArrowheads="1"/>
          </p:cNvSpPr>
          <p:nvPr/>
        </p:nvSpPr>
        <p:spPr bwMode="auto">
          <a:xfrm>
            <a:off x="611188" y="1484313"/>
            <a:ext cx="8281987" cy="378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it-IT" sz="2400" b="1">
                <a:latin typeface="Times New Roman" panose="02020603050405020304" pitchFamily="18" charset="0"/>
              </a:rPr>
              <a:t>Central Bank Gold Agreements </a:t>
            </a:r>
            <a:endParaRPr lang="sl-SI" altLang="it-IT" sz="2400" b="1">
              <a:latin typeface="Times New Roman" panose="02020603050405020304" pitchFamily="18" charset="0"/>
            </a:endParaRPr>
          </a:p>
          <a:p>
            <a:pPr eaLnBrk="1" hangingPunct="1">
              <a:spcBef>
                <a:spcPct val="0"/>
              </a:spcBef>
              <a:buFontTx/>
              <a:buNone/>
            </a:pPr>
            <a:endParaRPr lang="en-US" altLang="it-IT" sz="2400" b="1">
              <a:latin typeface="Times New Roman" panose="02020603050405020304" pitchFamily="18" charset="0"/>
            </a:endParaRPr>
          </a:p>
          <a:p>
            <a:pPr eaLnBrk="1" hangingPunct="1">
              <a:spcBef>
                <a:spcPct val="0"/>
              </a:spcBef>
              <a:buFontTx/>
              <a:buNone/>
            </a:pPr>
            <a:r>
              <a:rPr lang="en-US" altLang="it-IT" sz="2400" b="1">
                <a:latin typeface="Times New Roman" panose="02020603050405020304" pitchFamily="18" charset="0"/>
              </a:rPr>
              <a:t>On 19th May 2014, the European Central Bank and 20 other European central banks announced the </a:t>
            </a:r>
            <a:r>
              <a:rPr lang="sl-SI" altLang="it-IT" sz="2400" b="1">
                <a:latin typeface="Times New Roman" panose="02020603050405020304" pitchFamily="18" charset="0"/>
              </a:rPr>
              <a:t>s</a:t>
            </a:r>
            <a:r>
              <a:rPr lang="en-US" altLang="it-IT" sz="2400" b="1">
                <a:latin typeface="Times New Roman" panose="02020603050405020304" pitchFamily="18" charset="0"/>
              </a:rPr>
              <a:t>igning of the fourth Central Bank Gold</a:t>
            </a:r>
            <a:r>
              <a:rPr lang="sl-SI" altLang="it-IT" sz="2400" b="1">
                <a:latin typeface="Times New Roman" panose="02020603050405020304" pitchFamily="18" charset="0"/>
              </a:rPr>
              <a:t> a</a:t>
            </a:r>
            <a:r>
              <a:rPr lang="en-US" altLang="it-IT" sz="2400" b="1">
                <a:latin typeface="Times New Roman" panose="02020603050405020304" pitchFamily="18" charset="0"/>
              </a:rPr>
              <a:t>gre</a:t>
            </a:r>
            <a:r>
              <a:rPr lang="sl-SI" altLang="it-IT" sz="2400" b="1">
                <a:latin typeface="Times New Roman" panose="02020603050405020304" pitchFamily="18" charset="0"/>
              </a:rPr>
              <a:t>e</a:t>
            </a:r>
            <a:r>
              <a:rPr lang="en-US" altLang="it-IT" sz="2400" b="1">
                <a:latin typeface="Times New Roman" panose="02020603050405020304" pitchFamily="18" charset="0"/>
              </a:rPr>
              <a:t>ment. </a:t>
            </a:r>
            <a:endParaRPr lang="sl-SI" altLang="it-IT" sz="2400" b="1">
              <a:latin typeface="Times New Roman" panose="02020603050405020304" pitchFamily="18" charset="0"/>
            </a:endParaRPr>
          </a:p>
          <a:p>
            <a:pPr eaLnBrk="1" hangingPunct="1">
              <a:spcBef>
                <a:spcPct val="0"/>
              </a:spcBef>
              <a:buFontTx/>
              <a:buNone/>
            </a:pPr>
            <a:endParaRPr lang="sl-SI" altLang="it-IT" sz="2400" b="1">
              <a:latin typeface="Times New Roman" panose="02020603050405020304" pitchFamily="18" charset="0"/>
            </a:endParaRPr>
          </a:p>
          <a:p>
            <a:pPr eaLnBrk="1" hangingPunct="1">
              <a:spcBef>
                <a:spcPct val="0"/>
              </a:spcBef>
              <a:buFontTx/>
              <a:buNone/>
            </a:pPr>
            <a:r>
              <a:rPr lang="en-US" altLang="it-IT" sz="2400" b="1">
                <a:latin typeface="Times New Roman" panose="02020603050405020304" pitchFamily="18" charset="0"/>
              </a:rPr>
              <a:t>This agreement, which applies as of 27 September 2014, will last for five years and the</a:t>
            </a:r>
            <a:r>
              <a:rPr lang="sl-SI" altLang="it-IT" sz="2400" b="1">
                <a:latin typeface="Times New Roman" panose="02020603050405020304" pitchFamily="18" charset="0"/>
              </a:rPr>
              <a:t> </a:t>
            </a:r>
            <a:r>
              <a:rPr lang="en-US" altLang="it-IT" sz="2400" b="1">
                <a:latin typeface="Times New Roman" panose="02020603050405020304" pitchFamily="18" charset="0"/>
              </a:rPr>
              <a:t>signatories have stated that they currently do not have any plans to sell significant amounts of gold.</a:t>
            </a:r>
          </a:p>
        </p:txBody>
      </p:sp>
    </p:spTree>
    <p:extLst>
      <p:ext uri="{BB962C8B-B14F-4D97-AF65-F5344CB8AC3E}">
        <p14:creationId xmlns:p14="http://schemas.microsoft.com/office/powerpoint/2010/main" val="322003077"/>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descr="1stAugust1914.jpg"/>
          <p:cNvPicPr>
            <a:picLocks noChangeAspect="1"/>
          </p:cNvPicPr>
          <p:nvPr/>
        </p:nvPicPr>
        <p:blipFill>
          <a:blip r:embed="rId2" cstate="print"/>
          <a:stretch>
            <a:fillRect/>
          </a:stretch>
        </p:blipFill>
        <p:spPr>
          <a:xfrm>
            <a:off x="0" y="260648"/>
            <a:ext cx="9144000" cy="626469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pic>
        <p:nvPicPr>
          <p:cNvPr id="4" name="Picture 2"/>
          <p:cNvPicPr>
            <a:picLocks noChangeAspect="1" noChangeArrowheads="1"/>
          </p:cNvPicPr>
          <p:nvPr/>
        </p:nvPicPr>
        <p:blipFill>
          <a:blip r:embed="rId3" cstate="print"/>
          <a:srcRect/>
          <a:stretch>
            <a:fillRect/>
          </a:stretch>
        </p:blipFill>
        <p:spPr bwMode="auto">
          <a:xfrm>
            <a:off x="179512" y="0"/>
            <a:ext cx="8784975" cy="7029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p:cNvSpPr/>
          <p:nvPr/>
        </p:nvSpPr>
        <p:spPr>
          <a:xfrm>
            <a:off x="251520" y="692696"/>
            <a:ext cx="8712968" cy="5632311"/>
          </a:xfrm>
          <a:prstGeom prst="rect">
            <a:avLst/>
          </a:prstGeom>
        </p:spPr>
        <p:txBody>
          <a:bodyPr wrap="square">
            <a:spAutoFit/>
          </a:bodyPr>
          <a:lstStyle/>
          <a:p>
            <a:pPr lvl="0" algn="just"/>
            <a:r>
              <a:rPr lang="en-US" sz="2400" b="1" dirty="0" smtClean="0">
                <a:latin typeface="Times New Roman" pitchFamily="18" charset="0"/>
                <a:ea typeface="Calibri" pitchFamily="34" charset="0"/>
                <a:cs typeface="Times New Roman" pitchFamily="18" charset="0"/>
              </a:rPr>
              <a:t>The</a:t>
            </a:r>
            <a:r>
              <a:rPr lang="en-US" b="1" dirty="0" smtClean="0">
                <a:latin typeface="Times New Roman" pitchFamily="18" charset="0"/>
                <a:ea typeface="Calibri" pitchFamily="34" charset="0"/>
                <a:cs typeface="Times New Roman" pitchFamily="18" charset="0"/>
              </a:rPr>
              <a:t> </a:t>
            </a:r>
            <a:r>
              <a:rPr lang="en-US" sz="2400" b="1" dirty="0" smtClean="0">
                <a:latin typeface="Times New Roman" pitchFamily="18" charset="0"/>
                <a:ea typeface="Calibri" pitchFamily="34" charset="0"/>
                <a:cs typeface="Times New Roman" pitchFamily="18" charset="0"/>
              </a:rPr>
              <a:t>next morning, 9:30 a.m. on July 14. </a:t>
            </a:r>
            <a:r>
              <a:rPr lang="en-US" sz="2400" b="1" dirty="0" err="1" smtClean="0">
                <a:latin typeface="Times New Roman" pitchFamily="18" charset="0"/>
                <a:ea typeface="Calibri" pitchFamily="34" charset="0"/>
                <a:cs typeface="Times New Roman" pitchFamily="18" charset="0"/>
              </a:rPr>
              <a:t>Morghenthau</a:t>
            </a:r>
            <a:r>
              <a:rPr lang="en-US" sz="2400" b="1" dirty="0" smtClean="0">
                <a:latin typeface="Times New Roman" pitchFamily="18" charset="0"/>
                <a:ea typeface="Calibri" pitchFamily="34" charset="0"/>
                <a:cs typeface="Times New Roman" pitchFamily="18" charset="0"/>
              </a:rPr>
              <a:t> began a “meeting of the full American team by reporting cheerily that White had “worked up until three o’clock this morning with the Drafting Committee on the Fund and he feels [the text] is in excellent shape. </a:t>
            </a:r>
            <a:r>
              <a:rPr lang="en-US" sz="2400" b="1" dirty="0" err="1" smtClean="0">
                <a:latin typeface="Times New Roman" pitchFamily="18" charset="0"/>
                <a:ea typeface="Calibri" pitchFamily="34" charset="0"/>
                <a:cs typeface="Times New Roman" pitchFamily="18" charset="0"/>
              </a:rPr>
              <a:t>Morghenthau</a:t>
            </a:r>
            <a:r>
              <a:rPr lang="en-US" sz="2400" b="1" dirty="0" smtClean="0">
                <a:latin typeface="Times New Roman" pitchFamily="18" charset="0"/>
                <a:ea typeface="Calibri" pitchFamily="34" charset="0"/>
                <a:cs typeface="Times New Roman" pitchFamily="18" charset="0"/>
              </a:rPr>
              <a:t> had no idea what exactly that meant, and likely no interest. But among the achievements of the committee, composed entirely of White’s technicians, was strategically replacing “gold” with “gold and U.S, dollars” through the 96-page Final Act. White never submitted the changes for consideration in Commission I, yet they would become an important part of the IMF Articles of Agreement</a:t>
            </a:r>
            <a:r>
              <a:rPr lang="en-US" sz="2400" b="1" u="sng" dirty="0" smtClean="0">
                <a:latin typeface="Times New Roman" pitchFamily="18" charset="0"/>
                <a:ea typeface="Calibri" pitchFamily="34" charset="0"/>
                <a:cs typeface="Times New Roman" pitchFamily="18" charset="0"/>
              </a:rPr>
              <a:t>. Keynes would only discover them after his departure from </a:t>
            </a:r>
            <a:r>
              <a:rPr lang="en-US" sz="2400" b="1" u="sng" dirty="0" err="1" smtClean="0">
                <a:latin typeface="Times New Roman" pitchFamily="18" charset="0"/>
                <a:ea typeface="Calibri" pitchFamily="34" charset="0"/>
                <a:cs typeface="Times New Roman" pitchFamily="18" charset="0"/>
              </a:rPr>
              <a:t>Bretton</a:t>
            </a:r>
            <a:r>
              <a:rPr lang="en-US" sz="2400" b="1" u="sng" dirty="0" smtClean="0">
                <a:latin typeface="Times New Roman" pitchFamily="18" charset="0"/>
                <a:ea typeface="Calibri" pitchFamily="34" charset="0"/>
                <a:cs typeface="Times New Roman" pitchFamily="18" charset="0"/>
              </a:rPr>
              <a:t> Woods</a:t>
            </a:r>
            <a:r>
              <a:rPr lang="en-US" sz="2400" b="1" dirty="0" smtClean="0">
                <a:latin typeface="Times New Roman" pitchFamily="18" charset="0"/>
                <a:ea typeface="Calibri" pitchFamily="34" charset="0"/>
                <a:cs typeface="Times New Roman" pitchFamily="18" charset="0"/>
              </a:rPr>
              <a:t>.” </a:t>
            </a:r>
            <a:r>
              <a:rPr lang="en-US" sz="2400" b="1" dirty="0" err="1" smtClean="0">
                <a:latin typeface="Times New Roman" pitchFamily="18" charset="0"/>
                <a:ea typeface="Calibri" pitchFamily="34" charset="0"/>
                <a:cs typeface="Times New Roman" pitchFamily="18" charset="0"/>
              </a:rPr>
              <a:t>Morghenthau</a:t>
            </a:r>
            <a:r>
              <a:rPr lang="en-US" sz="2400" b="1" dirty="0" smtClean="0">
                <a:latin typeface="Times New Roman" pitchFamily="18" charset="0"/>
                <a:ea typeface="Calibri" pitchFamily="34" charset="0"/>
                <a:cs typeface="Times New Roman" pitchFamily="18" charset="0"/>
              </a:rPr>
              <a:t>, Diaries, Vol. 754, July 14, 1944, p.3.  Benn </a:t>
            </a:r>
            <a:r>
              <a:rPr lang="en-US" sz="2400" b="1" dirty="0" err="1" smtClean="0">
                <a:latin typeface="Times New Roman" pitchFamily="18" charset="0"/>
                <a:ea typeface="Calibri" pitchFamily="34" charset="0"/>
                <a:cs typeface="Times New Roman" pitchFamily="18" charset="0"/>
              </a:rPr>
              <a:t>Steil</a:t>
            </a:r>
            <a:r>
              <a:rPr lang="en-US" sz="2400" b="1" dirty="0" smtClean="0">
                <a:latin typeface="Times New Roman" pitchFamily="18" charset="0"/>
                <a:ea typeface="Calibri" pitchFamily="34" charset="0"/>
                <a:cs typeface="Times New Roman" pitchFamily="18" charset="0"/>
              </a:rPr>
              <a:t>, The Battle of </a:t>
            </a:r>
            <a:r>
              <a:rPr lang="en-US" sz="2400" b="1" dirty="0" err="1" smtClean="0">
                <a:latin typeface="Times New Roman" pitchFamily="18" charset="0"/>
                <a:ea typeface="Calibri" pitchFamily="34" charset="0"/>
                <a:cs typeface="Times New Roman" pitchFamily="18" charset="0"/>
              </a:rPr>
              <a:t>Bretton</a:t>
            </a:r>
            <a:r>
              <a:rPr lang="en-US" sz="2400" b="1" dirty="0" smtClean="0">
                <a:latin typeface="Times New Roman" pitchFamily="18" charset="0"/>
                <a:ea typeface="Calibri" pitchFamily="34" charset="0"/>
                <a:cs typeface="Times New Roman" pitchFamily="18" charset="0"/>
              </a:rPr>
              <a:t> Woods, Princeton, 2013, </a:t>
            </a:r>
            <a:r>
              <a:rPr lang="en-US" sz="2400" b="1" dirty="0" err="1" smtClean="0">
                <a:latin typeface="Times New Roman" pitchFamily="18" charset="0"/>
                <a:ea typeface="Calibri" pitchFamily="34" charset="0"/>
                <a:cs typeface="Times New Roman" pitchFamily="18" charset="0"/>
              </a:rPr>
              <a:t>pag</a:t>
            </a:r>
            <a:r>
              <a:rPr lang="en-US" sz="2400" b="1" dirty="0" smtClean="0">
                <a:latin typeface="Times New Roman" pitchFamily="18" charset="0"/>
                <a:ea typeface="Calibri" pitchFamily="34" charset="0"/>
                <a:cs typeface="Times New Roman" pitchFamily="18" charset="0"/>
              </a:rPr>
              <a:t>. 216.</a:t>
            </a:r>
            <a:endParaRPr lang="it-IT" sz="2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endParaRPr lang="it-IT"/>
          </a:p>
        </p:txBody>
      </p:sp>
      <p:sp>
        <p:nvSpPr>
          <p:cNvPr id="3" name="Sottotitolo 2"/>
          <p:cNvSpPr>
            <a:spLocks noGrp="1"/>
          </p:cNvSpPr>
          <p:nvPr>
            <p:ph type="subTitle" idx="1"/>
          </p:nvPr>
        </p:nvSpPr>
        <p:spPr/>
        <p:txBody>
          <a:bodyPr/>
          <a:lstStyle/>
          <a:p>
            <a:endParaRPr lang="it-IT"/>
          </a:p>
        </p:txBody>
      </p:sp>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4" name="Rectangle 2"/>
          <p:cNvSpPr>
            <a:spLocks noChangeArrowheads="1"/>
          </p:cNvSpPr>
          <p:nvPr/>
        </p:nvSpPr>
        <p:spPr bwMode="auto">
          <a:xfrm>
            <a:off x="323528" y="712440"/>
            <a:ext cx="8568952"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No sooner had the delegations departed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Bretton</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Woods than controversy erupted between the British and the Americans over the meaning of what had been signed. “We, all of us, had to sign, of course, before we had had a chance of reading through a clean and consecutive copy of the document,” Keynes offered by way of explanation five months later. “All we had seen of it was the dotted line. </a:t>
            </a:r>
          </a:p>
          <a:p>
            <a:pPr marL="0" marR="0" lvl="0" indent="0" algn="just" defTabSz="914400" rtl="0" eaLnBrk="1" fontAlgn="base" latinLnBrk="0" hangingPunct="1">
              <a:lnSpc>
                <a:spcPct val="100000"/>
              </a:lnSpc>
              <a:spcBef>
                <a:spcPct val="0"/>
              </a:spcBef>
              <a:spcAft>
                <a:spcPct val="0"/>
              </a:spcAft>
              <a:buClrTx/>
              <a:buSzTx/>
              <a:buFontTx/>
              <a:buNone/>
              <a:tabLst/>
            </a:pPr>
            <a:r>
              <a:rPr lang="en-US" sz="2400" b="1" dirty="0">
                <a:latin typeface="Times New Roman" pitchFamily="18" charset="0"/>
                <a:ea typeface="Calibri" pitchFamily="34" charset="0"/>
                <a:cs typeface="Times New Roman" pitchFamily="18" charset="0"/>
              </a:rPr>
              <a:t>    </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Our only excuse,” he added, lifting some prose from Shakespeare, “is the knowledge that our hosts had made final arrangements to throw us out of the hotel,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unhouselled</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disappointed, </a:t>
            </a:r>
            <a:r>
              <a:rPr kumimoji="0" lang="en-US" sz="2400" b="1" i="0" u="none" strike="noStrike" cap="none" normalizeH="0" baseline="0" dirty="0" err="1">
                <a:ln>
                  <a:noFill/>
                </a:ln>
                <a:effectLst/>
                <a:latin typeface="Times New Roman" pitchFamily="18" charset="0"/>
                <a:ea typeface="Calibri" pitchFamily="34" charset="0"/>
                <a:cs typeface="Times New Roman" pitchFamily="18" charset="0"/>
              </a:rPr>
              <a:t>unaneled</a:t>
            </a:r>
            <a:r>
              <a:rPr kumimoji="0" lang="en-US" sz="2400" b="1" i="0" u="none" strike="noStrike" cap="none" normalizeH="0" baseline="0" dirty="0">
                <a:ln>
                  <a:noFill/>
                </a:ln>
                <a:effectLst/>
                <a:latin typeface="Times New Roman" pitchFamily="18" charset="0"/>
                <a:ea typeface="Calibri" pitchFamily="34" charset="0"/>
                <a:cs typeface="Times New Roman" pitchFamily="18" charset="0"/>
              </a:rPr>
              <a:t>, within a few hours.”</a:t>
            </a:r>
            <a:r>
              <a:rPr kumimoji="0" lang="en-US" sz="2400" b="1" i="0" u="none" strike="noStrike" cap="none" normalizeH="0" baseline="30000" dirty="0">
                <a:ln>
                  <a:noFill/>
                </a:ln>
                <a:effectLst/>
                <a:latin typeface="Times New Roman" pitchFamily="18" charset="0"/>
                <a:ea typeface="Calibri" pitchFamily="34" charset="0"/>
                <a:cs typeface="Times New Roman" pitchFamily="18" charset="0"/>
              </a:rPr>
              <a:t>1 </a:t>
            </a:r>
          </a:p>
          <a:p>
            <a:pPr marL="0" marR="0" lvl="0" indent="0" algn="just" defTabSz="914400" rtl="0" eaLnBrk="1" fontAlgn="base" latinLnBrk="0" hangingPunct="1">
              <a:lnSpc>
                <a:spcPct val="100000"/>
              </a:lnSpc>
              <a:spcBef>
                <a:spcPct val="0"/>
              </a:spcBef>
              <a:spcAft>
                <a:spcPct val="0"/>
              </a:spcAft>
              <a:buClrTx/>
              <a:buSzTx/>
              <a:buFontTx/>
              <a:buNone/>
              <a:tabLst/>
            </a:pPr>
            <a:endParaRPr lang="it-IT" sz="2400" dirty="0">
              <a:latin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it-IT" sz="2400" b="0" i="0" u="none" strike="noStrike" cap="none" normalizeH="0" baseline="0" dirty="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30000" dirty="0">
                <a:ln>
                  <a:noFill/>
                </a:ln>
                <a:effectLst/>
                <a:latin typeface="Times New Roman" pitchFamily="18" charset="0"/>
                <a:ea typeface="Calibri" pitchFamily="34" charset="0"/>
                <a:cs typeface="Times New Roman" pitchFamily="18" charset="0"/>
              </a:rPr>
              <a:t>1</a:t>
            </a:r>
            <a:r>
              <a:rPr lang="en-US" sz="2400" dirty="0">
                <a:latin typeface="Times New Roman" pitchFamily="18" charset="0"/>
                <a:ea typeface="Calibri" pitchFamily="34" charset="0"/>
                <a:cs typeface="Times New Roman" pitchFamily="18" charset="0"/>
              </a:rPr>
              <a:t> </a:t>
            </a:r>
            <a:r>
              <a:rPr kumimoji="0" lang="en-US" sz="1600" b="1" i="0" u="none" strike="noStrike" cap="none" normalizeH="0" baseline="0" dirty="0">
                <a:ln>
                  <a:noFill/>
                </a:ln>
                <a:effectLst/>
                <a:latin typeface="Times New Roman" pitchFamily="18" charset="0"/>
                <a:ea typeface="Calibri" pitchFamily="34" charset="0"/>
                <a:cs typeface="Times New Roman" pitchFamily="18" charset="0"/>
              </a:rPr>
              <a:t>Foreign Office (Dec. 29, 1944) FO371/45662, Keynes Memorandum</a:t>
            </a:r>
            <a:r>
              <a:rPr kumimoji="0" lang="en-US" sz="1200" b="0" i="0" u="none" strike="noStrike" cap="none" normalizeH="0" baseline="0" dirty="0">
                <a:ln>
                  <a:noFill/>
                </a:ln>
                <a:effectLst/>
                <a:latin typeface="Times New Roman" pitchFamily="18" charset="0"/>
                <a:ea typeface="Calibri" pitchFamily="34" charset="0"/>
                <a:cs typeface="Times New Roman" pitchFamily="18" charset="0"/>
              </a:rPr>
              <a:t>. (Chap. 9, </a:t>
            </a:r>
            <a:r>
              <a:rPr kumimoji="0" lang="en-US" sz="1200" b="0" i="0" u="none" strike="noStrike" cap="none" normalizeH="0" baseline="0" dirty="0" err="1">
                <a:ln>
                  <a:noFill/>
                </a:ln>
                <a:effectLst/>
                <a:latin typeface="Times New Roman" pitchFamily="18" charset="0"/>
                <a:ea typeface="Calibri" pitchFamily="34" charset="0"/>
                <a:cs typeface="Times New Roman" pitchFamily="18" charset="0"/>
              </a:rPr>
              <a:t>pag</a:t>
            </a:r>
            <a:r>
              <a:rPr lang="en-US" sz="1200" dirty="0">
                <a:latin typeface="Times New Roman" pitchFamily="18" charset="0"/>
                <a:ea typeface="Calibri" pitchFamily="34" charset="0"/>
                <a:cs typeface="Times New Roman" pitchFamily="18" charset="0"/>
              </a:rPr>
              <a:t>.</a:t>
            </a:r>
            <a:r>
              <a:rPr kumimoji="0" lang="en-US" sz="1200" b="0" i="0" u="none" strike="noStrike" cap="none" normalizeH="0" baseline="0" dirty="0">
                <a:ln>
                  <a:noFill/>
                </a:ln>
                <a:effectLst/>
                <a:latin typeface="Times New Roman" pitchFamily="18" charset="0"/>
                <a:ea typeface="Calibri" pitchFamily="34" charset="0"/>
                <a:cs typeface="Times New Roman" pitchFamily="18" charset="0"/>
              </a:rPr>
              <a:t> 251)</a:t>
            </a:r>
            <a:endParaRPr kumimoji="0" lang="en-US" sz="1200" b="0" i="0" u="none" strike="noStrike" cap="none" normalizeH="0" baseline="0" dirty="0">
              <a:ln>
                <a:noFill/>
              </a:ln>
              <a:effectLst/>
              <a:latin typeface="Times New Roman" pitchFamily="18" charset="0"/>
              <a:cs typeface="Times New Roman" pitchFamily="18" charset="0"/>
            </a:endParaRPr>
          </a:p>
        </p:txBody>
      </p:sp>
    </p:spTree>
    <p:extLst>
      <p:ext uri="{BB962C8B-B14F-4D97-AF65-F5344CB8AC3E}">
        <p14:creationId xmlns:p14="http://schemas.microsoft.com/office/powerpoint/2010/main" val="37475474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egnaposto contenuto 2"/>
          <p:cNvSpPr>
            <a:spLocks noGrp="1"/>
          </p:cNvSpPr>
          <p:nvPr>
            <p:ph idx="1"/>
          </p:nvPr>
        </p:nvSpPr>
        <p:spPr>
          <a:xfrm>
            <a:off x="250825" y="404813"/>
            <a:ext cx="8435975" cy="5721350"/>
          </a:xfrm>
        </p:spPr>
        <p:txBody>
          <a:bodyPr>
            <a:normAutofit fontScale="92500" lnSpcReduction="10000"/>
          </a:bodyPr>
          <a:lstStyle/>
          <a:p>
            <a:pPr>
              <a:buFont typeface="Arial" pitchFamily="34" charset="0"/>
              <a:buNone/>
            </a:pPr>
            <a:r>
              <a:rPr lang="en-US" altLang="it-IT" sz="1800" smtClean="0">
                <a:latin typeface="Times New Roman" pitchFamily="18" charset="0"/>
                <a:cs typeface="Times New Roman" pitchFamily="18" charset="0"/>
              </a:rPr>
              <a:t>1. Foreign Office (Dec. 29,1944) </a:t>
            </a:r>
            <a:endParaRPr lang="it-IT" altLang="it-IT" sz="1800" smtClean="0">
              <a:latin typeface="Times New Roman" pitchFamily="18" charset="0"/>
              <a:cs typeface="Times New Roman" pitchFamily="18" charset="0"/>
            </a:endParaRPr>
          </a:p>
          <a:p>
            <a:pPr>
              <a:buFont typeface="Arial" pitchFamily="34" charset="0"/>
              <a:buNone/>
            </a:pPr>
            <a:r>
              <a:rPr lang="en-US" altLang="it-IT" sz="1800" smtClean="0">
                <a:latin typeface="Times New Roman" pitchFamily="18" charset="0"/>
                <a:cs typeface="Times New Roman" pitchFamily="18" charset="0"/>
              </a:rPr>
              <a:t>    Ghost:</a:t>
            </a:r>
            <a:endParaRPr lang="it-IT" altLang="it-IT" sz="1800" smtClean="0">
              <a:latin typeface="Times New Roman" pitchFamily="18" charset="0"/>
              <a:cs typeface="Times New Roman" pitchFamily="18" charset="0"/>
            </a:endParaRPr>
          </a:p>
          <a:p>
            <a:pPr>
              <a:buFont typeface="Arial" pitchFamily="34" charset="0"/>
              <a:buNone/>
            </a:pPr>
            <a:r>
              <a:rPr lang="en-US" altLang="it-IT" sz="1800" smtClean="0">
                <a:latin typeface="Times New Roman" pitchFamily="18" charset="0"/>
                <a:cs typeface="Times New Roman" pitchFamily="18" charset="0"/>
              </a:rPr>
              <a:t>    </a:t>
            </a:r>
            <a:r>
              <a:rPr lang="en-US" altLang="it-IT" sz="1800" i="1" smtClean="0">
                <a:latin typeface="Times New Roman" pitchFamily="18" charset="0"/>
                <a:cs typeface="Times New Roman" pitchFamily="18" charset="0"/>
              </a:rPr>
              <a:t>Thus was I, sleeping, by a brother’s hand</a:t>
            </a:r>
            <a:endParaRPr lang="it-IT" altLang="it-IT" sz="1800" i="1" smtClean="0">
              <a:latin typeface="Times New Roman" pitchFamily="18" charset="0"/>
              <a:cs typeface="Times New Roman" pitchFamily="18" charset="0"/>
            </a:endParaRPr>
          </a:p>
          <a:p>
            <a:pPr>
              <a:buFont typeface="Arial" pitchFamily="34" charset="0"/>
              <a:buNone/>
            </a:pPr>
            <a:r>
              <a:rPr lang="en-US" altLang="it-IT" sz="1800" i="1" smtClean="0">
                <a:latin typeface="Times New Roman" pitchFamily="18" charset="0"/>
                <a:cs typeface="Times New Roman" pitchFamily="18" charset="0"/>
              </a:rPr>
              <a:t>     of life, of crown, of queen, at once dispatch’d</a:t>
            </a:r>
            <a:endParaRPr lang="it-IT" altLang="it-IT" sz="1800" i="1" smtClean="0">
              <a:latin typeface="Times New Roman" pitchFamily="18" charset="0"/>
              <a:cs typeface="Times New Roman" pitchFamily="18" charset="0"/>
            </a:endParaRPr>
          </a:p>
          <a:p>
            <a:pPr>
              <a:buFont typeface="Arial" pitchFamily="34" charset="0"/>
              <a:buNone/>
            </a:pPr>
            <a:r>
              <a:rPr lang="en-US" altLang="it-IT" sz="1800" i="1" smtClean="0">
                <a:latin typeface="Times New Roman" pitchFamily="18" charset="0"/>
                <a:cs typeface="Times New Roman" pitchFamily="18" charset="0"/>
              </a:rPr>
              <a:t>     cut off even in the blossoms of my sin,</a:t>
            </a:r>
            <a:endParaRPr lang="it-IT" altLang="it-IT" sz="1800" i="1" smtClean="0">
              <a:latin typeface="Times New Roman" pitchFamily="18" charset="0"/>
              <a:cs typeface="Times New Roman" pitchFamily="18" charset="0"/>
            </a:endParaRPr>
          </a:p>
          <a:p>
            <a:pPr>
              <a:buFont typeface="Arial" pitchFamily="34" charset="0"/>
              <a:buNone/>
            </a:pPr>
            <a:r>
              <a:rPr lang="en-US" altLang="it-IT" sz="1800" i="1" smtClean="0">
                <a:latin typeface="Times New Roman" pitchFamily="18" charset="0"/>
                <a:cs typeface="Times New Roman" pitchFamily="18" charset="0"/>
              </a:rPr>
              <a:t>     unhousel’d, disappointed, unaneled;</a:t>
            </a:r>
            <a:endParaRPr lang="it-IT" altLang="it-IT" sz="1800" i="1" smtClean="0">
              <a:latin typeface="Times New Roman" pitchFamily="18" charset="0"/>
              <a:cs typeface="Times New Roman" pitchFamily="18" charset="0"/>
            </a:endParaRPr>
          </a:p>
          <a:p>
            <a:pPr>
              <a:buFont typeface="Arial" pitchFamily="34" charset="0"/>
              <a:buNone/>
            </a:pPr>
            <a:r>
              <a:rPr lang="en-US" altLang="it-IT" sz="1800" i="1" smtClean="0">
                <a:latin typeface="Times New Roman" pitchFamily="18" charset="0"/>
                <a:cs typeface="Times New Roman" pitchFamily="18" charset="0"/>
              </a:rPr>
              <a:t>     no reckoning made, but sent to my account</a:t>
            </a:r>
            <a:endParaRPr lang="it-IT" altLang="it-IT" sz="1800" i="1" smtClean="0">
              <a:latin typeface="Times New Roman" pitchFamily="18" charset="0"/>
              <a:cs typeface="Times New Roman" pitchFamily="18" charset="0"/>
            </a:endParaRPr>
          </a:p>
          <a:p>
            <a:pPr>
              <a:buFont typeface="Arial" pitchFamily="34" charset="0"/>
              <a:buNone/>
            </a:pPr>
            <a:r>
              <a:rPr lang="en-US" altLang="it-IT" sz="1800" i="1" smtClean="0">
                <a:latin typeface="Times New Roman" pitchFamily="18" charset="0"/>
                <a:cs typeface="Times New Roman" pitchFamily="18" charset="0"/>
              </a:rPr>
              <a:t>     with all my imperfections on my head</a:t>
            </a:r>
            <a:endParaRPr lang="it-IT" altLang="it-IT" sz="1800" i="1" smtClean="0">
              <a:latin typeface="Times New Roman" pitchFamily="18" charset="0"/>
              <a:cs typeface="Times New Roman" pitchFamily="18" charset="0"/>
            </a:endParaRPr>
          </a:p>
          <a:p>
            <a:pPr>
              <a:buFont typeface="Arial" pitchFamily="34" charset="0"/>
              <a:buNone/>
            </a:pPr>
            <a:r>
              <a:rPr lang="en-US" altLang="it-IT" sz="1800" i="1" smtClean="0">
                <a:latin typeface="Times New Roman" pitchFamily="18" charset="0"/>
                <a:cs typeface="Times New Roman" pitchFamily="18" charset="0"/>
              </a:rPr>
              <a:t>     (Hamlet, Act 1, Scene 5, Lines 74-79)</a:t>
            </a:r>
            <a:endParaRPr lang="it-IT" altLang="it-IT" sz="1800" i="1" smtClean="0">
              <a:latin typeface="Times New Roman" pitchFamily="18" charset="0"/>
              <a:cs typeface="Times New Roman" pitchFamily="18" charset="0"/>
            </a:endParaRPr>
          </a:p>
          <a:p>
            <a:pPr>
              <a:buFont typeface="Arial" pitchFamily="34" charset="0"/>
              <a:buNone/>
            </a:pPr>
            <a:r>
              <a:rPr lang="en-US" altLang="it-IT" sz="1800" i="1" smtClean="0">
                <a:latin typeface="Times New Roman" pitchFamily="18" charset="0"/>
                <a:cs typeface="Times New Roman" pitchFamily="18" charset="0"/>
              </a:rPr>
              <a:t>      Note to pag. 397 n. 1</a:t>
            </a:r>
            <a:endParaRPr lang="it-IT" altLang="it-IT" sz="1800" smtClean="0">
              <a:latin typeface="Times New Roman" pitchFamily="18" charset="0"/>
              <a:cs typeface="Times New Roman" pitchFamily="18" charset="0"/>
            </a:endParaRPr>
          </a:p>
          <a:p>
            <a:r>
              <a:rPr lang="en-US" altLang="it-IT" sz="2400" smtClean="0">
                <a:latin typeface="Times New Roman" pitchFamily="18" charset="0"/>
                <a:cs typeface="Times New Roman" pitchFamily="18" charset="0"/>
              </a:rPr>
              <a:t>Five more hours of debate ensued, whereafter the vote was taken. In a mark of disgruntled resignation, half the peers abstained. The resolution to approve the financial agreement was carried by a margin of 90 to 8. The British debt to the United States was ultimately repaid with a final installment of $83.25 million in December 2006, under the government of Prime Minister Tony Blair.  </a:t>
            </a:r>
            <a:r>
              <a:rPr lang="en-US" altLang="it-IT" sz="1800" smtClean="0">
                <a:latin typeface="Times New Roman" pitchFamily="18" charset="0"/>
                <a:cs typeface="Times New Roman" pitchFamily="18" charset="0"/>
              </a:rPr>
              <a:t>(Pag- 287)</a:t>
            </a:r>
            <a:endParaRPr lang="it-IT" altLang="it-IT" sz="1800" smtClean="0">
              <a:latin typeface="Times New Roman" pitchFamily="18" charset="0"/>
              <a:cs typeface="Times New Roman" pitchFamily="18" charset="0"/>
            </a:endParaRPr>
          </a:p>
          <a:p>
            <a:pPr>
              <a:buFont typeface="Arial" pitchFamily="34" charset="0"/>
              <a:buNone/>
            </a:pPr>
            <a:r>
              <a:rPr lang="en-US" altLang="it-IT" sz="1800" smtClean="0">
                <a:latin typeface="Times New Roman" pitchFamily="18" charset="0"/>
                <a:cs typeface="Times New Roman" pitchFamily="18" charset="0"/>
              </a:rPr>
              <a:t>      </a:t>
            </a:r>
            <a:r>
              <a:rPr lang="en-US" altLang="it-IT" sz="1600" smtClean="0">
                <a:latin typeface="Times New Roman" pitchFamily="18" charset="0"/>
                <a:cs typeface="Times New Roman" pitchFamily="18" charset="0"/>
              </a:rPr>
              <a:t>The Battle of Bretton Woods by Benn Steil, Princeton, 2013, pag. 287</a:t>
            </a:r>
            <a:r>
              <a:rPr lang="en-US" altLang="it-IT" sz="1800" smtClean="0">
                <a:solidFill>
                  <a:schemeClr val="bg1"/>
                </a:solidFill>
                <a:latin typeface="Times New Roman" pitchFamily="18" charset="0"/>
                <a:cs typeface="Times New Roman" pitchFamily="18" charset="0"/>
              </a:rPr>
              <a:t/>
            </a:r>
            <a:br>
              <a:rPr lang="en-US" altLang="it-IT" sz="1800" smtClean="0">
                <a:solidFill>
                  <a:schemeClr val="bg1"/>
                </a:solidFill>
                <a:latin typeface="Times New Roman" pitchFamily="18" charset="0"/>
                <a:cs typeface="Times New Roman" pitchFamily="18" charset="0"/>
              </a:rPr>
            </a:br>
            <a:endParaRPr lang="it-IT" altLang="it-IT" sz="180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1187624" y="908720"/>
            <a:ext cx="6985000"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fontAlgn="base">
              <a:spcBef>
                <a:spcPct val="0"/>
              </a:spcBef>
              <a:spcAft>
                <a:spcPct val="0"/>
              </a:spcAft>
              <a:buFontTx/>
              <a:buNone/>
            </a:pPr>
            <a:r>
              <a:rPr lang="en-GB" altLang="it-IT" sz="2800" b="1" dirty="0" smtClean="0">
                <a:solidFill>
                  <a:srgbClr val="FFFFFF"/>
                </a:solidFill>
                <a:latin typeface="Times New Roman" panose="02020603050405020304" pitchFamily="18" charset="0"/>
              </a:rPr>
              <a:t>Nixon’s announcement on the 15° August </a:t>
            </a:r>
            <a:r>
              <a:rPr lang="en-GB" altLang="it-IT" sz="2800" b="1" i="1" dirty="0" smtClean="0">
                <a:solidFill>
                  <a:srgbClr val="FFFFFF"/>
                </a:solidFill>
                <a:latin typeface="Times New Roman" panose="02020603050405020304" pitchFamily="18" charset="0"/>
              </a:rPr>
              <a:t>1971: </a:t>
            </a:r>
          </a:p>
          <a:p>
            <a:pPr algn="just" fontAlgn="base">
              <a:spcBef>
                <a:spcPct val="0"/>
              </a:spcBef>
              <a:spcAft>
                <a:spcPct val="0"/>
              </a:spcAft>
              <a:buFontTx/>
              <a:buNone/>
            </a:pPr>
            <a:endParaRPr lang="en-GB" altLang="it-IT" sz="2800" b="1" i="1" dirty="0" smtClean="0">
              <a:solidFill>
                <a:srgbClr val="FFFFFF"/>
              </a:solidFill>
              <a:latin typeface="Times New Roman" panose="02020603050405020304" pitchFamily="18" charset="0"/>
            </a:endParaRPr>
          </a:p>
          <a:p>
            <a:pPr algn="just" fontAlgn="base">
              <a:spcBef>
                <a:spcPct val="0"/>
              </a:spcBef>
              <a:spcAft>
                <a:spcPct val="0"/>
              </a:spcAft>
              <a:buFontTx/>
              <a:buNone/>
            </a:pPr>
            <a:endParaRPr lang="en-GB" altLang="it-IT" sz="2800" b="1" i="1" dirty="0" smtClean="0">
              <a:solidFill>
                <a:srgbClr val="FFFFFF"/>
              </a:solidFill>
              <a:latin typeface="Times New Roman" panose="02020603050405020304" pitchFamily="18" charset="0"/>
            </a:endParaRPr>
          </a:p>
          <a:p>
            <a:pPr algn="just" fontAlgn="base">
              <a:spcBef>
                <a:spcPct val="0"/>
              </a:spcBef>
              <a:spcAft>
                <a:spcPct val="0"/>
              </a:spcAft>
              <a:buFontTx/>
              <a:buNone/>
            </a:pPr>
            <a:r>
              <a:rPr lang="en-GB" altLang="it-IT" sz="2800" b="1" i="1" dirty="0" smtClean="0">
                <a:solidFill>
                  <a:srgbClr val="FFFFFF"/>
                </a:solidFill>
                <a:latin typeface="Times New Roman" panose="02020603050405020304" pitchFamily="18" charset="0"/>
              </a:rPr>
              <a:t>"I have directed Secretary </a:t>
            </a:r>
            <a:r>
              <a:rPr lang="en-GB" altLang="it-IT" sz="2800" b="1" i="1" dirty="0" err="1" smtClean="0">
                <a:solidFill>
                  <a:srgbClr val="FFFFFF"/>
                </a:solidFill>
                <a:latin typeface="Times New Roman" panose="02020603050405020304" pitchFamily="18" charset="0"/>
              </a:rPr>
              <a:t>Connally</a:t>
            </a:r>
            <a:r>
              <a:rPr lang="en-GB" altLang="it-IT" sz="2800" b="1" i="1" dirty="0" smtClean="0">
                <a:solidFill>
                  <a:srgbClr val="FFFFFF"/>
                </a:solidFill>
                <a:latin typeface="Times New Roman" panose="02020603050405020304" pitchFamily="18" charset="0"/>
              </a:rPr>
              <a:t> to suspend  </a:t>
            </a:r>
            <a:r>
              <a:rPr lang="en-GB" altLang="it-IT" sz="2800" b="1" i="1" u="sng" dirty="0" smtClean="0">
                <a:solidFill>
                  <a:srgbClr val="FFFFFF"/>
                </a:solidFill>
                <a:latin typeface="Times New Roman" panose="02020603050405020304" pitchFamily="18" charset="0"/>
              </a:rPr>
              <a:t>temporarily the convertibility of the American dollar </a:t>
            </a:r>
            <a:r>
              <a:rPr lang="en-GB" altLang="it-IT" sz="2800" b="1" i="1" dirty="0" smtClean="0">
                <a:solidFill>
                  <a:srgbClr val="FFFFFF"/>
                </a:solidFill>
                <a:latin typeface="Times New Roman" panose="02020603050405020304" pitchFamily="18" charset="0"/>
              </a:rPr>
              <a:t>except in amounts and conditions determined to be in the interest of monetary stability and in the best interests of the United States”</a:t>
            </a:r>
            <a:r>
              <a:rPr lang="en-GB" altLang="it-IT" sz="2800" b="1" dirty="0" smtClean="0">
                <a:solidFill>
                  <a:srgbClr val="FFFFFF"/>
                </a:solidFill>
                <a:latin typeface="Times New Roman" panose="02020603050405020304" pitchFamily="18" charset="0"/>
              </a:rPr>
              <a:t>. </a:t>
            </a:r>
            <a:endParaRPr lang="it-IT" altLang="it-IT" sz="2800" b="1" dirty="0" smtClean="0">
              <a:solidFill>
                <a:srgbClr val="FFFFFF"/>
              </a:solidFill>
              <a:latin typeface="Times New Roman" panose="02020603050405020304" pitchFamily="18" charset="0"/>
            </a:endParaRPr>
          </a:p>
        </p:txBody>
      </p:sp>
    </p:spTree>
    <p:extLst>
      <p:ext uri="{BB962C8B-B14F-4D97-AF65-F5344CB8AC3E}">
        <p14:creationId xmlns:p14="http://schemas.microsoft.com/office/powerpoint/2010/main" val="1960861804"/>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4" descr="au883-99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620688"/>
            <a:ext cx="7849121" cy="56054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45124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cstate="print"/>
          <a:srcRect/>
          <a:stretch>
            <a:fillRect/>
          </a:stretch>
        </p:blipFill>
        <p:spPr bwMode="auto">
          <a:xfrm>
            <a:off x="2286000" y="1717675"/>
            <a:ext cx="457200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196</TotalTime>
  <Words>543</Words>
  <Application>Microsoft Office PowerPoint</Application>
  <PresentationFormat>Presentazione su schermo (4:3)</PresentationFormat>
  <Paragraphs>64</Paragraphs>
  <Slides>15</Slides>
  <Notes>3</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15</vt:i4>
      </vt:variant>
    </vt:vector>
  </HeadingPairs>
  <TitlesOfParts>
    <vt:vector size="19" baseType="lpstr">
      <vt:lpstr>Arial</vt:lpstr>
      <vt:lpstr>Calibri</vt:lpstr>
      <vt:lpstr>Times New Roman</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Mario Pines</dc:creator>
  <cp:lastModifiedBy>Mario Pines</cp:lastModifiedBy>
  <cp:revision>26</cp:revision>
  <cp:lastPrinted>2018-10-24T11:20:37Z</cp:lastPrinted>
  <dcterms:created xsi:type="dcterms:W3CDTF">2016-08-28T12:39:41Z</dcterms:created>
  <dcterms:modified xsi:type="dcterms:W3CDTF">2018-10-26T09:20:52Z</dcterms:modified>
</cp:coreProperties>
</file>